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10.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1.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2.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Override PartName="/ppt/diagrams/data5.xml" ContentType="application/vnd.openxmlformats-officedocument.drawingml.diagramData+xml"/>
  <Override PartName="/ppt/diagrams/data7.xml" ContentType="application/vnd.openxmlformats-officedocument.drawingml.diagramData+xml"/>
  <Override PartName="/ppt/diagrams/data9.xml" ContentType="application/vnd.openxmlformats-officedocument.drawingml.diagramData+xml"/>
  <Override PartName="/ppt/diagrams/data8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ata9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4"/>
  </p:notesMasterIdLst>
  <p:sldIdLst>
    <p:sldId id="257" r:id="rId2"/>
    <p:sldId id="259" r:id="rId3"/>
    <p:sldId id="264" r:id="rId4"/>
    <p:sldId id="312" r:id="rId5"/>
    <p:sldId id="334" r:id="rId6"/>
    <p:sldId id="324" r:id="rId7"/>
    <p:sldId id="325" r:id="rId8"/>
    <p:sldId id="261" r:id="rId9"/>
    <p:sldId id="272" r:id="rId10"/>
    <p:sldId id="282" r:id="rId11"/>
    <p:sldId id="336" r:id="rId12"/>
    <p:sldId id="273" r:id="rId13"/>
    <p:sldId id="343" r:id="rId14"/>
    <p:sldId id="349" r:id="rId15"/>
    <p:sldId id="350" r:id="rId16"/>
    <p:sldId id="329" r:id="rId17"/>
    <p:sldId id="357" r:id="rId18"/>
    <p:sldId id="358" r:id="rId19"/>
    <p:sldId id="340" r:id="rId20"/>
    <p:sldId id="341" r:id="rId21"/>
    <p:sldId id="275" r:id="rId22"/>
    <p:sldId id="317" r:id="rId23"/>
    <p:sldId id="331" r:id="rId24"/>
    <p:sldId id="333" r:id="rId25"/>
    <p:sldId id="332" r:id="rId26"/>
    <p:sldId id="278" r:id="rId27"/>
    <p:sldId id="330" r:id="rId28"/>
    <p:sldId id="337" r:id="rId29"/>
    <p:sldId id="338" r:id="rId30"/>
    <p:sldId id="289" r:id="rId31"/>
    <p:sldId id="290" r:id="rId32"/>
    <p:sldId id="258" r:id="rId33"/>
    <p:sldId id="344" r:id="rId34"/>
    <p:sldId id="356" r:id="rId35"/>
    <p:sldId id="339" r:id="rId36"/>
    <p:sldId id="300" r:id="rId37"/>
    <p:sldId id="314" r:id="rId38"/>
    <p:sldId id="286" r:id="rId39"/>
    <p:sldId id="345" r:id="rId40"/>
    <p:sldId id="346" r:id="rId41"/>
    <p:sldId id="355" r:id="rId42"/>
    <p:sldId id="347" r:id="rId43"/>
    <p:sldId id="276" r:id="rId44"/>
    <p:sldId id="288" r:id="rId45"/>
    <p:sldId id="262" r:id="rId46"/>
    <p:sldId id="351" r:id="rId47"/>
    <p:sldId id="352" r:id="rId48"/>
    <p:sldId id="316" r:id="rId49"/>
    <p:sldId id="353" r:id="rId50"/>
    <p:sldId id="354" r:id="rId51"/>
    <p:sldId id="303" r:id="rId52"/>
    <p:sldId id="321" r:id="rId53"/>
    <p:sldId id="285" r:id="rId54"/>
    <p:sldId id="313" r:id="rId55"/>
    <p:sldId id="296" r:id="rId56"/>
    <p:sldId id="297" r:id="rId57"/>
    <p:sldId id="298" r:id="rId58"/>
    <p:sldId id="291" r:id="rId59"/>
    <p:sldId id="292" r:id="rId60"/>
    <p:sldId id="293" r:id="rId61"/>
    <p:sldId id="294" r:id="rId62"/>
    <p:sldId id="295" r:id="rId63"/>
    <p:sldId id="274" r:id="rId64"/>
    <p:sldId id="287" r:id="rId65"/>
    <p:sldId id="315" r:id="rId66"/>
    <p:sldId id="326" r:id="rId67"/>
    <p:sldId id="267" r:id="rId68"/>
    <p:sldId id="310" r:id="rId69"/>
    <p:sldId id="319" r:id="rId70"/>
    <p:sldId id="318" r:id="rId71"/>
    <p:sldId id="322" r:id="rId72"/>
    <p:sldId id="309" r:id="rId7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77C2"/>
    <a:srgbClr val="3333FF"/>
    <a:srgbClr val="E5EBF1"/>
    <a:srgbClr val="E50019"/>
    <a:srgbClr val="A885C8"/>
    <a:srgbClr val="408BC0"/>
    <a:srgbClr val="2A9E2A"/>
    <a:srgbClr val="FF5D5D"/>
    <a:srgbClr val="B3C5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5651" autoAdjust="0"/>
  </p:normalViewPr>
  <p:slideViewPr>
    <p:cSldViewPr snapToGrid="0">
      <p:cViewPr>
        <p:scale>
          <a:sx n="75" d="100"/>
          <a:sy n="75" d="100"/>
        </p:scale>
        <p:origin x="965" y="178"/>
      </p:cViewPr>
      <p:guideLst/>
    </p:cSldViewPr>
  </p:slideViewPr>
  <p:outlineViewPr>
    <p:cViewPr>
      <p:scale>
        <a:sx n="33" d="100"/>
        <a:sy n="33" d="100"/>
      </p:scale>
      <p:origin x="0" y="0"/>
    </p:cViewPr>
  </p:outlineViewPr>
  <p:notesTextViewPr>
    <p:cViewPr>
      <p:scale>
        <a:sx n="50" d="100"/>
        <a:sy n="50" d="100"/>
      </p:scale>
      <p:origin x="0" y="0"/>
    </p:cViewPr>
  </p:notesTextViewPr>
  <p:sorterViewPr>
    <p:cViewPr>
      <p:scale>
        <a:sx n="100" d="100"/>
        <a:sy n="100" d="100"/>
      </p:scale>
      <p:origin x="0" y="0"/>
    </p:cViewPr>
  </p:sorterViewPr>
  <p:notesViewPr>
    <p:cSldViewPr snapToGrid="0">
      <p:cViewPr varScale="1">
        <p:scale>
          <a:sx n="74" d="100"/>
          <a:sy n="74" d="100"/>
        </p:scale>
        <p:origin x="297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image" Target="../media/image260.png"/></Relationships>
</file>

<file path=ppt/diagrams/_rels/data5.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image" Target="../media/image290.png"/></Relationships>
</file>

<file path=ppt/diagrams/_rels/data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0.png"/><Relationship Id="rId1" Type="http://schemas.openxmlformats.org/officeDocument/2006/relationships/image" Target="../media/image320.png"/></Relationships>
</file>

<file path=ppt/diagrams/_rels/data80.xml.rels><?xml version="1.0" encoding="UTF-8" standalone="yes"?>
<Relationships xmlns="http://schemas.openxmlformats.org/package/2006/relationships"><Relationship Id="rId3" Type="http://schemas.openxmlformats.org/officeDocument/2006/relationships/image" Target="../media/image742.png"/><Relationship Id="rId2" Type="http://schemas.openxmlformats.org/officeDocument/2006/relationships/image" Target="../media/image732.png"/><Relationship Id="rId1" Type="http://schemas.openxmlformats.org/officeDocument/2006/relationships/image" Target="../media/image721.png"/></Relationships>
</file>

<file path=ppt/diagrams/_rels/data9.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330.png"/><Relationship Id="rId1" Type="http://schemas.openxmlformats.org/officeDocument/2006/relationships/image" Target="../media/image320.png"/></Relationships>
</file>

<file path=ppt/diagrams/_rels/data90.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1.png"/><Relationship Id="rId1" Type="http://schemas.openxmlformats.org/officeDocument/2006/relationships/image" Target="../media/image771.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0C83C-F1F2-4358-B8AE-BD69BAB3E4C0}" type="doc">
      <dgm:prSet loTypeId="urn:microsoft.com/office/officeart/2005/8/layout/chevron1" loCatId="process" qsTypeId="urn:microsoft.com/office/officeart/2005/8/quickstyle/simple5" qsCatId="simple" csTypeId="urn:microsoft.com/office/officeart/2005/8/colors/accent0_2" csCatId="mainScheme" phldr="1"/>
      <dgm:spPr/>
    </dgm:pt>
    <dgm:pt modelId="{99793AE3-A574-449D-908B-BB51F3291E4F}">
      <dgm:prSet phldrT="[Text]" custT="1"/>
      <dgm:spPr/>
      <dgm:t>
        <a:bodyPr/>
        <a:lstStyle/>
        <a:p>
          <a:r>
            <a:rPr lang="fr-FR" sz="1400" b="1" dirty="0" err="1"/>
            <a:t>Angular</a:t>
          </a:r>
          <a:r>
            <a:rPr lang="fr-FR" sz="1400" b="1" dirty="0"/>
            <a:t> Momentum </a:t>
          </a:r>
          <a:endParaRPr lang="en-US" sz="1400" b="1" dirty="0"/>
        </a:p>
      </dgm:t>
    </dgm:pt>
    <dgm:pt modelId="{E6C43DD7-2288-4EC0-A269-30E44840BC3D}" type="parTrans" cxnId="{67377BE3-7EDE-4902-8244-7D4180ABDC1B}">
      <dgm:prSet/>
      <dgm:spPr/>
      <dgm:t>
        <a:bodyPr/>
        <a:lstStyle/>
        <a:p>
          <a:endParaRPr lang="en-US" sz="1050" b="1"/>
        </a:p>
      </dgm:t>
    </dgm:pt>
    <dgm:pt modelId="{38BE8AD3-9EB7-4AF1-BE26-EC4BB0BAF858}" type="sibTrans" cxnId="{67377BE3-7EDE-4902-8244-7D4180ABDC1B}">
      <dgm:prSet/>
      <dgm:spPr/>
      <dgm:t>
        <a:bodyPr/>
        <a:lstStyle/>
        <a:p>
          <a:endParaRPr lang="en-US" sz="1050" b="1"/>
        </a:p>
      </dgm:t>
    </dgm:pt>
    <dgm:pt modelId="{61F7FB4F-AB61-4CAA-849C-56012360B0E4}">
      <dgm:prSet phldrT="[Text]" custT="1"/>
      <dgm:spPr/>
      <dgm:t>
        <a:bodyPr/>
        <a:lstStyle/>
        <a:p>
          <a:pPr marL="285750" indent="-285750">
            <a:buFont typeface="Arial" panose="020B0604020202020204" pitchFamily="34" charset="0"/>
            <a:buChar char="•"/>
          </a:pPr>
          <a:r>
            <a:rPr lang="fr-FR" sz="1400" b="1" dirty="0"/>
            <a:t>PFNS</a:t>
          </a:r>
        </a:p>
        <a:p>
          <a:pPr marL="285750" indent="-285750">
            <a:buFont typeface="Arial" panose="020B0604020202020204" pitchFamily="34" charset="0"/>
            <a:buChar char="•"/>
          </a:pPr>
          <a:r>
            <a:rPr lang="fr-FR" sz="1400" b="1" dirty="0"/>
            <a:t>PFGS</a:t>
          </a:r>
        </a:p>
      </dgm:t>
    </dgm:pt>
    <dgm:pt modelId="{259D0A1E-88D3-42DD-A812-DD1E7AB388EC}" type="parTrans" cxnId="{5746D699-D37D-40FB-AD72-299F87DC72C7}">
      <dgm:prSet/>
      <dgm:spPr/>
      <dgm:t>
        <a:bodyPr/>
        <a:lstStyle/>
        <a:p>
          <a:endParaRPr lang="en-US" sz="1050" b="1"/>
        </a:p>
      </dgm:t>
    </dgm:pt>
    <dgm:pt modelId="{E9C5BF34-C056-4843-B2A6-C710E1ADD257}" type="sibTrans" cxnId="{5746D699-D37D-40FB-AD72-299F87DC72C7}">
      <dgm:prSet/>
      <dgm:spPr/>
      <dgm:t>
        <a:bodyPr/>
        <a:lstStyle/>
        <a:p>
          <a:endParaRPr lang="en-US" sz="1050" b="1"/>
        </a:p>
      </dgm:t>
    </dgm:pt>
    <dgm:pt modelId="{35321266-9844-4BDB-8FBE-776C6148E778}">
      <dgm:prSet phldrT="[Text]" custT="1"/>
      <dgm:spPr/>
      <dgm:t>
        <a:bodyPr/>
        <a:lstStyle/>
        <a:p>
          <a:r>
            <a:rPr lang="fr-FR" sz="1400" b="1" dirty="0"/>
            <a:t> </a:t>
          </a:r>
          <a:r>
            <a:rPr lang="fr-FR" sz="1400" b="1" dirty="0" err="1"/>
            <a:t>Nuclear</a:t>
          </a:r>
          <a:r>
            <a:rPr lang="fr-FR" sz="1400" b="1" dirty="0"/>
            <a:t> </a:t>
          </a:r>
          <a:r>
            <a:rPr lang="fr-FR" sz="1400" b="1" dirty="0" err="1"/>
            <a:t>Reactor</a:t>
          </a:r>
          <a:r>
            <a:rPr lang="fr-FR" sz="1400" b="1" dirty="0"/>
            <a:t> modeling</a:t>
          </a:r>
          <a:endParaRPr lang="en-US" sz="1400" b="1" dirty="0"/>
        </a:p>
        <a:p>
          <a:r>
            <a:rPr lang="en-US" sz="1000" b="1" i="0" dirty="0">
              <a:solidFill>
                <a:schemeClr val="tx1"/>
              </a:solidFill>
              <a:effectLst/>
              <a:latin typeface="ElsevierGulliver"/>
            </a:rPr>
            <a:t>criticality calculations </a:t>
          </a:r>
        </a:p>
        <a:p>
          <a:r>
            <a:rPr lang="en-US" sz="1000" b="1" i="0" dirty="0">
              <a:solidFill>
                <a:schemeClr val="tx1"/>
              </a:solidFill>
              <a:effectLst/>
              <a:latin typeface="ElsevierGulliver"/>
            </a:rPr>
            <a:t>Radioprotection, shielding</a:t>
          </a:r>
          <a:endParaRPr lang="fr-FR" sz="1000" b="1" dirty="0">
            <a:solidFill>
              <a:schemeClr val="tx1"/>
            </a:solidFill>
          </a:endParaRPr>
        </a:p>
      </dgm:t>
    </dgm:pt>
    <dgm:pt modelId="{ACAD920E-49F7-4BA7-87EE-5314B7C208DC}" type="parTrans" cxnId="{B44A465F-097A-4D85-A2F8-AD2068120474}">
      <dgm:prSet/>
      <dgm:spPr/>
      <dgm:t>
        <a:bodyPr/>
        <a:lstStyle/>
        <a:p>
          <a:endParaRPr lang="en-US" sz="1050" b="1"/>
        </a:p>
      </dgm:t>
    </dgm:pt>
    <dgm:pt modelId="{858FE721-E2C3-4F85-B0B3-1D1A23CA7EBE}" type="sibTrans" cxnId="{B44A465F-097A-4D85-A2F8-AD2068120474}">
      <dgm:prSet/>
      <dgm:spPr/>
      <dgm:t>
        <a:bodyPr/>
        <a:lstStyle/>
        <a:p>
          <a:endParaRPr lang="en-US" sz="1050" b="1"/>
        </a:p>
      </dgm:t>
    </dgm:pt>
    <dgm:pt modelId="{4DE4075E-A292-4F8B-8264-D25638710161}" type="pres">
      <dgm:prSet presAssocID="{8340C83C-F1F2-4358-B8AE-BD69BAB3E4C0}" presName="Name0" presStyleCnt="0">
        <dgm:presLayoutVars>
          <dgm:dir/>
          <dgm:animLvl val="lvl"/>
          <dgm:resizeHandles val="exact"/>
        </dgm:presLayoutVars>
      </dgm:prSet>
      <dgm:spPr/>
    </dgm:pt>
    <dgm:pt modelId="{4C138639-51BB-45D4-8D2E-71D9E08590D6}" type="pres">
      <dgm:prSet presAssocID="{99793AE3-A574-449D-908B-BB51F3291E4F}" presName="parTxOnly" presStyleLbl="node1" presStyleIdx="0" presStyleCnt="3">
        <dgm:presLayoutVars>
          <dgm:chMax val="0"/>
          <dgm:chPref val="0"/>
          <dgm:bulletEnabled val="1"/>
        </dgm:presLayoutVars>
      </dgm:prSet>
      <dgm:spPr/>
    </dgm:pt>
    <dgm:pt modelId="{85A1E3A5-B6F5-4D50-AB5D-D7D7FABD9C4F}" type="pres">
      <dgm:prSet presAssocID="{38BE8AD3-9EB7-4AF1-BE26-EC4BB0BAF858}" presName="parTxOnlySpace" presStyleCnt="0"/>
      <dgm:spPr/>
    </dgm:pt>
    <dgm:pt modelId="{7BAE758D-4ADE-4E9E-8CA8-379F444E4760}" type="pres">
      <dgm:prSet presAssocID="{61F7FB4F-AB61-4CAA-849C-56012360B0E4}" presName="parTxOnly" presStyleLbl="node1" presStyleIdx="1" presStyleCnt="3">
        <dgm:presLayoutVars>
          <dgm:chMax val="0"/>
          <dgm:chPref val="0"/>
          <dgm:bulletEnabled val="1"/>
        </dgm:presLayoutVars>
      </dgm:prSet>
      <dgm:spPr/>
    </dgm:pt>
    <dgm:pt modelId="{9EBD0A00-A857-4881-B5E6-096D20DF0E03}" type="pres">
      <dgm:prSet presAssocID="{E9C5BF34-C056-4843-B2A6-C710E1ADD257}" presName="parTxOnlySpace" presStyleCnt="0"/>
      <dgm:spPr/>
    </dgm:pt>
    <dgm:pt modelId="{8544D8D5-7DDE-42CD-931D-D233C62493F3}" type="pres">
      <dgm:prSet presAssocID="{35321266-9844-4BDB-8FBE-776C6148E778}" presName="parTxOnly" presStyleLbl="node1" presStyleIdx="2" presStyleCnt="3">
        <dgm:presLayoutVars>
          <dgm:chMax val="0"/>
          <dgm:chPref val="0"/>
          <dgm:bulletEnabled val="1"/>
        </dgm:presLayoutVars>
      </dgm:prSet>
      <dgm:spPr/>
    </dgm:pt>
  </dgm:ptLst>
  <dgm:cxnLst>
    <dgm:cxn modelId="{63360710-3389-4F4F-8E2B-598651ACCEFA}" type="presOf" srcId="{8340C83C-F1F2-4358-B8AE-BD69BAB3E4C0}" destId="{4DE4075E-A292-4F8B-8264-D25638710161}" srcOrd="0" destOrd="0" presId="urn:microsoft.com/office/officeart/2005/8/layout/chevron1"/>
    <dgm:cxn modelId="{B44A465F-097A-4D85-A2F8-AD2068120474}" srcId="{8340C83C-F1F2-4358-B8AE-BD69BAB3E4C0}" destId="{35321266-9844-4BDB-8FBE-776C6148E778}" srcOrd="2" destOrd="0" parTransId="{ACAD920E-49F7-4BA7-87EE-5314B7C208DC}" sibTransId="{858FE721-E2C3-4F85-B0B3-1D1A23CA7EBE}"/>
    <dgm:cxn modelId="{5746D699-D37D-40FB-AD72-299F87DC72C7}" srcId="{8340C83C-F1F2-4358-B8AE-BD69BAB3E4C0}" destId="{61F7FB4F-AB61-4CAA-849C-56012360B0E4}" srcOrd="1" destOrd="0" parTransId="{259D0A1E-88D3-42DD-A812-DD1E7AB388EC}" sibTransId="{E9C5BF34-C056-4843-B2A6-C710E1ADD257}"/>
    <dgm:cxn modelId="{4D2DC5BF-5222-4D79-BF1F-D4600D3771AA}" type="presOf" srcId="{99793AE3-A574-449D-908B-BB51F3291E4F}" destId="{4C138639-51BB-45D4-8D2E-71D9E08590D6}" srcOrd="0" destOrd="0" presId="urn:microsoft.com/office/officeart/2005/8/layout/chevron1"/>
    <dgm:cxn modelId="{67377BE3-7EDE-4902-8244-7D4180ABDC1B}" srcId="{8340C83C-F1F2-4358-B8AE-BD69BAB3E4C0}" destId="{99793AE3-A574-449D-908B-BB51F3291E4F}" srcOrd="0" destOrd="0" parTransId="{E6C43DD7-2288-4EC0-A269-30E44840BC3D}" sibTransId="{38BE8AD3-9EB7-4AF1-BE26-EC4BB0BAF858}"/>
    <dgm:cxn modelId="{78B57BED-08C9-4682-A8B4-1EC2F447325F}" type="presOf" srcId="{61F7FB4F-AB61-4CAA-849C-56012360B0E4}" destId="{7BAE758D-4ADE-4E9E-8CA8-379F444E4760}" srcOrd="0" destOrd="0" presId="urn:microsoft.com/office/officeart/2005/8/layout/chevron1"/>
    <dgm:cxn modelId="{D63054F2-01FD-40B8-A03F-147DF0B3F4FD}" type="presOf" srcId="{35321266-9844-4BDB-8FBE-776C6148E778}" destId="{8544D8D5-7DDE-42CD-931D-D233C62493F3}" srcOrd="0" destOrd="0" presId="urn:microsoft.com/office/officeart/2005/8/layout/chevron1"/>
    <dgm:cxn modelId="{60345F99-A32B-4F22-A3BE-E0F72E2FC6A8}" type="presParOf" srcId="{4DE4075E-A292-4F8B-8264-D25638710161}" destId="{4C138639-51BB-45D4-8D2E-71D9E08590D6}" srcOrd="0" destOrd="0" presId="urn:microsoft.com/office/officeart/2005/8/layout/chevron1"/>
    <dgm:cxn modelId="{CD9713D3-5AE3-43D6-B6EF-07A1E8FA0250}" type="presParOf" srcId="{4DE4075E-A292-4F8B-8264-D25638710161}" destId="{85A1E3A5-B6F5-4D50-AB5D-D7D7FABD9C4F}" srcOrd="1" destOrd="0" presId="urn:microsoft.com/office/officeart/2005/8/layout/chevron1"/>
    <dgm:cxn modelId="{6B54115B-6738-4C41-ACC1-5DE8D102FE14}" type="presParOf" srcId="{4DE4075E-A292-4F8B-8264-D25638710161}" destId="{7BAE758D-4ADE-4E9E-8CA8-379F444E4760}" srcOrd="2" destOrd="0" presId="urn:microsoft.com/office/officeart/2005/8/layout/chevron1"/>
    <dgm:cxn modelId="{64411C94-39BF-436F-9F95-BCB73DF58862}" type="presParOf" srcId="{4DE4075E-A292-4F8B-8264-D25638710161}" destId="{9EBD0A00-A857-4881-B5E6-096D20DF0E03}" srcOrd="3" destOrd="0" presId="urn:microsoft.com/office/officeart/2005/8/layout/chevron1"/>
    <dgm:cxn modelId="{1023A1C1-2119-4860-823A-9F42635CCE4A}" type="presParOf" srcId="{4DE4075E-A292-4F8B-8264-D25638710161}" destId="{8544D8D5-7DDE-42CD-931D-D233C62493F3}"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40C83C-F1F2-4358-B8AE-BD69BAB3E4C0}" type="doc">
      <dgm:prSet loTypeId="urn:microsoft.com/office/officeart/2005/8/layout/chevron1" loCatId="process" qsTypeId="urn:microsoft.com/office/officeart/2005/8/quickstyle/simple5" qsCatId="simple" csTypeId="urn:microsoft.com/office/officeart/2005/8/colors/accent0_2" csCatId="mainScheme" phldr="1"/>
      <dgm:spPr/>
    </dgm:pt>
    <dgm:pt modelId="{99793AE3-A574-449D-908B-BB51F3291E4F}">
      <dgm:prSet phldrT="[Text]" custT="1"/>
      <dgm:spPr/>
      <dgm:t>
        <a:bodyPr/>
        <a:lstStyle/>
        <a:p>
          <a:r>
            <a:rPr lang="fr-FR" sz="1600" b="1" dirty="0">
              <a:solidFill>
                <a:srgbClr val="ED4A98"/>
              </a:solidFill>
            </a:rPr>
            <a:t>Mass </a:t>
          </a:r>
          <a:r>
            <a:rPr lang="fr-FR" sz="1600" b="1" dirty="0" err="1">
              <a:solidFill>
                <a:srgbClr val="ED4A98"/>
              </a:solidFill>
            </a:rPr>
            <a:t>spectrometry</a:t>
          </a:r>
          <a:endParaRPr lang="en-US" sz="1600" b="1" dirty="0">
            <a:solidFill>
              <a:srgbClr val="ED4A98"/>
            </a:solidFill>
          </a:endParaRPr>
        </a:p>
      </dgm:t>
    </dgm:pt>
    <dgm:pt modelId="{E6C43DD7-2288-4EC0-A269-30E44840BC3D}" type="parTrans" cxnId="{67377BE3-7EDE-4902-8244-7D4180ABDC1B}">
      <dgm:prSet/>
      <dgm:spPr/>
      <dgm:t>
        <a:bodyPr/>
        <a:lstStyle/>
        <a:p>
          <a:endParaRPr lang="en-US" sz="1100" b="1"/>
        </a:p>
      </dgm:t>
    </dgm:pt>
    <dgm:pt modelId="{38BE8AD3-9EB7-4AF1-BE26-EC4BB0BAF858}" type="sibTrans" cxnId="{67377BE3-7EDE-4902-8244-7D4180ABDC1B}">
      <dgm:prSet/>
      <dgm:spPr/>
      <dgm:t>
        <a:bodyPr/>
        <a:lstStyle/>
        <a:p>
          <a:endParaRPr lang="en-US" sz="1100" b="1"/>
        </a:p>
      </dgm:t>
    </dgm:pt>
    <dgm:pt modelId="{61F7FB4F-AB61-4CAA-849C-56012360B0E4}">
      <dgm:prSet phldrT="[Text]" custT="1"/>
      <dgm:spPr/>
      <dgm:t>
        <a:bodyPr/>
        <a:lstStyle/>
        <a:p>
          <a:pPr marL="285750" indent="-285750">
            <a:buFont typeface="Arial" panose="020B0604020202020204" pitchFamily="34" charset="0"/>
            <a:buChar char="•"/>
          </a:pPr>
          <a:r>
            <a:rPr lang="fr-FR" sz="1600" b="1" dirty="0">
              <a:solidFill>
                <a:srgbClr val="ED4A98"/>
              </a:solidFill>
            </a:rPr>
            <a:t>Gamma </a:t>
          </a:r>
          <a:r>
            <a:rPr lang="fr-FR" sz="1600" b="1" dirty="0" err="1">
              <a:solidFill>
                <a:srgbClr val="ED4A98"/>
              </a:solidFill>
            </a:rPr>
            <a:t>spectroscopy</a:t>
          </a:r>
          <a:endParaRPr lang="fr-FR" sz="1600" b="1" dirty="0">
            <a:solidFill>
              <a:srgbClr val="ED4A98"/>
            </a:solidFill>
          </a:endParaRPr>
        </a:p>
      </dgm:t>
    </dgm:pt>
    <dgm:pt modelId="{259D0A1E-88D3-42DD-A812-DD1E7AB388EC}" type="parTrans" cxnId="{5746D699-D37D-40FB-AD72-299F87DC72C7}">
      <dgm:prSet/>
      <dgm:spPr/>
      <dgm:t>
        <a:bodyPr/>
        <a:lstStyle/>
        <a:p>
          <a:endParaRPr lang="en-US" sz="1100" b="1"/>
        </a:p>
      </dgm:t>
    </dgm:pt>
    <dgm:pt modelId="{E9C5BF34-C056-4843-B2A6-C710E1ADD257}" type="sibTrans" cxnId="{5746D699-D37D-40FB-AD72-299F87DC72C7}">
      <dgm:prSet/>
      <dgm:spPr/>
      <dgm:t>
        <a:bodyPr/>
        <a:lstStyle/>
        <a:p>
          <a:endParaRPr lang="en-US" sz="1100" b="1"/>
        </a:p>
      </dgm:t>
    </dgm:pt>
    <dgm:pt modelId="{4DE4075E-A292-4F8B-8264-D25638710161}" type="pres">
      <dgm:prSet presAssocID="{8340C83C-F1F2-4358-B8AE-BD69BAB3E4C0}" presName="Name0" presStyleCnt="0">
        <dgm:presLayoutVars>
          <dgm:dir/>
          <dgm:animLvl val="lvl"/>
          <dgm:resizeHandles val="exact"/>
        </dgm:presLayoutVars>
      </dgm:prSet>
      <dgm:spPr/>
    </dgm:pt>
    <dgm:pt modelId="{4C138639-51BB-45D4-8D2E-71D9E08590D6}" type="pres">
      <dgm:prSet presAssocID="{99793AE3-A574-449D-908B-BB51F3291E4F}" presName="parTxOnly" presStyleLbl="node1" presStyleIdx="0" presStyleCnt="2">
        <dgm:presLayoutVars>
          <dgm:chMax val="0"/>
          <dgm:chPref val="0"/>
          <dgm:bulletEnabled val="1"/>
        </dgm:presLayoutVars>
      </dgm:prSet>
      <dgm:spPr/>
    </dgm:pt>
    <dgm:pt modelId="{85A1E3A5-B6F5-4D50-AB5D-D7D7FABD9C4F}" type="pres">
      <dgm:prSet presAssocID="{38BE8AD3-9EB7-4AF1-BE26-EC4BB0BAF858}" presName="parTxOnlySpace" presStyleCnt="0"/>
      <dgm:spPr/>
    </dgm:pt>
    <dgm:pt modelId="{7BAE758D-4ADE-4E9E-8CA8-379F444E4760}" type="pres">
      <dgm:prSet presAssocID="{61F7FB4F-AB61-4CAA-849C-56012360B0E4}" presName="parTxOnly" presStyleLbl="node1" presStyleIdx="1" presStyleCnt="2" custLinFactX="144503" custLinFactY="106435" custLinFactNeighborX="200000" custLinFactNeighborY="200000">
        <dgm:presLayoutVars>
          <dgm:chMax val="0"/>
          <dgm:chPref val="0"/>
          <dgm:bulletEnabled val="1"/>
        </dgm:presLayoutVars>
      </dgm:prSet>
      <dgm:spPr/>
    </dgm:pt>
  </dgm:ptLst>
  <dgm:cxnLst>
    <dgm:cxn modelId="{63360710-3389-4F4F-8E2B-598651ACCEFA}" type="presOf" srcId="{8340C83C-F1F2-4358-B8AE-BD69BAB3E4C0}" destId="{4DE4075E-A292-4F8B-8264-D25638710161}" srcOrd="0" destOrd="0" presId="urn:microsoft.com/office/officeart/2005/8/layout/chevron1"/>
    <dgm:cxn modelId="{5746D699-D37D-40FB-AD72-299F87DC72C7}" srcId="{8340C83C-F1F2-4358-B8AE-BD69BAB3E4C0}" destId="{61F7FB4F-AB61-4CAA-849C-56012360B0E4}" srcOrd="1" destOrd="0" parTransId="{259D0A1E-88D3-42DD-A812-DD1E7AB388EC}" sibTransId="{E9C5BF34-C056-4843-B2A6-C710E1ADD257}"/>
    <dgm:cxn modelId="{4D2DC5BF-5222-4D79-BF1F-D4600D3771AA}" type="presOf" srcId="{99793AE3-A574-449D-908B-BB51F3291E4F}" destId="{4C138639-51BB-45D4-8D2E-71D9E08590D6}" srcOrd="0" destOrd="0" presId="urn:microsoft.com/office/officeart/2005/8/layout/chevron1"/>
    <dgm:cxn modelId="{67377BE3-7EDE-4902-8244-7D4180ABDC1B}" srcId="{8340C83C-F1F2-4358-B8AE-BD69BAB3E4C0}" destId="{99793AE3-A574-449D-908B-BB51F3291E4F}" srcOrd="0" destOrd="0" parTransId="{E6C43DD7-2288-4EC0-A269-30E44840BC3D}" sibTransId="{38BE8AD3-9EB7-4AF1-BE26-EC4BB0BAF858}"/>
    <dgm:cxn modelId="{78B57BED-08C9-4682-A8B4-1EC2F447325F}" type="presOf" srcId="{61F7FB4F-AB61-4CAA-849C-56012360B0E4}" destId="{7BAE758D-4ADE-4E9E-8CA8-379F444E4760}" srcOrd="0" destOrd="0" presId="urn:microsoft.com/office/officeart/2005/8/layout/chevron1"/>
    <dgm:cxn modelId="{60345F99-A32B-4F22-A3BE-E0F72E2FC6A8}" type="presParOf" srcId="{4DE4075E-A292-4F8B-8264-D25638710161}" destId="{4C138639-51BB-45D4-8D2E-71D9E08590D6}" srcOrd="0" destOrd="0" presId="urn:microsoft.com/office/officeart/2005/8/layout/chevron1"/>
    <dgm:cxn modelId="{CD9713D3-5AE3-43D6-B6EF-07A1E8FA0250}" type="presParOf" srcId="{4DE4075E-A292-4F8B-8264-D25638710161}" destId="{85A1E3A5-B6F5-4D50-AB5D-D7D7FABD9C4F}" srcOrd="1" destOrd="0" presId="urn:microsoft.com/office/officeart/2005/8/layout/chevron1"/>
    <dgm:cxn modelId="{6B54115B-6738-4C41-ACC1-5DE8D102FE14}" type="presParOf" srcId="{4DE4075E-A292-4F8B-8264-D25638710161}" destId="{7BAE758D-4ADE-4E9E-8CA8-379F444E4760}" srcOrd="2" destOrd="0" presId="urn:microsoft.com/office/officeart/2005/8/layout/chevr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77477D-D2F0-4257-9480-9C5C419757C3}" type="doc">
      <dgm:prSet loTypeId="urn:microsoft.com/office/officeart/2009/layout/CircleArrowProcess" loCatId="process" qsTypeId="urn:microsoft.com/office/officeart/2005/8/quickstyle/3d3" qsCatId="3D" csTypeId="urn:microsoft.com/office/officeart/2005/8/colors/accent6_5" csCatId="accent6" phldr="1"/>
      <dgm:spPr/>
      <dgm:t>
        <a:bodyPr/>
        <a:lstStyle/>
        <a:p>
          <a:endParaRPr lang="en-US"/>
        </a:p>
      </dgm:t>
    </dgm:pt>
    <mc:AlternateContent xmlns:mc="http://schemas.openxmlformats.org/markup-compatibility/2006" xmlns:a14="http://schemas.microsoft.com/office/drawing/2010/main">
      <mc:Choice Requires="a14">
        <dgm:pt modelId="{70361891-3902-45C1-ADF7-7E921B7C5305}">
          <dgm:prSet phldrT="[Text]" custT="1"/>
          <dgm:spPr/>
          <dgm:t>
            <a:bodyPr/>
            <a:lstStyle/>
            <a:p>
              <a:r>
                <a:rPr lang="en-US" sz="1600" dirty="0">
                  <a:solidFill>
                    <a:schemeClr val="bg2">
                      <a:lumMod val="75000"/>
                    </a:schemeClr>
                  </a:solidFill>
                </a:rPr>
                <a:t>Isomeric Ratios measurements </a:t>
              </a:r>
              <a14:m>
                <m:oMath xmlns:m="http://schemas.openxmlformats.org/officeDocument/2006/math">
                  <m:sSub>
                    <m:sSubPr>
                      <m:ctrlPr>
                        <a:rPr lang="fr-FR" sz="1600" b="1" i="1" smtClean="0">
                          <a:solidFill>
                            <a:schemeClr val="bg2">
                              <a:lumMod val="75000"/>
                            </a:schemeClr>
                          </a:solidFill>
                          <a:latin typeface="Cambria Math" panose="02040503050406030204" pitchFamily="18" charset="0"/>
                        </a:rPr>
                      </m:ctrlPr>
                    </m:sSubPr>
                    <m:e>
                      <m:r>
                        <a:rPr lang="fr-FR" sz="1600" b="1" i="0">
                          <a:solidFill>
                            <a:schemeClr val="bg2">
                              <a:lumMod val="75000"/>
                            </a:schemeClr>
                          </a:solidFill>
                          <a:latin typeface="Cambria Math" panose="02040503050406030204" pitchFamily="18" charset="0"/>
                        </a:rPr>
                        <m:t>𝐈𝐑</m:t>
                      </m:r>
                    </m:e>
                    <m:sub>
                      <m:r>
                        <a:rPr lang="fr-FR" sz="1600" b="1" i="0">
                          <a:solidFill>
                            <a:schemeClr val="bg2">
                              <a:lumMod val="75000"/>
                            </a:schemeClr>
                          </a:solidFill>
                          <a:latin typeface="Cambria Math" panose="02040503050406030204" pitchFamily="18" charset="0"/>
                        </a:rPr>
                        <m:t>𝐞𝐱𝐩</m:t>
                      </m:r>
                    </m:sub>
                  </m:sSub>
                  <m:d>
                    <m:dPr>
                      <m:ctrlPr>
                        <a:rPr lang="fr-FR" sz="1600" b="1" i="1">
                          <a:solidFill>
                            <a:schemeClr val="bg2">
                              <a:lumMod val="75000"/>
                            </a:schemeClr>
                          </a:solidFill>
                          <a:latin typeface="Cambria Math" panose="02040503050406030204" pitchFamily="18" charset="0"/>
                        </a:rPr>
                      </m:ctrlPr>
                    </m:dPr>
                    <m:e>
                      <m:r>
                        <a:rPr lang="fr-FR" sz="1600" b="1" i="0">
                          <a:solidFill>
                            <a:schemeClr val="bg2">
                              <a:lumMod val="75000"/>
                            </a:schemeClr>
                          </a:solidFill>
                          <a:latin typeface="Cambria Math" panose="02040503050406030204" pitchFamily="18" charset="0"/>
                        </a:rPr>
                        <m:t>𝐊𝐄</m:t>
                      </m:r>
                    </m:e>
                  </m:d>
                </m:oMath>
              </a14:m>
              <a:endParaRPr lang="en-US" sz="1600" dirty="0">
                <a:solidFill>
                  <a:schemeClr val="bg2">
                    <a:lumMod val="75000"/>
                  </a:schemeClr>
                </a:solidFill>
              </a:endParaRPr>
            </a:p>
          </dgm:t>
        </dgm:pt>
      </mc:Choice>
      <mc:Fallback xmlns="">
        <dgm:pt modelId="{70361891-3902-45C1-ADF7-7E921B7C5305}">
          <dgm:prSet phldrT="[Text]" custT="1"/>
          <dgm:spPr/>
          <dgm:t>
            <a:bodyPr/>
            <a:lstStyle/>
            <a:p>
              <a:r>
                <a:rPr lang="en-US" sz="1600" dirty="0" smtClean="0">
                  <a:solidFill>
                    <a:schemeClr val="bg2">
                      <a:lumMod val="75000"/>
                    </a:schemeClr>
                  </a:solidFill>
                </a:rPr>
                <a:t>Isomeric Ratios measurements </a:t>
              </a:r>
              <a:r>
                <a:rPr lang="fr-FR" sz="1600" b="1" i="0" smtClean="0">
                  <a:solidFill>
                    <a:schemeClr val="bg2">
                      <a:lumMod val="75000"/>
                    </a:schemeClr>
                  </a:solidFill>
                  <a:latin typeface="Cambria Math" panose="02040503050406030204" pitchFamily="18" charset="0"/>
                </a:rPr>
                <a:t>〖</a:t>
              </a:r>
              <a:r>
                <a:rPr lang="fr-FR" sz="1600" b="1" i="0">
                  <a:solidFill>
                    <a:schemeClr val="bg2">
                      <a:lumMod val="75000"/>
                    </a:schemeClr>
                  </a:solidFill>
                  <a:latin typeface="Cambria Math" panose="02040503050406030204" pitchFamily="18" charset="0"/>
                </a:rPr>
                <a:t>𝐈𝐑</a:t>
              </a:r>
              <a:r>
                <a:rPr lang="fr-FR" sz="1600" b="1" i="0" smtClean="0">
                  <a:solidFill>
                    <a:schemeClr val="bg2">
                      <a:lumMod val="75000"/>
                    </a:schemeClr>
                  </a:solidFill>
                  <a:latin typeface="Cambria Math" panose="02040503050406030204" pitchFamily="18" charset="0"/>
                </a:rPr>
                <a:t>〗_</a:t>
              </a:r>
              <a:r>
                <a:rPr lang="fr-FR" sz="1600" b="1" i="0">
                  <a:solidFill>
                    <a:schemeClr val="bg2">
                      <a:lumMod val="75000"/>
                    </a:schemeClr>
                  </a:solidFill>
                  <a:latin typeface="Cambria Math" panose="02040503050406030204" pitchFamily="18" charset="0"/>
                </a:rPr>
                <a:t>𝐞𝐱𝐩 (𝐊𝐄)</a:t>
              </a:r>
              <a:endParaRPr lang="en-US" sz="1600" dirty="0">
                <a:solidFill>
                  <a:schemeClr val="bg2">
                    <a:lumMod val="75000"/>
                  </a:schemeClr>
                </a:solidFill>
              </a:endParaRPr>
            </a:p>
          </dgm:t>
        </dgm:pt>
      </mc:Fallback>
    </mc:AlternateContent>
    <dgm:pt modelId="{6F2C24F4-DE6E-40FD-A207-660BC0208BA7}" type="parTrans" cxnId="{C0912625-401A-4D6C-9508-FBA3F29CF0BD}">
      <dgm:prSet/>
      <dgm:spPr/>
      <dgm:t>
        <a:bodyPr/>
        <a:lstStyle/>
        <a:p>
          <a:endParaRPr lang="en-US"/>
        </a:p>
      </dgm:t>
    </dgm:pt>
    <dgm:pt modelId="{9088A68C-8CD3-449E-A6E3-EF1835A017FB}" type="sibTrans" cxnId="{C0912625-401A-4D6C-9508-FBA3F29CF0BD}">
      <dgm:prSet/>
      <dgm:spPr/>
      <dgm:t>
        <a:bodyPr/>
        <a:lstStyle/>
        <a:p>
          <a:endParaRPr lang="en-US"/>
        </a:p>
      </dgm:t>
    </dgm:pt>
    <mc:AlternateContent xmlns:mc="http://schemas.openxmlformats.org/markup-compatibility/2006" xmlns:a14="http://schemas.microsoft.com/office/drawing/2010/main">
      <mc:Choice Requires="a14">
        <dgm:pt modelId="{C9DA8CC6-099D-4B34-8B4A-6C7D731CDA01}">
          <dgm:prSet phldrT="[Text]" custT="1"/>
          <dgm:spPr/>
          <dgm:t>
            <a:bodyPr/>
            <a:lstStyle/>
            <a:p>
              <a:r>
                <a:rPr lang="en-US" sz="1600" b="1" dirty="0"/>
                <a:t>FIFRELIN decay</a:t>
              </a:r>
            </a:p>
            <a:p>
              <a14:m>
                <m:oMath xmlns:m="http://schemas.openxmlformats.org/officeDocument/2006/math">
                  <m:acc>
                    <m:accPr>
                      <m:chr m:val="̅"/>
                      <m:ctrlPr>
                        <a:rPr lang="fr-FR" sz="1600" b="1" i="1" smtClean="0">
                          <a:latin typeface="Cambria Math" panose="02040503050406030204" pitchFamily="18" charset="0"/>
                          <a:ea typeface="Cambria Math" panose="02040503050406030204" pitchFamily="18" charset="0"/>
                        </a:rPr>
                      </m:ctrlPr>
                    </m:accPr>
                    <m:e>
                      <m:r>
                        <a:rPr lang="fr-FR" sz="1600" b="1" i="0">
                          <a:latin typeface="Cambria Math" panose="02040503050406030204" pitchFamily="18" charset="0"/>
                          <a:ea typeface="Cambria Math" panose="02040503050406030204" pitchFamily="18" charset="0"/>
                        </a:rPr>
                        <m:t>𝐈𝐑</m:t>
                      </m:r>
                    </m:e>
                  </m:acc>
                  <m:d>
                    <m:dPr>
                      <m:ctrlPr>
                        <a:rPr lang="fr-FR" sz="1600" b="1" i="1">
                          <a:latin typeface="Cambria Math" panose="02040503050406030204" pitchFamily="18" charset="0"/>
                          <a:ea typeface="Cambria Math" panose="02040503050406030204" pitchFamily="18" charset="0"/>
                        </a:rPr>
                      </m:ctrlPr>
                    </m:dPr>
                    <m:e>
                      <m:sSup>
                        <m:sSupPr>
                          <m:ctrlPr>
                            <a:rPr lang="fr-FR" sz="1600" b="1" i="1">
                              <a:latin typeface="Cambria Math" panose="02040503050406030204" pitchFamily="18" charset="0"/>
                              <a:ea typeface="Cambria Math" panose="02040503050406030204" pitchFamily="18" charset="0"/>
                            </a:rPr>
                          </m:ctrlPr>
                        </m:sSupPr>
                        <m:e>
                          <m:r>
                            <a:rPr lang="fr-FR" sz="1600" b="1" i="0">
                              <a:latin typeface="Cambria Math" panose="02040503050406030204" pitchFamily="18" charset="0"/>
                              <a:ea typeface="Cambria Math" panose="02040503050406030204" pitchFamily="18" charset="0"/>
                            </a:rPr>
                            <m:t>𝐄</m:t>
                          </m:r>
                        </m:e>
                        <m:sup>
                          <m:r>
                            <a:rPr lang="fr-FR" sz="1600" b="1" i="0">
                              <a:latin typeface="Cambria Math" panose="02040503050406030204" pitchFamily="18" charset="0"/>
                              <a:ea typeface="Cambria Math" panose="02040503050406030204" pitchFamily="18" charset="0"/>
                            </a:rPr>
                            <m:t>∗</m:t>
                          </m:r>
                        </m:sup>
                      </m:sSup>
                    </m:e>
                  </m:d>
                </m:oMath>
              </a14:m>
              <a:r>
                <a:rPr lang="en-US" sz="1600" dirty="0"/>
                <a:t> </a:t>
              </a:r>
            </a:p>
          </dgm:t>
        </dgm:pt>
      </mc:Choice>
      <mc:Fallback xmlns="">
        <dgm:pt modelId="{C9DA8CC6-099D-4B34-8B4A-6C7D731CDA01}">
          <dgm:prSet phldrT="[Text]" custT="1"/>
          <dgm:spPr/>
          <dgm:t>
            <a:bodyPr/>
            <a:lstStyle/>
            <a:p>
              <a:r>
                <a:rPr lang="en-US" sz="1600" b="1" dirty="0"/>
                <a:t>FIFRELIN decay</a:t>
              </a:r>
            </a:p>
            <a:p>
              <a:r>
                <a:rPr lang="fr-FR" sz="1600" b="1" i="0">
                  <a:latin typeface="Cambria Math" panose="02040503050406030204" pitchFamily="18" charset="0"/>
                  <a:ea typeface="Cambria Math" panose="02040503050406030204" pitchFamily="18" charset="0"/>
                </a:rPr>
                <a:t>(𝐈𝐑) ̅(𝐄^∗ )</a:t>
              </a:r>
              <a:r>
                <a:rPr lang="en-US" sz="1600" dirty="0"/>
                <a:t> </a:t>
              </a:r>
            </a:p>
          </dgm:t>
        </dgm:pt>
      </mc:Fallback>
    </mc:AlternateContent>
    <dgm:pt modelId="{7251E3ED-45ED-4AD7-9F92-819E544A8626}" type="parTrans" cxnId="{9B3B00D5-B012-4FAC-86B0-E40304B5F9FF}">
      <dgm:prSet/>
      <dgm:spPr/>
      <dgm:t>
        <a:bodyPr/>
        <a:lstStyle/>
        <a:p>
          <a:endParaRPr lang="en-US"/>
        </a:p>
      </dgm:t>
    </dgm:pt>
    <dgm:pt modelId="{FD5E757B-1298-430B-92E9-6EF3FAFA2632}" type="sibTrans" cxnId="{9B3B00D5-B012-4FAC-86B0-E40304B5F9FF}">
      <dgm:prSet/>
      <dgm:spPr/>
      <dgm:t>
        <a:bodyPr/>
        <a:lstStyle/>
        <a:p>
          <a:endParaRPr lang="en-US"/>
        </a:p>
      </dgm:t>
    </dgm:pt>
    <mc:AlternateContent xmlns:mc="http://schemas.openxmlformats.org/markup-compatibility/2006" xmlns:a14="http://schemas.microsoft.com/office/drawing/2010/main">
      <mc:Choice Requires="a14">
        <dgm:pt modelId="{37036265-A4B8-45CF-AF02-8125B9372577}">
          <dgm:prSet phldrT="[Text]" custT="1"/>
          <dgm:spPr/>
          <dgm:t>
            <a:bodyPr/>
            <a:lstStyle/>
            <a:p>
              <a:r>
                <a:rPr lang="en-US" sz="1600" dirty="0">
                  <a:solidFill>
                    <a:schemeClr val="bg2">
                      <a:lumMod val="75000"/>
                    </a:schemeClr>
                  </a:solidFill>
                </a:rPr>
                <a:t>Extraction of the angular momentum</a:t>
              </a:r>
            </a:p>
            <a:p>
              <a:pPr/>
              <a14:m>
                <m:oMathPara xmlns:m="http://schemas.openxmlformats.org/officeDocument/2006/math">
                  <m:oMathParaPr>
                    <m:jc m:val="centerGroup"/>
                  </m:oMathParaPr>
                  <m:oMath xmlns:m="http://schemas.openxmlformats.org/officeDocument/2006/math">
                    <m:sSub>
                      <m:sSubPr>
                        <m:ctrlPr>
                          <a:rPr lang="fr-FR" sz="1600" b="1" i="1" smtClean="0">
                            <a:solidFill>
                              <a:schemeClr val="bg2">
                                <a:lumMod val="75000"/>
                              </a:schemeClr>
                            </a:solidFill>
                            <a:latin typeface="Cambria Math" panose="02040503050406030204" pitchFamily="18" charset="0"/>
                            <a:ea typeface="Cambria Math" panose="02040503050406030204" pitchFamily="18" charset="0"/>
                          </a:rPr>
                        </m:ctrlPr>
                      </m:sSubPr>
                      <m:e>
                        <m:r>
                          <a:rPr lang="fr-FR" sz="1600" b="1" i="0">
                            <a:solidFill>
                              <a:schemeClr val="bg2">
                                <a:lumMod val="75000"/>
                              </a:schemeClr>
                            </a:solidFill>
                            <a:latin typeface="Cambria Math" panose="02040503050406030204" pitchFamily="18" charset="0"/>
                            <a:ea typeface="Cambria Math" panose="02040503050406030204" pitchFamily="18" charset="0"/>
                          </a:rPr>
                          <m:t>𝐉</m:t>
                        </m:r>
                      </m:e>
                      <m:sub>
                        <m:r>
                          <a:rPr lang="fr-FR" sz="1600" b="1" i="0">
                            <a:solidFill>
                              <a:schemeClr val="bg2">
                                <a:lumMod val="75000"/>
                              </a:schemeClr>
                            </a:solidFill>
                            <a:latin typeface="Cambria Math" panose="02040503050406030204" pitchFamily="18" charset="0"/>
                            <a:ea typeface="Cambria Math" panose="02040503050406030204" pitchFamily="18" charset="0"/>
                          </a:rPr>
                          <m:t>𝐅𝐅</m:t>
                        </m:r>
                      </m:sub>
                    </m:sSub>
                    <m:r>
                      <a:rPr lang="fr-FR" sz="1600" b="1" i="0">
                        <a:solidFill>
                          <a:schemeClr val="bg2">
                            <a:lumMod val="75000"/>
                          </a:schemeClr>
                        </a:solidFill>
                        <a:latin typeface="Cambria Math" panose="02040503050406030204" pitchFamily="18" charset="0"/>
                        <a:ea typeface="Cambria Math" panose="02040503050406030204" pitchFamily="18" charset="0"/>
                      </a:rPr>
                      <m:t>(</m:t>
                    </m:r>
                    <m:sSup>
                      <m:sSupPr>
                        <m:ctrlPr>
                          <a:rPr lang="fr-FR" sz="1600" b="1" i="1">
                            <a:solidFill>
                              <a:schemeClr val="bg2">
                                <a:lumMod val="75000"/>
                              </a:schemeClr>
                            </a:solidFill>
                            <a:latin typeface="Cambria Math" panose="02040503050406030204" pitchFamily="18" charset="0"/>
                            <a:ea typeface="Cambria Math" panose="02040503050406030204" pitchFamily="18" charset="0"/>
                          </a:rPr>
                        </m:ctrlPr>
                      </m:sSupPr>
                      <m:e>
                        <m:r>
                          <a:rPr lang="fr-FR" sz="1600" b="1" i="0">
                            <a:solidFill>
                              <a:schemeClr val="bg2">
                                <a:lumMod val="75000"/>
                              </a:schemeClr>
                            </a:solidFill>
                            <a:latin typeface="Cambria Math" panose="02040503050406030204" pitchFamily="18" charset="0"/>
                            <a:ea typeface="Cambria Math" panose="02040503050406030204" pitchFamily="18" charset="0"/>
                          </a:rPr>
                          <m:t>𝐄</m:t>
                        </m:r>
                      </m:e>
                      <m:sup>
                        <m:r>
                          <a:rPr lang="fr-FR" sz="1600" b="1" i="0">
                            <a:solidFill>
                              <a:schemeClr val="bg2">
                                <a:lumMod val="75000"/>
                              </a:schemeClr>
                            </a:solidFill>
                            <a:latin typeface="Cambria Math" panose="02040503050406030204" pitchFamily="18" charset="0"/>
                            <a:ea typeface="Cambria Math" panose="02040503050406030204" pitchFamily="18" charset="0"/>
                          </a:rPr>
                          <m:t>∗</m:t>
                        </m:r>
                      </m:sup>
                    </m:sSup>
                    <m:r>
                      <a:rPr lang="fr-FR" sz="1600" b="1" i="0">
                        <a:solidFill>
                          <a:schemeClr val="bg2">
                            <a:lumMod val="75000"/>
                          </a:schemeClr>
                        </a:solidFill>
                        <a:latin typeface="Cambria Math" panose="02040503050406030204" pitchFamily="18" charset="0"/>
                        <a:ea typeface="Cambria Math" panose="02040503050406030204" pitchFamily="18" charset="0"/>
                      </a:rPr>
                      <m:t>)</m:t>
                    </m:r>
                  </m:oMath>
                </m:oMathPara>
              </a14:m>
              <a:endParaRPr lang="en-US" sz="1100" dirty="0">
                <a:solidFill>
                  <a:schemeClr val="bg2">
                    <a:lumMod val="75000"/>
                  </a:schemeClr>
                </a:solidFill>
              </a:endParaRPr>
            </a:p>
          </dgm:t>
        </dgm:pt>
      </mc:Choice>
      <mc:Fallback xmlns="">
        <dgm:pt modelId="{37036265-A4B8-45CF-AF02-8125B9372577}">
          <dgm:prSet phldrT="[Text]" custT="1"/>
          <dgm:spPr/>
          <dgm:t>
            <a:bodyPr/>
            <a:lstStyle/>
            <a:p>
              <a:r>
                <a:rPr lang="en-US" sz="1600" dirty="0" smtClean="0">
                  <a:solidFill>
                    <a:schemeClr val="bg2">
                      <a:lumMod val="75000"/>
                    </a:schemeClr>
                  </a:solidFill>
                </a:rPr>
                <a:t>Extraction of the angular momentum</a:t>
              </a:r>
            </a:p>
            <a:p>
              <a:pPr/>
              <a:r>
                <a:rPr lang="fr-FR" sz="1600" b="1" i="0">
                  <a:solidFill>
                    <a:schemeClr val="bg2">
                      <a:lumMod val="75000"/>
                    </a:schemeClr>
                  </a:solidFill>
                  <a:latin typeface="Cambria Math" panose="02040503050406030204" pitchFamily="18" charset="0"/>
                  <a:ea typeface="Cambria Math" panose="02040503050406030204" pitchFamily="18" charset="0"/>
                </a:rPr>
                <a:t>𝐉</a:t>
              </a:r>
              <a:r>
                <a:rPr lang="fr-FR" sz="1600" b="1" i="0" smtClean="0">
                  <a:solidFill>
                    <a:schemeClr val="bg2">
                      <a:lumMod val="75000"/>
                    </a:schemeClr>
                  </a:solidFill>
                  <a:latin typeface="Cambria Math" panose="02040503050406030204" pitchFamily="18" charset="0"/>
                  <a:ea typeface="Cambria Math" panose="02040503050406030204" pitchFamily="18" charset="0"/>
                </a:rPr>
                <a:t>_</a:t>
              </a:r>
              <a:r>
                <a:rPr lang="fr-FR" sz="1600" b="1" i="0">
                  <a:solidFill>
                    <a:schemeClr val="bg2">
                      <a:lumMod val="75000"/>
                    </a:schemeClr>
                  </a:solidFill>
                  <a:latin typeface="Cambria Math" panose="02040503050406030204" pitchFamily="18" charset="0"/>
                  <a:ea typeface="Cambria Math" panose="02040503050406030204" pitchFamily="18" charset="0"/>
                </a:rPr>
                <a:t>𝐅𝐅 (𝐄^∗)</a:t>
              </a:r>
              <a:endParaRPr lang="en-US" sz="1100" dirty="0">
                <a:solidFill>
                  <a:schemeClr val="bg2">
                    <a:lumMod val="75000"/>
                  </a:schemeClr>
                </a:solidFill>
              </a:endParaRPr>
            </a:p>
          </dgm:t>
        </dgm:pt>
      </mc:Fallback>
    </mc:AlternateContent>
    <dgm:pt modelId="{310D9458-9899-487E-A625-17ECA19191D8}" type="parTrans" cxnId="{41B09885-6CD4-42F2-ADB7-70AD981C30B3}">
      <dgm:prSet/>
      <dgm:spPr/>
      <dgm:t>
        <a:bodyPr/>
        <a:lstStyle/>
        <a:p>
          <a:endParaRPr lang="en-US"/>
        </a:p>
      </dgm:t>
    </dgm:pt>
    <dgm:pt modelId="{F11FA922-1495-4841-B437-6A190736A1F7}" type="sibTrans" cxnId="{41B09885-6CD4-42F2-ADB7-70AD981C30B3}">
      <dgm:prSet/>
      <dgm:spPr/>
      <dgm:t>
        <a:bodyPr/>
        <a:lstStyle/>
        <a:p>
          <a:endParaRPr lang="en-US"/>
        </a:p>
      </dgm:t>
    </dgm:pt>
    <dgm:pt modelId="{A7685A35-C354-4D88-B99D-5B2912C0774F}" type="pres">
      <dgm:prSet presAssocID="{AE77477D-D2F0-4257-9480-9C5C419757C3}" presName="Name0" presStyleCnt="0">
        <dgm:presLayoutVars>
          <dgm:chMax val="7"/>
          <dgm:chPref val="7"/>
          <dgm:dir/>
          <dgm:animLvl val="lvl"/>
        </dgm:presLayoutVars>
      </dgm:prSet>
      <dgm:spPr/>
    </dgm:pt>
    <dgm:pt modelId="{EFBBBE61-1777-4B8A-B6A0-861F209B527D}" type="pres">
      <dgm:prSet presAssocID="{70361891-3902-45C1-ADF7-7E921B7C5305}" presName="Accent1" presStyleCnt="0"/>
      <dgm:spPr/>
    </dgm:pt>
    <dgm:pt modelId="{EA91D6CD-FDF2-4EEE-B498-9D2F7FDD907F}" type="pres">
      <dgm:prSet presAssocID="{70361891-3902-45C1-ADF7-7E921B7C5305}" presName="Accent" presStyleLbl="node1" presStyleIdx="0" presStyleCnt="3"/>
      <dgm:spPr>
        <a:solidFill>
          <a:schemeClr val="bg2">
            <a:lumMod val="85000"/>
            <a:alpha val="90000"/>
          </a:schemeClr>
        </a:solidFill>
      </dgm:spPr>
    </dgm:pt>
    <dgm:pt modelId="{8BC33652-B3C4-443D-973F-F492F1FFC03A}" type="pres">
      <dgm:prSet presAssocID="{70361891-3902-45C1-ADF7-7E921B7C5305}" presName="Parent1" presStyleLbl="revTx" presStyleIdx="0" presStyleCnt="3" custScaleX="134474" custScaleY="216353">
        <dgm:presLayoutVars>
          <dgm:chMax val="1"/>
          <dgm:chPref val="1"/>
          <dgm:bulletEnabled val="1"/>
        </dgm:presLayoutVars>
      </dgm:prSet>
      <dgm:spPr/>
    </dgm:pt>
    <dgm:pt modelId="{012884AE-0364-409C-B87A-00101B9C7E10}" type="pres">
      <dgm:prSet presAssocID="{C9DA8CC6-099D-4B34-8B4A-6C7D731CDA01}" presName="Accent2" presStyleCnt="0"/>
      <dgm:spPr/>
    </dgm:pt>
    <dgm:pt modelId="{F1AD26EC-3ABA-4861-9A82-75559EF78BC5}" type="pres">
      <dgm:prSet presAssocID="{C9DA8CC6-099D-4B34-8B4A-6C7D731CDA01}" presName="Accent" presStyleLbl="node1" presStyleIdx="1" presStyleCnt="3"/>
      <dgm:spPr>
        <a:solidFill>
          <a:schemeClr val="accent5">
            <a:lumMod val="60000"/>
            <a:lumOff val="40000"/>
            <a:alpha val="70000"/>
          </a:schemeClr>
        </a:solidFill>
      </dgm:spPr>
    </dgm:pt>
    <dgm:pt modelId="{A879EA8A-92A6-4658-BA45-D0C49FDE2CC1}" type="pres">
      <dgm:prSet presAssocID="{C9DA8CC6-099D-4B34-8B4A-6C7D731CDA01}" presName="Parent2" presStyleLbl="revTx" presStyleIdx="1" presStyleCnt="3" custScaleX="130832" custLinFactNeighborX="2727" custLinFactNeighborY="8519">
        <dgm:presLayoutVars>
          <dgm:chMax val="1"/>
          <dgm:chPref val="1"/>
          <dgm:bulletEnabled val="1"/>
        </dgm:presLayoutVars>
      </dgm:prSet>
      <dgm:spPr/>
    </dgm:pt>
    <dgm:pt modelId="{14E82C3C-8E8C-42FA-8E4E-00FFC03188AD}" type="pres">
      <dgm:prSet presAssocID="{37036265-A4B8-45CF-AF02-8125B9372577}" presName="Accent3" presStyleCnt="0"/>
      <dgm:spPr/>
    </dgm:pt>
    <dgm:pt modelId="{D4F14CE7-F1A7-4C56-8C66-DBF240C1B6E2}" type="pres">
      <dgm:prSet presAssocID="{37036265-A4B8-45CF-AF02-8125B9372577}" presName="Accent" presStyleLbl="node1" presStyleIdx="2" presStyleCnt="3"/>
      <dgm:spPr>
        <a:solidFill>
          <a:schemeClr val="bg2">
            <a:lumMod val="85000"/>
          </a:schemeClr>
        </a:solidFill>
      </dgm:spPr>
    </dgm:pt>
    <dgm:pt modelId="{EEDC55EF-6756-47C6-8D9C-E6578DDD255D}" type="pres">
      <dgm:prSet presAssocID="{37036265-A4B8-45CF-AF02-8125B9372577}" presName="Parent3" presStyleLbl="revTx" presStyleIdx="2" presStyleCnt="3">
        <dgm:presLayoutVars>
          <dgm:chMax val="1"/>
          <dgm:chPref val="1"/>
          <dgm:bulletEnabled val="1"/>
        </dgm:presLayoutVars>
      </dgm:prSet>
      <dgm:spPr/>
    </dgm:pt>
  </dgm:ptLst>
  <dgm:cxnLst>
    <dgm:cxn modelId="{C0912625-401A-4D6C-9508-FBA3F29CF0BD}" srcId="{AE77477D-D2F0-4257-9480-9C5C419757C3}" destId="{70361891-3902-45C1-ADF7-7E921B7C5305}" srcOrd="0" destOrd="0" parTransId="{6F2C24F4-DE6E-40FD-A207-660BC0208BA7}" sibTransId="{9088A68C-8CD3-449E-A6E3-EF1835A017FB}"/>
    <dgm:cxn modelId="{B9080854-3DF1-4617-8BB9-0E831A0E09B8}" type="presOf" srcId="{C9DA8CC6-099D-4B34-8B4A-6C7D731CDA01}" destId="{A879EA8A-92A6-4658-BA45-D0C49FDE2CC1}" srcOrd="0" destOrd="0" presId="urn:microsoft.com/office/officeart/2009/layout/CircleArrowProcess"/>
    <dgm:cxn modelId="{41B09885-6CD4-42F2-ADB7-70AD981C30B3}" srcId="{AE77477D-D2F0-4257-9480-9C5C419757C3}" destId="{37036265-A4B8-45CF-AF02-8125B9372577}" srcOrd="2" destOrd="0" parTransId="{310D9458-9899-487E-A625-17ECA19191D8}" sibTransId="{F11FA922-1495-4841-B437-6A190736A1F7}"/>
    <dgm:cxn modelId="{9347ED91-FF94-417F-8F24-1BD7FE832B03}" type="presOf" srcId="{37036265-A4B8-45CF-AF02-8125B9372577}" destId="{EEDC55EF-6756-47C6-8D9C-E6578DDD255D}" srcOrd="0" destOrd="0" presId="urn:microsoft.com/office/officeart/2009/layout/CircleArrowProcess"/>
    <dgm:cxn modelId="{392CFBA5-6EC3-42D3-A3CB-88A1CF1EF243}" type="presOf" srcId="{AE77477D-D2F0-4257-9480-9C5C419757C3}" destId="{A7685A35-C354-4D88-B99D-5B2912C0774F}" srcOrd="0" destOrd="0" presId="urn:microsoft.com/office/officeart/2009/layout/CircleArrowProcess"/>
    <dgm:cxn modelId="{9B3B00D5-B012-4FAC-86B0-E40304B5F9FF}" srcId="{AE77477D-D2F0-4257-9480-9C5C419757C3}" destId="{C9DA8CC6-099D-4B34-8B4A-6C7D731CDA01}" srcOrd="1" destOrd="0" parTransId="{7251E3ED-45ED-4AD7-9F92-819E544A8626}" sibTransId="{FD5E757B-1298-430B-92E9-6EF3FAFA2632}"/>
    <dgm:cxn modelId="{9E1507E1-8DB9-4A0E-AD8D-61AE5B0E83EA}" type="presOf" srcId="{70361891-3902-45C1-ADF7-7E921B7C5305}" destId="{8BC33652-B3C4-443D-973F-F492F1FFC03A}" srcOrd="0" destOrd="0" presId="urn:microsoft.com/office/officeart/2009/layout/CircleArrowProcess"/>
    <dgm:cxn modelId="{A339397B-78D6-42E8-8BA8-055441D0FFF3}" type="presParOf" srcId="{A7685A35-C354-4D88-B99D-5B2912C0774F}" destId="{EFBBBE61-1777-4B8A-B6A0-861F209B527D}" srcOrd="0" destOrd="0" presId="urn:microsoft.com/office/officeart/2009/layout/CircleArrowProcess"/>
    <dgm:cxn modelId="{79406A64-7706-458F-ABD0-B97402F595D1}" type="presParOf" srcId="{EFBBBE61-1777-4B8A-B6A0-861F209B527D}" destId="{EA91D6CD-FDF2-4EEE-B498-9D2F7FDD907F}" srcOrd="0" destOrd="0" presId="urn:microsoft.com/office/officeart/2009/layout/CircleArrowProcess"/>
    <dgm:cxn modelId="{F612000D-B13A-4DE7-9138-4060C88C0EEA}" type="presParOf" srcId="{A7685A35-C354-4D88-B99D-5B2912C0774F}" destId="{8BC33652-B3C4-443D-973F-F492F1FFC03A}" srcOrd="1" destOrd="0" presId="urn:microsoft.com/office/officeart/2009/layout/CircleArrowProcess"/>
    <dgm:cxn modelId="{BEADA1D1-D1E5-48DE-9E9A-D3F65D9327AE}" type="presParOf" srcId="{A7685A35-C354-4D88-B99D-5B2912C0774F}" destId="{012884AE-0364-409C-B87A-00101B9C7E10}" srcOrd="2" destOrd="0" presId="urn:microsoft.com/office/officeart/2009/layout/CircleArrowProcess"/>
    <dgm:cxn modelId="{F2226EE3-B80D-492C-992F-F20829571006}" type="presParOf" srcId="{012884AE-0364-409C-B87A-00101B9C7E10}" destId="{F1AD26EC-3ABA-4861-9A82-75559EF78BC5}" srcOrd="0" destOrd="0" presId="urn:microsoft.com/office/officeart/2009/layout/CircleArrowProcess"/>
    <dgm:cxn modelId="{72301492-4972-460F-A66B-68C948D8FB51}" type="presParOf" srcId="{A7685A35-C354-4D88-B99D-5B2912C0774F}" destId="{A879EA8A-92A6-4658-BA45-D0C49FDE2CC1}" srcOrd="3" destOrd="0" presId="urn:microsoft.com/office/officeart/2009/layout/CircleArrowProcess"/>
    <dgm:cxn modelId="{19C017C7-60F8-46E6-A05A-CA1DDB2CDF43}" type="presParOf" srcId="{A7685A35-C354-4D88-B99D-5B2912C0774F}" destId="{14E82C3C-8E8C-42FA-8E4E-00FFC03188AD}" srcOrd="4" destOrd="0" presId="urn:microsoft.com/office/officeart/2009/layout/CircleArrowProcess"/>
    <dgm:cxn modelId="{EA3F3E1F-2AE1-421E-83BA-CF6307D8D4AE}" type="presParOf" srcId="{14E82C3C-8E8C-42FA-8E4E-00FFC03188AD}" destId="{D4F14CE7-F1A7-4C56-8C66-DBF240C1B6E2}" srcOrd="0" destOrd="0" presId="urn:microsoft.com/office/officeart/2009/layout/CircleArrowProcess"/>
    <dgm:cxn modelId="{D5271F10-8B82-49D4-B7BD-240757204869}" type="presParOf" srcId="{A7685A35-C354-4D88-B99D-5B2912C0774F}" destId="{EEDC55EF-6756-47C6-8D9C-E6578DDD255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1E8DE5-35C6-4F7C-AB5A-52D3BA4E40B4}" type="doc">
      <dgm:prSet loTypeId="urn:microsoft.com/office/officeart/2005/8/layout/process1" loCatId="process" qsTypeId="urn:microsoft.com/office/officeart/2005/8/quickstyle/simple4" qsCatId="simple" csTypeId="urn:microsoft.com/office/officeart/2005/8/colors/accent5_4" csCatId="accent5" phldr="1"/>
      <dgm:spPr/>
    </dgm:pt>
    <mc:AlternateContent xmlns:mc="http://schemas.openxmlformats.org/markup-compatibility/2006" xmlns:a14="http://schemas.microsoft.com/office/drawing/2010/main">
      <mc:Choice Requires="a14">
        <dgm:pt modelId="{D530ADCA-C1BC-46C0-B16A-002F8341F259}">
          <dgm:prSet phldrT="[Text]" custT="1"/>
          <dgm:spPr/>
          <dgm:t>
            <a:bodyPr/>
            <a:lstStyle/>
            <a:p>
              <a:r>
                <a:rPr lang="en-US" sz="1600" b="0" i="0" dirty="0">
                  <a:latin typeface="+mn-lt"/>
                </a:rPr>
                <a:t>Choise of</a:t>
              </a:r>
              <a14:m>
                <m:oMath xmlns:m="http://schemas.openxmlformats.org/officeDocument/2006/math">
                  <m:r>
                    <a:rPr lang="fr-FR" sz="1600" b="0" i="0" dirty="0" smtClean="0">
                      <a:latin typeface="Cambria Math" panose="02040503050406030204" pitchFamily="18" charset="0"/>
                    </a:rPr>
                    <m:t> </m:t>
                  </m:r>
                  <m:acc>
                    <m:accPr>
                      <m:chr m:val="⃗"/>
                      <m:ctrlPr>
                        <a:rPr lang="en-US" sz="1600" b="0" i="1" dirty="0" smtClean="0">
                          <a:latin typeface="Cambria Math" panose="02040503050406030204" pitchFamily="18" charset="0"/>
                        </a:rPr>
                      </m:ctrlPr>
                    </m:accPr>
                    <m:e>
                      <m:r>
                        <m:rPr>
                          <m:sty m:val="p"/>
                        </m:rPr>
                        <a:rPr lang="fr-FR" sz="1600" b="0" i="0" dirty="0" smtClean="0">
                          <a:latin typeface="Cambria Math" panose="02040503050406030204" pitchFamily="18" charset="0"/>
                        </a:rPr>
                        <m:t>B</m:t>
                      </m:r>
                    </m:e>
                  </m:acc>
                </m:oMath>
              </a14:m>
              <a:r>
                <a:rPr lang="en-US" sz="1600" b="0" i="0" dirty="0">
                  <a:latin typeface="+mn-lt"/>
                </a:rPr>
                <a:t> and </a:t>
              </a:r>
              <a14:m>
                <m:oMath xmlns:m="http://schemas.openxmlformats.org/officeDocument/2006/math">
                  <m:acc>
                    <m:accPr>
                      <m:chr m:val="⃗"/>
                      <m:ctrlPr>
                        <a:rPr lang="en-US" sz="1600" b="0" i="1" smtClean="0">
                          <a:latin typeface="Cambria Math" panose="02040503050406030204" pitchFamily="18" charset="0"/>
                        </a:rPr>
                      </m:ctrlPr>
                    </m:accPr>
                    <m:e>
                      <m:r>
                        <m:rPr>
                          <m:sty m:val="p"/>
                        </m:rPr>
                        <a:rPr lang="fr-FR" sz="1600" b="0" i="0" smtClean="0">
                          <a:latin typeface="Cambria Math" panose="02040503050406030204" pitchFamily="18" charset="0"/>
                        </a:rPr>
                        <m:t>E</m:t>
                      </m:r>
                    </m:e>
                  </m:acc>
                </m:oMath>
              </a14:m>
              <a:endParaRPr lang="en-US" sz="1600" b="0" i="0" dirty="0">
                <a:latin typeface="+mn-lt"/>
              </a:endParaRPr>
            </a:p>
          </dgm:t>
        </dgm:pt>
      </mc:Choice>
      <mc:Fallback xmlns="">
        <dgm:pt modelId="{D530ADCA-C1BC-46C0-B16A-002F8341F259}">
          <dgm:prSet phldrT="[Text]" custT="1"/>
          <dgm:spPr/>
          <dgm:t>
            <a:bodyPr/>
            <a:lstStyle/>
            <a:p>
              <a:r>
                <a:rPr lang="en-US" sz="1600" b="0" i="0" dirty="0">
                  <a:latin typeface="+mn-lt"/>
                </a:rPr>
                <a:t>Choise of</a:t>
              </a:r>
              <a:r>
                <a:rPr lang="fr-FR" sz="1600" b="0" i="0" dirty="0">
                  <a:latin typeface="Cambria Math" panose="02040503050406030204" pitchFamily="18" charset="0"/>
                </a:rPr>
                <a:t> B</a:t>
              </a:r>
              <a:r>
                <a:rPr lang="en-US" sz="1600" b="0" i="0" dirty="0">
                  <a:latin typeface="Cambria Math" panose="02040503050406030204" pitchFamily="18" charset="0"/>
                </a:rPr>
                <a:t> ⃗</a:t>
              </a:r>
              <a:r>
                <a:rPr lang="en-US" sz="1600" b="0" i="0" dirty="0">
                  <a:latin typeface="+mn-lt"/>
                </a:rPr>
                <a:t> and </a:t>
              </a:r>
              <a:r>
                <a:rPr lang="fr-FR" sz="1600" b="0" i="0">
                  <a:latin typeface="Cambria Math" panose="02040503050406030204" pitchFamily="18" charset="0"/>
                </a:rPr>
                <a:t>E</a:t>
              </a:r>
              <a:r>
                <a:rPr lang="en-US" sz="1600" b="0" i="0">
                  <a:latin typeface="Cambria Math" panose="02040503050406030204" pitchFamily="18" charset="0"/>
                </a:rPr>
                <a:t> ⃗</a:t>
              </a:r>
              <a:endParaRPr lang="en-US" sz="1600" b="0" i="0" dirty="0">
                <a:latin typeface="+mn-lt"/>
              </a:endParaRPr>
            </a:p>
          </dgm:t>
        </dgm:pt>
      </mc:Fallback>
    </mc:AlternateContent>
    <dgm:pt modelId="{E304CA5A-8704-4568-8D20-DFE1CBA52C1E}" type="parTrans" cxnId="{0FBA44C0-7530-48CA-87A2-D36C190D4307}">
      <dgm:prSet/>
      <dgm:spPr/>
      <dgm:t>
        <a:bodyPr/>
        <a:lstStyle/>
        <a:p>
          <a:endParaRPr lang="en-US" b="1">
            <a:latin typeface="+mn-lt"/>
          </a:endParaRPr>
        </a:p>
      </dgm:t>
    </dgm:pt>
    <dgm:pt modelId="{706F16A7-944C-4BAF-8672-CB24344F1EC7}" type="sibTrans" cxnId="{0FBA44C0-7530-48CA-87A2-D36C190D4307}">
      <dgm:prSet custT="1"/>
      <dgm:spPr/>
      <dgm:t>
        <a:bodyPr/>
        <a:lstStyle/>
        <a:p>
          <a:endParaRPr lang="en-US" sz="1600" b="1">
            <a:solidFill>
              <a:schemeClr val="tx1"/>
            </a:solidFill>
            <a:latin typeface="+mn-lt"/>
          </a:endParaRPr>
        </a:p>
      </dgm:t>
    </dgm:pt>
    <mc:AlternateContent xmlns:mc="http://schemas.openxmlformats.org/markup-compatibility/2006" xmlns:a14="http://schemas.microsoft.com/office/drawing/2010/main">
      <mc:Choice Requires="a14">
        <dgm:pt modelId="{9BADCDAD-437F-4C17-8E8D-5E1E0272C20E}">
          <dgm:prSet phldrT="[Text]" custT="1"/>
          <dgm:spPr/>
          <dgm:t>
            <a:bodyPr/>
            <a:lstStyle/>
            <a:p>
              <a:r>
                <a:rPr lang="en-US" sz="1600" b="0" i="0" dirty="0">
                  <a:latin typeface="+mn-lt"/>
                </a:rPr>
                <a:t>Selection of </a:t>
              </a:r>
              <a14:m>
                <m:oMath xmlns:m="http://schemas.openxmlformats.org/officeDocument/2006/math">
                  <m:f>
                    <m:fPr>
                      <m:type m:val="skw"/>
                      <m:ctrlPr>
                        <a:rPr lang="fr-FR" sz="1600" b="0" i="1" smtClean="0">
                          <a:latin typeface="Cambria Math" panose="02040503050406030204" pitchFamily="18" charset="0"/>
                          <a:cs typeface="Poppins" panose="020B0604020202020204" charset="0"/>
                        </a:rPr>
                      </m:ctrlPr>
                    </m:fPr>
                    <m:num>
                      <m:r>
                        <m:rPr>
                          <m:sty m:val="p"/>
                        </m:rPr>
                        <a:rPr lang="fr-FR" sz="1600" b="0" i="0" smtClean="0">
                          <a:latin typeface="Cambria Math" panose="02040503050406030204" pitchFamily="18" charset="0"/>
                          <a:cs typeface="Poppins" panose="020B0604020202020204" charset="0"/>
                        </a:rPr>
                        <m:t>A</m:t>
                      </m:r>
                    </m:num>
                    <m:den>
                      <m:r>
                        <m:rPr>
                          <m:sty m:val="p"/>
                        </m:rPr>
                        <a:rPr lang="fr-FR" sz="1600" b="0" i="0" smtClean="0">
                          <a:latin typeface="Cambria Math" panose="02040503050406030204" pitchFamily="18" charset="0"/>
                          <a:cs typeface="Poppins" panose="020B0604020202020204" charset="0"/>
                        </a:rPr>
                        <m:t>q</m:t>
                      </m:r>
                      <m:r>
                        <a:rPr lang="fr-FR" sz="1600" b="0" i="0" smtClean="0">
                          <a:latin typeface="Cambria Math" panose="02040503050406030204" pitchFamily="18" charset="0"/>
                          <a:cs typeface="Poppins" panose="020B0604020202020204" charset="0"/>
                        </a:rPr>
                        <m:t> </m:t>
                      </m:r>
                    </m:den>
                  </m:f>
                </m:oMath>
              </a14:m>
              <a:r>
                <a:rPr lang="en-US" sz="1600" b="0" i="0" dirty="0">
                  <a:latin typeface="+mn-lt"/>
                </a:rPr>
                <a:t>and </a:t>
              </a:r>
              <a14:m>
                <m:oMath xmlns:m="http://schemas.openxmlformats.org/officeDocument/2006/math">
                  <m:f>
                    <m:fPr>
                      <m:type m:val="skw"/>
                      <m:ctrlPr>
                        <a:rPr lang="fr-FR" sz="1600" b="0" i="1" smtClean="0">
                          <a:latin typeface="Cambria Math" panose="02040503050406030204" pitchFamily="18" charset="0"/>
                          <a:cs typeface="Poppins" panose="020B0604020202020204" charset="0"/>
                        </a:rPr>
                      </m:ctrlPr>
                    </m:fPr>
                    <m:num>
                      <m:sSub>
                        <m:sSubPr>
                          <m:ctrlPr>
                            <a:rPr lang="fr-FR" sz="1600" b="0" i="1" smtClean="0">
                              <a:latin typeface="Cambria Math" panose="02040503050406030204" pitchFamily="18" charset="0"/>
                              <a:cs typeface="Poppins" panose="020B0604020202020204" charset="0"/>
                            </a:rPr>
                          </m:ctrlPr>
                        </m:sSubPr>
                        <m:e>
                          <m:r>
                            <m:rPr>
                              <m:sty m:val="p"/>
                            </m:rPr>
                            <a:rPr lang="fr-FR" sz="1600" b="0" i="0" smtClean="0">
                              <a:latin typeface="Cambria Math" panose="02040503050406030204" pitchFamily="18" charset="0"/>
                              <a:cs typeface="Poppins" panose="020B0604020202020204" charset="0"/>
                            </a:rPr>
                            <m:t>E</m:t>
                          </m:r>
                        </m:e>
                        <m:sub>
                          <m:r>
                            <m:rPr>
                              <m:sty m:val="p"/>
                            </m:rPr>
                            <a:rPr lang="fr-FR" sz="1600" b="0" i="0" smtClean="0">
                              <a:latin typeface="Cambria Math" panose="02040503050406030204" pitchFamily="18" charset="0"/>
                              <a:cs typeface="Poppins" panose="020B0604020202020204" charset="0"/>
                            </a:rPr>
                            <m:t>K</m:t>
                          </m:r>
                        </m:sub>
                      </m:sSub>
                    </m:num>
                    <m:den>
                      <m:r>
                        <m:rPr>
                          <m:sty m:val="p"/>
                        </m:rPr>
                        <a:rPr lang="fr-FR" sz="1600" b="0" i="0">
                          <a:latin typeface="Cambria Math" panose="02040503050406030204" pitchFamily="18" charset="0"/>
                          <a:cs typeface="Poppins" panose="020B0604020202020204" charset="0"/>
                        </a:rPr>
                        <m:t>q</m:t>
                      </m:r>
                      <m:r>
                        <a:rPr lang="fr-FR" sz="1600" b="0" i="0">
                          <a:latin typeface="Cambria Math" panose="02040503050406030204" pitchFamily="18" charset="0"/>
                          <a:cs typeface="Poppins" panose="020B0604020202020204" charset="0"/>
                        </a:rPr>
                        <m:t> </m:t>
                      </m:r>
                    </m:den>
                  </m:f>
                </m:oMath>
              </a14:m>
              <a:r>
                <a:rPr lang="fr-FR" sz="1600" b="0" i="0" dirty="0">
                  <a:latin typeface="+mn-lt"/>
                  <a:cs typeface="Poppins" panose="020B0604020202020204" charset="0"/>
                </a:rPr>
                <a:t> ratios </a:t>
              </a:r>
              <a:endParaRPr lang="en-US" sz="1600" b="0" i="0" dirty="0">
                <a:latin typeface="+mn-lt"/>
              </a:endParaRPr>
            </a:p>
          </dgm:t>
        </dgm:pt>
      </mc:Choice>
      <mc:Fallback xmlns="">
        <dgm:pt modelId="{9BADCDAD-437F-4C17-8E8D-5E1E0272C20E}">
          <dgm:prSet phldrT="[Text]" custT="1"/>
          <dgm:spPr/>
          <dgm:t>
            <a:bodyPr/>
            <a:lstStyle/>
            <a:p>
              <a:r>
                <a:rPr lang="en-US" sz="1600" b="0" i="0" dirty="0">
                  <a:latin typeface="+mn-lt"/>
                </a:rPr>
                <a:t>Selection of </a:t>
              </a:r>
              <a:r>
                <a:rPr lang="fr-FR" sz="1600" b="0" i="0">
                  <a:latin typeface="Cambria Math" panose="02040503050406030204" pitchFamily="18" charset="0"/>
                  <a:cs typeface="Poppins" panose="020B0604020202020204" charset="0"/>
                </a:rPr>
                <a:t>A⁄(q )</a:t>
              </a:r>
              <a:r>
                <a:rPr lang="en-US" sz="1600" b="0" i="0" dirty="0">
                  <a:latin typeface="+mn-lt"/>
                </a:rPr>
                <a:t>and </a:t>
              </a:r>
              <a:r>
                <a:rPr lang="fr-FR" sz="1600" b="0" i="0">
                  <a:latin typeface="Cambria Math" panose="02040503050406030204" pitchFamily="18" charset="0"/>
                  <a:cs typeface="Poppins" panose="020B0604020202020204" charset="0"/>
                </a:rPr>
                <a:t>E_K⁄(q )</a:t>
              </a:r>
              <a:r>
                <a:rPr lang="fr-FR" sz="1600" b="0" i="0" dirty="0">
                  <a:latin typeface="+mn-lt"/>
                  <a:cs typeface="Poppins" panose="020B0604020202020204" charset="0"/>
                </a:rPr>
                <a:t> ratios </a:t>
              </a:r>
              <a:endParaRPr lang="en-US" sz="1600" b="0" i="0" dirty="0">
                <a:latin typeface="+mn-lt"/>
              </a:endParaRPr>
            </a:p>
          </dgm:t>
        </dgm:pt>
      </mc:Fallback>
    </mc:AlternateContent>
    <dgm:pt modelId="{D87B15DC-0520-4D2D-94FF-19354A395C26}" type="parTrans" cxnId="{E5828241-5E00-41AD-B49D-1CAE90C44C28}">
      <dgm:prSet/>
      <dgm:spPr/>
      <dgm:t>
        <a:bodyPr/>
        <a:lstStyle/>
        <a:p>
          <a:endParaRPr lang="en-US" b="1">
            <a:latin typeface="+mn-lt"/>
          </a:endParaRPr>
        </a:p>
      </dgm:t>
    </dgm:pt>
    <dgm:pt modelId="{4C188F67-82EF-4F39-9086-A37BDD7BD2D7}" type="sibTrans" cxnId="{E5828241-5E00-41AD-B49D-1CAE90C44C28}">
      <dgm:prSet custT="1"/>
      <dgm:spPr/>
      <dgm:t>
        <a:bodyPr/>
        <a:lstStyle/>
        <a:p>
          <a:endParaRPr lang="en-US" sz="1600" b="1">
            <a:solidFill>
              <a:schemeClr val="tx1"/>
            </a:solidFill>
            <a:latin typeface="+mn-lt"/>
          </a:endParaRPr>
        </a:p>
      </dgm:t>
    </dgm:pt>
    <mc:AlternateContent xmlns:mc="http://schemas.openxmlformats.org/markup-compatibility/2006" xmlns:a14="http://schemas.microsoft.com/office/drawing/2010/main">
      <mc:Choice Requires="a14">
        <dgm:pt modelId="{AB49C372-E674-4B2A-BE54-230687B58041}">
          <dgm:prSet phldrT="[Text]" custT="1"/>
          <dgm:spPr/>
          <dgm:t>
            <a:bodyPr/>
            <a:lstStyle/>
            <a:p>
              <a:r>
                <a:rPr lang="en-US" sz="1600" b="0" dirty="0">
                  <a:latin typeface="+mn-lt"/>
                </a:rPr>
                <a:t>Only the isotopes </a:t>
              </a:r>
              <a:r>
                <a:rPr lang="en-US" sz="1600" b="0" dirty="0">
                  <a:latin typeface="+mn-lt"/>
                  <a:cs typeface="Poppins" panose="020B0604020202020204" charset="0"/>
                </a:rPr>
                <a:t>of chosen </a:t>
              </a:r>
              <a14:m>
                <m:oMath xmlns:m="http://schemas.openxmlformats.org/officeDocument/2006/math">
                  <m:f>
                    <m:fPr>
                      <m:type m:val="skw"/>
                      <m:ctrlPr>
                        <a:rPr lang="fr-FR" sz="1600" b="0" i="1" smtClean="0">
                          <a:latin typeface="Cambria Math" panose="02040503050406030204" pitchFamily="18" charset="0"/>
                          <a:cs typeface="Poppins" panose="020B0604020202020204" charset="0"/>
                        </a:rPr>
                      </m:ctrlPr>
                    </m:fPr>
                    <m:num>
                      <m:r>
                        <m:rPr>
                          <m:sty m:val="p"/>
                        </m:rPr>
                        <a:rPr lang="fr-FR" sz="1600" b="0" i="0" smtClean="0">
                          <a:latin typeface="Cambria Math" panose="02040503050406030204" pitchFamily="18" charset="0"/>
                          <a:cs typeface="Poppins" panose="020B0604020202020204" charset="0"/>
                        </a:rPr>
                        <m:t>A</m:t>
                      </m:r>
                    </m:num>
                    <m:den>
                      <m:r>
                        <m:rPr>
                          <m:sty m:val="p"/>
                        </m:rPr>
                        <a:rPr lang="fr-FR" sz="1600" b="0" i="0" smtClean="0">
                          <a:latin typeface="Cambria Math" panose="02040503050406030204" pitchFamily="18" charset="0"/>
                          <a:cs typeface="Poppins" panose="020B0604020202020204" charset="0"/>
                        </a:rPr>
                        <m:t>q</m:t>
                      </m:r>
                      <m:r>
                        <a:rPr lang="fr-FR" sz="1600" b="0" i="0" smtClean="0">
                          <a:latin typeface="Cambria Math" panose="02040503050406030204" pitchFamily="18" charset="0"/>
                          <a:cs typeface="Poppins" panose="020B0604020202020204" charset="0"/>
                        </a:rPr>
                        <m:t> </m:t>
                      </m:r>
                    </m:den>
                  </m:f>
                </m:oMath>
              </a14:m>
              <a:r>
                <a:rPr lang="en-US" sz="1600" b="0" dirty="0">
                  <a:latin typeface="+mn-lt"/>
                  <a:cs typeface="Poppins" panose="020B0604020202020204" charset="0"/>
                </a:rPr>
                <a:t> are deflected into the exit slit</a:t>
              </a:r>
              <a:endParaRPr lang="en-US" sz="1600" b="0" dirty="0">
                <a:latin typeface="+mn-lt"/>
              </a:endParaRPr>
            </a:p>
          </dgm:t>
        </dgm:pt>
      </mc:Choice>
      <mc:Fallback xmlns="">
        <dgm:pt modelId="{AB49C372-E674-4B2A-BE54-230687B58041}">
          <dgm:prSet phldrT="[Text]" custT="1"/>
          <dgm:spPr/>
          <dgm:t>
            <a:bodyPr/>
            <a:lstStyle/>
            <a:p>
              <a:r>
                <a:rPr lang="en-US" sz="1600" b="0" dirty="0">
                  <a:latin typeface="+mn-lt"/>
                </a:rPr>
                <a:t>Only the isotopes </a:t>
              </a:r>
              <a:r>
                <a:rPr lang="en-US" sz="1600" b="0" dirty="0">
                  <a:latin typeface="+mn-lt"/>
                  <a:cs typeface="Poppins" panose="020B0604020202020204" charset="0"/>
                </a:rPr>
                <a:t>of chosen </a:t>
              </a:r>
              <a:r>
                <a:rPr lang="fr-FR" sz="1600" b="0" i="0">
                  <a:latin typeface="Cambria Math" panose="02040503050406030204" pitchFamily="18" charset="0"/>
                  <a:cs typeface="Poppins" panose="020B0604020202020204" charset="0"/>
                </a:rPr>
                <a:t>A⁄(q )</a:t>
              </a:r>
              <a:r>
                <a:rPr lang="en-US" sz="1600" b="0" dirty="0">
                  <a:latin typeface="+mn-lt"/>
                  <a:cs typeface="Poppins" panose="020B0604020202020204" charset="0"/>
                </a:rPr>
                <a:t> are deflected into the exit slit</a:t>
              </a:r>
              <a:endParaRPr lang="en-US" sz="1600" b="0" dirty="0">
                <a:latin typeface="+mn-lt"/>
              </a:endParaRPr>
            </a:p>
          </dgm:t>
        </dgm:pt>
      </mc:Fallback>
    </mc:AlternateContent>
    <dgm:pt modelId="{50F92569-F88D-4BF7-BC50-E8216B7A3007}" type="parTrans" cxnId="{4DD8629C-50F5-443F-A2D4-0169BF07D470}">
      <dgm:prSet/>
      <dgm:spPr/>
      <dgm:t>
        <a:bodyPr/>
        <a:lstStyle/>
        <a:p>
          <a:endParaRPr lang="en-US" b="1">
            <a:latin typeface="+mn-lt"/>
          </a:endParaRPr>
        </a:p>
      </dgm:t>
    </dgm:pt>
    <dgm:pt modelId="{CA7D532F-A1DC-4B42-A033-D012D3C4A2EE}" type="sibTrans" cxnId="{4DD8629C-50F5-443F-A2D4-0169BF07D470}">
      <dgm:prSet/>
      <dgm:spPr/>
      <dgm:t>
        <a:bodyPr/>
        <a:lstStyle/>
        <a:p>
          <a:endParaRPr lang="en-US" b="1">
            <a:latin typeface="+mn-lt"/>
          </a:endParaRPr>
        </a:p>
      </dgm:t>
    </dgm:pt>
    <dgm:pt modelId="{CC54518F-AD63-45CE-9E16-C5875BED6713}" type="pres">
      <dgm:prSet presAssocID="{101E8DE5-35C6-4F7C-AB5A-52D3BA4E40B4}" presName="Name0" presStyleCnt="0">
        <dgm:presLayoutVars>
          <dgm:dir/>
          <dgm:resizeHandles val="exact"/>
        </dgm:presLayoutVars>
      </dgm:prSet>
      <dgm:spPr/>
    </dgm:pt>
    <dgm:pt modelId="{1CB933A6-CF3B-46F5-ACC8-E05D90DA13CE}" type="pres">
      <dgm:prSet presAssocID="{D530ADCA-C1BC-46C0-B16A-002F8341F259}" presName="node" presStyleLbl="node1" presStyleIdx="0" presStyleCnt="3">
        <dgm:presLayoutVars>
          <dgm:bulletEnabled val="1"/>
        </dgm:presLayoutVars>
      </dgm:prSet>
      <dgm:spPr/>
    </dgm:pt>
    <dgm:pt modelId="{B14F32C4-1201-43C8-8457-BDE87B61451F}" type="pres">
      <dgm:prSet presAssocID="{706F16A7-944C-4BAF-8672-CB24344F1EC7}" presName="sibTrans" presStyleLbl="sibTrans2D1" presStyleIdx="0" presStyleCnt="2"/>
      <dgm:spPr/>
    </dgm:pt>
    <dgm:pt modelId="{04B3144F-74A6-4CBB-9981-690148C04105}" type="pres">
      <dgm:prSet presAssocID="{706F16A7-944C-4BAF-8672-CB24344F1EC7}" presName="connectorText" presStyleLbl="sibTrans2D1" presStyleIdx="0" presStyleCnt="2"/>
      <dgm:spPr/>
    </dgm:pt>
    <dgm:pt modelId="{FC90E14B-CA8F-4D68-8698-8DB0A4A0689C}" type="pres">
      <dgm:prSet presAssocID="{9BADCDAD-437F-4C17-8E8D-5E1E0272C20E}" presName="node" presStyleLbl="node1" presStyleIdx="1" presStyleCnt="3">
        <dgm:presLayoutVars>
          <dgm:bulletEnabled val="1"/>
        </dgm:presLayoutVars>
      </dgm:prSet>
      <dgm:spPr/>
    </dgm:pt>
    <dgm:pt modelId="{6BBC03A2-8AC6-494D-9C83-E8482D3FF46C}" type="pres">
      <dgm:prSet presAssocID="{4C188F67-82EF-4F39-9086-A37BDD7BD2D7}" presName="sibTrans" presStyleLbl="sibTrans2D1" presStyleIdx="1" presStyleCnt="2"/>
      <dgm:spPr/>
    </dgm:pt>
    <dgm:pt modelId="{9E8297AE-840A-4B6F-A861-780E9CF3FB71}" type="pres">
      <dgm:prSet presAssocID="{4C188F67-82EF-4F39-9086-A37BDD7BD2D7}" presName="connectorText" presStyleLbl="sibTrans2D1" presStyleIdx="1" presStyleCnt="2"/>
      <dgm:spPr/>
    </dgm:pt>
    <dgm:pt modelId="{6F6FA7D8-C479-48D0-A06D-8FE54140F865}" type="pres">
      <dgm:prSet presAssocID="{AB49C372-E674-4B2A-BE54-230687B58041}" presName="node" presStyleLbl="node1" presStyleIdx="2" presStyleCnt="3">
        <dgm:presLayoutVars>
          <dgm:bulletEnabled val="1"/>
        </dgm:presLayoutVars>
      </dgm:prSet>
      <dgm:spPr/>
    </dgm:pt>
  </dgm:ptLst>
  <dgm:cxnLst>
    <dgm:cxn modelId="{84D5B603-6AB6-48F7-9D25-3D50B7ED1006}" type="presOf" srcId="{AB49C372-E674-4B2A-BE54-230687B58041}" destId="{6F6FA7D8-C479-48D0-A06D-8FE54140F865}" srcOrd="0" destOrd="0" presId="urn:microsoft.com/office/officeart/2005/8/layout/process1"/>
    <dgm:cxn modelId="{E5828241-5E00-41AD-B49D-1CAE90C44C28}" srcId="{101E8DE5-35C6-4F7C-AB5A-52D3BA4E40B4}" destId="{9BADCDAD-437F-4C17-8E8D-5E1E0272C20E}" srcOrd="1" destOrd="0" parTransId="{D87B15DC-0520-4D2D-94FF-19354A395C26}" sibTransId="{4C188F67-82EF-4F39-9086-A37BDD7BD2D7}"/>
    <dgm:cxn modelId="{B4BCDE63-57C3-4932-8509-18276A721258}" type="presOf" srcId="{9BADCDAD-437F-4C17-8E8D-5E1E0272C20E}" destId="{FC90E14B-CA8F-4D68-8698-8DB0A4A0689C}" srcOrd="0" destOrd="0" presId="urn:microsoft.com/office/officeart/2005/8/layout/process1"/>
    <dgm:cxn modelId="{CA66FD50-AB76-4516-84E7-768B53351093}" type="presOf" srcId="{4C188F67-82EF-4F39-9086-A37BDD7BD2D7}" destId="{9E8297AE-840A-4B6F-A861-780E9CF3FB71}" srcOrd="1" destOrd="0" presId="urn:microsoft.com/office/officeart/2005/8/layout/process1"/>
    <dgm:cxn modelId="{92BA4D96-F5BA-4577-A32F-16F2AA766200}" type="presOf" srcId="{D530ADCA-C1BC-46C0-B16A-002F8341F259}" destId="{1CB933A6-CF3B-46F5-ACC8-E05D90DA13CE}" srcOrd="0" destOrd="0" presId="urn:microsoft.com/office/officeart/2005/8/layout/process1"/>
    <dgm:cxn modelId="{4DD8629C-50F5-443F-A2D4-0169BF07D470}" srcId="{101E8DE5-35C6-4F7C-AB5A-52D3BA4E40B4}" destId="{AB49C372-E674-4B2A-BE54-230687B58041}" srcOrd="2" destOrd="0" parTransId="{50F92569-F88D-4BF7-BC50-E8216B7A3007}" sibTransId="{CA7D532F-A1DC-4B42-A033-D012D3C4A2EE}"/>
    <dgm:cxn modelId="{0FBA44C0-7530-48CA-87A2-D36C190D4307}" srcId="{101E8DE5-35C6-4F7C-AB5A-52D3BA4E40B4}" destId="{D530ADCA-C1BC-46C0-B16A-002F8341F259}" srcOrd="0" destOrd="0" parTransId="{E304CA5A-8704-4568-8D20-DFE1CBA52C1E}" sibTransId="{706F16A7-944C-4BAF-8672-CB24344F1EC7}"/>
    <dgm:cxn modelId="{71188AC7-EE96-4A33-A1E6-D4E1A436F5A1}" type="presOf" srcId="{101E8DE5-35C6-4F7C-AB5A-52D3BA4E40B4}" destId="{CC54518F-AD63-45CE-9E16-C5875BED6713}" srcOrd="0" destOrd="0" presId="urn:microsoft.com/office/officeart/2005/8/layout/process1"/>
    <dgm:cxn modelId="{247489E6-CBAF-4ADF-9C6B-D55D9514CA50}" type="presOf" srcId="{706F16A7-944C-4BAF-8672-CB24344F1EC7}" destId="{B14F32C4-1201-43C8-8457-BDE87B61451F}" srcOrd="0" destOrd="0" presId="urn:microsoft.com/office/officeart/2005/8/layout/process1"/>
    <dgm:cxn modelId="{A10B36F0-346A-4DDE-86B6-296A9E90E8BA}" type="presOf" srcId="{706F16A7-944C-4BAF-8672-CB24344F1EC7}" destId="{04B3144F-74A6-4CBB-9981-690148C04105}" srcOrd="1" destOrd="0" presId="urn:microsoft.com/office/officeart/2005/8/layout/process1"/>
    <dgm:cxn modelId="{338F69F6-EB57-4354-99AE-FEE69B0ED080}" type="presOf" srcId="{4C188F67-82EF-4F39-9086-A37BDD7BD2D7}" destId="{6BBC03A2-8AC6-494D-9C83-E8482D3FF46C}" srcOrd="0" destOrd="0" presId="urn:microsoft.com/office/officeart/2005/8/layout/process1"/>
    <dgm:cxn modelId="{6A232DEB-44D0-4983-8A0E-54085F3CE1C1}" type="presParOf" srcId="{CC54518F-AD63-45CE-9E16-C5875BED6713}" destId="{1CB933A6-CF3B-46F5-ACC8-E05D90DA13CE}" srcOrd="0" destOrd="0" presId="urn:microsoft.com/office/officeart/2005/8/layout/process1"/>
    <dgm:cxn modelId="{5634B778-E885-4787-B11D-C8EDD3281158}" type="presParOf" srcId="{CC54518F-AD63-45CE-9E16-C5875BED6713}" destId="{B14F32C4-1201-43C8-8457-BDE87B61451F}" srcOrd="1" destOrd="0" presId="urn:microsoft.com/office/officeart/2005/8/layout/process1"/>
    <dgm:cxn modelId="{18423A87-6E34-422D-95B0-7C627956024C}" type="presParOf" srcId="{B14F32C4-1201-43C8-8457-BDE87B61451F}" destId="{04B3144F-74A6-4CBB-9981-690148C04105}" srcOrd="0" destOrd="0" presId="urn:microsoft.com/office/officeart/2005/8/layout/process1"/>
    <dgm:cxn modelId="{B96DAF23-3C77-484B-A4D5-A13FB2146649}" type="presParOf" srcId="{CC54518F-AD63-45CE-9E16-C5875BED6713}" destId="{FC90E14B-CA8F-4D68-8698-8DB0A4A0689C}" srcOrd="2" destOrd="0" presId="urn:microsoft.com/office/officeart/2005/8/layout/process1"/>
    <dgm:cxn modelId="{95F835B2-B83A-49C2-A9C9-738C36064224}" type="presParOf" srcId="{CC54518F-AD63-45CE-9E16-C5875BED6713}" destId="{6BBC03A2-8AC6-494D-9C83-E8482D3FF46C}" srcOrd="3" destOrd="0" presId="urn:microsoft.com/office/officeart/2005/8/layout/process1"/>
    <dgm:cxn modelId="{15FC9B15-AE8A-4D02-B6E3-862789F14631}" type="presParOf" srcId="{6BBC03A2-8AC6-494D-9C83-E8482D3FF46C}" destId="{9E8297AE-840A-4B6F-A861-780E9CF3FB71}" srcOrd="0" destOrd="0" presId="urn:microsoft.com/office/officeart/2005/8/layout/process1"/>
    <dgm:cxn modelId="{62DE836D-4C75-433B-89FD-939A2E32AF64}" type="presParOf" srcId="{CC54518F-AD63-45CE-9E16-C5875BED6713}" destId="{6F6FA7D8-C479-48D0-A06D-8FE54140F865}" srcOrd="4" destOrd="0" presId="urn:microsoft.com/office/officeart/2005/8/layout/process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77477D-D2F0-4257-9480-9C5C419757C3}" type="doc">
      <dgm:prSet loTypeId="urn:microsoft.com/office/officeart/2009/layout/CircleArrowProcess" loCatId="process" qsTypeId="urn:microsoft.com/office/officeart/2005/8/quickstyle/3d3" qsCatId="3D" csTypeId="urn:microsoft.com/office/officeart/2005/8/colors/accent6_5" csCatId="accent6" phldr="1"/>
      <dgm:spPr/>
      <dgm:t>
        <a:bodyPr/>
        <a:lstStyle/>
        <a:p>
          <a:endParaRPr lang="en-US"/>
        </a:p>
      </dgm:t>
    </dgm:pt>
    <mc:AlternateContent xmlns:mc="http://schemas.openxmlformats.org/markup-compatibility/2006" xmlns:a14="http://schemas.microsoft.com/office/drawing/2010/main">
      <mc:Choice Requires="a14">
        <dgm:pt modelId="{70361891-3902-45C1-ADF7-7E921B7C5305}">
          <dgm:prSet phldrT="[Text]" custT="1"/>
          <dgm:spPr/>
          <dgm:t>
            <a:bodyPr/>
            <a:lstStyle/>
            <a:p>
              <a:r>
                <a:rPr lang="en-US" sz="1600" b="1" i="0" dirty="0"/>
                <a:t>Isomeric Ratios measurements </a:t>
              </a:r>
            </a:p>
            <a:p>
              <a:pPr/>
              <a14:m>
                <m:oMathPara xmlns:m="http://schemas.openxmlformats.org/officeDocument/2006/math">
                  <m:oMathParaPr>
                    <m:jc m:val="centerGroup"/>
                  </m:oMathParaPr>
                  <m:oMath xmlns:m="http://schemas.openxmlformats.org/officeDocument/2006/math">
                    <m:sSub>
                      <m:sSubPr>
                        <m:ctrlPr>
                          <a:rPr lang="fr-FR" sz="1600" b="1" i="1" smtClean="0">
                            <a:latin typeface="Cambria Math" panose="02040503050406030204" pitchFamily="18" charset="0"/>
                          </a:rPr>
                        </m:ctrlPr>
                      </m:sSubPr>
                      <m:e>
                        <m:r>
                          <a:rPr lang="fr-FR" sz="1600" b="1" i="0">
                            <a:latin typeface="Cambria Math" panose="02040503050406030204" pitchFamily="18" charset="0"/>
                          </a:rPr>
                          <m:t>𝐈𝐑</m:t>
                        </m:r>
                      </m:e>
                      <m:sub>
                        <m:r>
                          <a:rPr lang="fr-FR" sz="1600" b="1" i="0">
                            <a:latin typeface="Cambria Math" panose="02040503050406030204" pitchFamily="18" charset="0"/>
                          </a:rPr>
                          <m:t>𝐞𝐱𝐩</m:t>
                        </m:r>
                      </m:sub>
                    </m:sSub>
                    <m:d>
                      <m:dPr>
                        <m:ctrlPr>
                          <a:rPr lang="fr-FR" sz="1600" b="1" i="1" smtClean="0">
                            <a:latin typeface="Cambria Math" panose="02040503050406030204" pitchFamily="18" charset="0"/>
                          </a:rPr>
                        </m:ctrlPr>
                      </m:dPr>
                      <m:e>
                        <m:sSub>
                          <m:sSubPr>
                            <m:ctrlPr>
                              <a:rPr lang="fr-FR" sz="1600" b="1" i="1" smtClean="0">
                                <a:latin typeface="Cambria Math" panose="02040503050406030204" pitchFamily="18" charset="0"/>
                              </a:rPr>
                            </m:ctrlPr>
                          </m:sSubPr>
                          <m:e>
                            <m:r>
                              <a:rPr lang="fr-FR" sz="1600" b="1" i="0" smtClean="0">
                                <a:latin typeface="Cambria Math" panose="02040503050406030204" pitchFamily="18" charset="0"/>
                              </a:rPr>
                              <m:t>𝐊𝐄</m:t>
                            </m:r>
                          </m:e>
                          <m:sub>
                            <m:r>
                              <a:rPr lang="fr-FR" sz="1600" b="1" i="0" smtClean="0">
                                <a:latin typeface="Cambria Math" panose="02040503050406030204" pitchFamily="18" charset="0"/>
                              </a:rPr>
                              <m:t>𝐅𝐅</m:t>
                            </m:r>
                          </m:sub>
                        </m:sSub>
                      </m:e>
                    </m:d>
                  </m:oMath>
                </m:oMathPara>
              </a14:m>
              <a:endParaRPr lang="en-US" sz="1600" b="1" i="0" dirty="0"/>
            </a:p>
          </dgm:t>
        </dgm:pt>
      </mc:Choice>
      <mc:Fallback xmlns="">
        <dgm:pt modelId="{70361891-3902-45C1-ADF7-7E921B7C5305}">
          <dgm:prSet phldrT="[Text]" custT="1"/>
          <dgm:spPr/>
          <dgm:t>
            <a:bodyPr/>
            <a:lstStyle/>
            <a:p>
              <a:r>
                <a:rPr lang="en-US" sz="1600" b="1" i="0" dirty="0"/>
                <a:t>Isomeric Ratios measurements </a:t>
              </a:r>
            </a:p>
            <a:p>
              <a:pPr/>
              <a:r>
                <a:rPr lang="fr-FR" sz="1600" b="1" i="0">
                  <a:latin typeface="Cambria Math" panose="02040503050406030204" pitchFamily="18" charset="0"/>
                </a:rPr>
                <a:t>〖𝐈𝐑〗_𝐞𝐱𝐩 (〖𝐊𝐄〗_𝐅𝐅 )</a:t>
              </a:r>
              <a:endParaRPr lang="en-US" sz="1600" b="1" i="0" dirty="0"/>
            </a:p>
          </dgm:t>
        </dgm:pt>
      </mc:Fallback>
    </mc:AlternateContent>
    <dgm:pt modelId="{6F2C24F4-DE6E-40FD-A207-660BC0208BA7}" type="parTrans" cxnId="{C0912625-401A-4D6C-9508-FBA3F29CF0BD}">
      <dgm:prSet/>
      <dgm:spPr/>
      <dgm:t>
        <a:bodyPr/>
        <a:lstStyle/>
        <a:p>
          <a:endParaRPr lang="en-US"/>
        </a:p>
      </dgm:t>
    </dgm:pt>
    <dgm:pt modelId="{9088A68C-8CD3-449E-A6E3-EF1835A017FB}" type="sibTrans" cxnId="{C0912625-401A-4D6C-9508-FBA3F29CF0BD}">
      <dgm:prSet/>
      <dgm:spPr/>
      <dgm:t>
        <a:bodyPr/>
        <a:lstStyle/>
        <a:p>
          <a:endParaRPr lang="en-US"/>
        </a:p>
      </dgm:t>
    </dgm:pt>
    <mc:AlternateContent xmlns:mc="http://schemas.openxmlformats.org/markup-compatibility/2006" xmlns:a14="http://schemas.microsoft.com/office/drawing/2010/main">
      <mc:Choice Requires="a14">
        <dgm:pt modelId="{C9DA8CC6-099D-4B34-8B4A-6C7D731CDA01}">
          <dgm:prSet phldrT="[Text]" custT="1"/>
          <dgm:spPr/>
          <dgm:t>
            <a:bodyPr/>
            <a:lstStyle/>
            <a:p>
              <a:r>
                <a:rPr lang="en-US" sz="1600" b="1" dirty="0"/>
                <a:t>FIFRELIN decay</a:t>
              </a:r>
            </a:p>
            <a:p>
              <a14:m>
                <m:oMath xmlns:m="http://schemas.openxmlformats.org/officeDocument/2006/math">
                  <m:acc>
                    <m:accPr>
                      <m:chr m:val="̅"/>
                      <m:ctrlPr>
                        <a:rPr lang="fr-FR" sz="1600" b="1" i="1" smtClean="0">
                          <a:latin typeface="Cambria Math" panose="02040503050406030204" pitchFamily="18" charset="0"/>
                          <a:ea typeface="Cambria Math" panose="02040503050406030204" pitchFamily="18" charset="0"/>
                        </a:rPr>
                      </m:ctrlPr>
                    </m:accPr>
                    <m:e>
                      <m:r>
                        <a:rPr lang="fr-FR" sz="1600" b="1" i="0">
                          <a:latin typeface="Cambria Math" panose="02040503050406030204" pitchFamily="18" charset="0"/>
                          <a:ea typeface="Cambria Math" panose="02040503050406030204" pitchFamily="18" charset="0"/>
                        </a:rPr>
                        <m:t>𝐈𝐑</m:t>
                      </m:r>
                    </m:e>
                  </m:acc>
                  <m:d>
                    <m:dPr>
                      <m:ctrlPr>
                        <a:rPr lang="fr-FR" sz="1600" b="1" i="1">
                          <a:latin typeface="Cambria Math" panose="02040503050406030204" pitchFamily="18" charset="0"/>
                          <a:ea typeface="Cambria Math" panose="02040503050406030204" pitchFamily="18" charset="0"/>
                        </a:rPr>
                      </m:ctrlPr>
                    </m:dPr>
                    <m:e>
                      <m:sSubSup>
                        <m:sSubSupPr>
                          <m:ctrlPr>
                            <a:rPr lang="fr-FR" sz="1600" b="1" i="1" smtClean="0">
                              <a:latin typeface="Cambria Math" panose="02040503050406030204" pitchFamily="18" charset="0"/>
                              <a:ea typeface="Cambria Math" panose="02040503050406030204" pitchFamily="18" charset="0"/>
                            </a:rPr>
                          </m:ctrlPr>
                        </m:sSubSupPr>
                        <m:e>
                          <m:r>
                            <a:rPr lang="fr-FR" sz="1600" b="1" i="0" smtClean="0">
                              <a:latin typeface="Cambria Math" panose="02040503050406030204" pitchFamily="18" charset="0"/>
                              <a:ea typeface="Cambria Math" panose="02040503050406030204" pitchFamily="18" charset="0"/>
                            </a:rPr>
                            <m:t>𝐄</m:t>
                          </m:r>
                        </m:e>
                        <m:sub>
                          <m:r>
                            <a:rPr lang="fr-FR" sz="1600" b="1" i="0" smtClean="0">
                              <a:latin typeface="Cambria Math" panose="02040503050406030204" pitchFamily="18" charset="0"/>
                              <a:ea typeface="Cambria Math" panose="02040503050406030204" pitchFamily="18" charset="0"/>
                            </a:rPr>
                            <m:t>𝐅𝐅</m:t>
                          </m:r>
                        </m:sub>
                        <m:sup>
                          <m:r>
                            <a:rPr lang="fr-FR" sz="1600" b="1" i="0" smtClean="0">
                              <a:latin typeface="Cambria Math" panose="02040503050406030204" pitchFamily="18" charset="0"/>
                              <a:ea typeface="Cambria Math" panose="02040503050406030204" pitchFamily="18" charset="0"/>
                            </a:rPr>
                            <m:t>∗</m:t>
                          </m:r>
                        </m:sup>
                      </m:sSubSup>
                    </m:e>
                  </m:d>
                </m:oMath>
              </a14:m>
              <a:r>
                <a:rPr lang="en-US" sz="1600" b="1" dirty="0"/>
                <a:t> </a:t>
              </a:r>
            </a:p>
          </dgm:t>
        </dgm:pt>
      </mc:Choice>
      <mc:Fallback xmlns="">
        <dgm:pt modelId="{C9DA8CC6-099D-4B34-8B4A-6C7D731CDA01}">
          <dgm:prSet phldrT="[Text]" custT="1"/>
          <dgm:spPr/>
          <dgm:t>
            <a:bodyPr/>
            <a:lstStyle/>
            <a:p>
              <a:r>
                <a:rPr lang="en-US" sz="1600" b="1" dirty="0"/>
                <a:t>FIFRELIN decay</a:t>
              </a:r>
            </a:p>
            <a:p>
              <a:r>
                <a:rPr lang="fr-FR" sz="1600" b="1" i="0">
                  <a:latin typeface="Cambria Math" panose="02040503050406030204" pitchFamily="18" charset="0"/>
                  <a:ea typeface="Cambria Math" panose="02040503050406030204" pitchFamily="18" charset="0"/>
                </a:rPr>
                <a:t>(𝐈𝐑) ̅(𝐄_𝐅𝐅^∗ )</a:t>
              </a:r>
              <a:r>
                <a:rPr lang="en-US" sz="1600" b="1" dirty="0"/>
                <a:t> </a:t>
              </a:r>
            </a:p>
          </dgm:t>
        </dgm:pt>
      </mc:Fallback>
    </mc:AlternateContent>
    <dgm:pt modelId="{7251E3ED-45ED-4AD7-9F92-819E544A8626}" type="parTrans" cxnId="{9B3B00D5-B012-4FAC-86B0-E40304B5F9FF}">
      <dgm:prSet/>
      <dgm:spPr/>
      <dgm:t>
        <a:bodyPr/>
        <a:lstStyle/>
        <a:p>
          <a:endParaRPr lang="en-US"/>
        </a:p>
      </dgm:t>
    </dgm:pt>
    <dgm:pt modelId="{FD5E757B-1298-430B-92E9-6EF3FAFA2632}" type="sibTrans" cxnId="{9B3B00D5-B012-4FAC-86B0-E40304B5F9FF}">
      <dgm:prSet/>
      <dgm:spPr/>
      <dgm:t>
        <a:bodyPr/>
        <a:lstStyle/>
        <a:p>
          <a:endParaRPr lang="en-US"/>
        </a:p>
      </dgm:t>
    </dgm:pt>
    <mc:AlternateContent xmlns:mc="http://schemas.openxmlformats.org/markup-compatibility/2006" xmlns:a14="http://schemas.microsoft.com/office/drawing/2010/main">
      <mc:Choice Requires="a14">
        <dgm:pt modelId="{37036265-A4B8-45CF-AF02-8125B9372577}">
          <dgm:prSet phldrT="[Text]" custT="1"/>
          <dgm:spPr/>
          <dgm:t>
            <a:bodyPr/>
            <a:lstStyle/>
            <a:p>
              <a:r>
                <a:rPr lang="en-US" sz="1600" b="1" dirty="0"/>
                <a:t>Extraction of the angular momentum</a:t>
              </a:r>
            </a:p>
            <a:p>
              <a:pPr/>
              <a14:m>
                <m:oMathPara xmlns:m="http://schemas.openxmlformats.org/officeDocument/2006/math">
                  <m:oMathParaPr>
                    <m:jc m:val="centerGroup"/>
                  </m:oMathParaPr>
                  <m:oMath xmlns:m="http://schemas.openxmlformats.org/officeDocument/2006/math">
                    <m:sSub>
                      <m:sSubPr>
                        <m:ctrlPr>
                          <a:rPr lang="fr-FR" sz="1600" b="1" i="1" smtClean="0">
                            <a:latin typeface="Cambria Math" panose="02040503050406030204" pitchFamily="18" charset="0"/>
                            <a:ea typeface="Cambria Math" panose="02040503050406030204" pitchFamily="18" charset="0"/>
                          </a:rPr>
                        </m:ctrlPr>
                      </m:sSubPr>
                      <m:e>
                        <m:r>
                          <a:rPr lang="fr-FR" sz="1600" b="1" i="0">
                            <a:latin typeface="Cambria Math" panose="02040503050406030204" pitchFamily="18" charset="0"/>
                            <a:ea typeface="Cambria Math" panose="02040503050406030204" pitchFamily="18" charset="0"/>
                          </a:rPr>
                          <m:t>𝐉</m:t>
                        </m:r>
                      </m:e>
                      <m:sub>
                        <m:r>
                          <a:rPr lang="fr-FR" sz="1600" b="1" i="0">
                            <a:latin typeface="Cambria Math" panose="02040503050406030204" pitchFamily="18" charset="0"/>
                            <a:ea typeface="Cambria Math" panose="02040503050406030204" pitchFamily="18" charset="0"/>
                          </a:rPr>
                          <m:t>𝐅𝐅</m:t>
                        </m:r>
                      </m:sub>
                    </m:sSub>
                    <m:r>
                      <a:rPr lang="fr-FR" sz="1600" b="1" i="0">
                        <a:latin typeface="Cambria Math" panose="02040503050406030204" pitchFamily="18" charset="0"/>
                        <a:ea typeface="Cambria Math" panose="02040503050406030204" pitchFamily="18" charset="0"/>
                      </a:rPr>
                      <m:t>(</m:t>
                    </m:r>
                    <m:sSubSup>
                      <m:sSubSupPr>
                        <m:ctrlPr>
                          <a:rPr lang="fr-FR" sz="1600" b="1" i="1" smtClean="0">
                            <a:latin typeface="Cambria Math" panose="02040503050406030204" pitchFamily="18" charset="0"/>
                            <a:ea typeface="Cambria Math" panose="02040503050406030204" pitchFamily="18" charset="0"/>
                          </a:rPr>
                        </m:ctrlPr>
                      </m:sSubSupPr>
                      <m:e>
                        <m:r>
                          <a:rPr lang="fr-FR" sz="1600" b="1" i="0" smtClean="0">
                            <a:latin typeface="Cambria Math" panose="02040503050406030204" pitchFamily="18" charset="0"/>
                            <a:ea typeface="Cambria Math" panose="02040503050406030204" pitchFamily="18" charset="0"/>
                          </a:rPr>
                          <m:t>𝐄</m:t>
                        </m:r>
                      </m:e>
                      <m:sub>
                        <m:r>
                          <a:rPr lang="fr-FR" sz="1600" b="1" i="0" smtClean="0">
                            <a:latin typeface="Cambria Math" panose="02040503050406030204" pitchFamily="18" charset="0"/>
                            <a:ea typeface="Cambria Math" panose="02040503050406030204" pitchFamily="18" charset="0"/>
                          </a:rPr>
                          <m:t>𝐅𝐅</m:t>
                        </m:r>
                      </m:sub>
                      <m:sup>
                        <m:r>
                          <a:rPr lang="fr-FR" sz="1600" b="1" i="0" smtClean="0">
                            <a:latin typeface="Cambria Math" panose="02040503050406030204" pitchFamily="18" charset="0"/>
                            <a:ea typeface="Cambria Math" panose="02040503050406030204" pitchFamily="18" charset="0"/>
                          </a:rPr>
                          <m:t>∗</m:t>
                        </m:r>
                      </m:sup>
                    </m:sSubSup>
                    <m:r>
                      <a:rPr lang="fr-FR" sz="1600" b="1" i="0">
                        <a:latin typeface="Cambria Math" panose="02040503050406030204" pitchFamily="18" charset="0"/>
                        <a:ea typeface="Cambria Math" panose="02040503050406030204" pitchFamily="18" charset="0"/>
                      </a:rPr>
                      <m:t>)</m:t>
                    </m:r>
                  </m:oMath>
                </m:oMathPara>
              </a14:m>
              <a:endParaRPr lang="en-US" sz="1100" b="1" dirty="0"/>
            </a:p>
          </dgm:t>
        </dgm:pt>
      </mc:Choice>
      <mc:Fallback xmlns="">
        <dgm:pt modelId="{37036265-A4B8-45CF-AF02-8125B9372577}">
          <dgm:prSet phldrT="[Text]" custT="1"/>
          <dgm:spPr/>
          <dgm:t>
            <a:bodyPr/>
            <a:lstStyle/>
            <a:p>
              <a:r>
                <a:rPr lang="en-US" sz="1600" b="1" dirty="0"/>
                <a:t>Extraction of the angular momentum</a:t>
              </a:r>
            </a:p>
            <a:p>
              <a:pPr/>
              <a:r>
                <a:rPr lang="fr-FR" sz="1600" b="1" i="0">
                  <a:latin typeface="Cambria Math" panose="02040503050406030204" pitchFamily="18" charset="0"/>
                  <a:ea typeface="Cambria Math" panose="02040503050406030204" pitchFamily="18" charset="0"/>
                </a:rPr>
                <a:t>𝐉_𝐅𝐅 (𝐄_𝐅𝐅^∗)</a:t>
              </a:r>
              <a:endParaRPr lang="en-US" sz="1100" b="1" dirty="0"/>
            </a:p>
          </dgm:t>
        </dgm:pt>
      </mc:Fallback>
    </mc:AlternateContent>
    <dgm:pt modelId="{310D9458-9899-487E-A625-17ECA19191D8}" type="parTrans" cxnId="{41B09885-6CD4-42F2-ADB7-70AD981C30B3}">
      <dgm:prSet/>
      <dgm:spPr/>
      <dgm:t>
        <a:bodyPr/>
        <a:lstStyle/>
        <a:p>
          <a:endParaRPr lang="en-US"/>
        </a:p>
      </dgm:t>
    </dgm:pt>
    <dgm:pt modelId="{F11FA922-1495-4841-B437-6A190736A1F7}" type="sibTrans" cxnId="{41B09885-6CD4-42F2-ADB7-70AD981C30B3}">
      <dgm:prSet/>
      <dgm:spPr/>
      <dgm:t>
        <a:bodyPr/>
        <a:lstStyle/>
        <a:p>
          <a:endParaRPr lang="en-US"/>
        </a:p>
      </dgm:t>
    </dgm:pt>
    <dgm:pt modelId="{A7685A35-C354-4D88-B99D-5B2912C0774F}" type="pres">
      <dgm:prSet presAssocID="{AE77477D-D2F0-4257-9480-9C5C419757C3}" presName="Name0" presStyleCnt="0">
        <dgm:presLayoutVars>
          <dgm:chMax val="7"/>
          <dgm:chPref val="7"/>
          <dgm:dir/>
          <dgm:animLvl val="lvl"/>
        </dgm:presLayoutVars>
      </dgm:prSet>
      <dgm:spPr/>
    </dgm:pt>
    <dgm:pt modelId="{EFBBBE61-1777-4B8A-B6A0-861F209B527D}" type="pres">
      <dgm:prSet presAssocID="{70361891-3902-45C1-ADF7-7E921B7C5305}" presName="Accent1" presStyleCnt="0"/>
      <dgm:spPr/>
    </dgm:pt>
    <dgm:pt modelId="{EA91D6CD-FDF2-4EEE-B498-9D2F7FDD907F}" type="pres">
      <dgm:prSet presAssocID="{70361891-3902-45C1-ADF7-7E921B7C5305}" presName="Accent" presStyleLbl="node1" presStyleIdx="0" presStyleCnt="3"/>
      <dgm:spPr>
        <a:solidFill>
          <a:schemeClr val="accent5">
            <a:lumMod val="75000"/>
            <a:alpha val="90000"/>
          </a:schemeClr>
        </a:solidFill>
      </dgm:spPr>
    </dgm:pt>
    <dgm:pt modelId="{8BC33652-B3C4-443D-973F-F492F1FFC03A}" type="pres">
      <dgm:prSet presAssocID="{70361891-3902-45C1-ADF7-7E921B7C5305}" presName="Parent1" presStyleLbl="revTx" presStyleIdx="0" presStyleCnt="3" custScaleX="110355" custScaleY="102145">
        <dgm:presLayoutVars>
          <dgm:chMax val="1"/>
          <dgm:chPref val="1"/>
          <dgm:bulletEnabled val="1"/>
        </dgm:presLayoutVars>
      </dgm:prSet>
      <dgm:spPr/>
    </dgm:pt>
    <dgm:pt modelId="{012884AE-0364-409C-B87A-00101B9C7E10}" type="pres">
      <dgm:prSet presAssocID="{C9DA8CC6-099D-4B34-8B4A-6C7D731CDA01}" presName="Accent2" presStyleCnt="0"/>
      <dgm:spPr/>
    </dgm:pt>
    <dgm:pt modelId="{F1AD26EC-3ABA-4861-9A82-75559EF78BC5}" type="pres">
      <dgm:prSet presAssocID="{C9DA8CC6-099D-4B34-8B4A-6C7D731CDA01}" presName="Accent" presStyleLbl="node1" presStyleIdx="1" presStyleCnt="3"/>
      <dgm:spPr>
        <a:solidFill>
          <a:schemeClr val="accent5">
            <a:lumMod val="60000"/>
            <a:lumOff val="40000"/>
            <a:alpha val="70000"/>
          </a:schemeClr>
        </a:solidFill>
      </dgm:spPr>
    </dgm:pt>
    <dgm:pt modelId="{A879EA8A-92A6-4658-BA45-D0C49FDE2CC1}" type="pres">
      <dgm:prSet presAssocID="{C9DA8CC6-099D-4B34-8B4A-6C7D731CDA01}" presName="Parent2" presStyleLbl="revTx" presStyleIdx="1" presStyleCnt="3" custScaleX="110355" custScaleY="102145">
        <dgm:presLayoutVars>
          <dgm:chMax val="1"/>
          <dgm:chPref val="1"/>
          <dgm:bulletEnabled val="1"/>
        </dgm:presLayoutVars>
      </dgm:prSet>
      <dgm:spPr/>
    </dgm:pt>
    <dgm:pt modelId="{14E82C3C-8E8C-42FA-8E4E-00FFC03188AD}" type="pres">
      <dgm:prSet presAssocID="{37036265-A4B8-45CF-AF02-8125B9372577}" presName="Accent3" presStyleCnt="0"/>
      <dgm:spPr/>
    </dgm:pt>
    <dgm:pt modelId="{D4F14CE7-F1A7-4C56-8C66-DBF240C1B6E2}" type="pres">
      <dgm:prSet presAssocID="{37036265-A4B8-45CF-AF02-8125B9372577}" presName="Accent" presStyleLbl="node1" presStyleIdx="2" presStyleCnt="3"/>
      <dgm:spPr>
        <a:solidFill>
          <a:schemeClr val="tx2">
            <a:lumMod val="75000"/>
          </a:schemeClr>
        </a:solidFill>
      </dgm:spPr>
    </dgm:pt>
    <dgm:pt modelId="{EEDC55EF-6756-47C6-8D9C-E6578DDD255D}" type="pres">
      <dgm:prSet presAssocID="{37036265-A4B8-45CF-AF02-8125B9372577}" presName="Parent3" presStyleLbl="revTx" presStyleIdx="2" presStyleCnt="3" custScaleX="110355" custScaleY="102145" custLinFactNeighborX="277" custLinFactNeighborY="21005">
        <dgm:presLayoutVars>
          <dgm:chMax val="1"/>
          <dgm:chPref val="1"/>
          <dgm:bulletEnabled val="1"/>
        </dgm:presLayoutVars>
      </dgm:prSet>
      <dgm:spPr/>
    </dgm:pt>
  </dgm:ptLst>
  <dgm:cxnLst>
    <dgm:cxn modelId="{C0912625-401A-4D6C-9508-FBA3F29CF0BD}" srcId="{AE77477D-D2F0-4257-9480-9C5C419757C3}" destId="{70361891-3902-45C1-ADF7-7E921B7C5305}" srcOrd="0" destOrd="0" parTransId="{6F2C24F4-DE6E-40FD-A207-660BC0208BA7}" sibTransId="{9088A68C-8CD3-449E-A6E3-EF1835A017FB}"/>
    <dgm:cxn modelId="{B9080854-3DF1-4617-8BB9-0E831A0E09B8}" type="presOf" srcId="{C9DA8CC6-099D-4B34-8B4A-6C7D731CDA01}" destId="{A879EA8A-92A6-4658-BA45-D0C49FDE2CC1}" srcOrd="0" destOrd="0" presId="urn:microsoft.com/office/officeart/2009/layout/CircleArrowProcess"/>
    <dgm:cxn modelId="{41B09885-6CD4-42F2-ADB7-70AD981C30B3}" srcId="{AE77477D-D2F0-4257-9480-9C5C419757C3}" destId="{37036265-A4B8-45CF-AF02-8125B9372577}" srcOrd="2" destOrd="0" parTransId="{310D9458-9899-487E-A625-17ECA19191D8}" sibTransId="{F11FA922-1495-4841-B437-6A190736A1F7}"/>
    <dgm:cxn modelId="{9347ED91-FF94-417F-8F24-1BD7FE832B03}" type="presOf" srcId="{37036265-A4B8-45CF-AF02-8125B9372577}" destId="{EEDC55EF-6756-47C6-8D9C-E6578DDD255D}" srcOrd="0" destOrd="0" presId="urn:microsoft.com/office/officeart/2009/layout/CircleArrowProcess"/>
    <dgm:cxn modelId="{392CFBA5-6EC3-42D3-A3CB-88A1CF1EF243}" type="presOf" srcId="{AE77477D-D2F0-4257-9480-9C5C419757C3}" destId="{A7685A35-C354-4D88-B99D-5B2912C0774F}" srcOrd="0" destOrd="0" presId="urn:microsoft.com/office/officeart/2009/layout/CircleArrowProcess"/>
    <dgm:cxn modelId="{9B3B00D5-B012-4FAC-86B0-E40304B5F9FF}" srcId="{AE77477D-D2F0-4257-9480-9C5C419757C3}" destId="{C9DA8CC6-099D-4B34-8B4A-6C7D731CDA01}" srcOrd="1" destOrd="0" parTransId="{7251E3ED-45ED-4AD7-9F92-819E544A8626}" sibTransId="{FD5E757B-1298-430B-92E9-6EF3FAFA2632}"/>
    <dgm:cxn modelId="{9E1507E1-8DB9-4A0E-AD8D-61AE5B0E83EA}" type="presOf" srcId="{70361891-3902-45C1-ADF7-7E921B7C5305}" destId="{8BC33652-B3C4-443D-973F-F492F1FFC03A}" srcOrd="0" destOrd="0" presId="urn:microsoft.com/office/officeart/2009/layout/CircleArrowProcess"/>
    <dgm:cxn modelId="{A339397B-78D6-42E8-8BA8-055441D0FFF3}" type="presParOf" srcId="{A7685A35-C354-4D88-B99D-5B2912C0774F}" destId="{EFBBBE61-1777-4B8A-B6A0-861F209B527D}" srcOrd="0" destOrd="0" presId="urn:microsoft.com/office/officeart/2009/layout/CircleArrowProcess"/>
    <dgm:cxn modelId="{79406A64-7706-458F-ABD0-B97402F595D1}" type="presParOf" srcId="{EFBBBE61-1777-4B8A-B6A0-861F209B527D}" destId="{EA91D6CD-FDF2-4EEE-B498-9D2F7FDD907F}" srcOrd="0" destOrd="0" presId="urn:microsoft.com/office/officeart/2009/layout/CircleArrowProcess"/>
    <dgm:cxn modelId="{F612000D-B13A-4DE7-9138-4060C88C0EEA}" type="presParOf" srcId="{A7685A35-C354-4D88-B99D-5B2912C0774F}" destId="{8BC33652-B3C4-443D-973F-F492F1FFC03A}" srcOrd="1" destOrd="0" presId="urn:microsoft.com/office/officeart/2009/layout/CircleArrowProcess"/>
    <dgm:cxn modelId="{BEADA1D1-D1E5-48DE-9E9A-D3F65D9327AE}" type="presParOf" srcId="{A7685A35-C354-4D88-B99D-5B2912C0774F}" destId="{012884AE-0364-409C-B87A-00101B9C7E10}" srcOrd="2" destOrd="0" presId="urn:microsoft.com/office/officeart/2009/layout/CircleArrowProcess"/>
    <dgm:cxn modelId="{F2226EE3-B80D-492C-992F-F20829571006}" type="presParOf" srcId="{012884AE-0364-409C-B87A-00101B9C7E10}" destId="{F1AD26EC-3ABA-4861-9A82-75559EF78BC5}" srcOrd="0" destOrd="0" presId="urn:microsoft.com/office/officeart/2009/layout/CircleArrowProcess"/>
    <dgm:cxn modelId="{72301492-4972-460F-A66B-68C948D8FB51}" type="presParOf" srcId="{A7685A35-C354-4D88-B99D-5B2912C0774F}" destId="{A879EA8A-92A6-4658-BA45-D0C49FDE2CC1}" srcOrd="3" destOrd="0" presId="urn:microsoft.com/office/officeart/2009/layout/CircleArrowProcess"/>
    <dgm:cxn modelId="{19C017C7-60F8-46E6-A05A-CA1DDB2CDF43}" type="presParOf" srcId="{A7685A35-C354-4D88-B99D-5B2912C0774F}" destId="{14E82C3C-8E8C-42FA-8E4E-00FFC03188AD}" srcOrd="4" destOrd="0" presId="urn:microsoft.com/office/officeart/2009/layout/CircleArrowProcess"/>
    <dgm:cxn modelId="{EA3F3E1F-2AE1-421E-83BA-CF6307D8D4AE}" type="presParOf" srcId="{14E82C3C-8E8C-42FA-8E4E-00FFC03188AD}" destId="{D4F14CE7-F1A7-4C56-8C66-DBF240C1B6E2}" srcOrd="0" destOrd="0" presId="urn:microsoft.com/office/officeart/2009/layout/CircleArrowProcess"/>
    <dgm:cxn modelId="{D5271F10-8B82-49D4-B7BD-240757204869}" type="presParOf" srcId="{A7685A35-C354-4D88-B99D-5B2912C0774F}" destId="{EEDC55EF-6756-47C6-8D9C-E6578DDD255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77477D-D2F0-4257-9480-9C5C419757C3}" type="doc">
      <dgm:prSet loTypeId="urn:microsoft.com/office/officeart/2009/layout/CircleArrowProcess" loCatId="process" qsTypeId="urn:microsoft.com/office/officeart/2005/8/quickstyle/3d3" qsCatId="3D" csTypeId="urn:microsoft.com/office/officeart/2005/8/colors/accent6_5" csCatId="accent6" phldr="1"/>
      <dgm:spPr/>
      <dgm:t>
        <a:bodyPr/>
        <a:lstStyle/>
        <a:p>
          <a:endParaRPr lang="en-US"/>
        </a:p>
      </dgm:t>
    </dgm:pt>
    <dgm:pt modelId="{70361891-3902-45C1-ADF7-7E921B7C5305}">
      <dgm:prSet phldrT="[Text]" custT="1"/>
      <dgm:spPr>
        <a:blipFill>
          <a:blip xmlns:r="http://schemas.openxmlformats.org/officeDocument/2006/relationships" r:embed="rId1"/>
          <a:stretch>
            <a:fillRect l="-3378" t="-24818" r="-6419"/>
          </a:stretch>
        </a:blipFill>
      </dgm:spPr>
      <dgm:t>
        <a:bodyPr/>
        <a:lstStyle/>
        <a:p>
          <a:r>
            <a:rPr lang="en-US">
              <a:noFill/>
            </a:rPr>
            <a:t> </a:t>
          </a:r>
        </a:p>
      </dgm:t>
    </dgm:pt>
    <dgm:pt modelId="{6F2C24F4-DE6E-40FD-A207-660BC0208BA7}" type="parTrans" cxnId="{C0912625-401A-4D6C-9508-FBA3F29CF0BD}">
      <dgm:prSet/>
      <dgm:spPr/>
      <dgm:t>
        <a:bodyPr/>
        <a:lstStyle/>
        <a:p>
          <a:endParaRPr lang="en-US"/>
        </a:p>
      </dgm:t>
    </dgm:pt>
    <dgm:pt modelId="{9088A68C-8CD3-449E-A6E3-EF1835A017FB}" type="sibTrans" cxnId="{C0912625-401A-4D6C-9508-FBA3F29CF0BD}">
      <dgm:prSet/>
      <dgm:spPr/>
      <dgm:t>
        <a:bodyPr/>
        <a:lstStyle/>
        <a:p>
          <a:endParaRPr lang="en-US"/>
        </a:p>
      </dgm:t>
    </dgm:pt>
    <dgm:pt modelId="{C9DA8CC6-099D-4B34-8B4A-6C7D731CDA01}">
      <dgm:prSet phldrT="[Text]" custT="1"/>
      <dgm:spPr>
        <a:blipFill>
          <a:blip xmlns:r="http://schemas.openxmlformats.org/officeDocument/2006/relationships" r:embed="rId2"/>
          <a:stretch>
            <a:fillRect l="-1014" t="-2190" r="-338"/>
          </a:stretch>
        </a:blipFill>
      </dgm:spPr>
      <dgm:t>
        <a:bodyPr/>
        <a:lstStyle/>
        <a:p>
          <a:r>
            <a:rPr lang="en-US">
              <a:noFill/>
            </a:rPr>
            <a:t> </a:t>
          </a:r>
        </a:p>
      </dgm:t>
    </dgm:pt>
    <dgm:pt modelId="{7251E3ED-45ED-4AD7-9F92-819E544A8626}" type="parTrans" cxnId="{9B3B00D5-B012-4FAC-86B0-E40304B5F9FF}">
      <dgm:prSet/>
      <dgm:spPr/>
      <dgm:t>
        <a:bodyPr/>
        <a:lstStyle/>
        <a:p>
          <a:endParaRPr lang="en-US"/>
        </a:p>
      </dgm:t>
    </dgm:pt>
    <dgm:pt modelId="{FD5E757B-1298-430B-92E9-6EF3FAFA2632}" type="sibTrans" cxnId="{9B3B00D5-B012-4FAC-86B0-E40304B5F9FF}">
      <dgm:prSet/>
      <dgm:spPr/>
      <dgm:t>
        <a:bodyPr/>
        <a:lstStyle/>
        <a:p>
          <a:endParaRPr lang="en-US"/>
        </a:p>
      </dgm:t>
    </dgm:pt>
    <dgm:pt modelId="{37036265-A4B8-45CF-AF02-8125B9372577}">
      <dgm:prSet phldrT="[Text]" custT="1"/>
      <dgm:spPr>
        <a:blipFill>
          <a:blip xmlns:r="http://schemas.openxmlformats.org/officeDocument/2006/relationships" r:embed="rId3"/>
          <a:stretch>
            <a:fillRect l="-5743" t="-40580" r="-8108" b="-12319"/>
          </a:stretch>
        </a:blipFill>
      </dgm:spPr>
      <dgm:t>
        <a:bodyPr/>
        <a:lstStyle/>
        <a:p>
          <a:r>
            <a:rPr lang="en-US">
              <a:noFill/>
            </a:rPr>
            <a:t> </a:t>
          </a:r>
        </a:p>
      </dgm:t>
    </dgm:pt>
    <dgm:pt modelId="{310D9458-9899-487E-A625-17ECA19191D8}" type="parTrans" cxnId="{41B09885-6CD4-42F2-ADB7-70AD981C30B3}">
      <dgm:prSet/>
      <dgm:spPr/>
      <dgm:t>
        <a:bodyPr/>
        <a:lstStyle/>
        <a:p>
          <a:endParaRPr lang="en-US"/>
        </a:p>
      </dgm:t>
    </dgm:pt>
    <dgm:pt modelId="{F11FA922-1495-4841-B437-6A190736A1F7}" type="sibTrans" cxnId="{41B09885-6CD4-42F2-ADB7-70AD981C30B3}">
      <dgm:prSet/>
      <dgm:spPr/>
      <dgm:t>
        <a:bodyPr/>
        <a:lstStyle/>
        <a:p>
          <a:endParaRPr lang="en-US"/>
        </a:p>
      </dgm:t>
    </dgm:pt>
    <dgm:pt modelId="{A7685A35-C354-4D88-B99D-5B2912C0774F}" type="pres">
      <dgm:prSet presAssocID="{AE77477D-D2F0-4257-9480-9C5C419757C3}" presName="Name0" presStyleCnt="0">
        <dgm:presLayoutVars>
          <dgm:chMax val="7"/>
          <dgm:chPref val="7"/>
          <dgm:dir/>
          <dgm:animLvl val="lvl"/>
        </dgm:presLayoutVars>
      </dgm:prSet>
      <dgm:spPr/>
    </dgm:pt>
    <dgm:pt modelId="{EFBBBE61-1777-4B8A-B6A0-861F209B527D}" type="pres">
      <dgm:prSet presAssocID="{70361891-3902-45C1-ADF7-7E921B7C5305}" presName="Accent1" presStyleCnt="0"/>
      <dgm:spPr/>
    </dgm:pt>
    <dgm:pt modelId="{EA91D6CD-FDF2-4EEE-B498-9D2F7FDD907F}" type="pres">
      <dgm:prSet presAssocID="{70361891-3902-45C1-ADF7-7E921B7C5305}" presName="Accent" presStyleLbl="node1" presStyleIdx="0" presStyleCnt="3"/>
      <dgm:spPr>
        <a:solidFill>
          <a:schemeClr val="accent5">
            <a:lumMod val="75000"/>
            <a:alpha val="90000"/>
          </a:schemeClr>
        </a:solidFill>
      </dgm:spPr>
    </dgm:pt>
    <dgm:pt modelId="{8BC33652-B3C4-443D-973F-F492F1FFC03A}" type="pres">
      <dgm:prSet presAssocID="{70361891-3902-45C1-ADF7-7E921B7C5305}" presName="Parent1" presStyleLbl="revTx" presStyleIdx="0" presStyleCnt="3" custScaleX="110355" custScaleY="102145">
        <dgm:presLayoutVars>
          <dgm:chMax val="1"/>
          <dgm:chPref val="1"/>
          <dgm:bulletEnabled val="1"/>
        </dgm:presLayoutVars>
      </dgm:prSet>
      <dgm:spPr/>
    </dgm:pt>
    <dgm:pt modelId="{012884AE-0364-409C-B87A-00101B9C7E10}" type="pres">
      <dgm:prSet presAssocID="{C9DA8CC6-099D-4B34-8B4A-6C7D731CDA01}" presName="Accent2" presStyleCnt="0"/>
      <dgm:spPr/>
    </dgm:pt>
    <dgm:pt modelId="{F1AD26EC-3ABA-4861-9A82-75559EF78BC5}" type="pres">
      <dgm:prSet presAssocID="{C9DA8CC6-099D-4B34-8B4A-6C7D731CDA01}" presName="Accent" presStyleLbl="node1" presStyleIdx="1" presStyleCnt="3"/>
      <dgm:spPr>
        <a:solidFill>
          <a:schemeClr val="accent5">
            <a:lumMod val="60000"/>
            <a:lumOff val="40000"/>
            <a:alpha val="70000"/>
          </a:schemeClr>
        </a:solidFill>
      </dgm:spPr>
    </dgm:pt>
    <dgm:pt modelId="{A879EA8A-92A6-4658-BA45-D0C49FDE2CC1}" type="pres">
      <dgm:prSet presAssocID="{C9DA8CC6-099D-4B34-8B4A-6C7D731CDA01}" presName="Parent2" presStyleLbl="revTx" presStyleIdx="1" presStyleCnt="3" custScaleX="110355" custScaleY="102145">
        <dgm:presLayoutVars>
          <dgm:chMax val="1"/>
          <dgm:chPref val="1"/>
          <dgm:bulletEnabled val="1"/>
        </dgm:presLayoutVars>
      </dgm:prSet>
      <dgm:spPr/>
    </dgm:pt>
    <dgm:pt modelId="{14E82C3C-8E8C-42FA-8E4E-00FFC03188AD}" type="pres">
      <dgm:prSet presAssocID="{37036265-A4B8-45CF-AF02-8125B9372577}" presName="Accent3" presStyleCnt="0"/>
      <dgm:spPr/>
    </dgm:pt>
    <dgm:pt modelId="{D4F14CE7-F1A7-4C56-8C66-DBF240C1B6E2}" type="pres">
      <dgm:prSet presAssocID="{37036265-A4B8-45CF-AF02-8125B9372577}" presName="Accent" presStyleLbl="node1" presStyleIdx="2" presStyleCnt="3"/>
      <dgm:spPr>
        <a:solidFill>
          <a:schemeClr val="tx2">
            <a:lumMod val="75000"/>
          </a:schemeClr>
        </a:solidFill>
      </dgm:spPr>
    </dgm:pt>
    <dgm:pt modelId="{EEDC55EF-6756-47C6-8D9C-E6578DDD255D}" type="pres">
      <dgm:prSet presAssocID="{37036265-A4B8-45CF-AF02-8125B9372577}" presName="Parent3" presStyleLbl="revTx" presStyleIdx="2" presStyleCnt="3" custScaleX="110355" custScaleY="102145" custLinFactNeighborX="277" custLinFactNeighborY="21005">
        <dgm:presLayoutVars>
          <dgm:chMax val="1"/>
          <dgm:chPref val="1"/>
          <dgm:bulletEnabled val="1"/>
        </dgm:presLayoutVars>
      </dgm:prSet>
      <dgm:spPr/>
    </dgm:pt>
  </dgm:ptLst>
  <dgm:cxnLst>
    <dgm:cxn modelId="{C0912625-401A-4D6C-9508-FBA3F29CF0BD}" srcId="{AE77477D-D2F0-4257-9480-9C5C419757C3}" destId="{70361891-3902-45C1-ADF7-7E921B7C5305}" srcOrd="0" destOrd="0" parTransId="{6F2C24F4-DE6E-40FD-A207-660BC0208BA7}" sibTransId="{9088A68C-8CD3-449E-A6E3-EF1835A017FB}"/>
    <dgm:cxn modelId="{B9080854-3DF1-4617-8BB9-0E831A0E09B8}" type="presOf" srcId="{C9DA8CC6-099D-4B34-8B4A-6C7D731CDA01}" destId="{A879EA8A-92A6-4658-BA45-D0C49FDE2CC1}" srcOrd="0" destOrd="0" presId="urn:microsoft.com/office/officeart/2009/layout/CircleArrowProcess"/>
    <dgm:cxn modelId="{41B09885-6CD4-42F2-ADB7-70AD981C30B3}" srcId="{AE77477D-D2F0-4257-9480-9C5C419757C3}" destId="{37036265-A4B8-45CF-AF02-8125B9372577}" srcOrd="2" destOrd="0" parTransId="{310D9458-9899-487E-A625-17ECA19191D8}" sibTransId="{F11FA922-1495-4841-B437-6A190736A1F7}"/>
    <dgm:cxn modelId="{9347ED91-FF94-417F-8F24-1BD7FE832B03}" type="presOf" srcId="{37036265-A4B8-45CF-AF02-8125B9372577}" destId="{EEDC55EF-6756-47C6-8D9C-E6578DDD255D}" srcOrd="0" destOrd="0" presId="urn:microsoft.com/office/officeart/2009/layout/CircleArrowProcess"/>
    <dgm:cxn modelId="{392CFBA5-6EC3-42D3-A3CB-88A1CF1EF243}" type="presOf" srcId="{AE77477D-D2F0-4257-9480-9C5C419757C3}" destId="{A7685A35-C354-4D88-B99D-5B2912C0774F}" srcOrd="0" destOrd="0" presId="urn:microsoft.com/office/officeart/2009/layout/CircleArrowProcess"/>
    <dgm:cxn modelId="{9B3B00D5-B012-4FAC-86B0-E40304B5F9FF}" srcId="{AE77477D-D2F0-4257-9480-9C5C419757C3}" destId="{C9DA8CC6-099D-4B34-8B4A-6C7D731CDA01}" srcOrd="1" destOrd="0" parTransId="{7251E3ED-45ED-4AD7-9F92-819E544A8626}" sibTransId="{FD5E757B-1298-430B-92E9-6EF3FAFA2632}"/>
    <dgm:cxn modelId="{9E1507E1-8DB9-4A0E-AD8D-61AE5B0E83EA}" type="presOf" srcId="{70361891-3902-45C1-ADF7-7E921B7C5305}" destId="{8BC33652-B3C4-443D-973F-F492F1FFC03A}" srcOrd="0" destOrd="0" presId="urn:microsoft.com/office/officeart/2009/layout/CircleArrowProcess"/>
    <dgm:cxn modelId="{A339397B-78D6-42E8-8BA8-055441D0FFF3}" type="presParOf" srcId="{A7685A35-C354-4D88-B99D-5B2912C0774F}" destId="{EFBBBE61-1777-4B8A-B6A0-861F209B527D}" srcOrd="0" destOrd="0" presId="urn:microsoft.com/office/officeart/2009/layout/CircleArrowProcess"/>
    <dgm:cxn modelId="{79406A64-7706-458F-ABD0-B97402F595D1}" type="presParOf" srcId="{EFBBBE61-1777-4B8A-B6A0-861F209B527D}" destId="{EA91D6CD-FDF2-4EEE-B498-9D2F7FDD907F}" srcOrd="0" destOrd="0" presId="urn:microsoft.com/office/officeart/2009/layout/CircleArrowProcess"/>
    <dgm:cxn modelId="{F612000D-B13A-4DE7-9138-4060C88C0EEA}" type="presParOf" srcId="{A7685A35-C354-4D88-B99D-5B2912C0774F}" destId="{8BC33652-B3C4-443D-973F-F492F1FFC03A}" srcOrd="1" destOrd="0" presId="urn:microsoft.com/office/officeart/2009/layout/CircleArrowProcess"/>
    <dgm:cxn modelId="{BEADA1D1-D1E5-48DE-9E9A-D3F65D9327AE}" type="presParOf" srcId="{A7685A35-C354-4D88-B99D-5B2912C0774F}" destId="{012884AE-0364-409C-B87A-00101B9C7E10}" srcOrd="2" destOrd="0" presId="urn:microsoft.com/office/officeart/2009/layout/CircleArrowProcess"/>
    <dgm:cxn modelId="{F2226EE3-B80D-492C-992F-F20829571006}" type="presParOf" srcId="{012884AE-0364-409C-B87A-00101B9C7E10}" destId="{F1AD26EC-3ABA-4861-9A82-75559EF78BC5}" srcOrd="0" destOrd="0" presId="urn:microsoft.com/office/officeart/2009/layout/CircleArrowProcess"/>
    <dgm:cxn modelId="{72301492-4972-460F-A66B-68C948D8FB51}" type="presParOf" srcId="{A7685A35-C354-4D88-B99D-5B2912C0774F}" destId="{A879EA8A-92A6-4658-BA45-D0C49FDE2CC1}" srcOrd="3" destOrd="0" presId="urn:microsoft.com/office/officeart/2009/layout/CircleArrowProcess"/>
    <dgm:cxn modelId="{19C017C7-60F8-46E6-A05A-CA1DDB2CDF43}" type="presParOf" srcId="{A7685A35-C354-4D88-B99D-5B2912C0774F}" destId="{14E82C3C-8E8C-42FA-8E4E-00FFC03188AD}" srcOrd="4" destOrd="0" presId="urn:microsoft.com/office/officeart/2009/layout/CircleArrowProcess"/>
    <dgm:cxn modelId="{EA3F3E1F-2AE1-421E-83BA-CF6307D8D4AE}" type="presParOf" srcId="{14E82C3C-8E8C-42FA-8E4E-00FFC03188AD}" destId="{D4F14CE7-F1A7-4C56-8C66-DBF240C1B6E2}" srcOrd="0" destOrd="0" presId="urn:microsoft.com/office/officeart/2009/layout/CircleArrowProcess"/>
    <dgm:cxn modelId="{D5271F10-8B82-49D4-B7BD-240757204869}" type="presParOf" srcId="{A7685A35-C354-4D88-B99D-5B2912C0774F}" destId="{EEDC55EF-6756-47C6-8D9C-E6578DDD255D}"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77477D-D2F0-4257-9480-9C5C419757C3}" type="doc">
      <dgm:prSet loTypeId="urn:microsoft.com/office/officeart/2009/layout/CircleArrowProcess" loCatId="process" qsTypeId="urn:microsoft.com/office/officeart/2005/8/quickstyle/3d3" qsCatId="3D" csTypeId="urn:microsoft.com/office/officeart/2005/8/colors/accent6_5" csCatId="accent6" phldr="1"/>
      <dgm:spPr/>
      <dgm:t>
        <a:bodyPr/>
        <a:lstStyle/>
        <a:p>
          <a:endParaRPr lang="en-US"/>
        </a:p>
      </dgm:t>
    </dgm:pt>
    <mc:AlternateContent xmlns:mc="http://schemas.openxmlformats.org/markup-compatibility/2006" xmlns:a14="http://schemas.microsoft.com/office/drawing/2010/main">
      <mc:Choice Requires="a14">
        <dgm:pt modelId="{70361891-3902-45C1-ADF7-7E921B7C5305}">
          <dgm:prSet phldrT="[Text]" custT="1"/>
          <dgm:spPr/>
          <dgm:t>
            <a:bodyPr/>
            <a:lstStyle/>
            <a:p>
              <a:r>
                <a:rPr lang="en-US" sz="1600" b="1" dirty="0"/>
                <a:t>Isomeric Ratios measurements </a:t>
              </a:r>
            </a:p>
            <a:p>
              <a:pPr/>
              <a14:m>
                <m:oMathPara xmlns:m="http://schemas.openxmlformats.org/officeDocument/2006/math">
                  <m:oMathParaPr>
                    <m:jc m:val="centerGroup"/>
                  </m:oMathParaPr>
                  <m:oMath xmlns:m="http://schemas.openxmlformats.org/officeDocument/2006/math">
                    <m:sSub>
                      <m:sSubPr>
                        <m:ctrlPr>
                          <a:rPr lang="fr-FR" sz="1600" b="1" i="1" smtClean="0">
                            <a:latin typeface="Cambria Math" panose="02040503050406030204" pitchFamily="18" charset="0"/>
                          </a:rPr>
                        </m:ctrlPr>
                      </m:sSubPr>
                      <m:e>
                        <m:r>
                          <a:rPr lang="fr-FR" sz="1600" b="1" i="0">
                            <a:latin typeface="Cambria Math" panose="02040503050406030204" pitchFamily="18" charset="0"/>
                          </a:rPr>
                          <m:t>𝐈𝐑</m:t>
                        </m:r>
                      </m:e>
                      <m:sub>
                        <m:r>
                          <a:rPr lang="fr-FR" sz="1600" b="1" i="0">
                            <a:latin typeface="Cambria Math" panose="02040503050406030204" pitchFamily="18" charset="0"/>
                          </a:rPr>
                          <m:t>𝐞𝐱𝐩</m:t>
                        </m:r>
                      </m:sub>
                    </m:sSub>
                    <m:d>
                      <m:dPr>
                        <m:ctrlPr>
                          <a:rPr lang="fr-FR" sz="1600" b="1" i="1">
                            <a:latin typeface="Cambria Math" panose="02040503050406030204" pitchFamily="18" charset="0"/>
                          </a:rPr>
                        </m:ctrlPr>
                      </m:dPr>
                      <m:e>
                        <m:sSub>
                          <m:sSubPr>
                            <m:ctrlPr>
                              <a:rPr lang="fr-FR" sz="1600" b="1" i="1" smtClean="0">
                                <a:latin typeface="Cambria Math" panose="02040503050406030204" pitchFamily="18" charset="0"/>
                              </a:rPr>
                            </m:ctrlPr>
                          </m:sSubPr>
                          <m:e>
                            <m:r>
                              <a:rPr lang="fr-FR" sz="1600" b="1" i="0" smtClean="0">
                                <a:latin typeface="Cambria Math" panose="02040503050406030204" pitchFamily="18" charset="0"/>
                              </a:rPr>
                              <m:t>𝐊𝐄</m:t>
                            </m:r>
                          </m:e>
                          <m:sub>
                            <m:r>
                              <a:rPr lang="fr-FR" sz="1600" b="1" i="0" smtClean="0">
                                <a:latin typeface="Cambria Math" panose="02040503050406030204" pitchFamily="18" charset="0"/>
                              </a:rPr>
                              <m:t>𝐅𝐅</m:t>
                            </m:r>
                          </m:sub>
                        </m:sSub>
                      </m:e>
                    </m:d>
                  </m:oMath>
                </m:oMathPara>
              </a14:m>
              <a:endParaRPr lang="en-US" sz="1600" b="1" dirty="0"/>
            </a:p>
          </dgm:t>
        </dgm:pt>
      </mc:Choice>
      <mc:Fallback xmlns="">
        <dgm:pt modelId="{70361891-3902-45C1-ADF7-7E921B7C5305}">
          <dgm:prSet phldrT="[Text]" custT="1"/>
          <dgm:spPr/>
          <dgm:t>
            <a:bodyPr/>
            <a:lstStyle/>
            <a:p>
              <a:r>
                <a:rPr lang="en-US" sz="1600" b="1" dirty="0"/>
                <a:t>Isomeric Ratios measurements </a:t>
              </a:r>
            </a:p>
            <a:p>
              <a:pPr/>
              <a:r>
                <a:rPr lang="fr-FR" sz="1600" b="1" i="0">
                  <a:latin typeface="Cambria Math" panose="02040503050406030204" pitchFamily="18" charset="0"/>
                </a:rPr>
                <a:t>〖𝐈𝐑〗_𝐞𝐱𝐩 (〖𝐊𝐄〗_𝐅𝐅 )</a:t>
              </a:r>
              <a:endParaRPr lang="en-US" sz="1600" b="1" dirty="0"/>
            </a:p>
          </dgm:t>
        </dgm:pt>
      </mc:Fallback>
    </mc:AlternateContent>
    <dgm:pt modelId="{6F2C24F4-DE6E-40FD-A207-660BC0208BA7}" type="parTrans" cxnId="{C0912625-401A-4D6C-9508-FBA3F29CF0BD}">
      <dgm:prSet/>
      <dgm:spPr/>
      <dgm:t>
        <a:bodyPr/>
        <a:lstStyle/>
        <a:p>
          <a:endParaRPr lang="en-US"/>
        </a:p>
      </dgm:t>
    </dgm:pt>
    <dgm:pt modelId="{9088A68C-8CD3-449E-A6E3-EF1835A017FB}" type="sibTrans" cxnId="{C0912625-401A-4D6C-9508-FBA3F29CF0BD}">
      <dgm:prSet/>
      <dgm:spPr/>
      <dgm:t>
        <a:bodyPr/>
        <a:lstStyle/>
        <a:p>
          <a:endParaRPr lang="en-US"/>
        </a:p>
      </dgm:t>
    </dgm:pt>
    <mc:AlternateContent xmlns:mc="http://schemas.openxmlformats.org/markup-compatibility/2006" xmlns:a14="http://schemas.microsoft.com/office/drawing/2010/main">
      <mc:Choice Requires="a14">
        <dgm:pt modelId="{C9DA8CC6-099D-4B34-8B4A-6C7D731CDA01}">
          <dgm:prSet phldrT="[Text]" custT="1"/>
          <dgm:spPr/>
          <dgm:t>
            <a:bodyPr/>
            <a:lstStyle/>
            <a:p>
              <a:r>
                <a:rPr lang="en-US" sz="1600" b="1" dirty="0">
                  <a:solidFill>
                    <a:schemeClr val="bg1">
                      <a:lumMod val="65000"/>
                    </a:schemeClr>
                  </a:solidFill>
                </a:rPr>
                <a:t>FIFRELIN decay</a:t>
              </a:r>
            </a:p>
            <a:p>
              <a14:m>
                <m:oMath xmlns:m="http://schemas.openxmlformats.org/officeDocument/2006/math">
                  <m:acc>
                    <m:accPr>
                      <m:chr m:val="̅"/>
                      <m:ctrlPr>
                        <a:rPr lang="fr-FR" sz="1600" b="1" i="1" smtClean="0">
                          <a:solidFill>
                            <a:schemeClr val="bg1">
                              <a:lumMod val="65000"/>
                            </a:schemeClr>
                          </a:solidFill>
                          <a:latin typeface="Cambria Math" panose="02040503050406030204" pitchFamily="18" charset="0"/>
                          <a:ea typeface="Cambria Math" panose="02040503050406030204" pitchFamily="18" charset="0"/>
                        </a:rPr>
                      </m:ctrlPr>
                    </m:accPr>
                    <m:e>
                      <m:r>
                        <a:rPr lang="fr-FR" sz="1600" b="1" i="0">
                          <a:solidFill>
                            <a:schemeClr val="bg1">
                              <a:lumMod val="65000"/>
                            </a:schemeClr>
                          </a:solidFill>
                          <a:latin typeface="Cambria Math" panose="02040503050406030204" pitchFamily="18" charset="0"/>
                          <a:ea typeface="Cambria Math" panose="02040503050406030204" pitchFamily="18" charset="0"/>
                        </a:rPr>
                        <m:t>𝐈𝐑</m:t>
                      </m:r>
                    </m:e>
                  </m:acc>
                  <m:d>
                    <m:dPr>
                      <m:ctrlPr>
                        <a:rPr lang="fr-FR" sz="1600" b="1" i="1">
                          <a:solidFill>
                            <a:schemeClr val="bg1">
                              <a:lumMod val="65000"/>
                            </a:schemeClr>
                          </a:solidFill>
                          <a:latin typeface="Cambria Math" panose="02040503050406030204" pitchFamily="18" charset="0"/>
                          <a:ea typeface="Cambria Math" panose="02040503050406030204" pitchFamily="18" charset="0"/>
                        </a:rPr>
                      </m:ctrlPr>
                    </m:dPr>
                    <m:e>
                      <m:sSubSup>
                        <m:sSubSupPr>
                          <m:ctrlPr>
                            <a:rPr lang="fr-FR" sz="1600" b="1" i="1" smtClean="0">
                              <a:solidFill>
                                <a:srgbClr val="A6A6A6"/>
                              </a:solidFill>
                              <a:latin typeface="Cambria Math" panose="02040503050406030204" pitchFamily="18" charset="0"/>
                              <a:ea typeface="Cambria Math" panose="02040503050406030204" pitchFamily="18" charset="0"/>
                            </a:rPr>
                          </m:ctrlPr>
                        </m:sSubSupPr>
                        <m:e>
                          <m:r>
                            <a:rPr lang="fr-FR" sz="1600" b="1" i="0" smtClean="0">
                              <a:solidFill>
                                <a:srgbClr val="A6A6A6"/>
                              </a:solidFill>
                              <a:latin typeface="Cambria Math" panose="02040503050406030204" pitchFamily="18" charset="0"/>
                              <a:ea typeface="Cambria Math" panose="02040503050406030204" pitchFamily="18" charset="0"/>
                            </a:rPr>
                            <m:t>𝐄</m:t>
                          </m:r>
                        </m:e>
                        <m:sub>
                          <m:r>
                            <a:rPr lang="fr-FR" sz="1600" b="1" i="0" smtClean="0">
                              <a:solidFill>
                                <a:srgbClr val="A6A6A6"/>
                              </a:solidFill>
                              <a:latin typeface="Cambria Math" panose="02040503050406030204" pitchFamily="18" charset="0"/>
                              <a:ea typeface="Cambria Math" panose="02040503050406030204" pitchFamily="18" charset="0"/>
                            </a:rPr>
                            <m:t>𝐅𝐅</m:t>
                          </m:r>
                        </m:sub>
                        <m:sup>
                          <m:r>
                            <a:rPr lang="fr-FR" sz="1600" b="1" i="0" smtClean="0">
                              <a:solidFill>
                                <a:srgbClr val="A6A6A6"/>
                              </a:solidFill>
                              <a:latin typeface="Cambria Math" panose="02040503050406030204" pitchFamily="18" charset="0"/>
                              <a:ea typeface="Cambria Math" panose="02040503050406030204" pitchFamily="18" charset="0"/>
                            </a:rPr>
                            <m:t>∗</m:t>
                          </m:r>
                        </m:sup>
                      </m:sSubSup>
                    </m:e>
                  </m:d>
                </m:oMath>
              </a14:m>
              <a:r>
                <a:rPr lang="en-US" sz="1600" b="1" dirty="0">
                  <a:solidFill>
                    <a:schemeClr val="bg1">
                      <a:lumMod val="65000"/>
                    </a:schemeClr>
                  </a:solidFill>
                </a:rPr>
                <a:t> </a:t>
              </a:r>
            </a:p>
          </dgm:t>
        </dgm:pt>
      </mc:Choice>
      <mc:Fallback xmlns="">
        <dgm:pt modelId="{C9DA8CC6-099D-4B34-8B4A-6C7D731CDA01}">
          <dgm:prSet phldrT="[Text]" custT="1"/>
          <dgm:spPr/>
          <dgm:t>
            <a:bodyPr/>
            <a:lstStyle/>
            <a:p>
              <a:r>
                <a:rPr lang="en-US" sz="1600" b="1" dirty="0">
                  <a:solidFill>
                    <a:schemeClr val="bg1">
                      <a:lumMod val="65000"/>
                    </a:schemeClr>
                  </a:solidFill>
                </a:rPr>
                <a:t>FIFRELIN decay</a:t>
              </a:r>
            </a:p>
            <a:p>
              <a:r>
                <a:rPr lang="fr-FR" sz="1600" b="1" i="0">
                  <a:solidFill>
                    <a:schemeClr val="bg1">
                      <a:lumMod val="65000"/>
                    </a:schemeClr>
                  </a:solidFill>
                  <a:latin typeface="Cambria Math" panose="02040503050406030204" pitchFamily="18" charset="0"/>
                  <a:ea typeface="Cambria Math" panose="02040503050406030204" pitchFamily="18" charset="0"/>
                </a:rPr>
                <a:t>(𝐈𝐑) ̅(</a:t>
              </a:r>
              <a:r>
                <a:rPr lang="fr-FR" sz="1600" b="1" i="0">
                  <a:solidFill>
                    <a:srgbClr val="A6A6A6"/>
                  </a:solidFill>
                  <a:latin typeface="Cambria Math" panose="02040503050406030204" pitchFamily="18" charset="0"/>
                  <a:ea typeface="Cambria Math" panose="02040503050406030204" pitchFamily="18" charset="0"/>
                </a:rPr>
                <a:t>𝐄_𝐅𝐅^∗</a:t>
              </a:r>
              <a:r>
                <a:rPr lang="fr-FR" sz="1600" b="1" i="0">
                  <a:solidFill>
                    <a:schemeClr val="bg1">
                      <a:lumMod val="65000"/>
                    </a:schemeClr>
                  </a:solidFill>
                  <a:latin typeface="Cambria Math" panose="02040503050406030204" pitchFamily="18" charset="0"/>
                  <a:ea typeface="Cambria Math" panose="02040503050406030204" pitchFamily="18" charset="0"/>
                </a:rPr>
                <a:t> )</a:t>
              </a:r>
              <a:r>
                <a:rPr lang="en-US" sz="1600" b="1" dirty="0">
                  <a:solidFill>
                    <a:schemeClr val="bg1">
                      <a:lumMod val="65000"/>
                    </a:schemeClr>
                  </a:solidFill>
                </a:rPr>
                <a:t> </a:t>
              </a:r>
            </a:p>
          </dgm:t>
        </dgm:pt>
      </mc:Fallback>
    </mc:AlternateContent>
    <dgm:pt modelId="{7251E3ED-45ED-4AD7-9F92-819E544A8626}" type="parTrans" cxnId="{9B3B00D5-B012-4FAC-86B0-E40304B5F9FF}">
      <dgm:prSet/>
      <dgm:spPr/>
      <dgm:t>
        <a:bodyPr/>
        <a:lstStyle/>
        <a:p>
          <a:endParaRPr lang="en-US"/>
        </a:p>
      </dgm:t>
    </dgm:pt>
    <dgm:pt modelId="{FD5E757B-1298-430B-92E9-6EF3FAFA2632}" type="sibTrans" cxnId="{9B3B00D5-B012-4FAC-86B0-E40304B5F9FF}">
      <dgm:prSet/>
      <dgm:spPr/>
      <dgm:t>
        <a:bodyPr/>
        <a:lstStyle/>
        <a:p>
          <a:endParaRPr lang="en-US"/>
        </a:p>
      </dgm:t>
    </dgm:pt>
    <mc:AlternateContent xmlns:mc="http://schemas.openxmlformats.org/markup-compatibility/2006" xmlns:a14="http://schemas.microsoft.com/office/drawing/2010/main">
      <mc:Choice Requires="a14">
        <dgm:pt modelId="{37036265-A4B8-45CF-AF02-8125B9372577}">
          <dgm:prSet phldrT="[Text]" custT="1"/>
          <dgm:spPr/>
          <dgm:t>
            <a:bodyPr/>
            <a:lstStyle/>
            <a:p>
              <a:r>
                <a:rPr lang="en-US" sz="1600" b="1" dirty="0">
                  <a:solidFill>
                    <a:schemeClr val="bg1">
                      <a:lumMod val="65000"/>
                    </a:schemeClr>
                  </a:solidFill>
                </a:rPr>
                <a:t>Extraction of the angular momentum</a:t>
              </a:r>
            </a:p>
            <a:p>
              <a:pPr/>
              <a14:m>
                <m:oMathPara xmlns:m="http://schemas.openxmlformats.org/officeDocument/2006/math">
                  <m:oMathParaPr>
                    <m:jc m:val="centerGroup"/>
                  </m:oMathParaPr>
                  <m:oMath xmlns:m="http://schemas.openxmlformats.org/officeDocument/2006/math">
                    <m:sSub>
                      <m:sSubPr>
                        <m:ctrlPr>
                          <a:rPr lang="fr-FR" sz="1600" b="1" i="1" smtClean="0">
                            <a:solidFill>
                              <a:schemeClr val="bg1">
                                <a:lumMod val="65000"/>
                              </a:schemeClr>
                            </a:solidFill>
                            <a:latin typeface="Cambria Math" panose="02040503050406030204" pitchFamily="18" charset="0"/>
                            <a:ea typeface="Cambria Math" panose="02040503050406030204" pitchFamily="18" charset="0"/>
                          </a:rPr>
                        </m:ctrlPr>
                      </m:sSubPr>
                      <m:e>
                        <m:r>
                          <a:rPr lang="fr-FR" sz="1600" b="1" i="0">
                            <a:solidFill>
                              <a:schemeClr val="bg1">
                                <a:lumMod val="65000"/>
                              </a:schemeClr>
                            </a:solidFill>
                            <a:latin typeface="Cambria Math" panose="02040503050406030204" pitchFamily="18" charset="0"/>
                            <a:ea typeface="Cambria Math" panose="02040503050406030204" pitchFamily="18" charset="0"/>
                          </a:rPr>
                          <m:t>𝐉</m:t>
                        </m:r>
                      </m:e>
                      <m:sub>
                        <m:r>
                          <a:rPr lang="fr-FR" sz="1600" b="1" i="0">
                            <a:solidFill>
                              <a:schemeClr val="bg1">
                                <a:lumMod val="65000"/>
                              </a:schemeClr>
                            </a:solidFill>
                            <a:latin typeface="Cambria Math" panose="02040503050406030204" pitchFamily="18" charset="0"/>
                            <a:ea typeface="Cambria Math" panose="02040503050406030204" pitchFamily="18" charset="0"/>
                          </a:rPr>
                          <m:t>𝐅𝐅</m:t>
                        </m:r>
                      </m:sub>
                    </m:sSub>
                    <m:r>
                      <a:rPr lang="fr-FR" sz="1600" b="1" i="0">
                        <a:solidFill>
                          <a:schemeClr val="bg1">
                            <a:lumMod val="65000"/>
                          </a:schemeClr>
                        </a:solidFill>
                        <a:latin typeface="Cambria Math" panose="02040503050406030204" pitchFamily="18" charset="0"/>
                        <a:ea typeface="Cambria Math" panose="02040503050406030204" pitchFamily="18" charset="0"/>
                      </a:rPr>
                      <m:t>(</m:t>
                    </m:r>
                    <m:sSubSup>
                      <m:sSubSupPr>
                        <m:ctrlPr>
                          <a:rPr lang="fr-FR" sz="1600" b="1" i="1" smtClean="0">
                            <a:solidFill>
                              <a:srgbClr val="A6A6A6"/>
                            </a:solidFill>
                            <a:latin typeface="Cambria Math" panose="02040503050406030204" pitchFamily="18" charset="0"/>
                            <a:ea typeface="Cambria Math" panose="02040503050406030204" pitchFamily="18" charset="0"/>
                          </a:rPr>
                        </m:ctrlPr>
                      </m:sSubSupPr>
                      <m:e>
                        <m:r>
                          <a:rPr lang="fr-FR" sz="1600" b="1" i="0" smtClean="0">
                            <a:solidFill>
                              <a:srgbClr val="A6A6A6"/>
                            </a:solidFill>
                            <a:latin typeface="Cambria Math" panose="02040503050406030204" pitchFamily="18" charset="0"/>
                            <a:ea typeface="Cambria Math" panose="02040503050406030204" pitchFamily="18" charset="0"/>
                          </a:rPr>
                          <m:t>𝐄</m:t>
                        </m:r>
                      </m:e>
                      <m:sub>
                        <m:r>
                          <a:rPr lang="fr-FR" sz="1600" b="1" i="0" smtClean="0">
                            <a:solidFill>
                              <a:srgbClr val="A6A6A6"/>
                            </a:solidFill>
                            <a:latin typeface="Cambria Math" panose="02040503050406030204" pitchFamily="18" charset="0"/>
                            <a:ea typeface="Cambria Math" panose="02040503050406030204" pitchFamily="18" charset="0"/>
                          </a:rPr>
                          <m:t>𝐅𝐅</m:t>
                        </m:r>
                      </m:sub>
                      <m:sup>
                        <m:r>
                          <a:rPr lang="fr-FR" sz="1600" b="1" i="0" smtClean="0">
                            <a:solidFill>
                              <a:srgbClr val="A6A6A6"/>
                            </a:solidFill>
                            <a:latin typeface="Cambria Math" panose="02040503050406030204" pitchFamily="18" charset="0"/>
                            <a:ea typeface="Cambria Math" panose="02040503050406030204" pitchFamily="18" charset="0"/>
                          </a:rPr>
                          <m:t>∗</m:t>
                        </m:r>
                      </m:sup>
                    </m:sSubSup>
                    <m:r>
                      <a:rPr lang="fr-FR" sz="1600" b="1" i="0">
                        <a:solidFill>
                          <a:schemeClr val="bg1">
                            <a:lumMod val="65000"/>
                          </a:schemeClr>
                        </a:solidFill>
                        <a:latin typeface="Cambria Math" panose="02040503050406030204" pitchFamily="18" charset="0"/>
                        <a:ea typeface="Cambria Math" panose="02040503050406030204" pitchFamily="18" charset="0"/>
                      </a:rPr>
                      <m:t>)</m:t>
                    </m:r>
                  </m:oMath>
                </m:oMathPara>
              </a14:m>
              <a:endParaRPr lang="en-US" sz="1100" b="1" dirty="0"/>
            </a:p>
          </dgm:t>
        </dgm:pt>
      </mc:Choice>
      <mc:Fallback xmlns="">
        <dgm:pt modelId="{37036265-A4B8-45CF-AF02-8125B9372577}">
          <dgm:prSet phldrT="[Text]" custT="1"/>
          <dgm:spPr/>
          <dgm:t>
            <a:bodyPr/>
            <a:lstStyle/>
            <a:p>
              <a:r>
                <a:rPr lang="en-US" sz="1600" b="1" dirty="0">
                  <a:solidFill>
                    <a:schemeClr val="bg1">
                      <a:lumMod val="65000"/>
                    </a:schemeClr>
                  </a:solidFill>
                </a:rPr>
                <a:t>Extraction of the angular momentum</a:t>
              </a:r>
            </a:p>
            <a:p>
              <a:pPr/>
              <a:r>
                <a:rPr lang="fr-FR" sz="1600" b="1" i="0">
                  <a:solidFill>
                    <a:schemeClr val="bg1">
                      <a:lumMod val="65000"/>
                    </a:schemeClr>
                  </a:solidFill>
                  <a:latin typeface="Cambria Math" panose="02040503050406030204" pitchFamily="18" charset="0"/>
                  <a:ea typeface="Cambria Math" panose="02040503050406030204" pitchFamily="18" charset="0"/>
                </a:rPr>
                <a:t>𝐉_𝐅𝐅 (</a:t>
              </a:r>
              <a:r>
                <a:rPr lang="fr-FR" sz="1600" b="1" i="0">
                  <a:solidFill>
                    <a:srgbClr val="A6A6A6"/>
                  </a:solidFill>
                  <a:latin typeface="Cambria Math" panose="02040503050406030204" pitchFamily="18" charset="0"/>
                  <a:ea typeface="Cambria Math" panose="02040503050406030204" pitchFamily="18" charset="0"/>
                </a:rPr>
                <a:t>𝐄_𝐅𝐅^∗</a:t>
              </a:r>
              <a:r>
                <a:rPr lang="fr-FR" sz="1600" b="1" i="0">
                  <a:solidFill>
                    <a:schemeClr val="bg1">
                      <a:lumMod val="65000"/>
                    </a:schemeClr>
                  </a:solidFill>
                  <a:latin typeface="Cambria Math" panose="02040503050406030204" pitchFamily="18" charset="0"/>
                  <a:ea typeface="Cambria Math" panose="02040503050406030204" pitchFamily="18" charset="0"/>
                </a:rPr>
                <a:t>)</a:t>
              </a:r>
              <a:endParaRPr lang="en-US" sz="1100" b="1" dirty="0"/>
            </a:p>
          </dgm:t>
        </dgm:pt>
      </mc:Fallback>
    </mc:AlternateContent>
    <dgm:pt modelId="{310D9458-9899-487E-A625-17ECA19191D8}" type="parTrans" cxnId="{41B09885-6CD4-42F2-ADB7-70AD981C30B3}">
      <dgm:prSet/>
      <dgm:spPr/>
      <dgm:t>
        <a:bodyPr/>
        <a:lstStyle/>
        <a:p>
          <a:endParaRPr lang="en-US"/>
        </a:p>
      </dgm:t>
    </dgm:pt>
    <dgm:pt modelId="{F11FA922-1495-4841-B437-6A190736A1F7}" type="sibTrans" cxnId="{41B09885-6CD4-42F2-ADB7-70AD981C30B3}">
      <dgm:prSet/>
      <dgm:spPr/>
      <dgm:t>
        <a:bodyPr/>
        <a:lstStyle/>
        <a:p>
          <a:endParaRPr lang="en-US"/>
        </a:p>
      </dgm:t>
    </dgm:pt>
    <dgm:pt modelId="{A7685A35-C354-4D88-B99D-5B2912C0774F}" type="pres">
      <dgm:prSet presAssocID="{AE77477D-D2F0-4257-9480-9C5C419757C3}" presName="Name0" presStyleCnt="0">
        <dgm:presLayoutVars>
          <dgm:chMax val="7"/>
          <dgm:chPref val="7"/>
          <dgm:dir/>
          <dgm:animLvl val="lvl"/>
        </dgm:presLayoutVars>
      </dgm:prSet>
      <dgm:spPr/>
    </dgm:pt>
    <dgm:pt modelId="{EFBBBE61-1777-4B8A-B6A0-861F209B527D}" type="pres">
      <dgm:prSet presAssocID="{70361891-3902-45C1-ADF7-7E921B7C5305}" presName="Accent1" presStyleCnt="0"/>
      <dgm:spPr/>
    </dgm:pt>
    <dgm:pt modelId="{EA91D6CD-FDF2-4EEE-B498-9D2F7FDD907F}" type="pres">
      <dgm:prSet presAssocID="{70361891-3902-45C1-ADF7-7E921B7C5305}" presName="Accent" presStyleLbl="node1" presStyleIdx="0" presStyleCnt="3"/>
      <dgm:spPr>
        <a:solidFill>
          <a:schemeClr val="accent5">
            <a:lumMod val="75000"/>
            <a:alpha val="90000"/>
          </a:schemeClr>
        </a:solidFill>
      </dgm:spPr>
    </dgm:pt>
    <dgm:pt modelId="{8BC33652-B3C4-443D-973F-F492F1FFC03A}" type="pres">
      <dgm:prSet presAssocID="{70361891-3902-45C1-ADF7-7E921B7C5305}" presName="Parent1" presStyleLbl="revTx" presStyleIdx="0" presStyleCnt="3" custScaleX="110355" custScaleY="102145">
        <dgm:presLayoutVars>
          <dgm:chMax val="1"/>
          <dgm:chPref val="1"/>
          <dgm:bulletEnabled val="1"/>
        </dgm:presLayoutVars>
      </dgm:prSet>
      <dgm:spPr/>
    </dgm:pt>
    <dgm:pt modelId="{012884AE-0364-409C-B87A-00101B9C7E10}" type="pres">
      <dgm:prSet presAssocID="{C9DA8CC6-099D-4B34-8B4A-6C7D731CDA01}" presName="Accent2" presStyleCnt="0"/>
      <dgm:spPr/>
    </dgm:pt>
    <dgm:pt modelId="{F1AD26EC-3ABA-4861-9A82-75559EF78BC5}" type="pres">
      <dgm:prSet presAssocID="{C9DA8CC6-099D-4B34-8B4A-6C7D731CDA01}" presName="Accent" presStyleLbl="node1" presStyleIdx="1" presStyleCnt="3"/>
      <dgm:spPr>
        <a:solidFill>
          <a:schemeClr val="bg1">
            <a:lumMod val="75000"/>
          </a:schemeClr>
        </a:solidFill>
      </dgm:spPr>
    </dgm:pt>
    <dgm:pt modelId="{A879EA8A-92A6-4658-BA45-D0C49FDE2CC1}" type="pres">
      <dgm:prSet presAssocID="{C9DA8CC6-099D-4B34-8B4A-6C7D731CDA01}" presName="Parent2" presStyleLbl="revTx" presStyleIdx="1" presStyleCnt="3" custScaleX="110355" custScaleY="102145">
        <dgm:presLayoutVars>
          <dgm:chMax val="1"/>
          <dgm:chPref val="1"/>
          <dgm:bulletEnabled val="1"/>
        </dgm:presLayoutVars>
      </dgm:prSet>
      <dgm:spPr/>
    </dgm:pt>
    <dgm:pt modelId="{14E82C3C-8E8C-42FA-8E4E-00FFC03188AD}" type="pres">
      <dgm:prSet presAssocID="{37036265-A4B8-45CF-AF02-8125B9372577}" presName="Accent3" presStyleCnt="0"/>
      <dgm:spPr/>
    </dgm:pt>
    <dgm:pt modelId="{D4F14CE7-F1A7-4C56-8C66-DBF240C1B6E2}" type="pres">
      <dgm:prSet presAssocID="{37036265-A4B8-45CF-AF02-8125B9372577}" presName="Accent" presStyleLbl="node1" presStyleIdx="2" presStyleCnt="3"/>
      <dgm:spPr>
        <a:solidFill>
          <a:schemeClr val="bg1">
            <a:lumMod val="75000"/>
          </a:schemeClr>
        </a:solidFill>
      </dgm:spPr>
    </dgm:pt>
    <dgm:pt modelId="{EEDC55EF-6756-47C6-8D9C-E6578DDD255D}" type="pres">
      <dgm:prSet presAssocID="{37036265-A4B8-45CF-AF02-8125B9372577}" presName="Parent3" presStyleLbl="revTx" presStyleIdx="2" presStyleCnt="3" custScaleX="110355" custScaleY="102145" custLinFactNeighborX="277" custLinFactNeighborY="21005">
        <dgm:presLayoutVars>
          <dgm:chMax val="1"/>
          <dgm:chPref val="1"/>
          <dgm:bulletEnabled val="1"/>
        </dgm:presLayoutVars>
      </dgm:prSet>
      <dgm:spPr/>
    </dgm:pt>
  </dgm:ptLst>
  <dgm:cxnLst>
    <dgm:cxn modelId="{C0912625-401A-4D6C-9508-FBA3F29CF0BD}" srcId="{AE77477D-D2F0-4257-9480-9C5C419757C3}" destId="{70361891-3902-45C1-ADF7-7E921B7C5305}" srcOrd="0" destOrd="0" parTransId="{6F2C24F4-DE6E-40FD-A207-660BC0208BA7}" sibTransId="{9088A68C-8CD3-449E-A6E3-EF1835A017FB}"/>
    <dgm:cxn modelId="{B9080854-3DF1-4617-8BB9-0E831A0E09B8}" type="presOf" srcId="{C9DA8CC6-099D-4B34-8B4A-6C7D731CDA01}" destId="{A879EA8A-92A6-4658-BA45-D0C49FDE2CC1}" srcOrd="0" destOrd="0" presId="urn:microsoft.com/office/officeart/2009/layout/CircleArrowProcess"/>
    <dgm:cxn modelId="{41B09885-6CD4-42F2-ADB7-70AD981C30B3}" srcId="{AE77477D-D2F0-4257-9480-9C5C419757C3}" destId="{37036265-A4B8-45CF-AF02-8125B9372577}" srcOrd="2" destOrd="0" parTransId="{310D9458-9899-487E-A625-17ECA19191D8}" sibTransId="{F11FA922-1495-4841-B437-6A190736A1F7}"/>
    <dgm:cxn modelId="{9347ED91-FF94-417F-8F24-1BD7FE832B03}" type="presOf" srcId="{37036265-A4B8-45CF-AF02-8125B9372577}" destId="{EEDC55EF-6756-47C6-8D9C-E6578DDD255D}" srcOrd="0" destOrd="0" presId="urn:microsoft.com/office/officeart/2009/layout/CircleArrowProcess"/>
    <dgm:cxn modelId="{392CFBA5-6EC3-42D3-A3CB-88A1CF1EF243}" type="presOf" srcId="{AE77477D-D2F0-4257-9480-9C5C419757C3}" destId="{A7685A35-C354-4D88-B99D-5B2912C0774F}" srcOrd="0" destOrd="0" presId="urn:microsoft.com/office/officeart/2009/layout/CircleArrowProcess"/>
    <dgm:cxn modelId="{9B3B00D5-B012-4FAC-86B0-E40304B5F9FF}" srcId="{AE77477D-D2F0-4257-9480-9C5C419757C3}" destId="{C9DA8CC6-099D-4B34-8B4A-6C7D731CDA01}" srcOrd="1" destOrd="0" parTransId="{7251E3ED-45ED-4AD7-9F92-819E544A8626}" sibTransId="{FD5E757B-1298-430B-92E9-6EF3FAFA2632}"/>
    <dgm:cxn modelId="{9E1507E1-8DB9-4A0E-AD8D-61AE5B0E83EA}" type="presOf" srcId="{70361891-3902-45C1-ADF7-7E921B7C5305}" destId="{8BC33652-B3C4-443D-973F-F492F1FFC03A}" srcOrd="0" destOrd="0" presId="urn:microsoft.com/office/officeart/2009/layout/CircleArrowProcess"/>
    <dgm:cxn modelId="{A339397B-78D6-42E8-8BA8-055441D0FFF3}" type="presParOf" srcId="{A7685A35-C354-4D88-B99D-5B2912C0774F}" destId="{EFBBBE61-1777-4B8A-B6A0-861F209B527D}" srcOrd="0" destOrd="0" presId="urn:microsoft.com/office/officeart/2009/layout/CircleArrowProcess"/>
    <dgm:cxn modelId="{79406A64-7706-458F-ABD0-B97402F595D1}" type="presParOf" srcId="{EFBBBE61-1777-4B8A-B6A0-861F209B527D}" destId="{EA91D6CD-FDF2-4EEE-B498-9D2F7FDD907F}" srcOrd="0" destOrd="0" presId="urn:microsoft.com/office/officeart/2009/layout/CircleArrowProcess"/>
    <dgm:cxn modelId="{F612000D-B13A-4DE7-9138-4060C88C0EEA}" type="presParOf" srcId="{A7685A35-C354-4D88-B99D-5B2912C0774F}" destId="{8BC33652-B3C4-443D-973F-F492F1FFC03A}" srcOrd="1" destOrd="0" presId="urn:microsoft.com/office/officeart/2009/layout/CircleArrowProcess"/>
    <dgm:cxn modelId="{BEADA1D1-D1E5-48DE-9E9A-D3F65D9327AE}" type="presParOf" srcId="{A7685A35-C354-4D88-B99D-5B2912C0774F}" destId="{012884AE-0364-409C-B87A-00101B9C7E10}" srcOrd="2" destOrd="0" presId="urn:microsoft.com/office/officeart/2009/layout/CircleArrowProcess"/>
    <dgm:cxn modelId="{F2226EE3-B80D-492C-992F-F20829571006}" type="presParOf" srcId="{012884AE-0364-409C-B87A-00101B9C7E10}" destId="{F1AD26EC-3ABA-4861-9A82-75559EF78BC5}" srcOrd="0" destOrd="0" presId="urn:microsoft.com/office/officeart/2009/layout/CircleArrowProcess"/>
    <dgm:cxn modelId="{72301492-4972-460F-A66B-68C948D8FB51}" type="presParOf" srcId="{A7685A35-C354-4D88-B99D-5B2912C0774F}" destId="{A879EA8A-92A6-4658-BA45-D0C49FDE2CC1}" srcOrd="3" destOrd="0" presId="urn:microsoft.com/office/officeart/2009/layout/CircleArrowProcess"/>
    <dgm:cxn modelId="{19C017C7-60F8-46E6-A05A-CA1DDB2CDF43}" type="presParOf" srcId="{A7685A35-C354-4D88-B99D-5B2912C0774F}" destId="{14E82C3C-8E8C-42FA-8E4E-00FFC03188AD}" srcOrd="4" destOrd="0" presId="urn:microsoft.com/office/officeart/2009/layout/CircleArrowProcess"/>
    <dgm:cxn modelId="{EA3F3E1F-2AE1-421E-83BA-CF6307D8D4AE}" type="presParOf" srcId="{14E82C3C-8E8C-42FA-8E4E-00FFC03188AD}" destId="{D4F14CE7-F1A7-4C56-8C66-DBF240C1B6E2}" srcOrd="0" destOrd="0" presId="urn:microsoft.com/office/officeart/2009/layout/CircleArrowProcess"/>
    <dgm:cxn modelId="{D5271F10-8B82-49D4-B7BD-240757204869}" type="presParOf" srcId="{A7685A35-C354-4D88-B99D-5B2912C0774F}" destId="{EEDC55EF-6756-47C6-8D9C-E6578DDD255D}"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77477D-D2F0-4257-9480-9C5C419757C3}" type="doc">
      <dgm:prSet loTypeId="urn:microsoft.com/office/officeart/2009/layout/CircleArrowProcess" loCatId="process" qsTypeId="urn:microsoft.com/office/officeart/2005/8/quickstyle/3d3" qsCatId="3D" csTypeId="urn:microsoft.com/office/officeart/2005/8/colors/accent6_5" csCatId="accent6" phldr="1"/>
      <dgm:spPr/>
      <dgm:t>
        <a:bodyPr/>
        <a:lstStyle/>
        <a:p>
          <a:endParaRPr lang="en-US"/>
        </a:p>
      </dgm:t>
    </dgm:pt>
    <dgm:pt modelId="{70361891-3902-45C1-ADF7-7E921B7C5305}">
      <dgm:prSet phldrT="[Text]" custT="1"/>
      <dgm:spPr>
        <a:blipFill>
          <a:blip xmlns:r="http://schemas.openxmlformats.org/officeDocument/2006/relationships" r:embed="rId1"/>
          <a:stretch>
            <a:fillRect l="-5263" t="-27068" r="-8421" b="-752"/>
          </a:stretch>
        </a:blipFill>
      </dgm:spPr>
      <dgm:t>
        <a:bodyPr/>
        <a:lstStyle/>
        <a:p>
          <a:r>
            <a:rPr lang="en-US">
              <a:noFill/>
            </a:rPr>
            <a:t> </a:t>
          </a:r>
        </a:p>
      </dgm:t>
    </dgm:pt>
    <dgm:pt modelId="{6F2C24F4-DE6E-40FD-A207-660BC0208BA7}" type="parTrans" cxnId="{C0912625-401A-4D6C-9508-FBA3F29CF0BD}">
      <dgm:prSet/>
      <dgm:spPr/>
      <dgm:t>
        <a:bodyPr/>
        <a:lstStyle/>
        <a:p>
          <a:endParaRPr lang="en-US"/>
        </a:p>
      </dgm:t>
    </dgm:pt>
    <dgm:pt modelId="{9088A68C-8CD3-449E-A6E3-EF1835A017FB}" type="sibTrans" cxnId="{C0912625-401A-4D6C-9508-FBA3F29CF0BD}">
      <dgm:prSet/>
      <dgm:spPr/>
      <dgm:t>
        <a:bodyPr/>
        <a:lstStyle/>
        <a:p>
          <a:endParaRPr lang="en-US"/>
        </a:p>
      </dgm:t>
    </dgm:pt>
    <dgm:pt modelId="{C9DA8CC6-099D-4B34-8B4A-6C7D731CDA01}">
      <dgm:prSet phldrT="[Text]" custT="1"/>
      <dgm:spPr>
        <a:blipFill>
          <a:blip xmlns:r="http://schemas.openxmlformats.org/officeDocument/2006/relationships" r:embed="rId2"/>
          <a:stretch>
            <a:fillRect l="-2807" t="-3788" r="-2456"/>
          </a:stretch>
        </a:blipFill>
      </dgm:spPr>
      <dgm:t>
        <a:bodyPr/>
        <a:lstStyle/>
        <a:p>
          <a:r>
            <a:rPr lang="en-US">
              <a:noFill/>
            </a:rPr>
            <a:t> </a:t>
          </a:r>
        </a:p>
      </dgm:t>
    </dgm:pt>
    <dgm:pt modelId="{7251E3ED-45ED-4AD7-9F92-819E544A8626}" type="parTrans" cxnId="{9B3B00D5-B012-4FAC-86B0-E40304B5F9FF}">
      <dgm:prSet/>
      <dgm:spPr/>
      <dgm:t>
        <a:bodyPr/>
        <a:lstStyle/>
        <a:p>
          <a:endParaRPr lang="en-US"/>
        </a:p>
      </dgm:t>
    </dgm:pt>
    <dgm:pt modelId="{FD5E757B-1298-430B-92E9-6EF3FAFA2632}" type="sibTrans" cxnId="{9B3B00D5-B012-4FAC-86B0-E40304B5F9FF}">
      <dgm:prSet/>
      <dgm:spPr/>
      <dgm:t>
        <a:bodyPr/>
        <a:lstStyle/>
        <a:p>
          <a:endParaRPr lang="en-US"/>
        </a:p>
      </dgm:t>
    </dgm:pt>
    <dgm:pt modelId="{37036265-A4B8-45CF-AF02-8125B9372577}">
      <dgm:prSet phldrT="[Text]" custT="1"/>
      <dgm:spPr>
        <a:blipFill>
          <a:blip xmlns:r="http://schemas.openxmlformats.org/officeDocument/2006/relationships" r:embed="rId3"/>
          <a:stretch>
            <a:fillRect l="-7719" t="-44697" r="-10526" b="-15909"/>
          </a:stretch>
        </a:blipFill>
      </dgm:spPr>
      <dgm:t>
        <a:bodyPr/>
        <a:lstStyle/>
        <a:p>
          <a:r>
            <a:rPr lang="en-US">
              <a:noFill/>
            </a:rPr>
            <a:t> </a:t>
          </a:r>
        </a:p>
      </dgm:t>
    </dgm:pt>
    <dgm:pt modelId="{310D9458-9899-487E-A625-17ECA19191D8}" type="parTrans" cxnId="{41B09885-6CD4-42F2-ADB7-70AD981C30B3}">
      <dgm:prSet/>
      <dgm:spPr/>
      <dgm:t>
        <a:bodyPr/>
        <a:lstStyle/>
        <a:p>
          <a:endParaRPr lang="en-US"/>
        </a:p>
      </dgm:t>
    </dgm:pt>
    <dgm:pt modelId="{F11FA922-1495-4841-B437-6A190736A1F7}" type="sibTrans" cxnId="{41B09885-6CD4-42F2-ADB7-70AD981C30B3}">
      <dgm:prSet/>
      <dgm:spPr/>
      <dgm:t>
        <a:bodyPr/>
        <a:lstStyle/>
        <a:p>
          <a:endParaRPr lang="en-US"/>
        </a:p>
      </dgm:t>
    </dgm:pt>
    <dgm:pt modelId="{A7685A35-C354-4D88-B99D-5B2912C0774F}" type="pres">
      <dgm:prSet presAssocID="{AE77477D-D2F0-4257-9480-9C5C419757C3}" presName="Name0" presStyleCnt="0">
        <dgm:presLayoutVars>
          <dgm:chMax val="7"/>
          <dgm:chPref val="7"/>
          <dgm:dir/>
          <dgm:animLvl val="lvl"/>
        </dgm:presLayoutVars>
      </dgm:prSet>
      <dgm:spPr/>
    </dgm:pt>
    <dgm:pt modelId="{EFBBBE61-1777-4B8A-B6A0-861F209B527D}" type="pres">
      <dgm:prSet presAssocID="{70361891-3902-45C1-ADF7-7E921B7C5305}" presName="Accent1" presStyleCnt="0"/>
      <dgm:spPr/>
    </dgm:pt>
    <dgm:pt modelId="{EA91D6CD-FDF2-4EEE-B498-9D2F7FDD907F}" type="pres">
      <dgm:prSet presAssocID="{70361891-3902-45C1-ADF7-7E921B7C5305}" presName="Accent" presStyleLbl="node1" presStyleIdx="0" presStyleCnt="3"/>
      <dgm:spPr>
        <a:solidFill>
          <a:schemeClr val="accent5">
            <a:lumMod val="75000"/>
            <a:alpha val="90000"/>
          </a:schemeClr>
        </a:solidFill>
      </dgm:spPr>
    </dgm:pt>
    <dgm:pt modelId="{8BC33652-B3C4-443D-973F-F492F1FFC03A}" type="pres">
      <dgm:prSet presAssocID="{70361891-3902-45C1-ADF7-7E921B7C5305}" presName="Parent1" presStyleLbl="revTx" presStyleIdx="0" presStyleCnt="3" custScaleX="110355" custScaleY="102145">
        <dgm:presLayoutVars>
          <dgm:chMax val="1"/>
          <dgm:chPref val="1"/>
          <dgm:bulletEnabled val="1"/>
        </dgm:presLayoutVars>
      </dgm:prSet>
      <dgm:spPr/>
    </dgm:pt>
    <dgm:pt modelId="{012884AE-0364-409C-B87A-00101B9C7E10}" type="pres">
      <dgm:prSet presAssocID="{C9DA8CC6-099D-4B34-8B4A-6C7D731CDA01}" presName="Accent2" presStyleCnt="0"/>
      <dgm:spPr/>
    </dgm:pt>
    <dgm:pt modelId="{F1AD26EC-3ABA-4861-9A82-75559EF78BC5}" type="pres">
      <dgm:prSet presAssocID="{C9DA8CC6-099D-4B34-8B4A-6C7D731CDA01}" presName="Accent" presStyleLbl="node1" presStyleIdx="1" presStyleCnt="3"/>
      <dgm:spPr>
        <a:solidFill>
          <a:schemeClr val="bg1">
            <a:lumMod val="75000"/>
          </a:schemeClr>
        </a:solidFill>
      </dgm:spPr>
    </dgm:pt>
    <dgm:pt modelId="{A879EA8A-92A6-4658-BA45-D0C49FDE2CC1}" type="pres">
      <dgm:prSet presAssocID="{C9DA8CC6-099D-4B34-8B4A-6C7D731CDA01}" presName="Parent2" presStyleLbl="revTx" presStyleIdx="1" presStyleCnt="3" custScaleX="110355" custScaleY="102145">
        <dgm:presLayoutVars>
          <dgm:chMax val="1"/>
          <dgm:chPref val="1"/>
          <dgm:bulletEnabled val="1"/>
        </dgm:presLayoutVars>
      </dgm:prSet>
      <dgm:spPr/>
    </dgm:pt>
    <dgm:pt modelId="{14E82C3C-8E8C-42FA-8E4E-00FFC03188AD}" type="pres">
      <dgm:prSet presAssocID="{37036265-A4B8-45CF-AF02-8125B9372577}" presName="Accent3" presStyleCnt="0"/>
      <dgm:spPr/>
    </dgm:pt>
    <dgm:pt modelId="{D4F14CE7-F1A7-4C56-8C66-DBF240C1B6E2}" type="pres">
      <dgm:prSet presAssocID="{37036265-A4B8-45CF-AF02-8125B9372577}" presName="Accent" presStyleLbl="node1" presStyleIdx="2" presStyleCnt="3"/>
      <dgm:spPr>
        <a:solidFill>
          <a:schemeClr val="bg1">
            <a:lumMod val="75000"/>
          </a:schemeClr>
        </a:solidFill>
      </dgm:spPr>
    </dgm:pt>
    <dgm:pt modelId="{EEDC55EF-6756-47C6-8D9C-E6578DDD255D}" type="pres">
      <dgm:prSet presAssocID="{37036265-A4B8-45CF-AF02-8125B9372577}" presName="Parent3" presStyleLbl="revTx" presStyleIdx="2" presStyleCnt="3" custScaleX="110355" custScaleY="102145" custLinFactNeighborX="277" custLinFactNeighborY="21005">
        <dgm:presLayoutVars>
          <dgm:chMax val="1"/>
          <dgm:chPref val="1"/>
          <dgm:bulletEnabled val="1"/>
        </dgm:presLayoutVars>
      </dgm:prSet>
      <dgm:spPr/>
    </dgm:pt>
  </dgm:ptLst>
  <dgm:cxnLst>
    <dgm:cxn modelId="{C0912625-401A-4D6C-9508-FBA3F29CF0BD}" srcId="{AE77477D-D2F0-4257-9480-9C5C419757C3}" destId="{70361891-3902-45C1-ADF7-7E921B7C5305}" srcOrd="0" destOrd="0" parTransId="{6F2C24F4-DE6E-40FD-A207-660BC0208BA7}" sibTransId="{9088A68C-8CD3-449E-A6E3-EF1835A017FB}"/>
    <dgm:cxn modelId="{B9080854-3DF1-4617-8BB9-0E831A0E09B8}" type="presOf" srcId="{C9DA8CC6-099D-4B34-8B4A-6C7D731CDA01}" destId="{A879EA8A-92A6-4658-BA45-D0C49FDE2CC1}" srcOrd="0" destOrd="0" presId="urn:microsoft.com/office/officeart/2009/layout/CircleArrowProcess"/>
    <dgm:cxn modelId="{41B09885-6CD4-42F2-ADB7-70AD981C30B3}" srcId="{AE77477D-D2F0-4257-9480-9C5C419757C3}" destId="{37036265-A4B8-45CF-AF02-8125B9372577}" srcOrd="2" destOrd="0" parTransId="{310D9458-9899-487E-A625-17ECA19191D8}" sibTransId="{F11FA922-1495-4841-B437-6A190736A1F7}"/>
    <dgm:cxn modelId="{9347ED91-FF94-417F-8F24-1BD7FE832B03}" type="presOf" srcId="{37036265-A4B8-45CF-AF02-8125B9372577}" destId="{EEDC55EF-6756-47C6-8D9C-E6578DDD255D}" srcOrd="0" destOrd="0" presId="urn:microsoft.com/office/officeart/2009/layout/CircleArrowProcess"/>
    <dgm:cxn modelId="{392CFBA5-6EC3-42D3-A3CB-88A1CF1EF243}" type="presOf" srcId="{AE77477D-D2F0-4257-9480-9C5C419757C3}" destId="{A7685A35-C354-4D88-B99D-5B2912C0774F}" srcOrd="0" destOrd="0" presId="urn:microsoft.com/office/officeart/2009/layout/CircleArrowProcess"/>
    <dgm:cxn modelId="{9B3B00D5-B012-4FAC-86B0-E40304B5F9FF}" srcId="{AE77477D-D2F0-4257-9480-9C5C419757C3}" destId="{C9DA8CC6-099D-4B34-8B4A-6C7D731CDA01}" srcOrd="1" destOrd="0" parTransId="{7251E3ED-45ED-4AD7-9F92-819E544A8626}" sibTransId="{FD5E757B-1298-430B-92E9-6EF3FAFA2632}"/>
    <dgm:cxn modelId="{9E1507E1-8DB9-4A0E-AD8D-61AE5B0E83EA}" type="presOf" srcId="{70361891-3902-45C1-ADF7-7E921B7C5305}" destId="{8BC33652-B3C4-443D-973F-F492F1FFC03A}" srcOrd="0" destOrd="0" presId="urn:microsoft.com/office/officeart/2009/layout/CircleArrowProcess"/>
    <dgm:cxn modelId="{A339397B-78D6-42E8-8BA8-055441D0FFF3}" type="presParOf" srcId="{A7685A35-C354-4D88-B99D-5B2912C0774F}" destId="{EFBBBE61-1777-4B8A-B6A0-861F209B527D}" srcOrd="0" destOrd="0" presId="urn:microsoft.com/office/officeart/2009/layout/CircleArrowProcess"/>
    <dgm:cxn modelId="{79406A64-7706-458F-ABD0-B97402F595D1}" type="presParOf" srcId="{EFBBBE61-1777-4B8A-B6A0-861F209B527D}" destId="{EA91D6CD-FDF2-4EEE-B498-9D2F7FDD907F}" srcOrd="0" destOrd="0" presId="urn:microsoft.com/office/officeart/2009/layout/CircleArrowProcess"/>
    <dgm:cxn modelId="{F612000D-B13A-4DE7-9138-4060C88C0EEA}" type="presParOf" srcId="{A7685A35-C354-4D88-B99D-5B2912C0774F}" destId="{8BC33652-B3C4-443D-973F-F492F1FFC03A}" srcOrd="1" destOrd="0" presId="urn:microsoft.com/office/officeart/2009/layout/CircleArrowProcess"/>
    <dgm:cxn modelId="{BEADA1D1-D1E5-48DE-9E9A-D3F65D9327AE}" type="presParOf" srcId="{A7685A35-C354-4D88-B99D-5B2912C0774F}" destId="{012884AE-0364-409C-B87A-00101B9C7E10}" srcOrd="2" destOrd="0" presId="urn:microsoft.com/office/officeart/2009/layout/CircleArrowProcess"/>
    <dgm:cxn modelId="{F2226EE3-B80D-492C-992F-F20829571006}" type="presParOf" srcId="{012884AE-0364-409C-B87A-00101B9C7E10}" destId="{F1AD26EC-3ABA-4861-9A82-75559EF78BC5}" srcOrd="0" destOrd="0" presId="urn:microsoft.com/office/officeart/2009/layout/CircleArrowProcess"/>
    <dgm:cxn modelId="{72301492-4972-460F-A66B-68C948D8FB51}" type="presParOf" srcId="{A7685A35-C354-4D88-B99D-5B2912C0774F}" destId="{A879EA8A-92A6-4658-BA45-D0C49FDE2CC1}" srcOrd="3" destOrd="0" presId="urn:microsoft.com/office/officeart/2009/layout/CircleArrowProcess"/>
    <dgm:cxn modelId="{19C017C7-60F8-46E6-A05A-CA1DDB2CDF43}" type="presParOf" srcId="{A7685A35-C354-4D88-B99D-5B2912C0774F}" destId="{14E82C3C-8E8C-42FA-8E4E-00FFC03188AD}" srcOrd="4" destOrd="0" presId="urn:microsoft.com/office/officeart/2009/layout/CircleArrowProcess"/>
    <dgm:cxn modelId="{EA3F3E1F-2AE1-421E-83BA-CF6307D8D4AE}" type="presParOf" srcId="{14E82C3C-8E8C-42FA-8E4E-00FFC03188AD}" destId="{D4F14CE7-F1A7-4C56-8C66-DBF240C1B6E2}" srcOrd="0" destOrd="0" presId="urn:microsoft.com/office/officeart/2009/layout/CircleArrowProcess"/>
    <dgm:cxn modelId="{D5271F10-8B82-49D4-B7BD-240757204869}" type="presParOf" srcId="{A7685A35-C354-4D88-B99D-5B2912C0774F}" destId="{EEDC55EF-6756-47C6-8D9C-E6578DDD255D}" srcOrd="5" destOrd="0" presId="urn:microsoft.com/office/officeart/2009/layout/Circle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1E8DE5-35C6-4F7C-AB5A-52D3BA4E40B4}" type="doc">
      <dgm:prSet loTypeId="urn:microsoft.com/office/officeart/2005/8/layout/process1" loCatId="process" qsTypeId="urn:microsoft.com/office/officeart/2005/8/quickstyle/simple4" qsCatId="simple" csTypeId="urn:microsoft.com/office/officeart/2005/8/colors/accent5_5" csCatId="accent5" phldr="1"/>
      <dgm:spPr/>
    </dgm:pt>
    <mc:AlternateContent xmlns:mc="http://schemas.openxmlformats.org/markup-compatibility/2006" xmlns:a14="http://schemas.microsoft.com/office/drawing/2010/main">
      <mc:Choice Requires="a14">
        <dgm:pt modelId="{D530ADCA-C1BC-46C0-B16A-002F8341F259}">
          <dgm:prSet phldrT="[Text]" custT="1"/>
          <dgm:spPr/>
          <dgm:t>
            <a:bodyPr/>
            <a:lstStyle/>
            <a:p>
              <a:r>
                <a:rPr lang="en-US" sz="1700" b="1" i="0" dirty="0">
                  <a:latin typeface="+mn-lt"/>
                </a:rPr>
                <a:t>Choice of</a:t>
              </a:r>
              <a14:m>
                <m:oMath xmlns:m="http://schemas.openxmlformats.org/officeDocument/2006/math">
                  <m:r>
                    <a:rPr lang="fr-FR" sz="1700" b="1" i="0" dirty="0" smtClean="0">
                      <a:latin typeface="Cambria Math" panose="02040503050406030204" pitchFamily="18" charset="0"/>
                    </a:rPr>
                    <m:t> </m:t>
                  </m:r>
                  <m:acc>
                    <m:accPr>
                      <m:chr m:val="⃗"/>
                      <m:ctrlPr>
                        <a:rPr lang="en-US" sz="1700" b="1" i="1" dirty="0" smtClean="0">
                          <a:latin typeface="Cambria Math" panose="02040503050406030204" pitchFamily="18" charset="0"/>
                        </a:rPr>
                      </m:ctrlPr>
                    </m:accPr>
                    <m:e>
                      <m:r>
                        <a:rPr lang="fr-FR" sz="1700" b="1" i="0" dirty="0" smtClean="0">
                          <a:latin typeface="Cambria Math" panose="02040503050406030204" pitchFamily="18" charset="0"/>
                        </a:rPr>
                        <m:t>𝐁</m:t>
                      </m:r>
                    </m:e>
                  </m:acc>
                </m:oMath>
              </a14:m>
              <a:r>
                <a:rPr lang="en-US" sz="1700" b="1" i="0" dirty="0">
                  <a:latin typeface="+mn-lt"/>
                </a:rPr>
                <a:t> and </a:t>
              </a:r>
              <a14:m>
                <m:oMath xmlns:m="http://schemas.openxmlformats.org/officeDocument/2006/math">
                  <m:acc>
                    <m:accPr>
                      <m:chr m:val="⃗"/>
                      <m:ctrlPr>
                        <a:rPr lang="en-US" sz="1700" b="1" i="1" smtClean="0">
                          <a:latin typeface="Cambria Math" panose="02040503050406030204" pitchFamily="18" charset="0"/>
                        </a:rPr>
                      </m:ctrlPr>
                    </m:accPr>
                    <m:e>
                      <m:r>
                        <a:rPr lang="fr-FR" sz="1700" b="1" i="0" smtClean="0">
                          <a:latin typeface="Cambria Math" panose="02040503050406030204" pitchFamily="18" charset="0"/>
                        </a:rPr>
                        <m:t>𝐄</m:t>
                      </m:r>
                    </m:e>
                  </m:acc>
                </m:oMath>
              </a14:m>
              <a:endParaRPr lang="en-US" sz="1700" b="1" i="0" dirty="0">
                <a:latin typeface="+mn-lt"/>
              </a:endParaRPr>
            </a:p>
          </dgm:t>
        </dgm:pt>
      </mc:Choice>
      <mc:Fallback xmlns="">
        <dgm:pt modelId="{D530ADCA-C1BC-46C0-B16A-002F8341F259}">
          <dgm:prSet phldrT="[Text]" custT="1"/>
          <dgm:spPr/>
          <dgm:t>
            <a:bodyPr/>
            <a:lstStyle/>
            <a:p>
              <a:r>
                <a:rPr lang="en-US" sz="1700" b="1" i="0" dirty="0">
                  <a:latin typeface="+mn-lt"/>
                </a:rPr>
                <a:t>Choice of</a:t>
              </a:r>
              <a:r>
                <a:rPr lang="fr-FR" sz="1700" b="1" i="0" dirty="0">
                  <a:latin typeface="Cambria Math" panose="02040503050406030204" pitchFamily="18" charset="0"/>
                </a:rPr>
                <a:t> 𝐁</a:t>
              </a:r>
              <a:r>
                <a:rPr lang="en-US" sz="1700" b="1" i="0" dirty="0">
                  <a:latin typeface="Cambria Math" panose="02040503050406030204" pitchFamily="18" charset="0"/>
                </a:rPr>
                <a:t> ⃗</a:t>
              </a:r>
              <a:r>
                <a:rPr lang="en-US" sz="1700" b="1" i="0" dirty="0">
                  <a:latin typeface="+mn-lt"/>
                </a:rPr>
                <a:t> and </a:t>
              </a:r>
              <a:r>
                <a:rPr lang="fr-FR" sz="1700" b="1" i="0">
                  <a:latin typeface="Cambria Math" panose="02040503050406030204" pitchFamily="18" charset="0"/>
                </a:rPr>
                <a:t>𝐄</a:t>
              </a:r>
              <a:r>
                <a:rPr lang="en-US" sz="1700" b="1" i="0">
                  <a:latin typeface="Cambria Math" panose="02040503050406030204" pitchFamily="18" charset="0"/>
                </a:rPr>
                <a:t> ⃗</a:t>
              </a:r>
              <a:endParaRPr lang="en-US" sz="1700" b="1" i="0" dirty="0">
                <a:latin typeface="+mn-lt"/>
              </a:endParaRPr>
            </a:p>
          </dgm:t>
        </dgm:pt>
      </mc:Fallback>
    </mc:AlternateContent>
    <dgm:pt modelId="{E304CA5A-8704-4568-8D20-DFE1CBA52C1E}" type="parTrans" cxnId="{0FBA44C0-7530-48CA-87A2-D36C190D4307}">
      <dgm:prSet/>
      <dgm:spPr/>
      <dgm:t>
        <a:bodyPr/>
        <a:lstStyle/>
        <a:p>
          <a:endParaRPr lang="en-US" sz="1700" b="1">
            <a:latin typeface="+mn-lt"/>
          </a:endParaRPr>
        </a:p>
      </dgm:t>
    </dgm:pt>
    <dgm:pt modelId="{706F16A7-944C-4BAF-8672-CB24344F1EC7}" type="sibTrans" cxnId="{0FBA44C0-7530-48CA-87A2-D36C190D4307}">
      <dgm:prSet custT="1"/>
      <dgm:spPr/>
      <dgm:t>
        <a:bodyPr/>
        <a:lstStyle/>
        <a:p>
          <a:endParaRPr lang="en-US" sz="1700" b="1">
            <a:solidFill>
              <a:schemeClr val="tx1"/>
            </a:solidFill>
            <a:latin typeface="+mn-lt"/>
          </a:endParaRPr>
        </a:p>
      </dgm:t>
    </dgm:pt>
    <mc:AlternateContent xmlns:mc="http://schemas.openxmlformats.org/markup-compatibility/2006" xmlns:a14="http://schemas.microsoft.com/office/drawing/2010/main">
      <mc:Choice Requires="a14">
        <dgm:pt modelId="{9BADCDAD-437F-4C17-8E8D-5E1E0272C20E}">
          <dgm:prSet phldrT="[Text]" custT="1"/>
          <dgm:spPr/>
          <dgm:t>
            <a:bodyPr/>
            <a:lstStyle/>
            <a:p>
              <a:r>
                <a:rPr lang="en-US" sz="1700" b="1" i="0" dirty="0">
                  <a:latin typeface="+mn-lt"/>
                </a:rPr>
                <a:t>Selection of </a:t>
              </a:r>
              <a14:m>
                <m:oMath xmlns:m="http://schemas.openxmlformats.org/officeDocument/2006/math">
                  <m:f>
                    <m:fPr>
                      <m:type m:val="skw"/>
                      <m:ctrlPr>
                        <a:rPr lang="fr-FR" sz="1700" b="1" i="1" smtClean="0">
                          <a:latin typeface="Cambria Math" panose="02040503050406030204" pitchFamily="18" charset="0"/>
                          <a:cs typeface="Poppins" panose="020B0604020202020204" charset="0"/>
                        </a:rPr>
                      </m:ctrlPr>
                    </m:fPr>
                    <m:num>
                      <m:r>
                        <a:rPr lang="fr-FR" sz="1700" b="1" i="0" smtClean="0">
                          <a:latin typeface="Cambria Math" panose="02040503050406030204" pitchFamily="18" charset="0"/>
                          <a:cs typeface="Poppins" panose="020B0604020202020204" charset="0"/>
                        </a:rPr>
                        <m:t>𝐀</m:t>
                      </m:r>
                    </m:num>
                    <m:den>
                      <m:r>
                        <a:rPr lang="fr-FR" sz="1700" b="1" i="0" smtClean="0">
                          <a:latin typeface="Cambria Math" panose="02040503050406030204" pitchFamily="18" charset="0"/>
                          <a:cs typeface="Poppins" panose="020B0604020202020204" charset="0"/>
                        </a:rPr>
                        <m:t>𝐪</m:t>
                      </m:r>
                      <m:r>
                        <a:rPr lang="fr-FR" sz="1700" b="1" i="0" smtClean="0">
                          <a:latin typeface="Cambria Math" panose="02040503050406030204" pitchFamily="18" charset="0"/>
                          <a:cs typeface="Poppins" panose="020B0604020202020204" charset="0"/>
                        </a:rPr>
                        <m:t> </m:t>
                      </m:r>
                    </m:den>
                  </m:f>
                </m:oMath>
              </a14:m>
              <a:r>
                <a:rPr lang="en-US" sz="1700" b="1" i="0" dirty="0">
                  <a:latin typeface="+mn-lt"/>
                </a:rPr>
                <a:t>and </a:t>
              </a:r>
              <a14:m>
                <m:oMath xmlns:m="http://schemas.openxmlformats.org/officeDocument/2006/math">
                  <m:f>
                    <m:fPr>
                      <m:type m:val="skw"/>
                      <m:ctrlPr>
                        <a:rPr lang="fr-FR" sz="1700" b="1" i="1" smtClean="0">
                          <a:latin typeface="Cambria Math" panose="02040503050406030204" pitchFamily="18" charset="0"/>
                          <a:cs typeface="Poppins" panose="020B0604020202020204" charset="0"/>
                        </a:rPr>
                      </m:ctrlPr>
                    </m:fPr>
                    <m:num>
                      <m:sSub>
                        <m:sSubPr>
                          <m:ctrlPr>
                            <a:rPr lang="fr-FR" sz="1700" b="1" i="1" smtClean="0">
                              <a:latin typeface="Cambria Math" panose="02040503050406030204" pitchFamily="18" charset="0"/>
                              <a:cs typeface="Poppins" panose="020B0604020202020204" charset="0"/>
                            </a:rPr>
                          </m:ctrlPr>
                        </m:sSubPr>
                        <m:e>
                          <m:r>
                            <a:rPr lang="fr-FR" sz="1700" b="1" i="0" smtClean="0">
                              <a:latin typeface="Cambria Math" panose="02040503050406030204" pitchFamily="18" charset="0"/>
                              <a:cs typeface="Poppins" panose="020B0604020202020204" charset="0"/>
                            </a:rPr>
                            <m:t>𝐄</m:t>
                          </m:r>
                        </m:e>
                        <m:sub>
                          <m:r>
                            <a:rPr lang="fr-FR" sz="1700" b="1" i="0" smtClean="0">
                              <a:latin typeface="Cambria Math" panose="02040503050406030204" pitchFamily="18" charset="0"/>
                              <a:cs typeface="Poppins" panose="020B0604020202020204" charset="0"/>
                            </a:rPr>
                            <m:t>𝐊</m:t>
                          </m:r>
                        </m:sub>
                      </m:sSub>
                    </m:num>
                    <m:den>
                      <m:r>
                        <a:rPr lang="fr-FR" sz="1700" b="1" i="0">
                          <a:latin typeface="Cambria Math" panose="02040503050406030204" pitchFamily="18" charset="0"/>
                          <a:cs typeface="Poppins" panose="020B0604020202020204" charset="0"/>
                        </a:rPr>
                        <m:t>𝐪</m:t>
                      </m:r>
                      <m:r>
                        <a:rPr lang="fr-FR" sz="1700" b="1" i="0">
                          <a:latin typeface="Cambria Math" panose="02040503050406030204" pitchFamily="18" charset="0"/>
                          <a:cs typeface="Poppins" panose="020B0604020202020204" charset="0"/>
                        </a:rPr>
                        <m:t> </m:t>
                      </m:r>
                    </m:den>
                  </m:f>
                </m:oMath>
              </a14:m>
              <a:endParaRPr lang="en-US" sz="1700" b="1" i="0" dirty="0">
                <a:latin typeface="+mn-lt"/>
              </a:endParaRPr>
            </a:p>
          </dgm:t>
        </dgm:pt>
      </mc:Choice>
      <mc:Fallback xmlns="">
        <dgm:pt modelId="{9BADCDAD-437F-4C17-8E8D-5E1E0272C20E}">
          <dgm:prSet phldrT="[Text]" custT="1"/>
          <dgm:spPr/>
          <dgm:t>
            <a:bodyPr/>
            <a:lstStyle/>
            <a:p>
              <a:r>
                <a:rPr lang="en-US" sz="1700" b="1" i="0" dirty="0">
                  <a:latin typeface="+mn-lt"/>
                </a:rPr>
                <a:t>Selection of </a:t>
              </a:r>
              <a:r>
                <a:rPr lang="fr-FR" sz="1700" b="1" i="0">
                  <a:latin typeface="Cambria Math" panose="02040503050406030204" pitchFamily="18" charset="0"/>
                  <a:cs typeface="Poppins" panose="020B0604020202020204" charset="0"/>
                </a:rPr>
                <a:t>𝐀⁄(𝐪 )</a:t>
              </a:r>
              <a:r>
                <a:rPr lang="en-US" sz="1700" b="1" i="0" dirty="0">
                  <a:latin typeface="+mn-lt"/>
                </a:rPr>
                <a:t>and </a:t>
              </a:r>
              <a:r>
                <a:rPr lang="fr-FR" sz="1700" b="1" i="0">
                  <a:latin typeface="Cambria Math" panose="02040503050406030204" pitchFamily="18" charset="0"/>
                  <a:cs typeface="Poppins" panose="020B0604020202020204" charset="0"/>
                </a:rPr>
                <a:t>𝐄_𝐊⁄(𝐪 )</a:t>
              </a:r>
              <a:endParaRPr lang="en-US" sz="1700" b="1" i="0" dirty="0">
                <a:latin typeface="+mn-lt"/>
              </a:endParaRPr>
            </a:p>
          </dgm:t>
        </dgm:pt>
      </mc:Fallback>
    </mc:AlternateContent>
    <dgm:pt modelId="{D87B15DC-0520-4D2D-94FF-19354A395C26}" type="parTrans" cxnId="{E5828241-5E00-41AD-B49D-1CAE90C44C28}">
      <dgm:prSet/>
      <dgm:spPr/>
      <dgm:t>
        <a:bodyPr/>
        <a:lstStyle/>
        <a:p>
          <a:endParaRPr lang="en-US" sz="1700" b="1">
            <a:latin typeface="+mn-lt"/>
          </a:endParaRPr>
        </a:p>
      </dgm:t>
    </dgm:pt>
    <dgm:pt modelId="{4C188F67-82EF-4F39-9086-A37BDD7BD2D7}" type="sibTrans" cxnId="{E5828241-5E00-41AD-B49D-1CAE90C44C28}">
      <dgm:prSet custT="1"/>
      <dgm:spPr/>
      <dgm:t>
        <a:bodyPr/>
        <a:lstStyle/>
        <a:p>
          <a:endParaRPr lang="en-US" sz="1700" b="1">
            <a:solidFill>
              <a:schemeClr val="tx1"/>
            </a:solidFill>
            <a:latin typeface="+mn-lt"/>
          </a:endParaRPr>
        </a:p>
      </dgm:t>
    </dgm:pt>
    <mc:AlternateContent xmlns:mc="http://schemas.openxmlformats.org/markup-compatibility/2006" xmlns:a14="http://schemas.microsoft.com/office/drawing/2010/main">
      <mc:Choice Requires="a14">
        <dgm:pt modelId="{AB49C372-E674-4B2A-BE54-230687B58041}">
          <dgm:prSet phldrT="[Text]" custT="1"/>
          <dgm:spPr/>
          <dgm:t>
            <a:bodyPr/>
            <a:lstStyle/>
            <a:p>
              <a:r>
                <a:rPr lang="en-US" sz="1700" b="1" dirty="0">
                  <a:latin typeface="+mn-lt"/>
                </a:rPr>
                <a:t>Only isotopes of </a:t>
              </a:r>
              <a:r>
                <a:rPr lang="en-US" sz="1700" b="1" dirty="0">
                  <a:latin typeface="+mn-lt"/>
                  <a:cs typeface="Poppins" panose="020B0604020202020204" charset="0"/>
                </a:rPr>
                <a:t>chosen </a:t>
              </a:r>
              <a14:m>
                <m:oMath xmlns:m="http://schemas.openxmlformats.org/officeDocument/2006/math">
                  <m:f>
                    <m:fPr>
                      <m:type m:val="skw"/>
                      <m:ctrlPr>
                        <a:rPr lang="fr-FR" sz="1700" b="1" i="1" smtClean="0">
                          <a:latin typeface="Cambria Math" panose="02040503050406030204" pitchFamily="18" charset="0"/>
                          <a:cs typeface="Poppins" panose="020B0604020202020204" charset="0"/>
                        </a:rPr>
                      </m:ctrlPr>
                    </m:fPr>
                    <m:num>
                      <m:r>
                        <a:rPr lang="fr-FR" sz="1700" b="1" i="0" smtClean="0">
                          <a:latin typeface="Cambria Math" panose="02040503050406030204" pitchFamily="18" charset="0"/>
                          <a:cs typeface="Poppins" panose="020B0604020202020204" charset="0"/>
                        </a:rPr>
                        <m:t>𝐀</m:t>
                      </m:r>
                    </m:num>
                    <m:den>
                      <m:r>
                        <a:rPr lang="fr-FR" sz="1700" b="1" i="0" smtClean="0">
                          <a:latin typeface="Cambria Math" panose="02040503050406030204" pitchFamily="18" charset="0"/>
                          <a:cs typeface="Poppins" panose="020B0604020202020204" charset="0"/>
                        </a:rPr>
                        <m:t>𝐪</m:t>
                      </m:r>
                      <m:r>
                        <a:rPr lang="fr-FR" sz="1700" b="1" i="0" smtClean="0">
                          <a:latin typeface="Cambria Math" panose="02040503050406030204" pitchFamily="18" charset="0"/>
                          <a:cs typeface="Poppins" panose="020B0604020202020204" charset="0"/>
                        </a:rPr>
                        <m:t> </m:t>
                      </m:r>
                    </m:den>
                  </m:f>
                </m:oMath>
              </a14:m>
              <a:r>
                <a:rPr lang="en-US" sz="1700" b="1" dirty="0">
                  <a:latin typeface="+mn-lt"/>
                  <a:cs typeface="Poppins" panose="020B0604020202020204" charset="0"/>
                </a:rPr>
                <a:t> are deflected into the exit slit</a:t>
              </a:r>
              <a:endParaRPr lang="en-US" sz="1700" b="1" dirty="0">
                <a:latin typeface="+mn-lt"/>
              </a:endParaRPr>
            </a:p>
          </dgm:t>
        </dgm:pt>
      </mc:Choice>
      <mc:Fallback xmlns="">
        <dgm:pt modelId="{AB49C372-E674-4B2A-BE54-230687B58041}">
          <dgm:prSet phldrT="[Text]" custT="1"/>
          <dgm:spPr/>
          <dgm:t>
            <a:bodyPr/>
            <a:lstStyle/>
            <a:p>
              <a:r>
                <a:rPr lang="en-US" sz="1700" b="1" dirty="0">
                  <a:latin typeface="+mn-lt"/>
                </a:rPr>
                <a:t>Only isotopes of </a:t>
              </a:r>
              <a:r>
                <a:rPr lang="en-US" sz="1700" b="1" dirty="0">
                  <a:latin typeface="+mn-lt"/>
                  <a:cs typeface="Poppins" panose="020B0604020202020204" charset="0"/>
                </a:rPr>
                <a:t>chosen </a:t>
              </a:r>
              <a:r>
                <a:rPr lang="fr-FR" sz="1700" b="1" i="0">
                  <a:latin typeface="Cambria Math" panose="02040503050406030204" pitchFamily="18" charset="0"/>
                  <a:cs typeface="Poppins" panose="020B0604020202020204" charset="0"/>
                </a:rPr>
                <a:t>𝐀⁄(𝐪 )</a:t>
              </a:r>
              <a:r>
                <a:rPr lang="en-US" sz="1700" b="1" dirty="0">
                  <a:latin typeface="+mn-lt"/>
                  <a:cs typeface="Poppins" panose="020B0604020202020204" charset="0"/>
                </a:rPr>
                <a:t> are deflected into the exit slit</a:t>
              </a:r>
              <a:endParaRPr lang="en-US" sz="1700" b="1" dirty="0">
                <a:latin typeface="+mn-lt"/>
              </a:endParaRPr>
            </a:p>
          </dgm:t>
        </dgm:pt>
      </mc:Fallback>
    </mc:AlternateContent>
    <dgm:pt modelId="{50F92569-F88D-4BF7-BC50-E8216B7A3007}" type="parTrans" cxnId="{4DD8629C-50F5-443F-A2D4-0169BF07D470}">
      <dgm:prSet/>
      <dgm:spPr/>
      <dgm:t>
        <a:bodyPr/>
        <a:lstStyle/>
        <a:p>
          <a:endParaRPr lang="en-US" sz="1700" b="1">
            <a:latin typeface="+mn-lt"/>
          </a:endParaRPr>
        </a:p>
      </dgm:t>
    </dgm:pt>
    <dgm:pt modelId="{CA7D532F-A1DC-4B42-A033-D012D3C4A2EE}" type="sibTrans" cxnId="{4DD8629C-50F5-443F-A2D4-0169BF07D470}">
      <dgm:prSet custT="1"/>
      <dgm:spPr/>
      <dgm:t>
        <a:bodyPr/>
        <a:lstStyle/>
        <a:p>
          <a:endParaRPr lang="en-US" sz="1700" b="1">
            <a:latin typeface="+mn-lt"/>
          </a:endParaRPr>
        </a:p>
      </dgm:t>
    </dgm:pt>
    <dgm:pt modelId="{CC54518F-AD63-45CE-9E16-C5875BED6713}" type="pres">
      <dgm:prSet presAssocID="{101E8DE5-35C6-4F7C-AB5A-52D3BA4E40B4}" presName="Name0" presStyleCnt="0">
        <dgm:presLayoutVars>
          <dgm:dir/>
          <dgm:resizeHandles val="exact"/>
        </dgm:presLayoutVars>
      </dgm:prSet>
      <dgm:spPr/>
    </dgm:pt>
    <dgm:pt modelId="{1CB933A6-CF3B-46F5-ACC8-E05D90DA13CE}" type="pres">
      <dgm:prSet presAssocID="{D530ADCA-C1BC-46C0-B16A-002F8341F259}" presName="node" presStyleLbl="node1" presStyleIdx="0" presStyleCnt="3">
        <dgm:presLayoutVars>
          <dgm:bulletEnabled val="1"/>
        </dgm:presLayoutVars>
      </dgm:prSet>
      <dgm:spPr/>
    </dgm:pt>
    <dgm:pt modelId="{B14F32C4-1201-43C8-8457-BDE87B61451F}" type="pres">
      <dgm:prSet presAssocID="{706F16A7-944C-4BAF-8672-CB24344F1EC7}" presName="sibTrans" presStyleLbl="sibTrans2D1" presStyleIdx="0" presStyleCnt="2"/>
      <dgm:spPr/>
    </dgm:pt>
    <dgm:pt modelId="{04B3144F-74A6-4CBB-9981-690148C04105}" type="pres">
      <dgm:prSet presAssocID="{706F16A7-944C-4BAF-8672-CB24344F1EC7}" presName="connectorText" presStyleLbl="sibTrans2D1" presStyleIdx="0" presStyleCnt="2"/>
      <dgm:spPr/>
    </dgm:pt>
    <dgm:pt modelId="{FC90E14B-CA8F-4D68-8698-8DB0A4A0689C}" type="pres">
      <dgm:prSet presAssocID="{9BADCDAD-437F-4C17-8E8D-5E1E0272C20E}" presName="node" presStyleLbl="node1" presStyleIdx="1" presStyleCnt="3">
        <dgm:presLayoutVars>
          <dgm:bulletEnabled val="1"/>
        </dgm:presLayoutVars>
      </dgm:prSet>
      <dgm:spPr/>
    </dgm:pt>
    <dgm:pt modelId="{6BBC03A2-8AC6-494D-9C83-E8482D3FF46C}" type="pres">
      <dgm:prSet presAssocID="{4C188F67-82EF-4F39-9086-A37BDD7BD2D7}" presName="sibTrans" presStyleLbl="sibTrans2D1" presStyleIdx="1" presStyleCnt="2"/>
      <dgm:spPr/>
    </dgm:pt>
    <dgm:pt modelId="{9E8297AE-840A-4B6F-A861-780E9CF3FB71}" type="pres">
      <dgm:prSet presAssocID="{4C188F67-82EF-4F39-9086-A37BDD7BD2D7}" presName="connectorText" presStyleLbl="sibTrans2D1" presStyleIdx="1" presStyleCnt="2"/>
      <dgm:spPr/>
    </dgm:pt>
    <dgm:pt modelId="{6F6FA7D8-C479-48D0-A06D-8FE54140F865}" type="pres">
      <dgm:prSet presAssocID="{AB49C372-E674-4B2A-BE54-230687B58041}" presName="node" presStyleLbl="node1" presStyleIdx="2" presStyleCnt="3">
        <dgm:presLayoutVars>
          <dgm:bulletEnabled val="1"/>
        </dgm:presLayoutVars>
      </dgm:prSet>
      <dgm:spPr/>
    </dgm:pt>
  </dgm:ptLst>
  <dgm:cxnLst>
    <dgm:cxn modelId="{84D5B603-6AB6-48F7-9D25-3D50B7ED1006}" type="presOf" srcId="{AB49C372-E674-4B2A-BE54-230687B58041}" destId="{6F6FA7D8-C479-48D0-A06D-8FE54140F865}" srcOrd="0" destOrd="0" presId="urn:microsoft.com/office/officeart/2005/8/layout/process1"/>
    <dgm:cxn modelId="{E5828241-5E00-41AD-B49D-1CAE90C44C28}" srcId="{101E8DE5-35C6-4F7C-AB5A-52D3BA4E40B4}" destId="{9BADCDAD-437F-4C17-8E8D-5E1E0272C20E}" srcOrd="1" destOrd="0" parTransId="{D87B15DC-0520-4D2D-94FF-19354A395C26}" sibTransId="{4C188F67-82EF-4F39-9086-A37BDD7BD2D7}"/>
    <dgm:cxn modelId="{B4BCDE63-57C3-4932-8509-18276A721258}" type="presOf" srcId="{9BADCDAD-437F-4C17-8E8D-5E1E0272C20E}" destId="{FC90E14B-CA8F-4D68-8698-8DB0A4A0689C}" srcOrd="0" destOrd="0" presId="urn:microsoft.com/office/officeart/2005/8/layout/process1"/>
    <dgm:cxn modelId="{CA66FD50-AB76-4516-84E7-768B53351093}" type="presOf" srcId="{4C188F67-82EF-4F39-9086-A37BDD7BD2D7}" destId="{9E8297AE-840A-4B6F-A861-780E9CF3FB71}" srcOrd="1" destOrd="0" presId="urn:microsoft.com/office/officeart/2005/8/layout/process1"/>
    <dgm:cxn modelId="{92BA4D96-F5BA-4577-A32F-16F2AA766200}" type="presOf" srcId="{D530ADCA-C1BC-46C0-B16A-002F8341F259}" destId="{1CB933A6-CF3B-46F5-ACC8-E05D90DA13CE}" srcOrd="0" destOrd="0" presId="urn:microsoft.com/office/officeart/2005/8/layout/process1"/>
    <dgm:cxn modelId="{4DD8629C-50F5-443F-A2D4-0169BF07D470}" srcId="{101E8DE5-35C6-4F7C-AB5A-52D3BA4E40B4}" destId="{AB49C372-E674-4B2A-BE54-230687B58041}" srcOrd="2" destOrd="0" parTransId="{50F92569-F88D-4BF7-BC50-E8216B7A3007}" sibTransId="{CA7D532F-A1DC-4B42-A033-D012D3C4A2EE}"/>
    <dgm:cxn modelId="{0FBA44C0-7530-48CA-87A2-D36C190D4307}" srcId="{101E8DE5-35C6-4F7C-AB5A-52D3BA4E40B4}" destId="{D530ADCA-C1BC-46C0-B16A-002F8341F259}" srcOrd="0" destOrd="0" parTransId="{E304CA5A-8704-4568-8D20-DFE1CBA52C1E}" sibTransId="{706F16A7-944C-4BAF-8672-CB24344F1EC7}"/>
    <dgm:cxn modelId="{71188AC7-EE96-4A33-A1E6-D4E1A436F5A1}" type="presOf" srcId="{101E8DE5-35C6-4F7C-AB5A-52D3BA4E40B4}" destId="{CC54518F-AD63-45CE-9E16-C5875BED6713}" srcOrd="0" destOrd="0" presId="urn:microsoft.com/office/officeart/2005/8/layout/process1"/>
    <dgm:cxn modelId="{247489E6-CBAF-4ADF-9C6B-D55D9514CA50}" type="presOf" srcId="{706F16A7-944C-4BAF-8672-CB24344F1EC7}" destId="{B14F32C4-1201-43C8-8457-BDE87B61451F}" srcOrd="0" destOrd="0" presId="urn:microsoft.com/office/officeart/2005/8/layout/process1"/>
    <dgm:cxn modelId="{A10B36F0-346A-4DDE-86B6-296A9E90E8BA}" type="presOf" srcId="{706F16A7-944C-4BAF-8672-CB24344F1EC7}" destId="{04B3144F-74A6-4CBB-9981-690148C04105}" srcOrd="1" destOrd="0" presId="urn:microsoft.com/office/officeart/2005/8/layout/process1"/>
    <dgm:cxn modelId="{338F69F6-EB57-4354-99AE-FEE69B0ED080}" type="presOf" srcId="{4C188F67-82EF-4F39-9086-A37BDD7BD2D7}" destId="{6BBC03A2-8AC6-494D-9C83-E8482D3FF46C}" srcOrd="0" destOrd="0" presId="urn:microsoft.com/office/officeart/2005/8/layout/process1"/>
    <dgm:cxn modelId="{6A232DEB-44D0-4983-8A0E-54085F3CE1C1}" type="presParOf" srcId="{CC54518F-AD63-45CE-9E16-C5875BED6713}" destId="{1CB933A6-CF3B-46F5-ACC8-E05D90DA13CE}" srcOrd="0" destOrd="0" presId="urn:microsoft.com/office/officeart/2005/8/layout/process1"/>
    <dgm:cxn modelId="{5634B778-E885-4787-B11D-C8EDD3281158}" type="presParOf" srcId="{CC54518F-AD63-45CE-9E16-C5875BED6713}" destId="{B14F32C4-1201-43C8-8457-BDE87B61451F}" srcOrd="1" destOrd="0" presId="urn:microsoft.com/office/officeart/2005/8/layout/process1"/>
    <dgm:cxn modelId="{18423A87-6E34-422D-95B0-7C627956024C}" type="presParOf" srcId="{B14F32C4-1201-43C8-8457-BDE87B61451F}" destId="{04B3144F-74A6-4CBB-9981-690148C04105}" srcOrd="0" destOrd="0" presId="urn:microsoft.com/office/officeart/2005/8/layout/process1"/>
    <dgm:cxn modelId="{B96DAF23-3C77-484B-A4D5-A13FB2146649}" type="presParOf" srcId="{CC54518F-AD63-45CE-9E16-C5875BED6713}" destId="{FC90E14B-CA8F-4D68-8698-8DB0A4A0689C}" srcOrd="2" destOrd="0" presId="urn:microsoft.com/office/officeart/2005/8/layout/process1"/>
    <dgm:cxn modelId="{95F835B2-B83A-49C2-A9C9-738C36064224}" type="presParOf" srcId="{CC54518F-AD63-45CE-9E16-C5875BED6713}" destId="{6BBC03A2-8AC6-494D-9C83-E8482D3FF46C}" srcOrd="3" destOrd="0" presId="urn:microsoft.com/office/officeart/2005/8/layout/process1"/>
    <dgm:cxn modelId="{15FC9B15-AE8A-4D02-B6E3-862789F14631}" type="presParOf" srcId="{6BBC03A2-8AC6-494D-9C83-E8482D3FF46C}" destId="{9E8297AE-840A-4B6F-A861-780E9CF3FB71}" srcOrd="0" destOrd="0" presId="urn:microsoft.com/office/officeart/2005/8/layout/process1"/>
    <dgm:cxn modelId="{62DE836D-4C75-433B-89FD-939A2E32AF64}" type="presParOf" srcId="{CC54518F-AD63-45CE-9E16-C5875BED6713}" destId="{6F6FA7D8-C479-48D0-A06D-8FE54140F865}" srcOrd="4" destOrd="0" presId="urn:microsoft.com/office/officeart/2005/8/layout/process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01E8DE5-35C6-4F7C-AB5A-52D3BA4E40B4}" type="doc">
      <dgm:prSet loTypeId="urn:microsoft.com/office/officeart/2005/8/layout/process1" loCatId="process" qsTypeId="urn:microsoft.com/office/officeart/2005/8/quickstyle/simple4" qsCatId="simple" csTypeId="urn:microsoft.com/office/officeart/2005/8/colors/accent5_5" csCatId="accent5" phldr="1"/>
      <dgm:spPr/>
    </dgm:pt>
    <dgm:pt modelId="{D530ADCA-C1BC-46C0-B16A-002F8341F259}">
      <dgm:prSet phldrT="[Text]" custT="1"/>
      <dgm:spPr>
        <a:blipFill>
          <a:blip xmlns:r="http://schemas.openxmlformats.org/officeDocument/2006/relationships" r:embed="rId1"/>
          <a:stretch>
            <a:fillRect/>
          </a:stretch>
        </a:blipFill>
      </dgm:spPr>
      <dgm:t>
        <a:bodyPr/>
        <a:lstStyle/>
        <a:p>
          <a:r>
            <a:rPr lang="en-US">
              <a:noFill/>
            </a:rPr>
            <a:t> </a:t>
          </a:r>
        </a:p>
      </dgm:t>
    </dgm:pt>
    <dgm:pt modelId="{E304CA5A-8704-4568-8D20-DFE1CBA52C1E}" type="parTrans" cxnId="{0FBA44C0-7530-48CA-87A2-D36C190D4307}">
      <dgm:prSet/>
      <dgm:spPr/>
      <dgm:t>
        <a:bodyPr/>
        <a:lstStyle/>
        <a:p>
          <a:endParaRPr lang="en-US" sz="1700" b="1">
            <a:latin typeface="+mn-lt"/>
          </a:endParaRPr>
        </a:p>
      </dgm:t>
    </dgm:pt>
    <dgm:pt modelId="{706F16A7-944C-4BAF-8672-CB24344F1EC7}" type="sibTrans" cxnId="{0FBA44C0-7530-48CA-87A2-D36C190D4307}">
      <dgm:prSet custT="1"/>
      <dgm:spPr/>
      <dgm:t>
        <a:bodyPr/>
        <a:lstStyle/>
        <a:p>
          <a:endParaRPr lang="en-US" sz="1700" b="1">
            <a:solidFill>
              <a:schemeClr val="tx1"/>
            </a:solidFill>
            <a:latin typeface="+mn-lt"/>
          </a:endParaRPr>
        </a:p>
      </dgm:t>
    </dgm:pt>
    <dgm:pt modelId="{9BADCDAD-437F-4C17-8E8D-5E1E0272C20E}">
      <dgm:prSet phldrT="[Text]" custT="1"/>
      <dgm:spPr>
        <a:blipFill>
          <a:blip xmlns:r="http://schemas.openxmlformats.org/officeDocument/2006/relationships" r:embed="rId2"/>
          <a:stretch>
            <a:fillRect l="-2143" r="-26429" b="-7055"/>
          </a:stretch>
        </a:blipFill>
      </dgm:spPr>
      <dgm:t>
        <a:bodyPr/>
        <a:lstStyle/>
        <a:p>
          <a:r>
            <a:rPr lang="en-US">
              <a:noFill/>
            </a:rPr>
            <a:t> </a:t>
          </a:r>
        </a:p>
      </dgm:t>
    </dgm:pt>
    <dgm:pt modelId="{D87B15DC-0520-4D2D-94FF-19354A395C26}" type="parTrans" cxnId="{E5828241-5E00-41AD-B49D-1CAE90C44C28}">
      <dgm:prSet/>
      <dgm:spPr/>
      <dgm:t>
        <a:bodyPr/>
        <a:lstStyle/>
        <a:p>
          <a:endParaRPr lang="en-US" sz="1700" b="1">
            <a:latin typeface="+mn-lt"/>
          </a:endParaRPr>
        </a:p>
      </dgm:t>
    </dgm:pt>
    <dgm:pt modelId="{4C188F67-82EF-4F39-9086-A37BDD7BD2D7}" type="sibTrans" cxnId="{E5828241-5E00-41AD-B49D-1CAE90C44C28}">
      <dgm:prSet custT="1"/>
      <dgm:spPr/>
      <dgm:t>
        <a:bodyPr/>
        <a:lstStyle/>
        <a:p>
          <a:endParaRPr lang="en-US" sz="1700" b="1">
            <a:solidFill>
              <a:schemeClr val="tx1"/>
            </a:solidFill>
            <a:latin typeface="+mn-lt"/>
          </a:endParaRPr>
        </a:p>
      </dgm:t>
    </dgm:pt>
    <dgm:pt modelId="{AB49C372-E674-4B2A-BE54-230687B58041}">
      <dgm:prSet phldrT="[Text]" custT="1"/>
      <dgm:spPr>
        <a:blipFill>
          <a:blip xmlns:r="http://schemas.openxmlformats.org/officeDocument/2006/relationships" r:embed="rId3"/>
          <a:stretch>
            <a:fillRect l="-2500" r="-17857" b="-2147"/>
          </a:stretch>
        </a:blipFill>
      </dgm:spPr>
      <dgm:t>
        <a:bodyPr/>
        <a:lstStyle/>
        <a:p>
          <a:r>
            <a:rPr lang="en-US">
              <a:noFill/>
            </a:rPr>
            <a:t> </a:t>
          </a:r>
        </a:p>
      </dgm:t>
    </dgm:pt>
    <dgm:pt modelId="{50F92569-F88D-4BF7-BC50-E8216B7A3007}" type="parTrans" cxnId="{4DD8629C-50F5-443F-A2D4-0169BF07D470}">
      <dgm:prSet/>
      <dgm:spPr/>
      <dgm:t>
        <a:bodyPr/>
        <a:lstStyle/>
        <a:p>
          <a:endParaRPr lang="en-US" sz="1700" b="1">
            <a:latin typeface="+mn-lt"/>
          </a:endParaRPr>
        </a:p>
      </dgm:t>
    </dgm:pt>
    <dgm:pt modelId="{CA7D532F-A1DC-4B42-A033-D012D3C4A2EE}" type="sibTrans" cxnId="{4DD8629C-50F5-443F-A2D4-0169BF07D470}">
      <dgm:prSet custT="1"/>
      <dgm:spPr/>
      <dgm:t>
        <a:bodyPr/>
        <a:lstStyle/>
        <a:p>
          <a:endParaRPr lang="en-US" sz="1700" b="1">
            <a:latin typeface="+mn-lt"/>
          </a:endParaRPr>
        </a:p>
      </dgm:t>
    </dgm:pt>
    <dgm:pt modelId="{CC54518F-AD63-45CE-9E16-C5875BED6713}" type="pres">
      <dgm:prSet presAssocID="{101E8DE5-35C6-4F7C-AB5A-52D3BA4E40B4}" presName="Name0" presStyleCnt="0">
        <dgm:presLayoutVars>
          <dgm:dir/>
          <dgm:resizeHandles val="exact"/>
        </dgm:presLayoutVars>
      </dgm:prSet>
      <dgm:spPr/>
    </dgm:pt>
    <dgm:pt modelId="{1CB933A6-CF3B-46F5-ACC8-E05D90DA13CE}" type="pres">
      <dgm:prSet presAssocID="{D530ADCA-C1BC-46C0-B16A-002F8341F259}" presName="node" presStyleLbl="node1" presStyleIdx="0" presStyleCnt="3">
        <dgm:presLayoutVars>
          <dgm:bulletEnabled val="1"/>
        </dgm:presLayoutVars>
      </dgm:prSet>
      <dgm:spPr/>
    </dgm:pt>
    <dgm:pt modelId="{B14F32C4-1201-43C8-8457-BDE87B61451F}" type="pres">
      <dgm:prSet presAssocID="{706F16A7-944C-4BAF-8672-CB24344F1EC7}" presName="sibTrans" presStyleLbl="sibTrans2D1" presStyleIdx="0" presStyleCnt="2"/>
      <dgm:spPr/>
    </dgm:pt>
    <dgm:pt modelId="{04B3144F-74A6-4CBB-9981-690148C04105}" type="pres">
      <dgm:prSet presAssocID="{706F16A7-944C-4BAF-8672-CB24344F1EC7}" presName="connectorText" presStyleLbl="sibTrans2D1" presStyleIdx="0" presStyleCnt="2"/>
      <dgm:spPr/>
    </dgm:pt>
    <dgm:pt modelId="{FC90E14B-CA8F-4D68-8698-8DB0A4A0689C}" type="pres">
      <dgm:prSet presAssocID="{9BADCDAD-437F-4C17-8E8D-5E1E0272C20E}" presName="node" presStyleLbl="node1" presStyleIdx="1" presStyleCnt="3">
        <dgm:presLayoutVars>
          <dgm:bulletEnabled val="1"/>
        </dgm:presLayoutVars>
      </dgm:prSet>
      <dgm:spPr/>
    </dgm:pt>
    <dgm:pt modelId="{6BBC03A2-8AC6-494D-9C83-E8482D3FF46C}" type="pres">
      <dgm:prSet presAssocID="{4C188F67-82EF-4F39-9086-A37BDD7BD2D7}" presName="sibTrans" presStyleLbl="sibTrans2D1" presStyleIdx="1" presStyleCnt="2"/>
      <dgm:spPr/>
    </dgm:pt>
    <dgm:pt modelId="{9E8297AE-840A-4B6F-A861-780E9CF3FB71}" type="pres">
      <dgm:prSet presAssocID="{4C188F67-82EF-4F39-9086-A37BDD7BD2D7}" presName="connectorText" presStyleLbl="sibTrans2D1" presStyleIdx="1" presStyleCnt="2"/>
      <dgm:spPr/>
    </dgm:pt>
    <dgm:pt modelId="{6F6FA7D8-C479-48D0-A06D-8FE54140F865}" type="pres">
      <dgm:prSet presAssocID="{AB49C372-E674-4B2A-BE54-230687B58041}" presName="node" presStyleLbl="node1" presStyleIdx="2" presStyleCnt="3">
        <dgm:presLayoutVars>
          <dgm:bulletEnabled val="1"/>
        </dgm:presLayoutVars>
      </dgm:prSet>
      <dgm:spPr/>
    </dgm:pt>
  </dgm:ptLst>
  <dgm:cxnLst>
    <dgm:cxn modelId="{84D5B603-6AB6-48F7-9D25-3D50B7ED1006}" type="presOf" srcId="{AB49C372-E674-4B2A-BE54-230687B58041}" destId="{6F6FA7D8-C479-48D0-A06D-8FE54140F865}" srcOrd="0" destOrd="0" presId="urn:microsoft.com/office/officeart/2005/8/layout/process1"/>
    <dgm:cxn modelId="{E5828241-5E00-41AD-B49D-1CAE90C44C28}" srcId="{101E8DE5-35C6-4F7C-AB5A-52D3BA4E40B4}" destId="{9BADCDAD-437F-4C17-8E8D-5E1E0272C20E}" srcOrd="1" destOrd="0" parTransId="{D87B15DC-0520-4D2D-94FF-19354A395C26}" sibTransId="{4C188F67-82EF-4F39-9086-A37BDD7BD2D7}"/>
    <dgm:cxn modelId="{B4BCDE63-57C3-4932-8509-18276A721258}" type="presOf" srcId="{9BADCDAD-437F-4C17-8E8D-5E1E0272C20E}" destId="{FC90E14B-CA8F-4D68-8698-8DB0A4A0689C}" srcOrd="0" destOrd="0" presId="urn:microsoft.com/office/officeart/2005/8/layout/process1"/>
    <dgm:cxn modelId="{CA66FD50-AB76-4516-84E7-768B53351093}" type="presOf" srcId="{4C188F67-82EF-4F39-9086-A37BDD7BD2D7}" destId="{9E8297AE-840A-4B6F-A861-780E9CF3FB71}" srcOrd="1" destOrd="0" presId="urn:microsoft.com/office/officeart/2005/8/layout/process1"/>
    <dgm:cxn modelId="{92BA4D96-F5BA-4577-A32F-16F2AA766200}" type="presOf" srcId="{D530ADCA-C1BC-46C0-B16A-002F8341F259}" destId="{1CB933A6-CF3B-46F5-ACC8-E05D90DA13CE}" srcOrd="0" destOrd="0" presId="urn:microsoft.com/office/officeart/2005/8/layout/process1"/>
    <dgm:cxn modelId="{4DD8629C-50F5-443F-A2D4-0169BF07D470}" srcId="{101E8DE5-35C6-4F7C-AB5A-52D3BA4E40B4}" destId="{AB49C372-E674-4B2A-BE54-230687B58041}" srcOrd="2" destOrd="0" parTransId="{50F92569-F88D-4BF7-BC50-E8216B7A3007}" sibTransId="{CA7D532F-A1DC-4B42-A033-D012D3C4A2EE}"/>
    <dgm:cxn modelId="{0FBA44C0-7530-48CA-87A2-D36C190D4307}" srcId="{101E8DE5-35C6-4F7C-AB5A-52D3BA4E40B4}" destId="{D530ADCA-C1BC-46C0-B16A-002F8341F259}" srcOrd="0" destOrd="0" parTransId="{E304CA5A-8704-4568-8D20-DFE1CBA52C1E}" sibTransId="{706F16A7-944C-4BAF-8672-CB24344F1EC7}"/>
    <dgm:cxn modelId="{71188AC7-EE96-4A33-A1E6-D4E1A436F5A1}" type="presOf" srcId="{101E8DE5-35C6-4F7C-AB5A-52D3BA4E40B4}" destId="{CC54518F-AD63-45CE-9E16-C5875BED6713}" srcOrd="0" destOrd="0" presId="urn:microsoft.com/office/officeart/2005/8/layout/process1"/>
    <dgm:cxn modelId="{247489E6-CBAF-4ADF-9C6B-D55D9514CA50}" type="presOf" srcId="{706F16A7-944C-4BAF-8672-CB24344F1EC7}" destId="{B14F32C4-1201-43C8-8457-BDE87B61451F}" srcOrd="0" destOrd="0" presId="urn:microsoft.com/office/officeart/2005/8/layout/process1"/>
    <dgm:cxn modelId="{A10B36F0-346A-4DDE-86B6-296A9E90E8BA}" type="presOf" srcId="{706F16A7-944C-4BAF-8672-CB24344F1EC7}" destId="{04B3144F-74A6-4CBB-9981-690148C04105}" srcOrd="1" destOrd="0" presId="urn:microsoft.com/office/officeart/2005/8/layout/process1"/>
    <dgm:cxn modelId="{338F69F6-EB57-4354-99AE-FEE69B0ED080}" type="presOf" srcId="{4C188F67-82EF-4F39-9086-A37BDD7BD2D7}" destId="{6BBC03A2-8AC6-494D-9C83-E8482D3FF46C}" srcOrd="0" destOrd="0" presId="urn:microsoft.com/office/officeart/2005/8/layout/process1"/>
    <dgm:cxn modelId="{6A232DEB-44D0-4983-8A0E-54085F3CE1C1}" type="presParOf" srcId="{CC54518F-AD63-45CE-9E16-C5875BED6713}" destId="{1CB933A6-CF3B-46F5-ACC8-E05D90DA13CE}" srcOrd="0" destOrd="0" presId="urn:microsoft.com/office/officeart/2005/8/layout/process1"/>
    <dgm:cxn modelId="{5634B778-E885-4787-B11D-C8EDD3281158}" type="presParOf" srcId="{CC54518F-AD63-45CE-9E16-C5875BED6713}" destId="{B14F32C4-1201-43C8-8457-BDE87B61451F}" srcOrd="1" destOrd="0" presId="urn:microsoft.com/office/officeart/2005/8/layout/process1"/>
    <dgm:cxn modelId="{18423A87-6E34-422D-95B0-7C627956024C}" type="presParOf" srcId="{B14F32C4-1201-43C8-8457-BDE87B61451F}" destId="{04B3144F-74A6-4CBB-9981-690148C04105}" srcOrd="0" destOrd="0" presId="urn:microsoft.com/office/officeart/2005/8/layout/process1"/>
    <dgm:cxn modelId="{B96DAF23-3C77-484B-A4D5-A13FB2146649}" type="presParOf" srcId="{CC54518F-AD63-45CE-9E16-C5875BED6713}" destId="{FC90E14B-CA8F-4D68-8698-8DB0A4A0689C}" srcOrd="2" destOrd="0" presId="urn:microsoft.com/office/officeart/2005/8/layout/process1"/>
    <dgm:cxn modelId="{95F835B2-B83A-49C2-A9C9-738C36064224}" type="presParOf" srcId="{CC54518F-AD63-45CE-9E16-C5875BED6713}" destId="{6BBC03A2-8AC6-494D-9C83-E8482D3FF46C}" srcOrd="3" destOrd="0" presId="urn:microsoft.com/office/officeart/2005/8/layout/process1"/>
    <dgm:cxn modelId="{15FC9B15-AE8A-4D02-B6E3-862789F14631}" type="presParOf" srcId="{6BBC03A2-8AC6-494D-9C83-E8482D3FF46C}" destId="{9E8297AE-840A-4B6F-A861-780E9CF3FB71}" srcOrd="0" destOrd="0" presId="urn:microsoft.com/office/officeart/2005/8/layout/process1"/>
    <dgm:cxn modelId="{62DE836D-4C75-433B-89FD-939A2E32AF64}" type="presParOf" srcId="{CC54518F-AD63-45CE-9E16-C5875BED6713}" destId="{6F6FA7D8-C479-48D0-A06D-8FE54140F865}" srcOrd="4" destOrd="0" presId="urn:microsoft.com/office/officeart/2005/8/layout/process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01E8DE5-35C6-4F7C-AB5A-52D3BA4E40B4}" type="doc">
      <dgm:prSet loTypeId="urn:microsoft.com/office/officeart/2005/8/layout/process1" loCatId="process" qsTypeId="urn:microsoft.com/office/officeart/2005/8/quickstyle/simple4" qsCatId="simple" csTypeId="urn:microsoft.com/office/officeart/2005/8/colors/accent5_5" csCatId="accent5" phldr="1"/>
      <dgm:spPr/>
    </dgm:pt>
    <mc:AlternateContent xmlns:mc="http://schemas.openxmlformats.org/markup-compatibility/2006" xmlns:a14="http://schemas.microsoft.com/office/drawing/2010/main">
      <mc:Choice Requires="a14">
        <dgm:pt modelId="{D530ADCA-C1BC-46C0-B16A-002F8341F259}">
          <dgm:prSet phldrT="[Text]" custT="1"/>
          <dgm:spPr/>
          <dgm:t>
            <a:bodyPr/>
            <a:lstStyle/>
            <a:p>
              <a:r>
                <a:rPr lang="en-US" sz="1700" b="1" i="0" dirty="0">
                  <a:latin typeface="+mn-lt"/>
                </a:rPr>
                <a:t>Choice of</a:t>
              </a:r>
              <a14:m>
                <m:oMath xmlns:m="http://schemas.openxmlformats.org/officeDocument/2006/math">
                  <m:r>
                    <a:rPr lang="fr-FR" sz="1700" b="1" i="0" dirty="0" smtClean="0">
                      <a:latin typeface="Cambria Math" panose="02040503050406030204" pitchFamily="18" charset="0"/>
                    </a:rPr>
                    <m:t> </m:t>
                  </m:r>
                  <m:acc>
                    <m:accPr>
                      <m:chr m:val="⃗"/>
                      <m:ctrlPr>
                        <a:rPr lang="en-US" sz="1700" b="1" i="1" dirty="0" smtClean="0">
                          <a:latin typeface="Cambria Math" panose="02040503050406030204" pitchFamily="18" charset="0"/>
                        </a:rPr>
                      </m:ctrlPr>
                    </m:accPr>
                    <m:e>
                      <m:r>
                        <a:rPr lang="fr-FR" sz="1700" b="1" i="0" dirty="0" smtClean="0">
                          <a:latin typeface="Cambria Math" panose="02040503050406030204" pitchFamily="18" charset="0"/>
                        </a:rPr>
                        <m:t>𝐁</m:t>
                      </m:r>
                    </m:e>
                  </m:acc>
                </m:oMath>
              </a14:m>
              <a:r>
                <a:rPr lang="en-US" sz="1700" b="1" i="0" dirty="0">
                  <a:latin typeface="+mn-lt"/>
                </a:rPr>
                <a:t> and </a:t>
              </a:r>
              <a14:m>
                <m:oMath xmlns:m="http://schemas.openxmlformats.org/officeDocument/2006/math">
                  <m:acc>
                    <m:accPr>
                      <m:chr m:val="⃗"/>
                      <m:ctrlPr>
                        <a:rPr lang="en-US" sz="1700" b="1" i="1" smtClean="0">
                          <a:latin typeface="Cambria Math" panose="02040503050406030204" pitchFamily="18" charset="0"/>
                        </a:rPr>
                      </m:ctrlPr>
                    </m:accPr>
                    <m:e>
                      <m:r>
                        <a:rPr lang="fr-FR" sz="1700" b="1" i="0" smtClean="0">
                          <a:latin typeface="Cambria Math" panose="02040503050406030204" pitchFamily="18" charset="0"/>
                        </a:rPr>
                        <m:t>𝐄</m:t>
                      </m:r>
                    </m:e>
                  </m:acc>
                </m:oMath>
              </a14:m>
              <a:endParaRPr lang="en-US" sz="1700" b="1" i="0" dirty="0">
                <a:latin typeface="+mn-lt"/>
              </a:endParaRPr>
            </a:p>
          </dgm:t>
        </dgm:pt>
      </mc:Choice>
      <mc:Fallback xmlns="">
        <dgm:pt modelId="{D530ADCA-C1BC-46C0-B16A-002F8341F259}">
          <dgm:prSet phldrT="[Text]" custT="1"/>
          <dgm:spPr/>
          <dgm:t>
            <a:bodyPr/>
            <a:lstStyle/>
            <a:p>
              <a:r>
                <a:rPr lang="en-US" sz="1700" b="1" i="0" dirty="0">
                  <a:latin typeface="+mn-lt"/>
                </a:rPr>
                <a:t>Choice of</a:t>
              </a:r>
              <a:r>
                <a:rPr lang="fr-FR" sz="1700" b="1" i="0" dirty="0">
                  <a:latin typeface="Cambria Math" panose="02040503050406030204" pitchFamily="18" charset="0"/>
                </a:rPr>
                <a:t> 𝐁</a:t>
              </a:r>
              <a:r>
                <a:rPr lang="en-US" sz="1700" b="1" i="0" dirty="0">
                  <a:latin typeface="Cambria Math" panose="02040503050406030204" pitchFamily="18" charset="0"/>
                </a:rPr>
                <a:t> ⃗</a:t>
              </a:r>
              <a:r>
                <a:rPr lang="en-US" sz="1700" b="1" i="0" dirty="0">
                  <a:latin typeface="+mn-lt"/>
                </a:rPr>
                <a:t> and </a:t>
              </a:r>
              <a:r>
                <a:rPr lang="fr-FR" sz="1700" b="1" i="0">
                  <a:latin typeface="Cambria Math" panose="02040503050406030204" pitchFamily="18" charset="0"/>
                </a:rPr>
                <a:t>𝐄</a:t>
              </a:r>
              <a:r>
                <a:rPr lang="en-US" sz="1700" b="1" i="0">
                  <a:latin typeface="Cambria Math" panose="02040503050406030204" pitchFamily="18" charset="0"/>
                </a:rPr>
                <a:t> ⃗</a:t>
              </a:r>
              <a:endParaRPr lang="en-US" sz="1700" b="1" i="0" dirty="0">
                <a:latin typeface="+mn-lt"/>
              </a:endParaRPr>
            </a:p>
          </dgm:t>
        </dgm:pt>
      </mc:Fallback>
    </mc:AlternateContent>
    <dgm:pt modelId="{E304CA5A-8704-4568-8D20-DFE1CBA52C1E}" type="parTrans" cxnId="{0FBA44C0-7530-48CA-87A2-D36C190D4307}">
      <dgm:prSet/>
      <dgm:spPr/>
      <dgm:t>
        <a:bodyPr/>
        <a:lstStyle/>
        <a:p>
          <a:endParaRPr lang="en-US" sz="1700" b="1">
            <a:latin typeface="+mn-lt"/>
          </a:endParaRPr>
        </a:p>
      </dgm:t>
    </dgm:pt>
    <dgm:pt modelId="{706F16A7-944C-4BAF-8672-CB24344F1EC7}" type="sibTrans" cxnId="{0FBA44C0-7530-48CA-87A2-D36C190D4307}">
      <dgm:prSet custT="1"/>
      <dgm:spPr/>
      <dgm:t>
        <a:bodyPr/>
        <a:lstStyle/>
        <a:p>
          <a:endParaRPr lang="en-US" sz="1700" b="1">
            <a:solidFill>
              <a:schemeClr val="tx1"/>
            </a:solidFill>
            <a:latin typeface="+mn-lt"/>
          </a:endParaRPr>
        </a:p>
      </dgm:t>
    </dgm:pt>
    <mc:AlternateContent xmlns:mc="http://schemas.openxmlformats.org/markup-compatibility/2006" xmlns:a14="http://schemas.microsoft.com/office/drawing/2010/main">
      <mc:Choice Requires="a14">
        <dgm:pt modelId="{9BADCDAD-437F-4C17-8E8D-5E1E0272C20E}">
          <dgm:prSet phldrT="[Text]" custT="1"/>
          <dgm:spPr/>
          <dgm:t>
            <a:bodyPr/>
            <a:lstStyle/>
            <a:p>
              <a:r>
                <a:rPr lang="en-US" sz="1700" b="1" i="0" dirty="0">
                  <a:latin typeface="+mn-lt"/>
                </a:rPr>
                <a:t>Selection of </a:t>
              </a:r>
              <a14:m>
                <m:oMath xmlns:m="http://schemas.openxmlformats.org/officeDocument/2006/math">
                  <m:f>
                    <m:fPr>
                      <m:type m:val="skw"/>
                      <m:ctrlPr>
                        <a:rPr lang="fr-FR" sz="1700" b="1" i="1" smtClean="0">
                          <a:latin typeface="Cambria Math" panose="02040503050406030204" pitchFamily="18" charset="0"/>
                          <a:cs typeface="Poppins" panose="020B0604020202020204" charset="0"/>
                        </a:rPr>
                      </m:ctrlPr>
                    </m:fPr>
                    <m:num>
                      <m:r>
                        <a:rPr lang="fr-FR" sz="1700" b="1" i="0" smtClean="0">
                          <a:latin typeface="Cambria Math" panose="02040503050406030204" pitchFamily="18" charset="0"/>
                          <a:cs typeface="Poppins" panose="020B0604020202020204" charset="0"/>
                        </a:rPr>
                        <m:t>𝐀</m:t>
                      </m:r>
                    </m:num>
                    <m:den>
                      <m:r>
                        <a:rPr lang="fr-FR" sz="1700" b="1" i="0" smtClean="0">
                          <a:latin typeface="Cambria Math" panose="02040503050406030204" pitchFamily="18" charset="0"/>
                          <a:cs typeface="Poppins" panose="020B0604020202020204" charset="0"/>
                        </a:rPr>
                        <m:t>𝐪</m:t>
                      </m:r>
                      <m:r>
                        <a:rPr lang="fr-FR" sz="1700" b="1" i="0" smtClean="0">
                          <a:latin typeface="Cambria Math" panose="02040503050406030204" pitchFamily="18" charset="0"/>
                          <a:cs typeface="Poppins" panose="020B0604020202020204" charset="0"/>
                        </a:rPr>
                        <m:t> </m:t>
                      </m:r>
                    </m:den>
                  </m:f>
                </m:oMath>
              </a14:m>
              <a:r>
                <a:rPr lang="en-US" sz="1700" b="1" i="0" dirty="0">
                  <a:latin typeface="+mn-lt"/>
                </a:rPr>
                <a:t>and </a:t>
              </a:r>
              <a14:m>
                <m:oMath xmlns:m="http://schemas.openxmlformats.org/officeDocument/2006/math">
                  <m:f>
                    <m:fPr>
                      <m:type m:val="skw"/>
                      <m:ctrlPr>
                        <a:rPr lang="fr-FR" sz="1700" b="1" i="1" smtClean="0">
                          <a:latin typeface="Cambria Math" panose="02040503050406030204" pitchFamily="18" charset="0"/>
                          <a:cs typeface="Poppins" panose="020B0604020202020204" charset="0"/>
                        </a:rPr>
                      </m:ctrlPr>
                    </m:fPr>
                    <m:num>
                      <m:sSub>
                        <m:sSubPr>
                          <m:ctrlPr>
                            <a:rPr lang="fr-FR" sz="1700" b="1" i="1" smtClean="0">
                              <a:latin typeface="Cambria Math" panose="02040503050406030204" pitchFamily="18" charset="0"/>
                              <a:cs typeface="Poppins" panose="020B0604020202020204" charset="0"/>
                            </a:rPr>
                          </m:ctrlPr>
                        </m:sSubPr>
                        <m:e>
                          <m:r>
                            <a:rPr lang="fr-FR" sz="1700" b="1" i="0" smtClean="0">
                              <a:latin typeface="Cambria Math" panose="02040503050406030204" pitchFamily="18" charset="0"/>
                              <a:cs typeface="Poppins" panose="020B0604020202020204" charset="0"/>
                            </a:rPr>
                            <m:t>𝐄</m:t>
                          </m:r>
                        </m:e>
                        <m:sub>
                          <m:r>
                            <a:rPr lang="fr-FR" sz="1700" b="1" i="0" smtClean="0">
                              <a:latin typeface="Cambria Math" panose="02040503050406030204" pitchFamily="18" charset="0"/>
                              <a:cs typeface="Poppins" panose="020B0604020202020204" charset="0"/>
                            </a:rPr>
                            <m:t>𝐊</m:t>
                          </m:r>
                        </m:sub>
                      </m:sSub>
                    </m:num>
                    <m:den>
                      <m:r>
                        <a:rPr lang="fr-FR" sz="1700" b="1" i="0">
                          <a:latin typeface="Cambria Math" panose="02040503050406030204" pitchFamily="18" charset="0"/>
                          <a:cs typeface="Poppins" panose="020B0604020202020204" charset="0"/>
                        </a:rPr>
                        <m:t>𝐪</m:t>
                      </m:r>
                      <m:r>
                        <a:rPr lang="fr-FR" sz="1700" b="1" i="0">
                          <a:latin typeface="Cambria Math" panose="02040503050406030204" pitchFamily="18" charset="0"/>
                          <a:cs typeface="Poppins" panose="020B0604020202020204" charset="0"/>
                        </a:rPr>
                        <m:t> </m:t>
                      </m:r>
                    </m:den>
                  </m:f>
                </m:oMath>
              </a14:m>
              <a:endParaRPr lang="en-US" sz="1700" b="1" i="0" dirty="0">
                <a:latin typeface="+mn-lt"/>
              </a:endParaRPr>
            </a:p>
          </dgm:t>
        </dgm:pt>
      </mc:Choice>
      <mc:Fallback xmlns="">
        <dgm:pt modelId="{9BADCDAD-437F-4C17-8E8D-5E1E0272C20E}">
          <dgm:prSet phldrT="[Text]" custT="1"/>
          <dgm:spPr/>
          <dgm:t>
            <a:bodyPr/>
            <a:lstStyle/>
            <a:p>
              <a:r>
                <a:rPr lang="en-US" sz="1700" b="1" i="0" dirty="0">
                  <a:latin typeface="+mn-lt"/>
                </a:rPr>
                <a:t>Selection of </a:t>
              </a:r>
              <a:r>
                <a:rPr lang="fr-FR" sz="1700" b="1" i="0">
                  <a:latin typeface="Cambria Math" panose="02040503050406030204" pitchFamily="18" charset="0"/>
                  <a:cs typeface="Poppins" panose="020B0604020202020204" charset="0"/>
                </a:rPr>
                <a:t>𝐀⁄(𝐪 )</a:t>
              </a:r>
              <a:r>
                <a:rPr lang="en-US" sz="1700" b="1" i="0" dirty="0">
                  <a:latin typeface="+mn-lt"/>
                </a:rPr>
                <a:t>and </a:t>
              </a:r>
              <a:r>
                <a:rPr lang="fr-FR" sz="1700" b="1" i="0">
                  <a:latin typeface="Cambria Math" panose="02040503050406030204" pitchFamily="18" charset="0"/>
                  <a:cs typeface="Poppins" panose="020B0604020202020204" charset="0"/>
                </a:rPr>
                <a:t>𝐄_𝐊⁄(𝐪 )</a:t>
              </a:r>
              <a:endParaRPr lang="en-US" sz="1700" b="1" i="0" dirty="0">
                <a:latin typeface="+mn-lt"/>
              </a:endParaRPr>
            </a:p>
          </dgm:t>
        </dgm:pt>
      </mc:Fallback>
    </mc:AlternateContent>
    <dgm:pt modelId="{D87B15DC-0520-4D2D-94FF-19354A395C26}" type="parTrans" cxnId="{E5828241-5E00-41AD-B49D-1CAE90C44C28}">
      <dgm:prSet/>
      <dgm:spPr/>
      <dgm:t>
        <a:bodyPr/>
        <a:lstStyle/>
        <a:p>
          <a:endParaRPr lang="en-US" sz="1700" b="1">
            <a:latin typeface="+mn-lt"/>
          </a:endParaRPr>
        </a:p>
      </dgm:t>
    </dgm:pt>
    <dgm:pt modelId="{4C188F67-82EF-4F39-9086-A37BDD7BD2D7}" type="sibTrans" cxnId="{E5828241-5E00-41AD-B49D-1CAE90C44C28}">
      <dgm:prSet custT="1"/>
      <dgm:spPr/>
      <dgm:t>
        <a:bodyPr/>
        <a:lstStyle/>
        <a:p>
          <a:endParaRPr lang="en-US" sz="1700" b="1">
            <a:solidFill>
              <a:schemeClr val="tx1"/>
            </a:solidFill>
            <a:latin typeface="+mn-lt"/>
          </a:endParaRPr>
        </a:p>
      </dgm:t>
    </dgm:pt>
    <mc:AlternateContent xmlns:mc="http://schemas.openxmlformats.org/markup-compatibility/2006" xmlns:a14="http://schemas.microsoft.com/office/drawing/2010/main">
      <mc:Choice Requires="a14">
        <dgm:pt modelId="{AB49C372-E674-4B2A-BE54-230687B58041}">
          <dgm:prSet phldrT="[Text]" custT="1"/>
          <dgm:spPr/>
          <dgm:t>
            <a:bodyPr/>
            <a:lstStyle/>
            <a:p>
              <a:r>
                <a:rPr lang="en-US" sz="1700" b="1" dirty="0">
                  <a:latin typeface="+mn-lt"/>
                </a:rPr>
                <a:t>Only isotopes of </a:t>
              </a:r>
              <a:r>
                <a:rPr lang="en-US" sz="1700" b="1" dirty="0">
                  <a:latin typeface="+mn-lt"/>
                  <a:cs typeface="Poppins" panose="020B0604020202020204" charset="0"/>
                </a:rPr>
                <a:t>chosen </a:t>
              </a:r>
              <a14:m>
                <m:oMath xmlns:m="http://schemas.openxmlformats.org/officeDocument/2006/math">
                  <m:f>
                    <m:fPr>
                      <m:type m:val="skw"/>
                      <m:ctrlPr>
                        <a:rPr lang="fr-FR" sz="1700" b="1" i="1" smtClean="0">
                          <a:latin typeface="Cambria Math" panose="02040503050406030204" pitchFamily="18" charset="0"/>
                          <a:cs typeface="Poppins" panose="020B0604020202020204" charset="0"/>
                        </a:rPr>
                      </m:ctrlPr>
                    </m:fPr>
                    <m:num>
                      <m:r>
                        <a:rPr lang="fr-FR" sz="1700" b="1" i="0" smtClean="0">
                          <a:latin typeface="Cambria Math" panose="02040503050406030204" pitchFamily="18" charset="0"/>
                          <a:cs typeface="Poppins" panose="020B0604020202020204" charset="0"/>
                        </a:rPr>
                        <m:t>𝐀</m:t>
                      </m:r>
                    </m:num>
                    <m:den>
                      <m:r>
                        <a:rPr lang="fr-FR" sz="1700" b="1" i="0" smtClean="0">
                          <a:latin typeface="Cambria Math" panose="02040503050406030204" pitchFamily="18" charset="0"/>
                          <a:cs typeface="Poppins" panose="020B0604020202020204" charset="0"/>
                        </a:rPr>
                        <m:t>𝐪</m:t>
                      </m:r>
                      <m:r>
                        <a:rPr lang="fr-FR" sz="1700" b="1" i="0" smtClean="0">
                          <a:latin typeface="Cambria Math" panose="02040503050406030204" pitchFamily="18" charset="0"/>
                          <a:cs typeface="Poppins" panose="020B0604020202020204" charset="0"/>
                        </a:rPr>
                        <m:t> </m:t>
                      </m:r>
                    </m:den>
                  </m:f>
                </m:oMath>
              </a14:m>
              <a:r>
                <a:rPr lang="en-US" sz="1700" b="1" dirty="0">
                  <a:latin typeface="+mn-lt"/>
                  <a:cs typeface="Poppins" panose="020B0604020202020204" charset="0"/>
                </a:rPr>
                <a:t> are deflected into the exit slit</a:t>
              </a:r>
              <a:endParaRPr lang="en-US" sz="1700" b="1" dirty="0">
                <a:latin typeface="+mn-lt"/>
              </a:endParaRPr>
            </a:p>
          </dgm:t>
        </dgm:pt>
      </mc:Choice>
      <mc:Fallback xmlns="">
        <dgm:pt modelId="{AB49C372-E674-4B2A-BE54-230687B58041}">
          <dgm:prSet phldrT="[Text]" custT="1"/>
          <dgm:spPr/>
          <dgm:t>
            <a:bodyPr/>
            <a:lstStyle/>
            <a:p>
              <a:r>
                <a:rPr lang="en-US" sz="1700" b="1" dirty="0">
                  <a:latin typeface="+mn-lt"/>
                </a:rPr>
                <a:t>Only isotopes of </a:t>
              </a:r>
              <a:r>
                <a:rPr lang="en-US" sz="1700" b="1" dirty="0">
                  <a:latin typeface="+mn-lt"/>
                  <a:cs typeface="Poppins" panose="020B0604020202020204" charset="0"/>
                </a:rPr>
                <a:t>chosen </a:t>
              </a:r>
              <a:r>
                <a:rPr lang="fr-FR" sz="1700" b="1" i="0">
                  <a:latin typeface="Cambria Math" panose="02040503050406030204" pitchFamily="18" charset="0"/>
                  <a:cs typeface="Poppins" panose="020B0604020202020204" charset="0"/>
                </a:rPr>
                <a:t>𝐀⁄(𝐪 )</a:t>
              </a:r>
              <a:r>
                <a:rPr lang="en-US" sz="1700" b="1" dirty="0">
                  <a:latin typeface="+mn-lt"/>
                  <a:cs typeface="Poppins" panose="020B0604020202020204" charset="0"/>
                </a:rPr>
                <a:t> are deflected into the exit slit</a:t>
              </a:r>
              <a:endParaRPr lang="en-US" sz="1700" b="1" dirty="0">
                <a:latin typeface="+mn-lt"/>
              </a:endParaRPr>
            </a:p>
          </dgm:t>
        </dgm:pt>
      </mc:Fallback>
    </mc:AlternateContent>
    <dgm:pt modelId="{50F92569-F88D-4BF7-BC50-E8216B7A3007}" type="parTrans" cxnId="{4DD8629C-50F5-443F-A2D4-0169BF07D470}">
      <dgm:prSet/>
      <dgm:spPr/>
      <dgm:t>
        <a:bodyPr/>
        <a:lstStyle/>
        <a:p>
          <a:endParaRPr lang="en-US" sz="1700" b="1">
            <a:latin typeface="+mn-lt"/>
          </a:endParaRPr>
        </a:p>
      </dgm:t>
    </dgm:pt>
    <dgm:pt modelId="{CA7D532F-A1DC-4B42-A033-D012D3C4A2EE}" type="sibTrans" cxnId="{4DD8629C-50F5-443F-A2D4-0169BF07D470}">
      <dgm:prSet custT="1"/>
      <dgm:spPr/>
      <dgm:t>
        <a:bodyPr/>
        <a:lstStyle/>
        <a:p>
          <a:endParaRPr lang="en-US" sz="1700" b="1">
            <a:latin typeface="+mn-lt"/>
          </a:endParaRPr>
        </a:p>
      </dgm:t>
    </dgm:pt>
    <dgm:pt modelId="{CC54518F-AD63-45CE-9E16-C5875BED6713}" type="pres">
      <dgm:prSet presAssocID="{101E8DE5-35C6-4F7C-AB5A-52D3BA4E40B4}" presName="Name0" presStyleCnt="0">
        <dgm:presLayoutVars>
          <dgm:dir/>
          <dgm:resizeHandles val="exact"/>
        </dgm:presLayoutVars>
      </dgm:prSet>
      <dgm:spPr/>
    </dgm:pt>
    <dgm:pt modelId="{1CB933A6-CF3B-46F5-ACC8-E05D90DA13CE}" type="pres">
      <dgm:prSet presAssocID="{D530ADCA-C1BC-46C0-B16A-002F8341F259}" presName="node" presStyleLbl="node1" presStyleIdx="0" presStyleCnt="3">
        <dgm:presLayoutVars>
          <dgm:bulletEnabled val="1"/>
        </dgm:presLayoutVars>
      </dgm:prSet>
      <dgm:spPr/>
    </dgm:pt>
    <dgm:pt modelId="{B14F32C4-1201-43C8-8457-BDE87B61451F}" type="pres">
      <dgm:prSet presAssocID="{706F16A7-944C-4BAF-8672-CB24344F1EC7}" presName="sibTrans" presStyleLbl="sibTrans2D1" presStyleIdx="0" presStyleCnt="2"/>
      <dgm:spPr/>
    </dgm:pt>
    <dgm:pt modelId="{04B3144F-74A6-4CBB-9981-690148C04105}" type="pres">
      <dgm:prSet presAssocID="{706F16A7-944C-4BAF-8672-CB24344F1EC7}" presName="connectorText" presStyleLbl="sibTrans2D1" presStyleIdx="0" presStyleCnt="2"/>
      <dgm:spPr/>
    </dgm:pt>
    <dgm:pt modelId="{FC90E14B-CA8F-4D68-8698-8DB0A4A0689C}" type="pres">
      <dgm:prSet presAssocID="{9BADCDAD-437F-4C17-8E8D-5E1E0272C20E}" presName="node" presStyleLbl="node1" presStyleIdx="1" presStyleCnt="3">
        <dgm:presLayoutVars>
          <dgm:bulletEnabled val="1"/>
        </dgm:presLayoutVars>
      </dgm:prSet>
      <dgm:spPr/>
    </dgm:pt>
    <dgm:pt modelId="{6BBC03A2-8AC6-494D-9C83-E8482D3FF46C}" type="pres">
      <dgm:prSet presAssocID="{4C188F67-82EF-4F39-9086-A37BDD7BD2D7}" presName="sibTrans" presStyleLbl="sibTrans2D1" presStyleIdx="1" presStyleCnt="2"/>
      <dgm:spPr/>
    </dgm:pt>
    <dgm:pt modelId="{9E8297AE-840A-4B6F-A861-780E9CF3FB71}" type="pres">
      <dgm:prSet presAssocID="{4C188F67-82EF-4F39-9086-A37BDD7BD2D7}" presName="connectorText" presStyleLbl="sibTrans2D1" presStyleIdx="1" presStyleCnt="2"/>
      <dgm:spPr/>
    </dgm:pt>
    <dgm:pt modelId="{6F6FA7D8-C479-48D0-A06D-8FE54140F865}" type="pres">
      <dgm:prSet presAssocID="{AB49C372-E674-4B2A-BE54-230687B58041}" presName="node" presStyleLbl="node1" presStyleIdx="2" presStyleCnt="3">
        <dgm:presLayoutVars>
          <dgm:bulletEnabled val="1"/>
        </dgm:presLayoutVars>
      </dgm:prSet>
      <dgm:spPr/>
    </dgm:pt>
  </dgm:ptLst>
  <dgm:cxnLst>
    <dgm:cxn modelId="{84D5B603-6AB6-48F7-9D25-3D50B7ED1006}" type="presOf" srcId="{AB49C372-E674-4B2A-BE54-230687B58041}" destId="{6F6FA7D8-C479-48D0-A06D-8FE54140F865}" srcOrd="0" destOrd="0" presId="urn:microsoft.com/office/officeart/2005/8/layout/process1"/>
    <dgm:cxn modelId="{E5828241-5E00-41AD-B49D-1CAE90C44C28}" srcId="{101E8DE5-35C6-4F7C-AB5A-52D3BA4E40B4}" destId="{9BADCDAD-437F-4C17-8E8D-5E1E0272C20E}" srcOrd="1" destOrd="0" parTransId="{D87B15DC-0520-4D2D-94FF-19354A395C26}" sibTransId="{4C188F67-82EF-4F39-9086-A37BDD7BD2D7}"/>
    <dgm:cxn modelId="{B4BCDE63-57C3-4932-8509-18276A721258}" type="presOf" srcId="{9BADCDAD-437F-4C17-8E8D-5E1E0272C20E}" destId="{FC90E14B-CA8F-4D68-8698-8DB0A4A0689C}" srcOrd="0" destOrd="0" presId="urn:microsoft.com/office/officeart/2005/8/layout/process1"/>
    <dgm:cxn modelId="{CA66FD50-AB76-4516-84E7-768B53351093}" type="presOf" srcId="{4C188F67-82EF-4F39-9086-A37BDD7BD2D7}" destId="{9E8297AE-840A-4B6F-A861-780E9CF3FB71}" srcOrd="1" destOrd="0" presId="urn:microsoft.com/office/officeart/2005/8/layout/process1"/>
    <dgm:cxn modelId="{92BA4D96-F5BA-4577-A32F-16F2AA766200}" type="presOf" srcId="{D530ADCA-C1BC-46C0-B16A-002F8341F259}" destId="{1CB933A6-CF3B-46F5-ACC8-E05D90DA13CE}" srcOrd="0" destOrd="0" presId="urn:microsoft.com/office/officeart/2005/8/layout/process1"/>
    <dgm:cxn modelId="{4DD8629C-50F5-443F-A2D4-0169BF07D470}" srcId="{101E8DE5-35C6-4F7C-AB5A-52D3BA4E40B4}" destId="{AB49C372-E674-4B2A-BE54-230687B58041}" srcOrd="2" destOrd="0" parTransId="{50F92569-F88D-4BF7-BC50-E8216B7A3007}" sibTransId="{CA7D532F-A1DC-4B42-A033-D012D3C4A2EE}"/>
    <dgm:cxn modelId="{0FBA44C0-7530-48CA-87A2-D36C190D4307}" srcId="{101E8DE5-35C6-4F7C-AB5A-52D3BA4E40B4}" destId="{D530ADCA-C1BC-46C0-B16A-002F8341F259}" srcOrd="0" destOrd="0" parTransId="{E304CA5A-8704-4568-8D20-DFE1CBA52C1E}" sibTransId="{706F16A7-944C-4BAF-8672-CB24344F1EC7}"/>
    <dgm:cxn modelId="{71188AC7-EE96-4A33-A1E6-D4E1A436F5A1}" type="presOf" srcId="{101E8DE5-35C6-4F7C-AB5A-52D3BA4E40B4}" destId="{CC54518F-AD63-45CE-9E16-C5875BED6713}" srcOrd="0" destOrd="0" presId="urn:microsoft.com/office/officeart/2005/8/layout/process1"/>
    <dgm:cxn modelId="{247489E6-CBAF-4ADF-9C6B-D55D9514CA50}" type="presOf" srcId="{706F16A7-944C-4BAF-8672-CB24344F1EC7}" destId="{B14F32C4-1201-43C8-8457-BDE87B61451F}" srcOrd="0" destOrd="0" presId="urn:microsoft.com/office/officeart/2005/8/layout/process1"/>
    <dgm:cxn modelId="{A10B36F0-346A-4DDE-86B6-296A9E90E8BA}" type="presOf" srcId="{706F16A7-944C-4BAF-8672-CB24344F1EC7}" destId="{04B3144F-74A6-4CBB-9981-690148C04105}" srcOrd="1" destOrd="0" presId="urn:microsoft.com/office/officeart/2005/8/layout/process1"/>
    <dgm:cxn modelId="{338F69F6-EB57-4354-99AE-FEE69B0ED080}" type="presOf" srcId="{4C188F67-82EF-4F39-9086-A37BDD7BD2D7}" destId="{6BBC03A2-8AC6-494D-9C83-E8482D3FF46C}" srcOrd="0" destOrd="0" presId="urn:microsoft.com/office/officeart/2005/8/layout/process1"/>
    <dgm:cxn modelId="{6A232DEB-44D0-4983-8A0E-54085F3CE1C1}" type="presParOf" srcId="{CC54518F-AD63-45CE-9E16-C5875BED6713}" destId="{1CB933A6-CF3B-46F5-ACC8-E05D90DA13CE}" srcOrd="0" destOrd="0" presId="urn:microsoft.com/office/officeart/2005/8/layout/process1"/>
    <dgm:cxn modelId="{5634B778-E885-4787-B11D-C8EDD3281158}" type="presParOf" srcId="{CC54518F-AD63-45CE-9E16-C5875BED6713}" destId="{B14F32C4-1201-43C8-8457-BDE87B61451F}" srcOrd="1" destOrd="0" presId="urn:microsoft.com/office/officeart/2005/8/layout/process1"/>
    <dgm:cxn modelId="{18423A87-6E34-422D-95B0-7C627956024C}" type="presParOf" srcId="{B14F32C4-1201-43C8-8457-BDE87B61451F}" destId="{04B3144F-74A6-4CBB-9981-690148C04105}" srcOrd="0" destOrd="0" presId="urn:microsoft.com/office/officeart/2005/8/layout/process1"/>
    <dgm:cxn modelId="{B96DAF23-3C77-484B-A4D5-A13FB2146649}" type="presParOf" srcId="{CC54518F-AD63-45CE-9E16-C5875BED6713}" destId="{FC90E14B-CA8F-4D68-8698-8DB0A4A0689C}" srcOrd="2" destOrd="0" presId="urn:microsoft.com/office/officeart/2005/8/layout/process1"/>
    <dgm:cxn modelId="{95F835B2-B83A-49C2-A9C9-738C36064224}" type="presParOf" srcId="{CC54518F-AD63-45CE-9E16-C5875BED6713}" destId="{6BBC03A2-8AC6-494D-9C83-E8482D3FF46C}" srcOrd="3" destOrd="0" presId="urn:microsoft.com/office/officeart/2005/8/layout/process1"/>
    <dgm:cxn modelId="{15FC9B15-AE8A-4D02-B6E3-862789F14631}" type="presParOf" srcId="{6BBC03A2-8AC6-494D-9C83-E8482D3FF46C}" destId="{9E8297AE-840A-4B6F-A861-780E9CF3FB71}" srcOrd="0" destOrd="0" presId="urn:microsoft.com/office/officeart/2005/8/layout/process1"/>
    <dgm:cxn modelId="{62DE836D-4C75-433B-89FD-939A2E32AF64}" type="presParOf" srcId="{CC54518F-AD63-45CE-9E16-C5875BED6713}" destId="{6F6FA7D8-C479-48D0-A06D-8FE54140F865}" srcOrd="4" destOrd="0" presId="urn:microsoft.com/office/officeart/2005/8/layout/process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AE77477D-D2F0-4257-9480-9C5C419757C3}" type="doc">
      <dgm:prSet loTypeId="urn:microsoft.com/office/officeart/2009/layout/CircleArrowProcess" loCatId="process" qsTypeId="urn:microsoft.com/office/officeart/2005/8/quickstyle/3d3" qsCatId="3D" csTypeId="urn:microsoft.com/office/officeart/2005/8/colors/accent6_5" csCatId="accent6" phldr="1"/>
      <dgm:spPr/>
      <dgm:t>
        <a:bodyPr/>
        <a:lstStyle/>
        <a:p>
          <a:endParaRPr lang="en-US"/>
        </a:p>
      </dgm:t>
    </dgm:pt>
    <dgm:pt modelId="{70361891-3902-45C1-ADF7-7E921B7C5305}">
      <dgm:prSet phldrT="[Text]" custT="1"/>
      <dgm:spPr>
        <a:blipFill>
          <a:blip xmlns:r="http://schemas.openxmlformats.org/officeDocument/2006/relationships" r:embed="rId1"/>
          <a:stretch>
            <a:fillRect l="-2062" r="-6529"/>
          </a:stretch>
        </a:blipFill>
      </dgm:spPr>
      <dgm:t>
        <a:bodyPr/>
        <a:lstStyle/>
        <a:p>
          <a:r>
            <a:rPr lang="en-US">
              <a:noFill/>
            </a:rPr>
            <a:t> </a:t>
          </a:r>
        </a:p>
      </dgm:t>
    </dgm:pt>
    <dgm:pt modelId="{6F2C24F4-DE6E-40FD-A207-660BC0208BA7}" type="parTrans" cxnId="{C0912625-401A-4D6C-9508-FBA3F29CF0BD}">
      <dgm:prSet/>
      <dgm:spPr/>
      <dgm:t>
        <a:bodyPr/>
        <a:lstStyle/>
        <a:p>
          <a:endParaRPr lang="en-US"/>
        </a:p>
      </dgm:t>
    </dgm:pt>
    <dgm:pt modelId="{9088A68C-8CD3-449E-A6E3-EF1835A017FB}" type="sibTrans" cxnId="{C0912625-401A-4D6C-9508-FBA3F29CF0BD}">
      <dgm:prSet/>
      <dgm:spPr/>
      <dgm:t>
        <a:bodyPr/>
        <a:lstStyle/>
        <a:p>
          <a:endParaRPr lang="en-US"/>
        </a:p>
      </dgm:t>
    </dgm:pt>
    <dgm:pt modelId="{C9DA8CC6-099D-4B34-8B4A-6C7D731CDA01}">
      <dgm:prSet phldrT="[Text]" custT="1"/>
      <dgm:spPr>
        <a:blipFill>
          <a:blip xmlns:r="http://schemas.openxmlformats.org/officeDocument/2006/relationships" r:embed="rId2"/>
          <a:stretch>
            <a:fillRect l="-3180" t="-15596" r="-2827"/>
          </a:stretch>
        </a:blipFill>
      </dgm:spPr>
      <dgm:t>
        <a:bodyPr/>
        <a:lstStyle/>
        <a:p>
          <a:r>
            <a:rPr lang="en-US">
              <a:noFill/>
            </a:rPr>
            <a:t> </a:t>
          </a:r>
        </a:p>
      </dgm:t>
    </dgm:pt>
    <dgm:pt modelId="{7251E3ED-45ED-4AD7-9F92-819E544A8626}" type="parTrans" cxnId="{9B3B00D5-B012-4FAC-86B0-E40304B5F9FF}">
      <dgm:prSet/>
      <dgm:spPr/>
      <dgm:t>
        <a:bodyPr/>
        <a:lstStyle/>
        <a:p>
          <a:endParaRPr lang="en-US"/>
        </a:p>
      </dgm:t>
    </dgm:pt>
    <dgm:pt modelId="{FD5E757B-1298-430B-92E9-6EF3FAFA2632}" type="sibTrans" cxnId="{9B3B00D5-B012-4FAC-86B0-E40304B5F9FF}">
      <dgm:prSet/>
      <dgm:spPr/>
      <dgm:t>
        <a:bodyPr/>
        <a:lstStyle/>
        <a:p>
          <a:endParaRPr lang="en-US"/>
        </a:p>
      </dgm:t>
    </dgm:pt>
    <dgm:pt modelId="{37036265-A4B8-45CF-AF02-8125B9372577}">
      <dgm:prSet phldrT="[Text]" custT="1"/>
      <dgm:spPr>
        <a:blipFill>
          <a:blip xmlns:r="http://schemas.openxmlformats.org/officeDocument/2006/relationships" r:embed="rId3"/>
          <a:stretch>
            <a:fillRect l="-9217" t="-65741" r="-12442" b="-29630"/>
          </a:stretch>
        </a:blipFill>
      </dgm:spPr>
      <dgm:t>
        <a:bodyPr/>
        <a:lstStyle/>
        <a:p>
          <a:r>
            <a:rPr lang="en-US">
              <a:noFill/>
            </a:rPr>
            <a:t> </a:t>
          </a:r>
        </a:p>
      </dgm:t>
    </dgm:pt>
    <dgm:pt modelId="{310D9458-9899-487E-A625-17ECA19191D8}" type="parTrans" cxnId="{41B09885-6CD4-42F2-ADB7-70AD981C30B3}">
      <dgm:prSet/>
      <dgm:spPr/>
      <dgm:t>
        <a:bodyPr/>
        <a:lstStyle/>
        <a:p>
          <a:endParaRPr lang="en-US"/>
        </a:p>
      </dgm:t>
    </dgm:pt>
    <dgm:pt modelId="{F11FA922-1495-4841-B437-6A190736A1F7}" type="sibTrans" cxnId="{41B09885-6CD4-42F2-ADB7-70AD981C30B3}">
      <dgm:prSet/>
      <dgm:spPr/>
      <dgm:t>
        <a:bodyPr/>
        <a:lstStyle/>
        <a:p>
          <a:endParaRPr lang="en-US"/>
        </a:p>
      </dgm:t>
    </dgm:pt>
    <dgm:pt modelId="{A7685A35-C354-4D88-B99D-5B2912C0774F}" type="pres">
      <dgm:prSet presAssocID="{AE77477D-D2F0-4257-9480-9C5C419757C3}" presName="Name0" presStyleCnt="0">
        <dgm:presLayoutVars>
          <dgm:chMax val="7"/>
          <dgm:chPref val="7"/>
          <dgm:dir/>
          <dgm:animLvl val="lvl"/>
        </dgm:presLayoutVars>
      </dgm:prSet>
      <dgm:spPr/>
    </dgm:pt>
    <dgm:pt modelId="{EFBBBE61-1777-4B8A-B6A0-861F209B527D}" type="pres">
      <dgm:prSet presAssocID="{70361891-3902-45C1-ADF7-7E921B7C5305}" presName="Accent1" presStyleCnt="0"/>
      <dgm:spPr/>
    </dgm:pt>
    <dgm:pt modelId="{EA91D6CD-FDF2-4EEE-B498-9D2F7FDD907F}" type="pres">
      <dgm:prSet presAssocID="{70361891-3902-45C1-ADF7-7E921B7C5305}" presName="Accent" presStyleLbl="node1" presStyleIdx="0" presStyleCnt="3"/>
      <dgm:spPr>
        <a:solidFill>
          <a:schemeClr val="bg2">
            <a:lumMod val="85000"/>
            <a:alpha val="90000"/>
          </a:schemeClr>
        </a:solidFill>
      </dgm:spPr>
    </dgm:pt>
    <dgm:pt modelId="{8BC33652-B3C4-443D-973F-F492F1FFC03A}" type="pres">
      <dgm:prSet presAssocID="{70361891-3902-45C1-ADF7-7E921B7C5305}" presName="Parent1" presStyleLbl="revTx" presStyleIdx="0" presStyleCnt="3" custScaleX="134474" custScaleY="216353">
        <dgm:presLayoutVars>
          <dgm:chMax val="1"/>
          <dgm:chPref val="1"/>
          <dgm:bulletEnabled val="1"/>
        </dgm:presLayoutVars>
      </dgm:prSet>
      <dgm:spPr/>
    </dgm:pt>
    <dgm:pt modelId="{012884AE-0364-409C-B87A-00101B9C7E10}" type="pres">
      <dgm:prSet presAssocID="{C9DA8CC6-099D-4B34-8B4A-6C7D731CDA01}" presName="Accent2" presStyleCnt="0"/>
      <dgm:spPr/>
    </dgm:pt>
    <dgm:pt modelId="{F1AD26EC-3ABA-4861-9A82-75559EF78BC5}" type="pres">
      <dgm:prSet presAssocID="{C9DA8CC6-099D-4B34-8B4A-6C7D731CDA01}" presName="Accent" presStyleLbl="node1" presStyleIdx="1" presStyleCnt="3"/>
      <dgm:spPr>
        <a:solidFill>
          <a:schemeClr val="accent5">
            <a:lumMod val="60000"/>
            <a:lumOff val="40000"/>
            <a:alpha val="70000"/>
          </a:schemeClr>
        </a:solidFill>
      </dgm:spPr>
    </dgm:pt>
    <dgm:pt modelId="{A879EA8A-92A6-4658-BA45-D0C49FDE2CC1}" type="pres">
      <dgm:prSet presAssocID="{C9DA8CC6-099D-4B34-8B4A-6C7D731CDA01}" presName="Parent2" presStyleLbl="revTx" presStyleIdx="1" presStyleCnt="3" custScaleX="130832" custLinFactNeighborX="2727" custLinFactNeighborY="8519">
        <dgm:presLayoutVars>
          <dgm:chMax val="1"/>
          <dgm:chPref val="1"/>
          <dgm:bulletEnabled val="1"/>
        </dgm:presLayoutVars>
      </dgm:prSet>
      <dgm:spPr/>
    </dgm:pt>
    <dgm:pt modelId="{14E82C3C-8E8C-42FA-8E4E-00FFC03188AD}" type="pres">
      <dgm:prSet presAssocID="{37036265-A4B8-45CF-AF02-8125B9372577}" presName="Accent3" presStyleCnt="0"/>
      <dgm:spPr/>
    </dgm:pt>
    <dgm:pt modelId="{D4F14CE7-F1A7-4C56-8C66-DBF240C1B6E2}" type="pres">
      <dgm:prSet presAssocID="{37036265-A4B8-45CF-AF02-8125B9372577}" presName="Accent" presStyleLbl="node1" presStyleIdx="2" presStyleCnt="3"/>
      <dgm:spPr>
        <a:solidFill>
          <a:schemeClr val="bg2">
            <a:lumMod val="85000"/>
          </a:schemeClr>
        </a:solidFill>
      </dgm:spPr>
    </dgm:pt>
    <dgm:pt modelId="{EEDC55EF-6756-47C6-8D9C-E6578DDD255D}" type="pres">
      <dgm:prSet presAssocID="{37036265-A4B8-45CF-AF02-8125B9372577}" presName="Parent3" presStyleLbl="revTx" presStyleIdx="2" presStyleCnt="3">
        <dgm:presLayoutVars>
          <dgm:chMax val="1"/>
          <dgm:chPref val="1"/>
          <dgm:bulletEnabled val="1"/>
        </dgm:presLayoutVars>
      </dgm:prSet>
      <dgm:spPr/>
    </dgm:pt>
  </dgm:ptLst>
  <dgm:cxnLst>
    <dgm:cxn modelId="{C0912625-401A-4D6C-9508-FBA3F29CF0BD}" srcId="{AE77477D-D2F0-4257-9480-9C5C419757C3}" destId="{70361891-3902-45C1-ADF7-7E921B7C5305}" srcOrd="0" destOrd="0" parTransId="{6F2C24F4-DE6E-40FD-A207-660BC0208BA7}" sibTransId="{9088A68C-8CD3-449E-A6E3-EF1835A017FB}"/>
    <dgm:cxn modelId="{B9080854-3DF1-4617-8BB9-0E831A0E09B8}" type="presOf" srcId="{C9DA8CC6-099D-4B34-8B4A-6C7D731CDA01}" destId="{A879EA8A-92A6-4658-BA45-D0C49FDE2CC1}" srcOrd="0" destOrd="0" presId="urn:microsoft.com/office/officeart/2009/layout/CircleArrowProcess"/>
    <dgm:cxn modelId="{41B09885-6CD4-42F2-ADB7-70AD981C30B3}" srcId="{AE77477D-D2F0-4257-9480-9C5C419757C3}" destId="{37036265-A4B8-45CF-AF02-8125B9372577}" srcOrd="2" destOrd="0" parTransId="{310D9458-9899-487E-A625-17ECA19191D8}" sibTransId="{F11FA922-1495-4841-B437-6A190736A1F7}"/>
    <dgm:cxn modelId="{9347ED91-FF94-417F-8F24-1BD7FE832B03}" type="presOf" srcId="{37036265-A4B8-45CF-AF02-8125B9372577}" destId="{EEDC55EF-6756-47C6-8D9C-E6578DDD255D}" srcOrd="0" destOrd="0" presId="urn:microsoft.com/office/officeart/2009/layout/CircleArrowProcess"/>
    <dgm:cxn modelId="{392CFBA5-6EC3-42D3-A3CB-88A1CF1EF243}" type="presOf" srcId="{AE77477D-D2F0-4257-9480-9C5C419757C3}" destId="{A7685A35-C354-4D88-B99D-5B2912C0774F}" srcOrd="0" destOrd="0" presId="urn:microsoft.com/office/officeart/2009/layout/CircleArrowProcess"/>
    <dgm:cxn modelId="{9B3B00D5-B012-4FAC-86B0-E40304B5F9FF}" srcId="{AE77477D-D2F0-4257-9480-9C5C419757C3}" destId="{C9DA8CC6-099D-4B34-8B4A-6C7D731CDA01}" srcOrd="1" destOrd="0" parTransId="{7251E3ED-45ED-4AD7-9F92-819E544A8626}" sibTransId="{FD5E757B-1298-430B-92E9-6EF3FAFA2632}"/>
    <dgm:cxn modelId="{9E1507E1-8DB9-4A0E-AD8D-61AE5B0E83EA}" type="presOf" srcId="{70361891-3902-45C1-ADF7-7E921B7C5305}" destId="{8BC33652-B3C4-443D-973F-F492F1FFC03A}" srcOrd="0" destOrd="0" presId="urn:microsoft.com/office/officeart/2009/layout/CircleArrowProcess"/>
    <dgm:cxn modelId="{A339397B-78D6-42E8-8BA8-055441D0FFF3}" type="presParOf" srcId="{A7685A35-C354-4D88-B99D-5B2912C0774F}" destId="{EFBBBE61-1777-4B8A-B6A0-861F209B527D}" srcOrd="0" destOrd="0" presId="urn:microsoft.com/office/officeart/2009/layout/CircleArrowProcess"/>
    <dgm:cxn modelId="{79406A64-7706-458F-ABD0-B97402F595D1}" type="presParOf" srcId="{EFBBBE61-1777-4B8A-B6A0-861F209B527D}" destId="{EA91D6CD-FDF2-4EEE-B498-9D2F7FDD907F}" srcOrd="0" destOrd="0" presId="urn:microsoft.com/office/officeart/2009/layout/CircleArrowProcess"/>
    <dgm:cxn modelId="{F612000D-B13A-4DE7-9138-4060C88C0EEA}" type="presParOf" srcId="{A7685A35-C354-4D88-B99D-5B2912C0774F}" destId="{8BC33652-B3C4-443D-973F-F492F1FFC03A}" srcOrd="1" destOrd="0" presId="urn:microsoft.com/office/officeart/2009/layout/CircleArrowProcess"/>
    <dgm:cxn modelId="{BEADA1D1-D1E5-48DE-9E9A-D3F65D9327AE}" type="presParOf" srcId="{A7685A35-C354-4D88-B99D-5B2912C0774F}" destId="{012884AE-0364-409C-B87A-00101B9C7E10}" srcOrd="2" destOrd="0" presId="urn:microsoft.com/office/officeart/2009/layout/CircleArrowProcess"/>
    <dgm:cxn modelId="{F2226EE3-B80D-492C-992F-F20829571006}" type="presParOf" srcId="{012884AE-0364-409C-B87A-00101B9C7E10}" destId="{F1AD26EC-3ABA-4861-9A82-75559EF78BC5}" srcOrd="0" destOrd="0" presId="urn:microsoft.com/office/officeart/2009/layout/CircleArrowProcess"/>
    <dgm:cxn modelId="{72301492-4972-460F-A66B-68C948D8FB51}" type="presParOf" srcId="{A7685A35-C354-4D88-B99D-5B2912C0774F}" destId="{A879EA8A-92A6-4658-BA45-D0C49FDE2CC1}" srcOrd="3" destOrd="0" presId="urn:microsoft.com/office/officeart/2009/layout/CircleArrowProcess"/>
    <dgm:cxn modelId="{19C017C7-60F8-46E6-A05A-CA1DDB2CDF43}" type="presParOf" srcId="{A7685A35-C354-4D88-B99D-5B2912C0774F}" destId="{14E82C3C-8E8C-42FA-8E4E-00FFC03188AD}" srcOrd="4" destOrd="0" presId="urn:microsoft.com/office/officeart/2009/layout/CircleArrowProcess"/>
    <dgm:cxn modelId="{EA3F3E1F-2AE1-421E-83BA-CF6307D8D4AE}" type="presParOf" srcId="{14E82C3C-8E8C-42FA-8E4E-00FFC03188AD}" destId="{D4F14CE7-F1A7-4C56-8C66-DBF240C1B6E2}" srcOrd="0" destOrd="0" presId="urn:microsoft.com/office/officeart/2009/layout/CircleArrowProcess"/>
    <dgm:cxn modelId="{D5271F10-8B82-49D4-B7BD-240757204869}" type="presParOf" srcId="{A7685A35-C354-4D88-B99D-5B2912C0774F}" destId="{EEDC55EF-6756-47C6-8D9C-E6578DDD255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1E8DE5-35C6-4F7C-AB5A-52D3BA4E40B4}" type="doc">
      <dgm:prSet loTypeId="urn:microsoft.com/office/officeart/2005/8/layout/process1" loCatId="process" qsTypeId="urn:microsoft.com/office/officeart/2005/8/quickstyle/simple4" qsCatId="simple" csTypeId="urn:microsoft.com/office/officeart/2005/8/colors/accent5_5" csCatId="accent5" phldr="1"/>
      <dgm:spPr/>
    </dgm:pt>
    <dgm:pt modelId="{D530ADCA-C1BC-46C0-B16A-002F8341F259}">
      <dgm:prSet phldrT="[Text]" custT="1"/>
      <dgm:spPr>
        <a:blipFill>
          <a:blip xmlns:r="http://schemas.openxmlformats.org/officeDocument/2006/relationships" r:embed="rId1"/>
          <a:stretch>
            <a:fillRect/>
          </a:stretch>
        </a:blipFill>
      </dgm:spPr>
      <dgm:t>
        <a:bodyPr/>
        <a:lstStyle/>
        <a:p>
          <a:r>
            <a:rPr lang="en-US">
              <a:noFill/>
            </a:rPr>
            <a:t> </a:t>
          </a:r>
        </a:p>
      </dgm:t>
    </dgm:pt>
    <dgm:pt modelId="{E304CA5A-8704-4568-8D20-DFE1CBA52C1E}" type="parTrans" cxnId="{0FBA44C0-7530-48CA-87A2-D36C190D4307}">
      <dgm:prSet/>
      <dgm:spPr/>
      <dgm:t>
        <a:bodyPr/>
        <a:lstStyle/>
        <a:p>
          <a:endParaRPr lang="en-US" sz="1700" b="1">
            <a:latin typeface="+mn-lt"/>
          </a:endParaRPr>
        </a:p>
      </dgm:t>
    </dgm:pt>
    <dgm:pt modelId="{706F16A7-944C-4BAF-8672-CB24344F1EC7}" type="sibTrans" cxnId="{0FBA44C0-7530-48CA-87A2-D36C190D4307}">
      <dgm:prSet custT="1"/>
      <dgm:spPr/>
      <dgm:t>
        <a:bodyPr/>
        <a:lstStyle/>
        <a:p>
          <a:endParaRPr lang="en-US" sz="1700" b="1">
            <a:solidFill>
              <a:schemeClr val="tx1"/>
            </a:solidFill>
            <a:latin typeface="+mn-lt"/>
          </a:endParaRPr>
        </a:p>
      </dgm:t>
    </dgm:pt>
    <dgm:pt modelId="{9BADCDAD-437F-4C17-8E8D-5E1E0272C20E}">
      <dgm:prSet phldrT="[Text]" custT="1"/>
      <dgm:spPr>
        <a:blipFill>
          <a:blip xmlns:r="http://schemas.openxmlformats.org/officeDocument/2006/relationships" r:embed="rId2"/>
          <a:stretch>
            <a:fillRect l="-2143" r="-26429" b="-7055"/>
          </a:stretch>
        </a:blipFill>
      </dgm:spPr>
      <dgm:t>
        <a:bodyPr/>
        <a:lstStyle/>
        <a:p>
          <a:r>
            <a:rPr lang="en-US">
              <a:noFill/>
            </a:rPr>
            <a:t> </a:t>
          </a:r>
        </a:p>
      </dgm:t>
    </dgm:pt>
    <dgm:pt modelId="{D87B15DC-0520-4D2D-94FF-19354A395C26}" type="parTrans" cxnId="{E5828241-5E00-41AD-B49D-1CAE90C44C28}">
      <dgm:prSet/>
      <dgm:spPr/>
      <dgm:t>
        <a:bodyPr/>
        <a:lstStyle/>
        <a:p>
          <a:endParaRPr lang="en-US" sz="1700" b="1">
            <a:latin typeface="+mn-lt"/>
          </a:endParaRPr>
        </a:p>
      </dgm:t>
    </dgm:pt>
    <dgm:pt modelId="{4C188F67-82EF-4F39-9086-A37BDD7BD2D7}" type="sibTrans" cxnId="{E5828241-5E00-41AD-B49D-1CAE90C44C28}">
      <dgm:prSet custT="1"/>
      <dgm:spPr/>
      <dgm:t>
        <a:bodyPr/>
        <a:lstStyle/>
        <a:p>
          <a:endParaRPr lang="en-US" sz="1700" b="1">
            <a:solidFill>
              <a:schemeClr val="tx1"/>
            </a:solidFill>
            <a:latin typeface="+mn-lt"/>
          </a:endParaRPr>
        </a:p>
      </dgm:t>
    </dgm:pt>
    <dgm:pt modelId="{AB49C372-E674-4B2A-BE54-230687B58041}">
      <dgm:prSet phldrT="[Text]" custT="1"/>
      <dgm:spPr>
        <a:blipFill>
          <a:blip xmlns:r="http://schemas.openxmlformats.org/officeDocument/2006/relationships" r:embed="rId3"/>
          <a:stretch>
            <a:fillRect l="-2500" r="-17857" b="-2147"/>
          </a:stretch>
        </a:blipFill>
      </dgm:spPr>
      <dgm:t>
        <a:bodyPr/>
        <a:lstStyle/>
        <a:p>
          <a:r>
            <a:rPr lang="en-US">
              <a:noFill/>
            </a:rPr>
            <a:t> </a:t>
          </a:r>
        </a:p>
      </dgm:t>
    </dgm:pt>
    <dgm:pt modelId="{50F92569-F88D-4BF7-BC50-E8216B7A3007}" type="parTrans" cxnId="{4DD8629C-50F5-443F-A2D4-0169BF07D470}">
      <dgm:prSet/>
      <dgm:spPr/>
      <dgm:t>
        <a:bodyPr/>
        <a:lstStyle/>
        <a:p>
          <a:endParaRPr lang="en-US" sz="1700" b="1">
            <a:latin typeface="+mn-lt"/>
          </a:endParaRPr>
        </a:p>
      </dgm:t>
    </dgm:pt>
    <dgm:pt modelId="{CA7D532F-A1DC-4B42-A033-D012D3C4A2EE}" type="sibTrans" cxnId="{4DD8629C-50F5-443F-A2D4-0169BF07D470}">
      <dgm:prSet custT="1"/>
      <dgm:spPr/>
      <dgm:t>
        <a:bodyPr/>
        <a:lstStyle/>
        <a:p>
          <a:endParaRPr lang="en-US" sz="1700" b="1">
            <a:latin typeface="+mn-lt"/>
          </a:endParaRPr>
        </a:p>
      </dgm:t>
    </dgm:pt>
    <dgm:pt modelId="{CC54518F-AD63-45CE-9E16-C5875BED6713}" type="pres">
      <dgm:prSet presAssocID="{101E8DE5-35C6-4F7C-AB5A-52D3BA4E40B4}" presName="Name0" presStyleCnt="0">
        <dgm:presLayoutVars>
          <dgm:dir/>
          <dgm:resizeHandles val="exact"/>
        </dgm:presLayoutVars>
      </dgm:prSet>
      <dgm:spPr/>
    </dgm:pt>
    <dgm:pt modelId="{1CB933A6-CF3B-46F5-ACC8-E05D90DA13CE}" type="pres">
      <dgm:prSet presAssocID="{D530ADCA-C1BC-46C0-B16A-002F8341F259}" presName="node" presStyleLbl="node1" presStyleIdx="0" presStyleCnt="3">
        <dgm:presLayoutVars>
          <dgm:bulletEnabled val="1"/>
        </dgm:presLayoutVars>
      </dgm:prSet>
      <dgm:spPr/>
    </dgm:pt>
    <dgm:pt modelId="{B14F32C4-1201-43C8-8457-BDE87B61451F}" type="pres">
      <dgm:prSet presAssocID="{706F16A7-944C-4BAF-8672-CB24344F1EC7}" presName="sibTrans" presStyleLbl="sibTrans2D1" presStyleIdx="0" presStyleCnt="2"/>
      <dgm:spPr/>
    </dgm:pt>
    <dgm:pt modelId="{04B3144F-74A6-4CBB-9981-690148C04105}" type="pres">
      <dgm:prSet presAssocID="{706F16A7-944C-4BAF-8672-CB24344F1EC7}" presName="connectorText" presStyleLbl="sibTrans2D1" presStyleIdx="0" presStyleCnt="2"/>
      <dgm:spPr/>
    </dgm:pt>
    <dgm:pt modelId="{FC90E14B-CA8F-4D68-8698-8DB0A4A0689C}" type="pres">
      <dgm:prSet presAssocID="{9BADCDAD-437F-4C17-8E8D-5E1E0272C20E}" presName="node" presStyleLbl="node1" presStyleIdx="1" presStyleCnt="3">
        <dgm:presLayoutVars>
          <dgm:bulletEnabled val="1"/>
        </dgm:presLayoutVars>
      </dgm:prSet>
      <dgm:spPr/>
    </dgm:pt>
    <dgm:pt modelId="{6BBC03A2-8AC6-494D-9C83-E8482D3FF46C}" type="pres">
      <dgm:prSet presAssocID="{4C188F67-82EF-4F39-9086-A37BDD7BD2D7}" presName="sibTrans" presStyleLbl="sibTrans2D1" presStyleIdx="1" presStyleCnt="2"/>
      <dgm:spPr/>
    </dgm:pt>
    <dgm:pt modelId="{9E8297AE-840A-4B6F-A861-780E9CF3FB71}" type="pres">
      <dgm:prSet presAssocID="{4C188F67-82EF-4F39-9086-A37BDD7BD2D7}" presName="connectorText" presStyleLbl="sibTrans2D1" presStyleIdx="1" presStyleCnt="2"/>
      <dgm:spPr/>
    </dgm:pt>
    <dgm:pt modelId="{6F6FA7D8-C479-48D0-A06D-8FE54140F865}" type="pres">
      <dgm:prSet presAssocID="{AB49C372-E674-4B2A-BE54-230687B58041}" presName="node" presStyleLbl="node1" presStyleIdx="2" presStyleCnt="3">
        <dgm:presLayoutVars>
          <dgm:bulletEnabled val="1"/>
        </dgm:presLayoutVars>
      </dgm:prSet>
      <dgm:spPr/>
    </dgm:pt>
  </dgm:ptLst>
  <dgm:cxnLst>
    <dgm:cxn modelId="{84D5B603-6AB6-48F7-9D25-3D50B7ED1006}" type="presOf" srcId="{AB49C372-E674-4B2A-BE54-230687B58041}" destId="{6F6FA7D8-C479-48D0-A06D-8FE54140F865}" srcOrd="0" destOrd="0" presId="urn:microsoft.com/office/officeart/2005/8/layout/process1"/>
    <dgm:cxn modelId="{E5828241-5E00-41AD-B49D-1CAE90C44C28}" srcId="{101E8DE5-35C6-4F7C-AB5A-52D3BA4E40B4}" destId="{9BADCDAD-437F-4C17-8E8D-5E1E0272C20E}" srcOrd="1" destOrd="0" parTransId="{D87B15DC-0520-4D2D-94FF-19354A395C26}" sibTransId="{4C188F67-82EF-4F39-9086-A37BDD7BD2D7}"/>
    <dgm:cxn modelId="{B4BCDE63-57C3-4932-8509-18276A721258}" type="presOf" srcId="{9BADCDAD-437F-4C17-8E8D-5E1E0272C20E}" destId="{FC90E14B-CA8F-4D68-8698-8DB0A4A0689C}" srcOrd="0" destOrd="0" presId="urn:microsoft.com/office/officeart/2005/8/layout/process1"/>
    <dgm:cxn modelId="{CA66FD50-AB76-4516-84E7-768B53351093}" type="presOf" srcId="{4C188F67-82EF-4F39-9086-A37BDD7BD2D7}" destId="{9E8297AE-840A-4B6F-A861-780E9CF3FB71}" srcOrd="1" destOrd="0" presId="urn:microsoft.com/office/officeart/2005/8/layout/process1"/>
    <dgm:cxn modelId="{92BA4D96-F5BA-4577-A32F-16F2AA766200}" type="presOf" srcId="{D530ADCA-C1BC-46C0-B16A-002F8341F259}" destId="{1CB933A6-CF3B-46F5-ACC8-E05D90DA13CE}" srcOrd="0" destOrd="0" presId="urn:microsoft.com/office/officeart/2005/8/layout/process1"/>
    <dgm:cxn modelId="{4DD8629C-50F5-443F-A2D4-0169BF07D470}" srcId="{101E8DE5-35C6-4F7C-AB5A-52D3BA4E40B4}" destId="{AB49C372-E674-4B2A-BE54-230687B58041}" srcOrd="2" destOrd="0" parTransId="{50F92569-F88D-4BF7-BC50-E8216B7A3007}" sibTransId="{CA7D532F-A1DC-4B42-A033-D012D3C4A2EE}"/>
    <dgm:cxn modelId="{0FBA44C0-7530-48CA-87A2-D36C190D4307}" srcId="{101E8DE5-35C6-4F7C-AB5A-52D3BA4E40B4}" destId="{D530ADCA-C1BC-46C0-B16A-002F8341F259}" srcOrd="0" destOrd="0" parTransId="{E304CA5A-8704-4568-8D20-DFE1CBA52C1E}" sibTransId="{706F16A7-944C-4BAF-8672-CB24344F1EC7}"/>
    <dgm:cxn modelId="{71188AC7-EE96-4A33-A1E6-D4E1A436F5A1}" type="presOf" srcId="{101E8DE5-35C6-4F7C-AB5A-52D3BA4E40B4}" destId="{CC54518F-AD63-45CE-9E16-C5875BED6713}" srcOrd="0" destOrd="0" presId="urn:microsoft.com/office/officeart/2005/8/layout/process1"/>
    <dgm:cxn modelId="{247489E6-CBAF-4ADF-9C6B-D55D9514CA50}" type="presOf" srcId="{706F16A7-944C-4BAF-8672-CB24344F1EC7}" destId="{B14F32C4-1201-43C8-8457-BDE87B61451F}" srcOrd="0" destOrd="0" presId="urn:microsoft.com/office/officeart/2005/8/layout/process1"/>
    <dgm:cxn modelId="{A10B36F0-346A-4DDE-86B6-296A9E90E8BA}" type="presOf" srcId="{706F16A7-944C-4BAF-8672-CB24344F1EC7}" destId="{04B3144F-74A6-4CBB-9981-690148C04105}" srcOrd="1" destOrd="0" presId="urn:microsoft.com/office/officeart/2005/8/layout/process1"/>
    <dgm:cxn modelId="{338F69F6-EB57-4354-99AE-FEE69B0ED080}" type="presOf" srcId="{4C188F67-82EF-4F39-9086-A37BDD7BD2D7}" destId="{6BBC03A2-8AC6-494D-9C83-E8482D3FF46C}" srcOrd="0" destOrd="0" presId="urn:microsoft.com/office/officeart/2005/8/layout/process1"/>
    <dgm:cxn modelId="{6A232DEB-44D0-4983-8A0E-54085F3CE1C1}" type="presParOf" srcId="{CC54518F-AD63-45CE-9E16-C5875BED6713}" destId="{1CB933A6-CF3B-46F5-ACC8-E05D90DA13CE}" srcOrd="0" destOrd="0" presId="urn:microsoft.com/office/officeart/2005/8/layout/process1"/>
    <dgm:cxn modelId="{5634B778-E885-4787-B11D-C8EDD3281158}" type="presParOf" srcId="{CC54518F-AD63-45CE-9E16-C5875BED6713}" destId="{B14F32C4-1201-43C8-8457-BDE87B61451F}" srcOrd="1" destOrd="0" presId="urn:microsoft.com/office/officeart/2005/8/layout/process1"/>
    <dgm:cxn modelId="{18423A87-6E34-422D-95B0-7C627956024C}" type="presParOf" srcId="{B14F32C4-1201-43C8-8457-BDE87B61451F}" destId="{04B3144F-74A6-4CBB-9981-690148C04105}" srcOrd="0" destOrd="0" presId="urn:microsoft.com/office/officeart/2005/8/layout/process1"/>
    <dgm:cxn modelId="{B96DAF23-3C77-484B-A4D5-A13FB2146649}" type="presParOf" srcId="{CC54518F-AD63-45CE-9E16-C5875BED6713}" destId="{FC90E14B-CA8F-4D68-8698-8DB0A4A0689C}" srcOrd="2" destOrd="0" presId="urn:microsoft.com/office/officeart/2005/8/layout/process1"/>
    <dgm:cxn modelId="{95F835B2-B83A-49C2-A9C9-738C36064224}" type="presParOf" srcId="{CC54518F-AD63-45CE-9E16-C5875BED6713}" destId="{6BBC03A2-8AC6-494D-9C83-E8482D3FF46C}" srcOrd="3" destOrd="0" presId="urn:microsoft.com/office/officeart/2005/8/layout/process1"/>
    <dgm:cxn modelId="{15FC9B15-AE8A-4D02-B6E3-862789F14631}" type="presParOf" srcId="{6BBC03A2-8AC6-494D-9C83-E8482D3FF46C}" destId="{9E8297AE-840A-4B6F-A861-780E9CF3FB71}" srcOrd="0" destOrd="0" presId="urn:microsoft.com/office/officeart/2005/8/layout/process1"/>
    <dgm:cxn modelId="{62DE836D-4C75-433B-89FD-939A2E32AF64}" type="presParOf" srcId="{CC54518F-AD63-45CE-9E16-C5875BED6713}" destId="{6F6FA7D8-C479-48D0-A06D-8FE54140F865}" srcOrd="4" destOrd="0" presId="urn:microsoft.com/office/officeart/2005/8/layout/process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101E8DE5-35C6-4F7C-AB5A-52D3BA4E40B4}" type="doc">
      <dgm:prSet loTypeId="urn:microsoft.com/office/officeart/2005/8/layout/process1" loCatId="process" qsTypeId="urn:microsoft.com/office/officeart/2005/8/quickstyle/simple4" qsCatId="simple" csTypeId="urn:microsoft.com/office/officeart/2005/8/colors/accent5_4" csCatId="accent5" phldr="1"/>
      <dgm:spPr/>
    </dgm:pt>
    <dgm:pt modelId="{D530ADCA-C1BC-46C0-B16A-002F8341F259}">
      <dgm:prSet phldrT="[Text]" custT="1"/>
      <dgm:spPr>
        <a:blipFill>
          <a:blip xmlns:r="http://schemas.openxmlformats.org/officeDocument/2006/relationships" r:embed="rId1"/>
          <a:stretch>
            <a:fillRect/>
          </a:stretch>
        </a:blipFill>
      </dgm:spPr>
      <dgm:t>
        <a:bodyPr/>
        <a:lstStyle/>
        <a:p>
          <a:r>
            <a:rPr lang="en-US">
              <a:noFill/>
            </a:rPr>
            <a:t> </a:t>
          </a:r>
        </a:p>
      </dgm:t>
    </dgm:pt>
    <dgm:pt modelId="{E304CA5A-8704-4568-8D20-DFE1CBA52C1E}" type="parTrans" cxnId="{0FBA44C0-7530-48CA-87A2-D36C190D4307}">
      <dgm:prSet/>
      <dgm:spPr/>
      <dgm:t>
        <a:bodyPr/>
        <a:lstStyle/>
        <a:p>
          <a:endParaRPr lang="en-US" b="1">
            <a:latin typeface="+mn-lt"/>
          </a:endParaRPr>
        </a:p>
      </dgm:t>
    </dgm:pt>
    <dgm:pt modelId="{706F16A7-944C-4BAF-8672-CB24344F1EC7}" type="sibTrans" cxnId="{0FBA44C0-7530-48CA-87A2-D36C190D4307}">
      <dgm:prSet custT="1"/>
      <dgm:spPr/>
      <dgm:t>
        <a:bodyPr/>
        <a:lstStyle/>
        <a:p>
          <a:endParaRPr lang="en-US" sz="1600" b="1">
            <a:solidFill>
              <a:schemeClr val="tx1"/>
            </a:solidFill>
            <a:latin typeface="+mn-lt"/>
          </a:endParaRPr>
        </a:p>
      </dgm:t>
    </dgm:pt>
    <dgm:pt modelId="{9BADCDAD-437F-4C17-8E8D-5E1E0272C20E}">
      <dgm:prSet phldrT="[Text]" custT="1"/>
      <dgm:spPr>
        <a:blipFill>
          <a:blip xmlns:r="http://schemas.openxmlformats.org/officeDocument/2006/relationships" r:embed="rId2"/>
          <a:stretch>
            <a:fillRect l="-6967" r="-32787"/>
          </a:stretch>
        </a:blipFill>
      </dgm:spPr>
      <dgm:t>
        <a:bodyPr/>
        <a:lstStyle/>
        <a:p>
          <a:r>
            <a:rPr lang="en-US">
              <a:noFill/>
            </a:rPr>
            <a:t> </a:t>
          </a:r>
        </a:p>
      </dgm:t>
    </dgm:pt>
    <dgm:pt modelId="{D87B15DC-0520-4D2D-94FF-19354A395C26}" type="parTrans" cxnId="{E5828241-5E00-41AD-B49D-1CAE90C44C28}">
      <dgm:prSet/>
      <dgm:spPr/>
      <dgm:t>
        <a:bodyPr/>
        <a:lstStyle/>
        <a:p>
          <a:endParaRPr lang="en-US" b="1">
            <a:latin typeface="+mn-lt"/>
          </a:endParaRPr>
        </a:p>
      </dgm:t>
    </dgm:pt>
    <dgm:pt modelId="{4C188F67-82EF-4F39-9086-A37BDD7BD2D7}" type="sibTrans" cxnId="{E5828241-5E00-41AD-B49D-1CAE90C44C28}">
      <dgm:prSet custT="1"/>
      <dgm:spPr/>
      <dgm:t>
        <a:bodyPr/>
        <a:lstStyle/>
        <a:p>
          <a:endParaRPr lang="en-US" sz="1600" b="1">
            <a:solidFill>
              <a:schemeClr val="tx1"/>
            </a:solidFill>
            <a:latin typeface="+mn-lt"/>
          </a:endParaRPr>
        </a:p>
      </dgm:t>
    </dgm:pt>
    <dgm:pt modelId="{AB49C372-E674-4B2A-BE54-230687B58041}">
      <dgm:prSet phldrT="[Text]" custT="1"/>
      <dgm:spPr>
        <a:blipFill>
          <a:blip xmlns:r="http://schemas.openxmlformats.org/officeDocument/2006/relationships" r:embed="rId3"/>
          <a:stretch>
            <a:fillRect r="-22131" b="-1983"/>
          </a:stretch>
        </a:blipFill>
      </dgm:spPr>
      <dgm:t>
        <a:bodyPr/>
        <a:lstStyle/>
        <a:p>
          <a:r>
            <a:rPr lang="en-US">
              <a:noFill/>
            </a:rPr>
            <a:t> </a:t>
          </a:r>
        </a:p>
      </dgm:t>
    </dgm:pt>
    <dgm:pt modelId="{50F92569-F88D-4BF7-BC50-E8216B7A3007}" type="parTrans" cxnId="{4DD8629C-50F5-443F-A2D4-0169BF07D470}">
      <dgm:prSet/>
      <dgm:spPr/>
      <dgm:t>
        <a:bodyPr/>
        <a:lstStyle/>
        <a:p>
          <a:endParaRPr lang="en-US" b="1">
            <a:latin typeface="+mn-lt"/>
          </a:endParaRPr>
        </a:p>
      </dgm:t>
    </dgm:pt>
    <dgm:pt modelId="{CA7D532F-A1DC-4B42-A033-D012D3C4A2EE}" type="sibTrans" cxnId="{4DD8629C-50F5-443F-A2D4-0169BF07D470}">
      <dgm:prSet/>
      <dgm:spPr/>
      <dgm:t>
        <a:bodyPr/>
        <a:lstStyle/>
        <a:p>
          <a:endParaRPr lang="en-US" b="1">
            <a:latin typeface="+mn-lt"/>
          </a:endParaRPr>
        </a:p>
      </dgm:t>
    </dgm:pt>
    <dgm:pt modelId="{CC54518F-AD63-45CE-9E16-C5875BED6713}" type="pres">
      <dgm:prSet presAssocID="{101E8DE5-35C6-4F7C-AB5A-52D3BA4E40B4}" presName="Name0" presStyleCnt="0">
        <dgm:presLayoutVars>
          <dgm:dir/>
          <dgm:resizeHandles val="exact"/>
        </dgm:presLayoutVars>
      </dgm:prSet>
      <dgm:spPr/>
    </dgm:pt>
    <dgm:pt modelId="{1CB933A6-CF3B-46F5-ACC8-E05D90DA13CE}" type="pres">
      <dgm:prSet presAssocID="{D530ADCA-C1BC-46C0-B16A-002F8341F259}" presName="node" presStyleLbl="node1" presStyleIdx="0" presStyleCnt="3">
        <dgm:presLayoutVars>
          <dgm:bulletEnabled val="1"/>
        </dgm:presLayoutVars>
      </dgm:prSet>
      <dgm:spPr/>
    </dgm:pt>
    <dgm:pt modelId="{B14F32C4-1201-43C8-8457-BDE87B61451F}" type="pres">
      <dgm:prSet presAssocID="{706F16A7-944C-4BAF-8672-CB24344F1EC7}" presName="sibTrans" presStyleLbl="sibTrans2D1" presStyleIdx="0" presStyleCnt="2"/>
      <dgm:spPr/>
    </dgm:pt>
    <dgm:pt modelId="{04B3144F-74A6-4CBB-9981-690148C04105}" type="pres">
      <dgm:prSet presAssocID="{706F16A7-944C-4BAF-8672-CB24344F1EC7}" presName="connectorText" presStyleLbl="sibTrans2D1" presStyleIdx="0" presStyleCnt="2"/>
      <dgm:spPr/>
    </dgm:pt>
    <dgm:pt modelId="{FC90E14B-CA8F-4D68-8698-8DB0A4A0689C}" type="pres">
      <dgm:prSet presAssocID="{9BADCDAD-437F-4C17-8E8D-5E1E0272C20E}" presName="node" presStyleLbl="node1" presStyleIdx="1" presStyleCnt="3">
        <dgm:presLayoutVars>
          <dgm:bulletEnabled val="1"/>
        </dgm:presLayoutVars>
      </dgm:prSet>
      <dgm:spPr/>
    </dgm:pt>
    <dgm:pt modelId="{6BBC03A2-8AC6-494D-9C83-E8482D3FF46C}" type="pres">
      <dgm:prSet presAssocID="{4C188F67-82EF-4F39-9086-A37BDD7BD2D7}" presName="sibTrans" presStyleLbl="sibTrans2D1" presStyleIdx="1" presStyleCnt="2"/>
      <dgm:spPr/>
    </dgm:pt>
    <dgm:pt modelId="{9E8297AE-840A-4B6F-A861-780E9CF3FB71}" type="pres">
      <dgm:prSet presAssocID="{4C188F67-82EF-4F39-9086-A37BDD7BD2D7}" presName="connectorText" presStyleLbl="sibTrans2D1" presStyleIdx="1" presStyleCnt="2"/>
      <dgm:spPr/>
    </dgm:pt>
    <dgm:pt modelId="{6F6FA7D8-C479-48D0-A06D-8FE54140F865}" type="pres">
      <dgm:prSet presAssocID="{AB49C372-E674-4B2A-BE54-230687B58041}" presName="node" presStyleLbl="node1" presStyleIdx="2" presStyleCnt="3">
        <dgm:presLayoutVars>
          <dgm:bulletEnabled val="1"/>
        </dgm:presLayoutVars>
      </dgm:prSet>
      <dgm:spPr/>
    </dgm:pt>
  </dgm:ptLst>
  <dgm:cxnLst>
    <dgm:cxn modelId="{84D5B603-6AB6-48F7-9D25-3D50B7ED1006}" type="presOf" srcId="{AB49C372-E674-4B2A-BE54-230687B58041}" destId="{6F6FA7D8-C479-48D0-A06D-8FE54140F865}" srcOrd="0" destOrd="0" presId="urn:microsoft.com/office/officeart/2005/8/layout/process1"/>
    <dgm:cxn modelId="{E5828241-5E00-41AD-B49D-1CAE90C44C28}" srcId="{101E8DE5-35C6-4F7C-AB5A-52D3BA4E40B4}" destId="{9BADCDAD-437F-4C17-8E8D-5E1E0272C20E}" srcOrd="1" destOrd="0" parTransId="{D87B15DC-0520-4D2D-94FF-19354A395C26}" sibTransId="{4C188F67-82EF-4F39-9086-A37BDD7BD2D7}"/>
    <dgm:cxn modelId="{B4BCDE63-57C3-4932-8509-18276A721258}" type="presOf" srcId="{9BADCDAD-437F-4C17-8E8D-5E1E0272C20E}" destId="{FC90E14B-CA8F-4D68-8698-8DB0A4A0689C}" srcOrd="0" destOrd="0" presId="urn:microsoft.com/office/officeart/2005/8/layout/process1"/>
    <dgm:cxn modelId="{CA66FD50-AB76-4516-84E7-768B53351093}" type="presOf" srcId="{4C188F67-82EF-4F39-9086-A37BDD7BD2D7}" destId="{9E8297AE-840A-4B6F-A861-780E9CF3FB71}" srcOrd="1" destOrd="0" presId="urn:microsoft.com/office/officeart/2005/8/layout/process1"/>
    <dgm:cxn modelId="{92BA4D96-F5BA-4577-A32F-16F2AA766200}" type="presOf" srcId="{D530ADCA-C1BC-46C0-B16A-002F8341F259}" destId="{1CB933A6-CF3B-46F5-ACC8-E05D90DA13CE}" srcOrd="0" destOrd="0" presId="urn:microsoft.com/office/officeart/2005/8/layout/process1"/>
    <dgm:cxn modelId="{4DD8629C-50F5-443F-A2D4-0169BF07D470}" srcId="{101E8DE5-35C6-4F7C-AB5A-52D3BA4E40B4}" destId="{AB49C372-E674-4B2A-BE54-230687B58041}" srcOrd="2" destOrd="0" parTransId="{50F92569-F88D-4BF7-BC50-E8216B7A3007}" sibTransId="{CA7D532F-A1DC-4B42-A033-D012D3C4A2EE}"/>
    <dgm:cxn modelId="{0FBA44C0-7530-48CA-87A2-D36C190D4307}" srcId="{101E8DE5-35C6-4F7C-AB5A-52D3BA4E40B4}" destId="{D530ADCA-C1BC-46C0-B16A-002F8341F259}" srcOrd="0" destOrd="0" parTransId="{E304CA5A-8704-4568-8D20-DFE1CBA52C1E}" sibTransId="{706F16A7-944C-4BAF-8672-CB24344F1EC7}"/>
    <dgm:cxn modelId="{71188AC7-EE96-4A33-A1E6-D4E1A436F5A1}" type="presOf" srcId="{101E8DE5-35C6-4F7C-AB5A-52D3BA4E40B4}" destId="{CC54518F-AD63-45CE-9E16-C5875BED6713}" srcOrd="0" destOrd="0" presId="urn:microsoft.com/office/officeart/2005/8/layout/process1"/>
    <dgm:cxn modelId="{247489E6-CBAF-4ADF-9C6B-D55D9514CA50}" type="presOf" srcId="{706F16A7-944C-4BAF-8672-CB24344F1EC7}" destId="{B14F32C4-1201-43C8-8457-BDE87B61451F}" srcOrd="0" destOrd="0" presId="urn:microsoft.com/office/officeart/2005/8/layout/process1"/>
    <dgm:cxn modelId="{A10B36F0-346A-4DDE-86B6-296A9E90E8BA}" type="presOf" srcId="{706F16A7-944C-4BAF-8672-CB24344F1EC7}" destId="{04B3144F-74A6-4CBB-9981-690148C04105}" srcOrd="1" destOrd="0" presId="urn:microsoft.com/office/officeart/2005/8/layout/process1"/>
    <dgm:cxn modelId="{338F69F6-EB57-4354-99AE-FEE69B0ED080}" type="presOf" srcId="{4C188F67-82EF-4F39-9086-A37BDD7BD2D7}" destId="{6BBC03A2-8AC6-494D-9C83-E8482D3FF46C}" srcOrd="0" destOrd="0" presId="urn:microsoft.com/office/officeart/2005/8/layout/process1"/>
    <dgm:cxn modelId="{6A232DEB-44D0-4983-8A0E-54085F3CE1C1}" type="presParOf" srcId="{CC54518F-AD63-45CE-9E16-C5875BED6713}" destId="{1CB933A6-CF3B-46F5-ACC8-E05D90DA13CE}" srcOrd="0" destOrd="0" presId="urn:microsoft.com/office/officeart/2005/8/layout/process1"/>
    <dgm:cxn modelId="{5634B778-E885-4787-B11D-C8EDD3281158}" type="presParOf" srcId="{CC54518F-AD63-45CE-9E16-C5875BED6713}" destId="{B14F32C4-1201-43C8-8457-BDE87B61451F}" srcOrd="1" destOrd="0" presId="urn:microsoft.com/office/officeart/2005/8/layout/process1"/>
    <dgm:cxn modelId="{18423A87-6E34-422D-95B0-7C627956024C}" type="presParOf" srcId="{B14F32C4-1201-43C8-8457-BDE87B61451F}" destId="{04B3144F-74A6-4CBB-9981-690148C04105}" srcOrd="0" destOrd="0" presId="urn:microsoft.com/office/officeart/2005/8/layout/process1"/>
    <dgm:cxn modelId="{B96DAF23-3C77-484B-A4D5-A13FB2146649}" type="presParOf" srcId="{CC54518F-AD63-45CE-9E16-C5875BED6713}" destId="{FC90E14B-CA8F-4D68-8698-8DB0A4A0689C}" srcOrd="2" destOrd="0" presId="urn:microsoft.com/office/officeart/2005/8/layout/process1"/>
    <dgm:cxn modelId="{95F835B2-B83A-49C2-A9C9-738C36064224}" type="presParOf" srcId="{CC54518F-AD63-45CE-9E16-C5875BED6713}" destId="{6BBC03A2-8AC6-494D-9C83-E8482D3FF46C}" srcOrd="3" destOrd="0" presId="urn:microsoft.com/office/officeart/2005/8/layout/process1"/>
    <dgm:cxn modelId="{15FC9B15-AE8A-4D02-B6E3-862789F14631}" type="presParOf" srcId="{6BBC03A2-8AC6-494D-9C83-E8482D3FF46C}" destId="{9E8297AE-840A-4B6F-A861-780E9CF3FB71}" srcOrd="0" destOrd="0" presId="urn:microsoft.com/office/officeart/2005/8/layout/process1"/>
    <dgm:cxn modelId="{62DE836D-4C75-433B-89FD-939A2E32AF64}" type="presParOf" srcId="{CC54518F-AD63-45CE-9E16-C5875BED6713}" destId="{6F6FA7D8-C479-48D0-A06D-8FE54140F865}" srcOrd="4" destOrd="0" presId="urn:microsoft.com/office/officeart/2005/8/layout/process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38639-51BB-45D4-8D2E-71D9E08590D6}">
      <dsp:nvSpPr>
        <dsp:cNvPr id="0" name=""/>
        <dsp:cNvSpPr/>
      </dsp:nvSpPr>
      <dsp:spPr>
        <a:xfrm>
          <a:off x="2232" y="502725"/>
          <a:ext cx="2720461" cy="108818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err="1"/>
            <a:t>Angular</a:t>
          </a:r>
          <a:r>
            <a:rPr lang="fr-FR" sz="1400" b="1" kern="1200" dirty="0"/>
            <a:t> Momentum </a:t>
          </a:r>
          <a:endParaRPr lang="en-US" sz="1400" b="1" kern="1200" dirty="0"/>
        </a:p>
      </dsp:txBody>
      <dsp:txXfrm>
        <a:off x="546324" y="502725"/>
        <a:ext cx="1632277" cy="1088184"/>
      </dsp:txXfrm>
    </dsp:sp>
    <dsp:sp modelId="{7BAE758D-4ADE-4E9E-8CA8-379F444E4760}">
      <dsp:nvSpPr>
        <dsp:cNvPr id="0" name=""/>
        <dsp:cNvSpPr/>
      </dsp:nvSpPr>
      <dsp:spPr>
        <a:xfrm>
          <a:off x="2450647" y="502725"/>
          <a:ext cx="2720461" cy="108818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285750" lvl="0" indent="-285750" algn="ctr" defTabSz="622300">
            <a:lnSpc>
              <a:spcPct val="90000"/>
            </a:lnSpc>
            <a:spcBef>
              <a:spcPct val="0"/>
            </a:spcBef>
            <a:spcAft>
              <a:spcPct val="35000"/>
            </a:spcAft>
            <a:buFont typeface="Arial" panose="020B0604020202020204" pitchFamily="34" charset="0"/>
            <a:buNone/>
          </a:pPr>
          <a:r>
            <a:rPr lang="fr-FR" sz="1400" b="1" kern="1200" dirty="0"/>
            <a:t>PFNS</a:t>
          </a:r>
        </a:p>
        <a:p>
          <a:pPr marL="285750" lvl="0" indent="-285750" algn="ctr" defTabSz="622300">
            <a:lnSpc>
              <a:spcPct val="90000"/>
            </a:lnSpc>
            <a:spcBef>
              <a:spcPct val="0"/>
            </a:spcBef>
            <a:spcAft>
              <a:spcPct val="35000"/>
            </a:spcAft>
            <a:buFont typeface="Arial" panose="020B0604020202020204" pitchFamily="34" charset="0"/>
            <a:buNone/>
          </a:pPr>
          <a:r>
            <a:rPr lang="fr-FR" sz="1400" b="1" kern="1200" dirty="0"/>
            <a:t>PFGS</a:t>
          </a:r>
        </a:p>
      </dsp:txBody>
      <dsp:txXfrm>
        <a:off x="2994739" y="502725"/>
        <a:ext cx="1632277" cy="1088184"/>
      </dsp:txXfrm>
    </dsp:sp>
    <dsp:sp modelId="{8544D8D5-7DDE-42CD-931D-D233C62493F3}">
      <dsp:nvSpPr>
        <dsp:cNvPr id="0" name=""/>
        <dsp:cNvSpPr/>
      </dsp:nvSpPr>
      <dsp:spPr>
        <a:xfrm>
          <a:off x="4899062" y="502725"/>
          <a:ext cx="2720461" cy="1088184"/>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fr-FR" sz="1400" b="1" kern="1200" dirty="0"/>
            <a:t> </a:t>
          </a:r>
          <a:r>
            <a:rPr lang="fr-FR" sz="1400" b="1" kern="1200" dirty="0" err="1"/>
            <a:t>Nuclear</a:t>
          </a:r>
          <a:r>
            <a:rPr lang="fr-FR" sz="1400" b="1" kern="1200" dirty="0"/>
            <a:t> </a:t>
          </a:r>
          <a:r>
            <a:rPr lang="fr-FR" sz="1400" b="1" kern="1200" dirty="0" err="1"/>
            <a:t>Reactor</a:t>
          </a:r>
          <a:r>
            <a:rPr lang="fr-FR" sz="1400" b="1" kern="1200" dirty="0"/>
            <a:t> modeling</a:t>
          </a:r>
          <a:endParaRPr lang="en-US" sz="1400" b="1" kern="1200" dirty="0"/>
        </a:p>
        <a:p>
          <a:pPr marL="0" lvl="0" indent="0" algn="ctr" defTabSz="622300">
            <a:lnSpc>
              <a:spcPct val="90000"/>
            </a:lnSpc>
            <a:spcBef>
              <a:spcPct val="0"/>
            </a:spcBef>
            <a:spcAft>
              <a:spcPct val="35000"/>
            </a:spcAft>
            <a:buNone/>
          </a:pPr>
          <a:r>
            <a:rPr lang="en-US" sz="1000" b="1" i="0" kern="1200" dirty="0">
              <a:solidFill>
                <a:schemeClr val="tx1"/>
              </a:solidFill>
              <a:effectLst/>
              <a:latin typeface="ElsevierGulliver"/>
            </a:rPr>
            <a:t>criticality calculations </a:t>
          </a:r>
        </a:p>
        <a:p>
          <a:pPr marL="0" lvl="0" indent="0" algn="ctr" defTabSz="622300">
            <a:lnSpc>
              <a:spcPct val="90000"/>
            </a:lnSpc>
            <a:spcBef>
              <a:spcPct val="0"/>
            </a:spcBef>
            <a:spcAft>
              <a:spcPct val="35000"/>
            </a:spcAft>
            <a:buNone/>
          </a:pPr>
          <a:r>
            <a:rPr lang="en-US" sz="1000" b="1" i="0" kern="1200" dirty="0">
              <a:solidFill>
                <a:schemeClr val="tx1"/>
              </a:solidFill>
              <a:effectLst/>
              <a:latin typeface="ElsevierGulliver"/>
            </a:rPr>
            <a:t>Radioprotection, shielding</a:t>
          </a:r>
          <a:endParaRPr lang="fr-FR" sz="1000" b="1" kern="1200" dirty="0">
            <a:solidFill>
              <a:schemeClr val="tx1"/>
            </a:solidFill>
          </a:endParaRPr>
        </a:p>
      </dsp:txBody>
      <dsp:txXfrm>
        <a:off x="5443154" y="502725"/>
        <a:ext cx="1632277" cy="1088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1D6CD-FDF2-4EEE-B498-9D2F7FDD907F}">
      <dsp:nvSpPr>
        <dsp:cNvPr id="0" name=""/>
        <dsp:cNvSpPr/>
      </dsp:nvSpPr>
      <dsp:spPr>
        <a:xfrm>
          <a:off x="2544714" y="0"/>
          <a:ext cx="2932241" cy="2932687"/>
        </a:xfrm>
        <a:prstGeom prst="circularArrow">
          <a:avLst>
            <a:gd name="adj1" fmla="val 10980"/>
            <a:gd name="adj2" fmla="val 1142322"/>
            <a:gd name="adj3" fmla="val 4500000"/>
            <a:gd name="adj4" fmla="val 10800000"/>
            <a:gd name="adj5" fmla="val 12500"/>
          </a:avLst>
        </a:prstGeom>
        <a:solidFill>
          <a:schemeClr val="accent5">
            <a:lumMod val="7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C33652-B3C4-443D-973F-F492F1FFC03A}">
      <dsp:nvSpPr>
        <dsp:cNvPr id="0" name=""/>
        <dsp:cNvSpPr/>
      </dsp:nvSpPr>
      <dsp:spPr>
        <a:xfrm>
          <a:off x="3108474" y="1050053"/>
          <a:ext cx="1798113" cy="8319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i="0" kern="1200" dirty="0"/>
            <a:t>Isomeric Ratios measurements </a:t>
          </a:r>
        </a:p>
        <a:p>
          <a:pPr marL="0" lvl="0" indent="0" algn="ctr"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b>
                  <m:sSubPr>
                    <m:ctrlPr>
                      <a:rPr lang="fr-FR" sz="1600" b="1" i="1" kern="1200" smtClean="0">
                        <a:latin typeface="Cambria Math" panose="02040503050406030204" pitchFamily="18" charset="0"/>
                      </a:rPr>
                    </m:ctrlPr>
                  </m:sSubPr>
                  <m:e>
                    <m:r>
                      <a:rPr lang="fr-FR" sz="1600" b="1" i="0" kern="1200">
                        <a:latin typeface="Cambria Math" panose="02040503050406030204" pitchFamily="18" charset="0"/>
                      </a:rPr>
                      <m:t>𝐈𝐑</m:t>
                    </m:r>
                  </m:e>
                  <m:sub>
                    <m:r>
                      <a:rPr lang="fr-FR" sz="1600" b="1" i="0" kern="1200">
                        <a:latin typeface="Cambria Math" panose="02040503050406030204" pitchFamily="18" charset="0"/>
                      </a:rPr>
                      <m:t>𝐞𝐱𝐩</m:t>
                    </m:r>
                  </m:sub>
                </m:sSub>
                <m:d>
                  <m:dPr>
                    <m:ctrlPr>
                      <a:rPr lang="fr-FR" sz="1600" b="1" i="1" kern="1200" smtClean="0">
                        <a:latin typeface="Cambria Math" panose="02040503050406030204" pitchFamily="18" charset="0"/>
                      </a:rPr>
                    </m:ctrlPr>
                  </m:dPr>
                  <m:e>
                    <m:sSub>
                      <m:sSubPr>
                        <m:ctrlPr>
                          <a:rPr lang="fr-FR" sz="1600" b="1" i="1" kern="1200" smtClean="0">
                            <a:latin typeface="Cambria Math" panose="02040503050406030204" pitchFamily="18" charset="0"/>
                          </a:rPr>
                        </m:ctrlPr>
                      </m:sSubPr>
                      <m:e>
                        <m:r>
                          <a:rPr lang="fr-FR" sz="1600" b="1" i="0" kern="1200" smtClean="0">
                            <a:latin typeface="Cambria Math" panose="02040503050406030204" pitchFamily="18" charset="0"/>
                          </a:rPr>
                          <m:t>𝐊𝐄</m:t>
                        </m:r>
                      </m:e>
                      <m:sub>
                        <m:r>
                          <a:rPr lang="fr-FR" sz="1600" b="1" i="0" kern="1200" smtClean="0">
                            <a:latin typeface="Cambria Math" panose="02040503050406030204" pitchFamily="18" charset="0"/>
                          </a:rPr>
                          <m:t>𝐅𝐅</m:t>
                        </m:r>
                      </m:sub>
                    </m:sSub>
                  </m:e>
                </m:d>
              </m:oMath>
            </m:oMathPara>
          </a14:m>
          <a:endParaRPr lang="en-US" sz="1600" b="1" i="0" kern="1200" dirty="0"/>
        </a:p>
      </dsp:txBody>
      <dsp:txXfrm>
        <a:off x="3108474" y="1050053"/>
        <a:ext cx="1798113" cy="831971"/>
      </dsp:txXfrm>
    </dsp:sp>
    <dsp:sp modelId="{F1AD26EC-3ABA-4861-9A82-75559EF78BC5}">
      <dsp:nvSpPr>
        <dsp:cNvPr id="0" name=""/>
        <dsp:cNvSpPr/>
      </dsp:nvSpPr>
      <dsp:spPr>
        <a:xfrm>
          <a:off x="1730294" y="1685046"/>
          <a:ext cx="2932241" cy="2932687"/>
        </a:xfrm>
        <a:prstGeom prst="leftCircularArrow">
          <a:avLst>
            <a:gd name="adj1" fmla="val 10980"/>
            <a:gd name="adj2" fmla="val 1142322"/>
            <a:gd name="adj3" fmla="val 6300000"/>
            <a:gd name="adj4" fmla="val 18900000"/>
            <a:gd name="adj5" fmla="val 12500"/>
          </a:avLst>
        </a:prstGeom>
        <a:solidFill>
          <a:schemeClr val="accent5">
            <a:lumMod val="60000"/>
            <a:lumOff val="40000"/>
            <a:alpha val="7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9EA8A-92A6-4658-BA45-D0C49FDE2CC1}">
      <dsp:nvSpPr>
        <dsp:cNvPr id="0" name=""/>
        <dsp:cNvSpPr/>
      </dsp:nvSpPr>
      <dsp:spPr>
        <a:xfrm>
          <a:off x="2297358" y="2744847"/>
          <a:ext cx="1798113" cy="8319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FIFRELIN decay</a:t>
          </a:r>
        </a:p>
        <a:p>
          <a:pPr marL="0" lvl="0" indent="0" algn="ctr" defTabSz="711200">
            <a:lnSpc>
              <a:spcPct val="90000"/>
            </a:lnSpc>
            <a:spcBef>
              <a:spcPct val="0"/>
            </a:spcBef>
            <a:spcAft>
              <a:spcPct val="35000"/>
            </a:spcAft>
            <a:buNone/>
          </a:pPr>
          <a14:m xmlns:a14="http://schemas.microsoft.com/office/drawing/2010/main">
            <m:oMath xmlns:m="http://schemas.openxmlformats.org/officeDocument/2006/math">
              <m:acc>
                <m:accPr>
                  <m:chr m:val="̅"/>
                  <m:ctrlPr>
                    <a:rPr lang="fr-FR" sz="1600" b="1" i="1" kern="1200" smtClean="0">
                      <a:latin typeface="Cambria Math" panose="02040503050406030204" pitchFamily="18" charset="0"/>
                      <a:ea typeface="Cambria Math" panose="02040503050406030204" pitchFamily="18" charset="0"/>
                    </a:rPr>
                  </m:ctrlPr>
                </m:accPr>
                <m:e>
                  <m:r>
                    <a:rPr lang="fr-FR" sz="1600" b="1" i="0" kern="1200">
                      <a:latin typeface="Cambria Math" panose="02040503050406030204" pitchFamily="18" charset="0"/>
                      <a:ea typeface="Cambria Math" panose="02040503050406030204" pitchFamily="18" charset="0"/>
                    </a:rPr>
                    <m:t>𝐈𝐑</m:t>
                  </m:r>
                </m:e>
              </m:acc>
              <m:d>
                <m:dPr>
                  <m:ctrlPr>
                    <a:rPr lang="fr-FR" sz="1600" b="1" i="1" kern="1200">
                      <a:latin typeface="Cambria Math" panose="02040503050406030204" pitchFamily="18" charset="0"/>
                      <a:ea typeface="Cambria Math" panose="02040503050406030204" pitchFamily="18" charset="0"/>
                    </a:rPr>
                  </m:ctrlPr>
                </m:dPr>
                <m:e>
                  <m:sSubSup>
                    <m:sSubSupPr>
                      <m:ctrlPr>
                        <a:rPr lang="fr-FR" sz="1600" b="1" i="1" kern="1200" smtClean="0">
                          <a:latin typeface="Cambria Math" panose="02040503050406030204" pitchFamily="18" charset="0"/>
                          <a:ea typeface="Cambria Math" panose="02040503050406030204" pitchFamily="18" charset="0"/>
                        </a:rPr>
                      </m:ctrlPr>
                    </m:sSubSupPr>
                    <m:e>
                      <m:r>
                        <a:rPr lang="fr-FR" sz="1600" b="1" i="0" kern="1200" smtClean="0">
                          <a:latin typeface="Cambria Math" panose="02040503050406030204" pitchFamily="18" charset="0"/>
                          <a:ea typeface="Cambria Math" panose="02040503050406030204" pitchFamily="18" charset="0"/>
                        </a:rPr>
                        <m:t>𝐄</m:t>
                      </m:r>
                    </m:e>
                    <m:sub>
                      <m:r>
                        <a:rPr lang="fr-FR" sz="1600" b="1" i="0" kern="1200" smtClean="0">
                          <a:latin typeface="Cambria Math" panose="02040503050406030204" pitchFamily="18" charset="0"/>
                          <a:ea typeface="Cambria Math" panose="02040503050406030204" pitchFamily="18" charset="0"/>
                        </a:rPr>
                        <m:t>𝐅𝐅</m:t>
                      </m:r>
                    </m:sub>
                    <m:sup>
                      <m:r>
                        <a:rPr lang="fr-FR" sz="1600" b="1" i="0" kern="1200" smtClean="0">
                          <a:latin typeface="Cambria Math" panose="02040503050406030204" pitchFamily="18" charset="0"/>
                          <a:ea typeface="Cambria Math" panose="02040503050406030204" pitchFamily="18" charset="0"/>
                        </a:rPr>
                        <m:t>∗</m:t>
                      </m:r>
                    </m:sup>
                  </m:sSubSup>
                </m:e>
              </m:d>
            </m:oMath>
          </a14:m>
          <a:r>
            <a:rPr lang="en-US" sz="1600" b="1" kern="1200" dirty="0"/>
            <a:t> </a:t>
          </a:r>
        </a:p>
      </dsp:txBody>
      <dsp:txXfrm>
        <a:off x="2297358" y="2744847"/>
        <a:ext cx="1798113" cy="831971"/>
      </dsp:txXfrm>
    </dsp:sp>
    <dsp:sp modelId="{D4F14CE7-F1A7-4C56-8C66-DBF240C1B6E2}">
      <dsp:nvSpPr>
        <dsp:cNvPr id="0" name=""/>
        <dsp:cNvSpPr/>
      </dsp:nvSpPr>
      <dsp:spPr>
        <a:xfrm>
          <a:off x="2753412" y="3571738"/>
          <a:ext cx="2519249" cy="2520259"/>
        </a:xfrm>
        <a:prstGeom prst="blockArc">
          <a:avLst>
            <a:gd name="adj1" fmla="val 13500000"/>
            <a:gd name="adj2" fmla="val 10800000"/>
            <a:gd name="adj3" fmla="val 12740"/>
          </a:avLst>
        </a:prstGeom>
        <a:solidFill>
          <a:schemeClr val="tx2">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EDC55EF-6756-47C6-8D9C-E6578DDD255D}">
      <dsp:nvSpPr>
        <dsp:cNvPr id="0" name=""/>
        <dsp:cNvSpPr/>
      </dsp:nvSpPr>
      <dsp:spPr>
        <a:xfrm>
          <a:off x="3116842" y="4613163"/>
          <a:ext cx="1798113" cy="831971"/>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Extraction of the angular momentum</a:t>
          </a:r>
        </a:p>
        <a:p>
          <a:pPr marL="0" lvl="0" indent="0" algn="ctr"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b>
                  <m:sSubPr>
                    <m:ctrlPr>
                      <a:rPr lang="fr-FR" sz="1600" b="1" i="1" kern="1200" smtClean="0">
                        <a:latin typeface="Cambria Math" panose="02040503050406030204" pitchFamily="18" charset="0"/>
                        <a:ea typeface="Cambria Math" panose="02040503050406030204" pitchFamily="18" charset="0"/>
                      </a:rPr>
                    </m:ctrlPr>
                  </m:sSubPr>
                  <m:e>
                    <m:r>
                      <a:rPr lang="fr-FR" sz="1600" b="1" i="0" kern="1200">
                        <a:latin typeface="Cambria Math" panose="02040503050406030204" pitchFamily="18" charset="0"/>
                        <a:ea typeface="Cambria Math" panose="02040503050406030204" pitchFamily="18" charset="0"/>
                      </a:rPr>
                      <m:t>𝐉</m:t>
                    </m:r>
                  </m:e>
                  <m:sub>
                    <m:r>
                      <a:rPr lang="fr-FR" sz="1600" b="1" i="0" kern="1200">
                        <a:latin typeface="Cambria Math" panose="02040503050406030204" pitchFamily="18" charset="0"/>
                        <a:ea typeface="Cambria Math" panose="02040503050406030204" pitchFamily="18" charset="0"/>
                      </a:rPr>
                      <m:t>𝐅𝐅</m:t>
                    </m:r>
                  </m:sub>
                </m:sSub>
                <m:r>
                  <a:rPr lang="fr-FR" sz="1600" b="1" i="0" kern="1200">
                    <a:latin typeface="Cambria Math" panose="02040503050406030204" pitchFamily="18" charset="0"/>
                    <a:ea typeface="Cambria Math" panose="02040503050406030204" pitchFamily="18" charset="0"/>
                  </a:rPr>
                  <m:t>(</m:t>
                </m:r>
                <m:sSubSup>
                  <m:sSubSupPr>
                    <m:ctrlPr>
                      <a:rPr lang="fr-FR" sz="1600" b="1" i="1" kern="1200" smtClean="0">
                        <a:latin typeface="Cambria Math" panose="02040503050406030204" pitchFamily="18" charset="0"/>
                        <a:ea typeface="Cambria Math" panose="02040503050406030204" pitchFamily="18" charset="0"/>
                      </a:rPr>
                    </m:ctrlPr>
                  </m:sSubSupPr>
                  <m:e>
                    <m:r>
                      <a:rPr lang="fr-FR" sz="1600" b="1" i="0" kern="1200" smtClean="0">
                        <a:latin typeface="Cambria Math" panose="02040503050406030204" pitchFamily="18" charset="0"/>
                        <a:ea typeface="Cambria Math" panose="02040503050406030204" pitchFamily="18" charset="0"/>
                      </a:rPr>
                      <m:t>𝐄</m:t>
                    </m:r>
                  </m:e>
                  <m:sub>
                    <m:r>
                      <a:rPr lang="fr-FR" sz="1600" b="1" i="0" kern="1200" smtClean="0">
                        <a:latin typeface="Cambria Math" panose="02040503050406030204" pitchFamily="18" charset="0"/>
                        <a:ea typeface="Cambria Math" panose="02040503050406030204" pitchFamily="18" charset="0"/>
                      </a:rPr>
                      <m:t>𝐅𝐅</m:t>
                    </m:r>
                  </m:sub>
                  <m:sup>
                    <m:r>
                      <a:rPr lang="fr-FR" sz="1600" b="1" i="0" kern="1200" smtClean="0">
                        <a:latin typeface="Cambria Math" panose="02040503050406030204" pitchFamily="18" charset="0"/>
                        <a:ea typeface="Cambria Math" panose="02040503050406030204" pitchFamily="18" charset="0"/>
                      </a:rPr>
                      <m:t>∗</m:t>
                    </m:r>
                  </m:sup>
                </m:sSubSup>
                <m:r>
                  <a:rPr lang="fr-FR" sz="1600" b="1" i="0" kern="1200">
                    <a:latin typeface="Cambria Math" panose="02040503050406030204" pitchFamily="18" charset="0"/>
                    <a:ea typeface="Cambria Math" panose="02040503050406030204" pitchFamily="18" charset="0"/>
                  </a:rPr>
                  <m:t>)</m:t>
                </m:r>
              </m:oMath>
            </m:oMathPara>
          </a14:m>
          <a:endParaRPr lang="en-US" sz="1100" b="1" kern="1200" dirty="0"/>
        </a:p>
      </dsp:txBody>
      <dsp:txXfrm>
        <a:off x="3116842" y="4613163"/>
        <a:ext cx="1798113" cy="8319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1D6CD-FDF2-4EEE-B498-9D2F7FDD907F}">
      <dsp:nvSpPr>
        <dsp:cNvPr id="0" name=""/>
        <dsp:cNvSpPr/>
      </dsp:nvSpPr>
      <dsp:spPr>
        <a:xfrm>
          <a:off x="2442777" y="0"/>
          <a:ext cx="2822827" cy="2823256"/>
        </a:xfrm>
        <a:prstGeom prst="circularArrow">
          <a:avLst>
            <a:gd name="adj1" fmla="val 10980"/>
            <a:gd name="adj2" fmla="val 1142322"/>
            <a:gd name="adj3" fmla="val 4500000"/>
            <a:gd name="adj4" fmla="val 10800000"/>
            <a:gd name="adj5" fmla="val 12500"/>
          </a:avLst>
        </a:prstGeom>
        <a:solidFill>
          <a:schemeClr val="accent5">
            <a:lumMod val="7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C33652-B3C4-443D-973F-F492F1FFC03A}">
      <dsp:nvSpPr>
        <dsp:cNvPr id="0" name=""/>
        <dsp:cNvSpPr/>
      </dsp:nvSpPr>
      <dsp:spPr>
        <a:xfrm>
          <a:off x="2985501" y="1010871"/>
          <a:ext cx="1731018" cy="80092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Isomeric Ratios measurements </a:t>
          </a:r>
        </a:p>
        <a:p>
          <a:pPr marL="0" lvl="0" indent="0" algn="ctr"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b>
                  <m:sSubPr>
                    <m:ctrlPr>
                      <a:rPr lang="fr-FR" sz="1600" b="1" i="1" kern="1200" smtClean="0">
                        <a:latin typeface="Cambria Math" panose="02040503050406030204" pitchFamily="18" charset="0"/>
                      </a:rPr>
                    </m:ctrlPr>
                  </m:sSubPr>
                  <m:e>
                    <m:r>
                      <a:rPr lang="fr-FR" sz="1600" b="1" i="0" kern="1200">
                        <a:latin typeface="Cambria Math" panose="02040503050406030204" pitchFamily="18" charset="0"/>
                      </a:rPr>
                      <m:t>𝐈𝐑</m:t>
                    </m:r>
                  </m:e>
                  <m:sub>
                    <m:r>
                      <a:rPr lang="fr-FR" sz="1600" b="1" i="0" kern="1200">
                        <a:latin typeface="Cambria Math" panose="02040503050406030204" pitchFamily="18" charset="0"/>
                      </a:rPr>
                      <m:t>𝐞𝐱𝐩</m:t>
                    </m:r>
                  </m:sub>
                </m:sSub>
                <m:d>
                  <m:dPr>
                    <m:ctrlPr>
                      <a:rPr lang="fr-FR" sz="1600" b="1" i="1" kern="1200">
                        <a:latin typeface="Cambria Math" panose="02040503050406030204" pitchFamily="18" charset="0"/>
                      </a:rPr>
                    </m:ctrlPr>
                  </m:dPr>
                  <m:e>
                    <m:sSub>
                      <m:sSubPr>
                        <m:ctrlPr>
                          <a:rPr lang="fr-FR" sz="1600" b="1" i="1" kern="1200" smtClean="0">
                            <a:latin typeface="Cambria Math" panose="02040503050406030204" pitchFamily="18" charset="0"/>
                          </a:rPr>
                        </m:ctrlPr>
                      </m:sSubPr>
                      <m:e>
                        <m:r>
                          <a:rPr lang="fr-FR" sz="1600" b="1" i="0" kern="1200" smtClean="0">
                            <a:latin typeface="Cambria Math" panose="02040503050406030204" pitchFamily="18" charset="0"/>
                          </a:rPr>
                          <m:t>𝐊𝐄</m:t>
                        </m:r>
                      </m:e>
                      <m:sub>
                        <m:r>
                          <a:rPr lang="fr-FR" sz="1600" b="1" i="0" kern="1200" smtClean="0">
                            <a:latin typeface="Cambria Math" panose="02040503050406030204" pitchFamily="18" charset="0"/>
                          </a:rPr>
                          <m:t>𝐅𝐅</m:t>
                        </m:r>
                      </m:sub>
                    </m:sSub>
                  </m:e>
                </m:d>
              </m:oMath>
            </m:oMathPara>
          </a14:m>
          <a:endParaRPr lang="en-US" sz="1600" b="1" kern="1200" dirty="0"/>
        </a:p>
      </dsp:txBody>
      <dsp:txXfrm>
        <a:off x="2985501" y="1010871"/>
        <a:ext cx="1731018" cy="800926"/>
      </dsp:txXfrm>
    </dsp:sp>
    <dsp:sp modelId="{F1AD26EC-3ABA-4861-9A82-75559EF78BC5}">
      <dsp:nvSpPr>
        <dsp:cNvPr id="0" name=""/>
        <dsp:cNvSpPr/>
      </dsp:nvSpPr>
      <dsp:spPr>
        <a:xfrm>
          <a:off x="1658747" y="1622170"/>
          <a:ext cx="2822827" cy="2823256"/>
        </a:xfrm>
        <a:prstGeom prst="leftCircularArrow">
          <a:avLst>
            <a:gd name="adj1" fmla="val 10980"/>
            <a:gd name="adj2" fmla="val 1142322"/>
            <a:gd name="adj3" fmla="val 6300000"/>
            <a:gd name="adj4" fmla="val 18900000"/>
            <a:gd name="adj5" fmla="val 12500"/>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9EA8A-92A6-4658-BA45-D0C49FDE2CC1}">
      <dsp:nvSpPr>
        <dsp:cNvPr id="0" name=""/>
        <dsp:cNvSpPr/>
      </dsp:nvSpPr>
      <dsp:spPr>
        <a:xfrm>
          <a:off x="2204652" y="2642425"/>
          <a:ext cx="1731018" cy="80092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lumMod val="65000"/>
                </a:schemeClr>
              </a:solidFill>
            </a:rPr>
            <a:t>FIFRELIN decay</a:t>
          </a:r>
        </a:p>
        <a:p>
          <a:pPr marL="0" lvl="0" indent="0" algn="ctr" defTabSz="711200">
            <a:lnSpc>
              <a:spcPct val="90000"/>
            </a:lnSpc>
            <a:spcBef>
              <a:spcPct val="0"/>
            </a:spcBef>
            <a:spcAft>
              <a:spcPct val="35000"/>
            </a:spcAft>
            <a:buNone/>
          </a:pPr>
          <a14:m xmlns:a14="http://schemas.microsoft.com/office/drawing/2010/main">
            <m:oMath xmlns:m="http://schemas.openxmlformats.org/officeDocument/2006/math">
              <m:acc>
                <m:accPr>
                  <m:chr m:val="̅"/>
                  <m:ctrlPr>
                    <a:rPr lang="fr-FR" sz="1600" b="1" i="1" kern="1200" smtClean="0">
                      <a:solidFill>
                        <a:schemeClr val="bg1">
                          <a:lumMod val="65000"/>
                        </a:schemeClr>
                      </a:solidFill>
                      <a:latin typeface="Cambria Math" panose="02040503050406030204" pitchFamily="18" charset="0"/>
                      <a:ea typeface="Cambria Math" panose="02040503050406030204" pitchFamily="18" charset="0"/>
                    </a:rPr>
                  </m:ctrlPr>
                </m:accPr>
                <m:e>
                  <m:r>
                    <a:rPr lang="fr-FR" sz="1600" b="1" i="0" kern="1200">
                      <a:solidFill>
                        <a:schemeClr val="bg1">
                          <a:lumMod val="65000"/>
                        </a:schemeClr>
                      </a:solidFill>
                      <a:latin typeface="Cambria Math" panose="02040503050406030204" pitchFamily="18" charset="0"/>
                      <a:ea typeface="Cambria Math" panose="02040503050406030204" pitchFamily="18" charset="0"/>
                    </a:rPr>
                    <m:t>𝐈𝐑</m:t>
                  </m:r>
                </m:e>
              </m:acc>
              <m:d>
                <m:dPr>
                  <m:ctrlPr>
                    <a:rPr lang="fr-FR" sz="1600" b="1" i="1" kern="1200">
                      <a:solidFill>
                        <a:schemeClr val="bg1">
                          <a:lumMod val="65000"/>
                        </a:schemeClr>
                      </a:solidFill>
                      <a:latin typeface="Cambria Math" panose="02040503050406030204" pitchFamily="18" charset="0"/>
                      <a:ea typeface="Cambria Math" panose="02040503050406030204" pitchFamily="18" charset="0"/>
                    </a:rPr>
                  </m:ctrlPr>
                </m:dPr>
                <m:e>
                  <m:sSubSup>
                    <m:sSubSupPr>
                      <m:ctrlPr>
                        <a:rPr lang="fr-FR" sz="1600" b="1" i="1" kern="1200" smtClean="0">
                          <a:solidFill>
                            <a:srgbClr val="A6A6A6"/>
                          </a:solidFill>
                          <a:latin typeface="Cambria Math" panose="02040503050406030204" pitchFamily="18" charset="0"/>
                          <a:ea typeface="Cambria Math" panose="02040503050406030204" pitchFamily="18" charset="0"/>
                        </a:rPr>
                      </m:ctrlPr>
                    </m:sSubSupPr>
                    <m:e>
                      <m:r>
                        <a:rPr lang="fr-FR" sz="1600" b="1" i="0" kern="1200" smtClean="0">
                          <a:solidFill>
                            <a:srgbClr val="A6A6A6"/>
                          </a:solidFill>
                          <a:latin typeface="Cambria Math" panose="02040503050406030204" pitchFamily="18" charset="0"/>
                          <a:ea typeface="Cambria Math" panose="02040503050406030204" pitchFamily="18" charset="0"/>
                        </a:rPr>
                        <m:t>𝐄</m:t>
                      </m:r>
                    </m:e>
                    <m:sub>
                      <m:r>
                        <a:rPr lang="fr-FR" sz="1600" b="1" i="0" kern="1200" smtClean="0">
                          <a:solidFill>
                            <a:srgbClr val="A6A6A6"/>
                          </a:solidFill>
                          <a:latin typeface="Cambria Math" panose="02040503050406030204" pitchFamily="18" charset="0"/>
                          <a:ea typeface="Cambria Math" panose="02040503050406030204" pitchFamily="18" charset="0"/>
                        </a:rPr>
                        <m:t>𝐅𝐅</m:t>
                      </m:r>
                    </m:sub>
                    <m:sup>
                      <m:r>
                        <a:rPr lang="fr-FR" sz="1600" b="1" i="0" kern="1200" smtClean="0">
                          <a:solidFill>
                            <a:srgbClr val="A6A6A6"/>
                          </a:solidFill>
                          <a:latin typeface="Cambria Math" panose="02040503050406030204" pitchFamily="18" charset="0"/>
                          <a:ea typeface="Cambria Math" panose="02040503050406030204" pitchFamily="18" charset="0"/>
                        </a:rPr>
                        <m:t>∗</m:t>
                      </m:r>
                    </m:sup>
                  </m:sSubSup>
                </m:e>
              </m:d>
            </m:oMath>
          </a14:m>
          <a:r>
            <a:rPr lang="en-US" sz="1600" b="1" kern="1200" dirty="0">
              <a:solidFill>
                <a:schemeClr val="bg1">
                  <a:lumMod val="65000"/>
                </a:schemeClr>
              </a:solidFill>
            </a:rPr>
            <a:t> </a:t>
          </a:r>
        </a:p>
      </dsp:txBody>
      <dsp:txXfrm>
        <a:off x="2204652" y="2642425"/>
        <a:ext cx="1731018" cy="800926"/>
      </dsp:txXfrm>
    </dsp:sp>
    <dsp:sp modelId="{D4F14CE7-F1A7-4C56-8C66-DBF240C1B6E2}">
      <dsp:nvSpPr>
        <dsp:cNvPr id="0" name=""/>
        <dsp:cNvSpPr/>
      </dsp:nvSpPr>
      <dsp:spPr>
        <a:xfrm>
          <a:off x="2643689" y="3438461"/>
          <a:ext cx="2425246" cy="2426218"/>
        </a:xfrm>
        <a:prstGeom prst="blockArc">
          <a:avLst>
            <a:gd name="adj1" fmla="val 13500000"/>
            <a:gd name="adj2" fmla="val 10800000"/>
            <a:gd name="adj3" fmla="val 12740"/>
          </a:avLst>
        </a:prstGeom>
        <a:solidFill>
          <a:schemeClr val="bg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EDC55EF-6756-47C6-8D9C-E6578DDD255D}">
      <dsp:nvSpPr>
        <dsp:cNvPr id="0" name=""/>
        <dsp:cNvSpPr/>
      </dsp:nvSpPr>
      <dsp:spPr>
        <a:xfrm>
          <a:off x="2993557" y="4441027"/>
          <a:ext cx="1731018" cy="800926"/>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lumMod val="65000"/>
                </a:schemeClr>
              </a:solidFill>
            </a:rPr>
            <a:t>Extraction of the angular momentum</a:t>
          </a:r>
        </a:p>
        <a:p>
          <a:pPr marL="0" lvl="0" indent="0" algn="ctr"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b>
                  <m:sSubPr>
                    <m:ctrlPr>
                      <a:rPr lang="fr-FR" sz="1600" b="1" i="1" kern="1200" smtClean="0">
                        <a:solidFill>
                          <a:schemeClr val="bg1">
                            <a:lumMod val="65000"/>
                          </a:schemeClr>
                        </a:solidFill>
                        <a:latin typeface="Cambria Math" panose="02040503050406030204" pitchFamily="18" charset="0"/>
                        <a:ea typeface="Cambria Math" panose="02040503050406030204" pitchFamily="18" charset="0"/>
                      </a:rPr>
                    </m:ctrlPr>
                  </m:sSubPr>
                  <m:e>
                    <m:r>
                      <a:rPr lang="fr-FR" sz="1600" b="1" i="0" kern="1200">
                        <a:solidFill>
                          <a:schemeClr val="bg1">
                            <a:lumMod val="65000"/>
                          </a:schemeClr>
                        </a:solidFill>
                        <a:latin typeface="Cambria Math" panose="02040503050406030204" pitchFamily="18" charset="0"/>
                        <a:ea typeface="Cambria Math" panose="02040503050406030204" pitchFamily="18" charset="0"/>
                      </a:rPr>
                      <m:t>𝐉</m:t>
                    </m:r>
                  </m:e>
                  <m:sub>
                    <m:r>
                      <a:rPr lang="fr-FR" sz="1600" b="1" i="0" kern="1200">
                        <a:solidFill>
                          <a:schemeClr val="bg1">
                            <a:lumMod val="65000"/>
                          </a:schemeClr>
                        </a:solidFill>
                        <a:latin typeface="Cambria Math" panose="02040503050406030204" pitchFamily="18" charset="0"/>
                        <a:ea typeface="Cambria Math" panose="02040503050406030204" pitchFamily="18" charset="0"/>
                      </a:rPr>
                      <m:t>𝐅𝐅</m:t>
                    </m:r>
                  </m:sub>
                </m:sSub>
                <m:r>
                  <a:rPr lang="fr-FR" sz="1600" b="1" i="0" kern="1200">
                    <a:solidFill>
                      <a:schemeClr val="bg1">
                        <a:lumMod val="65000"/>
                      </a:schemeClr>
                    </a:solidFill>
                    <a:latin typeface="Cambria Math" panose="02040503050406030204" pitchFamily="18" charset="0"/>
                    <a:ea typeface="Cambria Math" panose="02040503050406030204" pitchFamily="18" charset="0"/>
                  </a:rPr>
                  <m:t>(</m:t>
                </m:r>
                <m:sSubSup>
                  <m:sSubSupPr>
                    <m:ctrlPr>
                      <a:rPr lang="fr-FR" sz="1600" b="1" i="1" kern="1200" smtClean="0">
                        <a:solidFill>
                          <a:srgbClr val="A6A6A6"/>
                        </a:solidFill>
                        <a:latin typeface="Cambria Math" panose="02040503050406030204" pitchFamily="18" charset="0"/>
                        <a:ea typeface="Cambria Math" panose="02040503050406030204" pitchFamily="18" charset="0"/>
                      </a:rPr>
                    </m:ctrlPr>
                  </m:sSubSupPr>
                  <m:e>
                    <m:r>
                      <a:rPr lang="fr-FR" sz="1600" b="1" i="0" kern="1200" smtClean="0">
                        <a:solidFill>
                          <a:srgbClr val="A6A6A6"/>
                        </a:solidFill>
                        <a:latin typeface="Cambria Math" panose="02040503050406030204" pitchFamily="18" charset="0"/>
                        <a:ea typeface="Cambria Math" panose="02040503050406030204" pitchFamily="18" charset="0"/>
                      </a:rPr>
                      <m:t>𝐄</m:t>
                    </m:r>
                  </m:e>
                  <m:sub>
                    <m:r>
                      <a:rPr lang="fr-FR" sz="1600" b="1" i="0" kern="1200" smtClean="0">
                        <a:solidFill>
                          <a:srgbClr val="A6A6A6"/>
                        </a:solidFill>
                        <a:latin typeface="Cambria Math" panose="02040503050406030204" pitchFamily="18" charset="0"/>
                        <a:ea typeface="Cambria Math" panose="02040503050406030204" pitchFamily="18" charset="0"/>
                      </a:rPr>
                      <m:t>𝐅𝐅</m:t>
                    </m:r>
                  </m:sub>
                  <m:sup>
                    <m:r>
                      <a:rPr lang="fr-FR" sz="1600" b="1" i="0" kern="1200" smtClean="0">
                        <a:solidFill>
                          <a:srgbClr val="A6A6A6"/>
                        </a:solidFill>
                        <a:latin typeface="Cambria Math" panose="02040503050406030204" pitchFamily="18" charset="0"/>
                        <a:ea typeface="Cambria Math" panose="02040503050406030204" pitchFamily="18" charset="0"/>
                      </a:rPr>
                      <m:t>∗</m:t>
                    </m:r>
                  </m:sup>
                </m:sSubSup>
                <m:r>
                  <a:rPr lang="fr-FR" sz="1600" b="1" i="0" kern="1200">
                    <a:solidFill>
                      <a:schemeClr val="bg1">
                        <a:lumMod val="65000"/>
                      </a:schemeClr>
                    </a:solidFill>
                    <a:latin typeface="Cambria Math" panose="02040503050406030204" pitchFamily="18" charset="0"/>
                    <a:ea typeface="Cambria Math" panose="02040503050406030204" pitchFamily="18" charset="0"/>
                  </a:rPr>
                  <m:t>)</m:t>
                </m:r>
              </m:oMath>
            </m:oMathPara>
          </a14:m>
          <a:endParaRPr lang="en-US" sz="1100" b="1" kern="1200" dirty="0"/>
        </a:p>
      </dsp:txBody>
      <dsp:txXfrm>
        <a:off x="2993557" y="4441027"/>
        <a:ext cx="1731018" cy="800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933A6-CF3B-46F5-ACC8-E05D90DA13CE}">
      <dsp:nvSpPr>
        <dsp:cNvPr id="0" name=""/>
        <dsp:cNvSpPr/>
      </dsp:nvSpPr>
      <dsp:spPr>
        <a:xfrm>
          <a:off x="5714" y="299490"/>
          <a:ext cx="1708103" cy="1985670"/>
        </a:xfrm>
        <a:prstGeom prst="roundRect">
          <a:avLst>
            <a:gd name="adj" fmla="val 10000"/>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dirty="0">
              <a:latin typeface="+mn-lt"/>
            </a:rPr>
            <a:t>Choice of</a:t>
          </a:r>
          <a14:m xmlns:a14="http://schemas.microsoft.com/office/drawing/2010/main">
            <m:oMath xmlns:m="http://schemas.openxmlformats.org/officeDocument/2006/math">
              <m:r>
                <a:rPr lang="fr-FR" sz="1700" b="1" i="0" kern="1200" dirty="0" smtClean="0">
                  <a:latin typeface="Cambria Math" panose="02040503050406030204" pitchFamily="18" charset="0"/>
                </a:rPr>
                <m:t> </m:t>
              </m:r>
              <m:acc>
                <m:accPr>
                  <m:chr m:val="⃗"/>
                  <m:ctrlPr>
                    <a:rPr lang="en-US" sz="1700" b="1" i="1" kern="1200" dirty="0" smtClean="0">
                      <a:latin typeface="Cambria Math" panose="02040503050406030204" pitchFamily="18" charset="0"/>
                    </a:rPr>
                  </m:ctrlPr>
                </m:accPr>
                <m:e>
                  <m:r>
                    <a:rPr lang="fr-FR" sz="1700" b="1" i="0" kern="1200" dirty="0" smtClean="0">
                      <a:latin typeface="Cambria Math" panose="02040503050406030204" pitchFamily="18" charset="0"/>
                    </a:rPr>
                    <m:t>𝐁</m:t>
                  </m:r>
                </m:e>
              </m:acc>
            </m:oMath>
          </a14:m>
          <a:r>
            <a:rPr lang="en-US" sz="1700" b="1" i="0" kern="1200" dirty="0">
              <a:latin typeface="+mn-lt"/>
            </a:rPr>
            <a:t> and </a:t>
          </a:r>
          <a14:m xmlns:a14="http://schemas.microsoft.com/office/drawing/2010/main">
            <m:oMath xmlns:m="http://schemas.openxmlformats.org/officeDocument/2006/math">
              <m:acc>
                <m:accPr>
                  <m:chr m:val="⃗"/>
                  <m:ctrlPr>
                    <a:rPr lang="en-US" sz="1700" b="1" i="1" kern="1200" smtClean="0">
                      <a:latin typeface="Cambria Math" panose="02040503050406030204" pitchFamily="18" charset="0"/>
                    </a:rPr>
                  </m:ctrlPr>
                </m:accPr>
                <m:e>
                  <m:r>
                    <a:rPr lang="fr-FR" sz="1700" b="1" i="0" kern="1200" smtClean="0">
                      <a:latin typeface="Cambria Math" panose="02040503050406030204" pitchFamily="18" charset="0"/>
                    </a:rPr>
                    <m:t>𝐄</m:t>
                  </m:r>
                </m:e>
              </m:acc>
            </m:oMath>
          </a14:m>
          <a:endParaRPr lang="en-US" sz="1700" b="1" i="0" kern="1200" dirty="0">
            <a:latin typeface="+mn-lt"/>
          </a:endParaRPr>
        </a:p>
      </dsp:txBody>
      <dsp:txXfrm>
        <a:off x="55743" y="349519"/>
        <a:ext cx="1608045" cy="1885612"/>
      </dsp:txXfrm>
    </dsp:sp>
    <dsp:sp modelId="{B14F32C4-1201-43C8-8457-BDE87B61451F}">
      <dsp:nvSpPr>
        <dsp:cNvPr id="0" name=""/>
        <dsp:cNvSpPr/>
      </dsp:nvSpPr>
      <dsp:spPr>
        <a:xfrm>
          <a:off x="1884628" y="1080520"/>
          <a:ext cx="362117" cy="423609"/>
        </a:xfrm>
        <a:prstGeom prst="rightArrow">
          <a:avLst>
            <a:gd name="adj1" fmla="val 60000"/>
            <a:gd name="adj2" fmla="val 50000"/>
          </a:avLst>
        </a:prstGeom>
        <a:gradFill rotWithShape="0">
          <a:gsLst>
            <a:gs pos="0">
              <a:schemeClr val="accent5">
                <a:shade val="90000"/>
                <a:hueOff val="0"/>
                <a:satOff val="0"/>
                <a:lumOff val="0"/>
                <a:alphaOff val="0"/>
                <a:satMod val="103000"/>
                <a:lumMod val="102000"/>
                <a:tint val="94000"/>
              </a:schemeClr>
            </a:gs>
            <a:gs pos="50000">
              <a:schemeClr val="accent5">
                <a:shade val="90000"/>
                <a:hueOff val="0"/>
                <a:satOff val="0"/>
                <a:lumOff val="0"/>
                <a:alphaOff val="0"/>
                <a:satMod val="110000"/>
                <a:lumMod val="100000"/>
                <a:shade val="100000"/>
              </a:schemeClr>
            </a:gs>
            <a:gs pos="100000">
              <a:schemeClr val="accent5">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solidFill>
              <a:schemeClr val="tx1"/>
            </a:solidFill>
            <a:latin typeface="+mn-lt"/>
          </a:endParaRPr>
        </a:p>
      </dsp:txBody>
      <dsp:txXfrm>
        <a:off x="1884628" y="1165242"/>
        <a:ext cx="253482" cy="254165"/>
      </dsp:txXfrm>
    </dsp:sp>
    <dsp:sp modelId="{FC90E14B-CA8F-4D68-8698-8DB0A4A0689C}">
      <dsp:nvSpPr>
        <dsp:cNvPr id="0" name=""/>
        <dsp:cNvSpPr/>
      </dsp:nvSpPr>
      <dsp:spPr>
        <a:xfrm>
          <a:off x="2397060" y="299490"/>
          <a:ext cx="1708103" cy="1985670"/>
        </a:xfrm>
        <a:prstGeom prst="roundRect">
          <a:avLst>
            <a:gd name="adj" fmla="val 10000"/>
          </a:avLst>
        </a:prstGeom>
        <a:gradFill rotWithShape="0">
          <a:gsLst>
            <a:gs pos="0">
              <a:schemeClr val="accent5">
                <a:alpha val="90000"/>
                <a:hueOff val="0"/>
                <a:satOff val="0"/>
                <a:lumOff val="0"/>
                <a:alphaOff val="-20000"/>
                <a:satMod val="103000"/>
                <a:lumMod val="102000"/>
                <a:tint val="94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dirty="0">
              <a:latin typeface="+mn-lt"/>
            </a:rPr>
            <a:t>Selection of </a:t>
          </a:r>
          <a14:m xmlns:a14="http://schemas.microsoft.com/office/drawing/2010/main">
            <m:oMath xmlns:m="http://schemas.openxmlformats.org/officeDocument/2006/math">
              <m:f>
                <m:fPr>
                  <m:type m:val="skw"/>
                  <m:ctrlPr>
                    <a:rPr lang="fr-FR" sz="1700" b="1" i="1" kern="1200" smtClean="0">
                      <a:latin typeface="Cambria Math" panose="02040503050406030204" pitchFamily="18" charset="0"/>
                      <a:cs typeface="Poppins" panose="020B0604020202020204" charset="0"/>
                    </a:rPr>
                  </m:ctrlPr>
                </m:fPr>
                <m:num>
                  <m:r>
                    <a:rPr lang="fr-FR" sz="1700" b="1" i="0" kern="1200" smtClean="0">
                      <a:latin typeface="Cambria Math" panose="02040503050406030204" pitchFamily="18" charset="0"/>
                      <a:cs typeface="Poppins" panose="020B0604020202020204" charset="0"/>
                    </a:rPr>
                    <m:t>𝐀</m:t>
                  </m:r>
                </m:num>
                <m:den>
                  <m:r>
                    <a:rPr lang="fr-FR" sz="1700" b="1" i="0" kern="1200" smtClean="0">
                      <a:latin typeface="Cambria Math" panose="02040503050406030204" pitchFamily="18" charset="0"/>
                      <a:cs typeface="Poppins" panose="020B0604020202020204" charset="0"/>
                    </a:rPr>
                    <m:t>𝐪</m:t>
                  </m:r>
                  <m:r>
                    <a:rPr lang="fr-FR" sz="1700" b="1" i="0" kern="1200" smtClean="0">
                      <a:latin typeface="Cambria Math" panose="02040503050406030204" pitchFamily="18" charset="0"/>
                      <a:cs typeface="Poppins" panose="020B0604020202020204" charset="0"/>
                    </a:rPr>
                    <m:t> </m:t>
                  </m:r>
                </m:den>
              </m:f>
            </m:oMath>
          </a14:m>
          <a:r>
            <a:rPr lang="en-US" sz="1700" b="1" i="0" kern="1200" dirty="0">
              <a:latin typeface="+mn-lt"/>
            </a:rPr>
            <a:t>and </a:t>
          </a:r>
          <a14:m xmlns:a14="http://schemas.microsoft.com/office/drawing/2010/main">
            <m:oMath xmlns:m="http://schemas.openxmlformats.org/officeDocument/2006/math">
              <m:f>
                <m:fPr>
                  <m:type m:val="skw"/>
                  <m:ctrlPr>
                    <a:rPr lang="fr-FR" sz="1700" b="1" i="1" kern="1200" smtClean="0">
                      <a:latin typeface="Cambria Math" panose="02040503050406030204" pitchFamily="18" charset="0"/>
                      <a:cs typeface="Poppins" panose="020B0604020202020204" charset="0"/>
                    </a:rPr>
                  </m:ctrlPr>
                </m:fPr>
                <m:num>
                  <m:sSub>
                    <m:sSubPr>
                      <m:ctrlPr>
                        <a:rPr lang="fr-FR" sz="1700" b="1" i="1" kern="1200" smtClean="0">
                          <a:latin typeface="Cambria Math" panose="02040503050406030204" pitchFamily="18" charset="0"/>
                          <a:cs typeface="Poppins" panose="020B0604020202020204" charset="0"/>
                        </a:rPr>
                      </m:ctrlPr>
                    </m:sSubPr>
                    <m:e>
                      <m:r>
                        <a:rPr lang="fr-FR" sz="1700" b="1" i="0" kern="1200" smtClean="0">
                          <a:latin typeface="Cambria Math" panose="02040503050406030204" pitchFamily="18" charset="0"/>
                          <a:cs typeface="Poppins" panose="020B0604020202020204" charset="0"/>
                        </a:rPr>
                        <m:t>𝐄</m:t>
                      </m:r>
                    </m:e>
                    <m:sub>
                      <m:r>
                        <a:rPr lang="fr-FR" sz="1700" b="1" i="0" kern="1200" smtClean="0">
                          <a:latin typeface="Cambria Math" panose="02040503050406030204" pitchFamily="18" charset="0"/>
                          <a:cs typeface="Poppins" panose="020B0604020202020204" charset="0"/>
                        </a:rPr>
                        <m:t>𝐊</m:t>
                      </m:r>
                    </m:sub>
                  </m:sSub>
                </m:num>
                <m:den>
                  <m:r>
                    <a:rPr lang="fr-FR" sz="1700" b="1" i="0" kern="1200">
                      <a:latin typeface="Cambria Math" panose="02040503050406030204" pitchFamily="18" charset="0"/>
                      <a:cs typeface="Poppins" panose="020B0604020202020204" charset="0"/>
                    </a:rPr>
                    <m:t>𝐪</m:t>
                  </m:r>
                  <m:r>
                    <a:rPr lang="fr-FR" sz="1700" b="1" i="0" kern="1200">
                      <a:latin typeface="Cambria Math" panose="02040503050406030204" pitchFamily="18" charset="0"/>
                      <a:cs typeface="Poppins" panose="020B0604020202020204" charset="0"/>
                    </a:rPr>
                    <m:t> </m:t>
                  </m:r>
                </m:den>
              </m:f>
            </m:oMath>
          </a14:m>
          <a:endParaRPr lang="en-US" sz="1700" b="1" i="0" kern="1200" dirty="0">
            <a:latin typeface="+mn-lt"/>
          </a:endParaRPr>
        </a:p>
      </dsp:txBody>
      <dsp:txXfrm>
        <a:off x="2447089" y="349519"/>
        <a:ext cx="1608045" cy="1885612"/>
      </dsp:txXfrm>
    </dsp:sp>
    <dsp:sp modelId="{6BBC03A2-8AC6-494D-9C83-E8482D3FF46C}">
      <dsp:nvSpPr>
        <dsp:cNvPr id="0" name=""/>
        <dsp:cNvSpPr/>
      </dsp:nvSpPr>
      <dsp:spPr>
        <a:xfrm>
          <a:off x="4275974" y="1080520"/>
          <a:ext cx="362117" cy="423609"/>
        </a:xfrm>
        <a:prstGeom prst="rightArrow">
          <a:avLst>
            <a:gd name="adj1" fmla="val 60000"/>
            <a:gd name="adj2" fmla="val 50000"/>
          </a:avLst>
        </a:prstGeom>
        <a:gradFill rotWithShape="0">
          <a:gsLst>
            <a:gs pos="0">
              <a:schemeClr val="accent5">
                <a:shade val="90000"/>
                <a:hueOff val="388629"/>
                <a:satOff val="-72158"/>
                <a:lumOff val="48078"/>
                <a:alphaOff val="0"/>
                <a:satMod val="103000"/>
                <a:lumMod val="102000"/>
                <a:tint val="94000"/>
              </a:schemeClr>
            </a:gs>
            <a:gs pos="50000">
              <a:schemeClr val="accent5">
                <a:shade val="90000"/>
                <a:hueOff val="388629"/>
                <a:satOff val="-72158"/>
                <a:lumOff val="48078"/>
                <a:alphaOff val="0"/>
                <a:satMod val="110000"/>
                <a:lumMod val="100000"/>
                <a:shade val="100000"/>
              </a:schemeClr>
            </a:gs>
            <a:gs pos="100000">
              <a:schemeClr val="accent5">
                <a:shade val="90000"/>
                <a:hueOff val="388629"/>
                <a:satOff val="-72158"/>
                <a:lumOff val="480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solidFill>
              <a:schemeClr val="tx1"/>
            </a:solidFill>
            <a:latin typeface="+mn-lt"/>
          </a:endParaRPr>
        </a:p>
      </dsp:txBody>
      <dsp:txXfrm>
        <a:off x="4275974" y="1165242"/>
        <a:ext cx="253482" cy="254165"/>
      </dsp:txXfrm>
    </dsp:sp>
    <dsp:sp modelId="{6F6FA7D8-C479-48D0-A06D-8FE54140F865}">
      <dsp:nvSpPr>
        <dsp:cNvPr id="0" name=""/>
        <dsp:cNvSpPr/>
      </dsp:nvSpPr>
      <dsp:spPr>
        <a:xfrm>
          <a:off x="4788405" y="299490"/>
          <a:ext cx="1708103" cy="1985670"/>
        </a:xfrm>
        <a:prstGeom prst="roundRect">
          <a:avLst>
            <a:gd name="adj" fmla="val 10000"/>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Only isotopes of </a:t>
          </a:r>
          <a:r>
            <a:rPr lang="en-US" sz="1700" b="1" kern="1200" dirty="0">
              <a:latin typeface="+mn-lt"/>
              <a:cs typeface="Poppins" panose="020B0604020202020204" charset="0"/>
            </a:rPr>
            <a:t>chosen </a:t>
          </a:r>
          <a14:m xmlns:a14="http://schemas.microsoft.com/office/drawing/2010/main">
            <m:oMath xmlns:m="http://schemas.openxmlformats.org/officeDocument/2006/math">
              <m:f>
                <m:fPr>
                  <m:type m:val="skw"/>
                  <m:ctrlPr>
                    <a:rPr lang="fr-FR" sz="1700" b="1" i="1" kern="1200" smtClean="0">
                      <a:latin typeface="Cambria Math" panose="02040503050406030204" pitchFamily="18" charset="0"/>
                      <a:cs typeface="Poppins" panose="020B0604020202020204" charset="0"/>
                    </a:rPr>
                  </m:ctrlPr>
                </m:fPr>
                <m:num>
                  <m:r>
                    <a:rPr lang="fr-FR" sz="1700" b="1" i="0" kern="1200" smtClean="0">
                      <a:latin typeface="Cambria Math" panose="02040503050406030204" pitchFamily="18" charset="0"/>
                      <a:cs typeface="Poppins" panose="020B0604020202020204" charset="0"/>
                    </a:rPr>
                    <m:t>𝐀</m:t>
                  </m:r>
                </m:num>
                <m:den>
                  <m:r>
                    <a:rPr lang="fr-FR" sz="1700" b="1" i="0" kern="1200" smtClean="0">
                      <a:latin typeface="Cambria Math" panose="02040503050406030204" pitchFamily="18" charset="0"/>
                      <a:cs typeface="Poppins" panose="020B0604020202020204" charset="0"/>
                    </a:rPr>
                    <m:t>𝐪</m:t>
                  </m:r>
                  <m:r>
                    <a:rPr lang="fr-FR" sz="1700" b="1" i="0" kern="1200" smtClean="0">
                      <a:latin typeface="Cambria Math" panose="02040503050406030204" pitchFamily="18" charset="0"/>
                      <a:cs typeface="Poppins" panose="020B0604020202020204" charset="0"/>
                    </a:rPr>
                    <m:t> </m:t>
                  </m:r>
                </m:den>
              </m:f>
            </m:oMath>
          </a14:m>
          <a:r>
            <a:rPr lang="en-US" sz="1700" b="1" kern="1200" dirty="0">
              <a:latin typeface="+mn-lt"/>
              <a:cs typeface="Poppins" panose="020B0604020202020204" charset="0"/>
            </a:rPr>
            <a:t> are deflected into the exit slit</a:t>
          </a:r>
          <a:endParaRPr lang="en-US" sz="1700" b="1" kern="1200" dirty="0">
            <a:latin typeface="+mn-lt"/>
          </a:endParaRPr>
        </a:p>
      </dsp:txBody>
      <dsp:txXfrm>
        <a:off x="4838434" y="349519"/>
        <a:ext cx="1608045" cy="1885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933A6-CF3B-46F5-ACC8-E05D90DA13CE}">
      <dsp:nvSpPr>
        <dsp:cNvPr id="0" name=""/>
        <dsp:cNvSpPr/>
      </dsp:nvSpPr>
      <dsp:spPr>
        <a:xfrm>
          <a:off x="5714" y="299490"/>
          <a:ext cx="1708103" cy="1985670"/>
        </a:xfrm>
        <a:prstGeom prst="roundRect">
          <a:avLst>
            <a:gd name="adj" fmla="val 10000"/>
          </a:avLst>
        </a:prstGeom>
        <a:gradFill rotWithShape="0">
          <a:gsLst>
            <a:gs pos="0">
              <a:schemeClr val="accent5">
                <a:alpha val="90000"/>
                <a:hueOff val="0"/>
                <a:satOff val="0"/>
                <a:lumOff val="0"/>
                <a:alphaOff val="0"/>
                <a:satMod val="103000"/>
                <a:lumMod val="102000"/>
                <a:tint val="94000"/>
              </a:schemeClr>
            </a:gs>
            <a:gs pos="50000">
              <a:schemeClr val="accent5">
                <a:alpha val="90000"/>
                <a:hueOff val="0"/>
                <a:satOff val="0"/>
                <a:lumOff val="0"/>
                <a:alphaOff val="0"/>
                <a:satMod val="110000"/>
                <a:lumMod val="100000"/>
                <a:shade val="100000"/>
              </a:schemeClr>
            </a:gs>
            <a:gs pos="100000">
              <a:schemeClr val="accent5">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dirty="0">
              <a:latin typeface="+mn-lt"/>
            </a:rPr>
            <a:t>Choice of</a:t>
          </a:r>
          <a14:m xmlns:a14="http://schemas.microsoft.com/office/drawing/2010/main">
            <m:oMath xmlns:m="http://schemas.openxmlformats.org/officeDocument/2006/math">
              <m:r>
                <a:rPr lang="fr-FR" sz="1700" b="1" i="0" kern="1200" dirty="0" smtClean="0">
                  <a:latin typeface="Cambria Math" panose="02040503050406030204" pitchFamily="18" charset="0"/>
                </a:rPr>
                <m:t> </m:t>
              </m:r>
              <m:acc>
                <m:accPr>
                  <m:chr m:val="⃗"/>
                  <m:ctrlPr>
                    <a:rPr lang="en-US" sz="1700" b="1" i="1" kern="1200" dirty="0" smtClean="0">
                      <a:latin typeface="Cambria Math" panose="02040503050406030204" pitchFamily="18" charset="0"/>
                    </a:rPr>
                  </m:ctrlPr>
                </m:accPr>
                <m:e>
                  <m:r>
                    <a:rPr lang="fr-FR" sz="1700" b="1" i="0" kern="1200" dirty="0" smtClean="0">
                      <a:latin typeface="Cambria Math" panose="02040503050406030204" pitchFamily="18" charset="0"/>
                    </a:rPr>
                    <m:t>𝐁</m:t>
                  </m:r>
                </m:e>
              </m:acc>
            </m:oMath>
          </a14:m>
          <a:r>
            <a:rPr lang="en-US" sz="1700" b="1" i="0" kern="1200" dirty="0">
              <a:latin typeface="+mn-lt"/>
            </a:rPr>
            <a:t> and </a:t>
          </a:r>
          <a14:m xmlns:a14="http://schemas.microsoft.com/office/drawing/2010/main">
            <m:oMath xmlns:m="http://schemas.openxmlformats.org/officeDocument/2006/math">
              <m:acc>
                <m:accPr>
                  <m:chr m:val="⃗"/>
                  <m:ctrlPr>
                    <a:rPr lang="en-US" sz="1700" b="1" i="1" kern="1200" smtClean="0">
                      <a:latin typeface="Cambria Math" panose="02040503050406030204" pitchFamily="18" charset="0"/>
                    </a:rPr>
                  </m:ctrlPr>
                </m:accPr>
                <m:e>
                  <m:r>
                    <a:rPr lang="fr-FR" sz="1700" b="1" i="0" kern="1200" smtClean="0">
                      <a:latin typeface="Cambria Math" panose="02040503050406030204" pitchFamily="18" charset="0"/>
                    </a:rPr>
                    <m:t>𝐄</m:t>
                  </m:r>
                </m:e>
              </m:acc>
            </m:oMath>
          </a14:m>
          <a:endParaRPr lang="en-US" sz="1700" b="1" i="0" kern="1200" dirty="0">
            <a:latin typeface="+mn-lt"/>
          </a:endParaRPr>
        </a:p>
      </dsp:txBody>
      <dsp:txXfrm>
        <a:off x="55743" y="349519"/>
        <a:ext cx="1608045" cy="1885612"/>
      </dsp:txXfrm>
    </dsp:sp>
    <dsp:sp modelId="{B14F32C4-1201-43C8-8457-BDE87B61451F}">
      <dsp:nvSpPr>
        <dsp:cNvPr id="0" name=""/>
        <dsp:cNvSpPr/>
      </dsp:nvSpPr>
      <dsp:spPr>
        <a:xfrm>
          <a:off x="1884628" y="1080520"/>
          <a:ext cx="362117" cy="423609"/>
        </a:xfrm>
        <a:prstGeom prst="rightArrow">
          <a:avLst>
            <a:gd name="adj1" fmla="val 60000"/>
            <a:gd name="adj2" fmla="val 50000"/>
          </a:avLst>
        </a:prstGeom>
        <a:gradFill rotWithShape="0">
          <a:gsLst>
            <a:gs pos="0">
              <a:schemeClr val="accent5">
                <a:shade val="90000"/>
                <a:hueOff val="0"/>
                <a:satOff val="0"/>
                <a:lumOff val="0"/>
                <a:alphaOff val="0"/>
                <a:satMod val="103000"/>
                <a:lumMod val="102000"/>
                <a:tint val="94000"/>
              </a:schemeClr>
            </a:gs>
            <a:gs pos="50000">
              <a:schemeClr val="accent5">
                <a:shade val="90000"/>
                <a:hueOff val="0"/>
                <a:satOff val="0"/>
                <a:lumOff val="0"/>
                <a:alphaOff val="0"/>
                <a:satMod val="110000"/>
                <a:lumMod val="100000"/>
                <a:shade val="100000"/>
              </a:schemeClr>
            </a:gs>
            <a:gs pos="100000">
              <a:schemeClr val="accent5">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solidFill>
              <a:schemeClr val="tx1"/>
            </a:solidFill>
            <a:latin typeface="+mn-lt"/>
          </a:endParaRPr>
        </a:p>
      </dsp:txBody>
      <dsp:txXfrm>
        <a:off x="1884628" y="1165242"/>
        <a:ext cx="253482" cy="254165"/>
      </dsp:txXfrm>
    </dsp:sp>
    <dsp:sp modelId="{FC90E14B-CA8F-4D68-8698-8DB0A4A0689C}">
      <dsp:nvSpPr>
        <dsp:cNvPr id="0" name=""/>
        <dsp:cNvSpPr/>
      </dsp:nvSpPr>
      <dsp:spPr>
        <a:xfrm>
          <a:off x="2397060" y="299490"/>
          <a:ext cx="1708103" cy="1985670"/>
        </a:xfrm>
        <a:prstGeom prst="roundRect">
          <a:avLst>
            <a:gd name="adj" fmla="val 10000"/>
          </a:avLst>
        </a:prstGeom>
        <a:gradFill rotWithShape="0">
          <a:gsLst>
            <a:gs pos="0">
              <a:schemeClr val="accent5">
                <a:alpha val="90000"/>
                <a:hueOff val="0"/>
                <a:satOff val="0"/>
                <a:lumOff val="0"/>
                <a:alphaOff val="-20000"/>
                <a:satMod val="103000"/>
                <a:lumMod val="102000"/>
                <a:tint val="94000"/>
              </a:schemeClr>
            </a:gs>
            <a:gs pos="50000">
              <a:schemeClr val="accent5">
                <a:alpha val="90000"/>
                <a:hueOff val="0"/>
                <a:satOff val="0"/>
                <a:lumOff val="0"/>
                <a:alphaOff val="-20000"/>
                <a:satMod val="110000"/>
                <a:lumMod val="100000"/>
                <a:shade val="100000"/>
              </a:schemeClr>
            </a:gs>
            <a:gs pos="100000">
              <a:schemeClr val="accent5">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dirty="0">
              <a:latin typeface="+mn-lt"/>
            </a:rPr>
            <a:t>Selection of </a:t>
          </a:r>
          <a14:m xmlns:a14="http://schemas.microsoft.com/office/drawing/2010/main">
            <m:oMath xmlns:m="http://schemas.openxmlformats.org/officeDocument/2006/math">
              <m:f>
                <m:fPr>
                  <m:type m:val="skw"/>
                  <m:ctrlPr>
                    <a:rPr lang="fr-FR" sz="1700" b="1" i="1" kern="1200" smtClean="0">
                      <a:latin typeface="Cambria Math" panose="02040503050406030204" pitchFamily="18" charset="0"/>
                      <a:cs typeface="Poppins" panose="020B0604020202020204" charset="0"/>
                    </a:rPr>
                  </m:ctrlPr>
                </m:fPr>
                <m:num>
                  <m:r>
                    <a:rPr lang="fr-FR" sz="1700" b="1" i="0" kern="1200" smtClean="0">
                      <a:latin typeface="Cambria Math" panose="02040503050406030204" pitchFamily="18" charset="0"/>
                      <a:cs typeface="Poppins" panose="020B0604020202020204" charset="0"/>
                    </a:rPr>
                    <m:t>𝐀</m:t>
                  </m:r>
                </m:num>
                <m:den>
                  <m:r>
                    <a:rPr lang="fr-FR" sz="1700" b="1" i="0" kern="1200" smtClean="0">
                      <a:latin typeface="Cambria Math" panose="02040503050406030204" pitchFamily="18" charset="0"/>
                      <a:cs typeface="Poppins" panose="020B0604020202020204" charset="0"/>
                    </a:rPr>
                    <m:t>𝐪</m:t>
                  </m:r>
                  <m:r>
                    <a:rPr lang="fr-FR" sz="1700" b="1" i="0" kern="1200" smtClean="0">
                      <a:latin typeface="Cambria Math" panose="02040503050406030204" pitchFamily="18" charset="0"/>
                      <a:cs typeface="Poppins" panose="020B0604020202020204" charset="0"/>
                    </a:rPr>
                    <m:t> </m:t>
                  </m:r>
                </m:den>
              </m:f>
            </m:oMath>
          </a14:m>
          <a:r>
            <a:rPr lang="en-US" sz="1700" b="1" i="0" kern="1200" dirty="0">
              <a:latin typeface="+mn-lt"/>
            </a:rPr>
            <a:t>and </a:t>
          </a:r>
          <a14:m xmlns:a14="http://schemas.microsoft.com/office/drawing/2010/main">
            <m:oMath xmlns:m="http://schemas.openxmlformats.org/officeDocument/2006/math">
              <m:f>
                <m:fPr>
                  <m:type m:val="skw"/>
                  <m:ctrlPr>
                    <a:rPr lang="fr-FR" sz="1700" b="1" i="1" kern="1200" smtClean="0">
                      <a:latin typeface="Cambria Math" panose="02040503050406030204" pitchFamily="18" charset="0"/>
                      <a:cs typeface="Poppins" panose="020B0604020202020204" charset="0"/>
                    </a:rPr>
                  </m:ctrlPr>
                </m:fPr>
                <m:num>
                  <m:sSub>
                    <m:sSubPr>
                      <m:ctrlPr>
                        <a:rPr lang="fr-FR" sz="1700" b="1" i="1" kern="1200" smtClean="0">
                          <a:latin typeface="Cambria Math" panose="02040503050406030204" pitchFamily="18" charset="0"/>
                          <a:cs typeface="Poppins" panose="020B0604020202020204" charset="0"/>
                        </a:rPr>
                      </m:ctrlPr>
                    </m:sSubPr>
                    <m:e>
                      <m:r>
                        <a:rPr lang="fr-FR" sz="1700" b="1" i="0" kern="1200" smtClean="0">
                          <a:latin typeface="Cambria Math" panose="02040503050406030204" pitchFamily="18" charset="0"/>
                          <a:cs typeface="Poppins" panose="020B0604020202020204" charset="0"/>
                        </a:rPr>
                        <m:t>𝐄</m:t>
                      </m:r>
                    </m:e>
                    <m:sub>
                      <m:r>
                        <a:rPr lang="fr-FR" sz="1700" b="1" i="0" kern="1200" smtClean="0">
                          <a:latin typeface="Cambria Math" panose="02040503050406030204" pitchFamily="18" charset="0"/>
                          <a:cs typeface="Poppins" panose="020B0604020202020204" charset="0"/>
                        </a:rPr>
                        <m:t>𝐊</m:t>
                      </m:r>
                    </m:sub>
                  </m:sSub>
                </m:num>
                <m:den>
                  <m:r>
                    <a:rPr lang="fr-FR" sz="1700" b="1" i="0" kern="1200">
                      <a:latin typeface="Cambria Math" panose="02040503050406030204" pitchFamily="18" charset="0"/>
                      <a:cs typeface="Poppins" panose="020B0604020202020204" charset="0"/>
                    </a:rPr>
                    <m:t>𝐪</m:t>
                  </m:r>
                  <m:r>
                    <a:rPr lang="fr-FR" sz="1700" b="1" i="0" kern="1200">
                      <a:latin typeface="Cambria Math" panose="02040503050406030204" pitchFamily="18" charset="0"/>
                      <a:cs typeface="Poppins" panose="020B0604020202020204" charset="0"/>
                    </a:rPr>
                    <m:t> </m:t>
                  </m:r>
                </m:den>
              </m:f>
            </m:oMath>
          </a14:m>
          <a:endParaRPr lang="en-US" sz="1700" b="1" i="0" kern="1200" dirty="0">
            <a:latin typeface="+mn-lt"/>
          </a:endParaRPr>
        </a:p>
      </dsp:txBody>
      <dsp:txXfrm>
        <a:off x="2447089" y="349519"/>
        <a:ext cx="1608045" cy="1885612"/>
      </dsp:txXfrm>
    </dsp:sp>
    <dsp:sp modelId="{6BBC03A2-8AC6-494D-9C83-E8482D3FF46C}">
      <dsp:nvSpPr>
        <dsp:cNvPr id="0" name=""/>
        <dsp:cNvSpPr/>
      </dsp:nvSpPr>
      <dsp:spPr>
        <a:xfrm>
          <a:off x="4275974" y="1080520"/>
          <a:ext cx="362117" cy="423609"/>
        </a:xfrm>
        <a:prstGeom prst="rightArrow">
          <a:avLst>
            <a:gd name="adj1" fmla="val 60000"/>
            <a:gd name="adj2" fmla="val 50000"/>
          </a:avLst>
        </a:prstGeom>
        <a:gradFill rotWithShape="0">
          <a:gsLst>
            <a:gs pos="0">
              <a:schemeClr val="accent5">
                <a:shade val="90000"/>
                <a:hueOff val="388629"/>
                <a:satOff val="-72158"/>
                <a:lumOff val="48078"/>
                <a:alphaOff val="0"/>
                <a:satMod val="103000"/>
                <a:lumMod val="102000"/>
                <a:tint val="94000"/>
              </a:schemeClr>
            </a:gs>
            <a:gs pos="50000">
              <a:schemeClr val="accent5">
                <a:shade val="90000"/>
                <a:hueOff val="388629"/>
                <a:satOff val="-72158"/>
                <a:lumOff val="48078"/>
                <a:alphaOff val="0"/>
                <a:satMod val="110000"/>
                <a:lumMod val="100000"/>
                <a:shade val="100000"/>
              </a:schemeClr>
            </a:gs>
            <a:gs pos="100000">
              <a:schemeClr val="accent5">
                <a:shade val="90000"/>
                <a:hueOff val="388629"/>
                <a:satOff val="-72158"/>
                <a:lumOff val="480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b="1" kern="1200">
            <a:solidFill>
              <a:schemeClr val="tx1"/>
            </a:solidFill>
            <a:latin typeface="+mn-lt"/>
          </a:endParaRPr>
        </a:p>
      </dsp:txBody>
      <dsp:txXfrm>
        <a:off x="4275974" y="1165242"/>
        <a:ext cx="253482" cy="254165"/>
      </dsp:txXfrm>
    </dsp:sp>
    <dsp:sp modelId="{6F6FA7D8-C479-48D0-A06D-8FE54140F865}">
      <dsp:nvSpPr>
        <dsp:cNvPr id="0" name=""/>
        <dsp:cNvSpPr/>
      </dsp:nvSpPr>
      <dsp:spPr>
        <a:xfrm>
          <a:off x="4788405" y="299490"/>
          <a:ext cx="1708103" cy="1985670"/>
        </a:xfrm>
        <a:prstGeom prst="roundRect">
          <a:avLst>
            <a:gd name="adj" fmla="val 10000"/>
          </a:avLst>
        </a:prstGeom>
        <a:gradFill rotWithShape="0">
          <a:gsLst>
            <a:gs pos="0">
              <a:schemeClr val="accent5">
                <a:alpha val="90000"/>
                <a:hueOff val="0"/>
                <a:satOff val="0"/>
                <a:lumOff val="0"/>
                <a:alphaOff val="-40000"/>
                <a:satMod val="103000"/>
                <a:lumMod val="102000"/>
                <a:tint val="94000"/>
              </a:schemeClr>
            </a:gs>
            <a:gs pos="50000">
              <a:schemeClr val="accent5">
                <a:alpha val="90000"/>
                <a:hueOff val="0"/>
                <a:satOff val="0"/>
                <a:lumOff val="0"/>
                <a:alphaOff val="-40000"/>
                <a:satMod val="110000"/>
                <a:lumMod val="100000"/>
                <a:shade val="100000"/>
              </a:schemeClr>
            </a:gs>
            <a:gs pos="100000">
              <a:schemeClr val="accent5">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mn-lt"/>
            </a:rPr>
            <a:t>Only isotopes of </a:t>
          </a:r>
          <a:r>
            <a:rPr lang="en-US" sz="1700" b="1" kern="1200" dirty="0">
              <a:latin typeface="+mn-lt"/>
              <a:cs typeface="Poppins" panose="020B0604020202020204" charset="0"/>
            </a:rPr>
            <a:t>chosen </a:t>
          </a:r>
          <a14:m xmlns:a14="http://schemas.microsoft.com/office/drawing/2010/main">
            <m:oMath xmlns:m="http://schemas.openxmlformats.org/officeDocument/2006/math">
              <m:f>
                <m:fPr>
                  <m:type m:val="skw"/>
                  <m:ctrlPr>
                    <a:rPr lang="fr-FR" sz="1700" b="1" i="1" kern="1200" smtClean="0">
                      <a:latin typeface="Cambria Math" panose="02040503050406030204" pitchFamily="18" charset="0"/>
                      <a:cs typeface="Poppins" panose="020B0604020202020204" charset="0"/>
                    </a:rPr>
                  </m:ctrlPr>
                </m:fPr>
                <m:num>
                  <m:r>
                    <a:rPr lang="fr-FR" sz="1700" b="1" i="0" kern="1200" smtClean="0">
                      <a:latin typeface="Cambria Math" panose="02040503050406030204" pitchFamily="18" charset="0"/>
                      <a:cs typeface="Poppins" panose="020B0604020202020204" charset="0"/>
                    </a:rPr>
                    <m:t>𝐀</m:t>
                  </m:r>
                </m:num>
                <m:den>
                  <m:r>
                    <a:rPr lang="fr-FR" sz="1700" b="1" i="0" kern="1200" smtClean="0">
                      <a:latin typeface="Cambria Math" panose="02040503050406030204" pitchFamily="18" charset="0"/>
                      <a:cs typeface="Poppins" panose="020B0604020202020204" charset="0"/>
                    </a:rPr>
                    <m:t>𝐪</m:t>
                  </m:r>
                  <m:r>
                    <a:rPr lang="fr-FR" sz="1700" b="1" i="0" kern="1200" smtClean="0">
                      <a:latin typeface="Cambria Math" panose="02040503050406030204" pitchFamily="18" charset="0"/>
                      <a:cs typeface="Poppins" panose="020B0604020202020204" charset="0"/>
                    </a:rPr>
                    <m:t> </m:t>
                  </m:r>
                </m:den>
              </m:f>
            </m:oMath>
          </a14:m>
          <a:r>
            <a:rPr lang="en-US" sz="1700" b="1" kern="1200" dirty="0">
              <a:latin typeface="+mn-lt"/>
              <a:cs typeface="Poppins" panose="020B0604020202020204" charset="0"/>
            </a:rPr>
            <a:t> are deflected into the exit slit</a:t>
          </a:r>
          <a:endParaRPr lang="en-US" sz="1700" b="1" kern="1200" dirty="0">
            <a:latin typeface="+mn-lt"/>
          </a:endParaRPr>
        </a:p>
      </dsp:txBody>
      <dsp:txXfrm>
        <a:off x="4838434" y="349519"/>
        <a:ext cx="1608045" cy="1885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38639-51BB-45D4-8D2E-71D9E08590D6}">
      <dsp:nvSpPr>
        <dsp:cNvPr id="0" name=""/>
        <dsp:cNvSpPr/>
      </dsp:nvSpPr>
      <dsp:spPr>
        <a:xfrm>
          <a:off x="4615" y="0"/>
          <a:ext cx="2759248" cy="916338"/>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rgbClr val="ED4A98"/>
              </a:solidFill>
            </a:rPr>
            <a:t>Mass </a:t>
          </a:r>
          <a:r>
            <a:rPr lang="fr-FR" sz="1600" b="1" kern="1200" dirty="0" err="1">
              <a:solidFill>
                <a:srgbClr val="ED4A98"/>
              </a:solidFill>
            </a:rPr>
            <a:t>spectrometry</a:t>
          </a:r>
          <a:endParaRPr lang="en-US" sz="1600" b="1" kern="1200" dirty="0">
            <a:solidFill>
              <a:srgbClr val="ED4A98"/>
            </a:solidFill>
          </a:endParaRPr>
        </a:p>
      </dsp:txBody>
      <dsp:txXfrm>
        <a:off x="462784" y="0"/>
        <a:ext cx="1842910" cy="916338"/>
      </dsp:txXfrm>
    </dsp:sp>
    <dsp:sp modelId="{7BAE758D-4ADE-4E9E-8CA8-379F444E4760}">
      <dsp:nvSpPr>
        <dsp:cNvPr id="0" name=""/>
        <dsp:cNvSpPr/>
      </dsp:nvSpPr>
      <dsp:spPr>
        <a:xfrm>
          <a:off x="2492555" y="0"/>
          <a:ext cx="2759248" cy="916338"/>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285750" lvl="0" indent="-285750" algn="ctr" defTabSz="711200">
            <a:lnSpc>
              <a:spcPct val="90000"/>
            </a:lnSpc>
            <a:spcBef>
              <a:spcPct val="0"/>
            </a:spcBef>
            <a:spcAft>
              <a:spcPct val="35000"/>
            </a:spcAft>
            <a:buFont typeface="Arial" panose="020B0604020202020204" pitchFamily="34" charset="0"/>
            <a:buNone/>
          </a:pPr>
          <a:r>
            <a:rPr lang="fr-FR" sz="1600" b="1" kern="1200" dirty="0">
              <a:solidFill>
                <a:srgbClr val="ED4A98"/>
              </a:solidFill>
            </a:rPr>
            <a:t>Gamma </a:t>
          </a:r>
          <a:r>
            <a:rPr lang="fr-FR" sz="1600" b="1" kern="1200" dirty="0" err="1">
              <a:solidFill>
                <a:srgbClr val="ED4A98"/>
              </a:solidFill>
            </a:rPr>
            <a:t>spectroscopy</a:t>
          </a:r>
          <a:endParaRPr lang="fr-FR" sz="1600" b="1" kern="1200" dirty="0">
            <a:solidFill>
              <a:srgbClr val="ED4A98"/>
            </a:solidFill>
          </a:endParaRPr>
        </a:p>
      </dsp:txBody>
      <dsp:txXfrm>
        <a:off x="2950724" y="0"/>
        <a:ext cx="1842910" cy="9163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91D6CD-FDF2-4EEE-B498-9D2F7FDD907F}">
      <dsp:nvSpPr>
        <dsp:cNvPr id="0" name=""/>
        <dsp:cNvSpPr/>
      </dsp:nvSpPr>
      <dsp:spPr>
        <a:xfrm>
          <a:off x="1366903" y="1204956"/>
          <a:ext cx="2365538" cy="2365898"/>
        </a:xfrm>
        <a:prstGeom prst="circularArrow">
          <a:avLst>
            <a:gd name="adj1" fmla="val 10980"/>
            <a:gd name="adj2" fmla="val 1142322"/>
            <a:gd name="adj3" fmla="val 4500000"/>
            <a:gd name="adj4" fmla="val 10800000"/>
            <a:gd name="adj5" fmla="val 12500"/>
          </a:avLst>
        </a:prstGeom>
        <a:solidFill>
          <a:schemeClr val="bg2">
            <a:lumMod val="85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C33652-B3C4-443D-973F-F492F1FFC03A}">
      <dsp:nvSpPr>
        <dsp:cNvPr id="0" name=""/>
        <dsp:cNvSpPr/>
      </dsp:nvSpPr>
      <dsp:spPr>
        <a:xfrm>
          <a:off x="1663187" y="1676848"/>
          <a:ext cx="1767639" cy="142162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75000"/>
                </a:schemeClr>
              </a:solidFill>
            </a:rPr>
            <a:t>Isomeric Ratios measurements </a:t>
          </a:r>
          <a14:m xmlns:a14="http://schemas.microsoft.com/office/drawing/2010/main">
            <m:oMath xmlns:m="http://schemas.openxmlformats.org/officeDocument/2006/math">
              <m:sSub>
                <m:sSubPr>
                  <m:ctrlPr>
                    <a:rPr lang="fr-FR" sz="1600" b="1" i="1" kern="1200" smtClean="0">
                      <a:solidFill>
                        <a:schemeClr val="bg2">
                          <a:lumMod val="75000"/>
                        </a:schemeClr>
                      </a:solidFill>
                      <a:latin typeface="Cambria Math" panose="02040503050406030204" pitchFamily="18" charset="0"/>
                    </a:rPr>
                  </m:ctrlPr>
                </m:sSubPr>
                <m:e>
                  <m:r>
                    <a:rPr lang="fr-FR" sz="1600" b="1" i="0" kern="1200">
                      <a:solidFill>
                        <a:schemeClr val="bg2">
                          <a:lumMod val="75000"/>
                        </a:schemeClr>
                      </a:solidFill>
                      <a:latin typeface="Cambria Math" panose="02040503050406030204" pitchFamily="18" charset="0"/>
                    </a:rPr>
                    <m:t>𝐈𝐑</m:t>
                  </m:r>
                </m:e>
                <m:sub>
                  <m:r>
                    <a:rPr lang="fr-FR" sz="1600" b="1" i="0" kern="1200">
                      <a:solidFill>
                        <a:schemeClr val="bg2">
                          <a:lumMod val="75000"/>
                        </a:schemeClr>
                      </a:solidFill>
                      <a:latin typeface="Cambria Math" panose="02040503050406030204" pitchFamily="18" charset="0"/>
                    </a:rPr>
                    <m:t>𝐞𝐱𝐩</m:t>
                  </m:r>
                </m:sub>
              </m:sSub>
              <m:d>
                <m:dPr>
                  <m:ctrlPr>
                    <a:rPr lang="fr-FR" sz="1600" b="1" i="1" kern="1200">
                      <a:solidFill>
                        <a:schemeClr val="bg2">
                          <a:lumMod val="75000"/>
                        </a:schemeClr>
                      </a:solidFill>
                      <a:latin typeface="Cambria Math" panose="02040503050406030204" pitchFamily="18" charset="0"/>
                    </a:rPr>
                  </m:ctrlPr>
                </m:dPr>
                <m:e>
                  <m:r>
                    <a:rPr lang="fr-FR" sz="1600" b="1" i="0" kern="1200">
                      <a:solidFill>
                        <a:schemeClr val="bg2">
                          <a:lumMod val="75000"/>
                        </a:schemeClr>
                      </a:solidFill>
                      <a:latin typeface="Cambria Math" panose="02040503050406030204" pitchFamily="18" charset="0"/>
                    </a:rPr>
                    <m:t>𝐊𝐄</m:t>
                  </m:r>
                </m:e>
              </m:d>
            </m:oMath>
          </a14:m>
          <a:endParaRPr lang="en-US" sz="1600" kern="1200" dirty="0">
            <a:solidFill>
              <a:schemeClr val="bg2">
                <a:lumMod val="75000"/>
              </a:schemeClr>
            </a:solidFill>
          </a:endParaRPr>
        </a:p>
      </dsp:txBody>
      <dsp:txXfrm>
        <a:off x="1663187" y="1676848"/>
        <a:ext cx="1767639" cy="1421622"/>
      </dsp:txXfrm>
    </dsp:sp>
    <dsp:sp modelId="{F1AD26EC-3ABA-4861-9A82-75559EF78BC5}">
      <dsp:nvSpPr>
        <dsp:cNvPr id="0" name=""/>
        <dsp:cNvSpPr/>
      </dsp:nvSpPr>
      <dsp:spPr>
        <a:xfrm>
          <a:off x="709883" y="2564340"/>
          <a:ext cx="2365538" cy="2365898"/>
        </a:xfrm>
        <a:prstGeom prst="leftCircularArrow">
          <a:avLst>
            <a:gd name="adj1" fmla="val 10980"/>
            <a:gd name="adj2" fmla="val 1142322"/>
            <a:gd name="adj3" fmla="val 6300000"/>
            <a:gd name="adj4" fmla="val 18900000"/>
            <a:gd name="adj5" fmla="val 12500"/>
          </a:avLst>
        </a:prstGeom>
        <a:solidFill>
          <a:schemeClr val="accent5">
            <a:lumMod val="60000"/>
            <a:lumOff val="40000"/>
            <a:alpha val="7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879EA8A-92A6-4658-BA45-D0C49FDE2CC1}">
      <dsp:nvSpPr>
        <dsp:cNvPr id="0" name=""/>
        <dsp:cNvSpPr/>
      </dsp:nvSpPr>
      <dsp:spPr>
        <a:xfrm>
          <a:off x="1068615" y="3482341"/>
          <a:ext cx="1719765" cy="65708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FIFRELIN decay</a:t>
          </a:r>
        </a:p>
        <a:p>
          <a:pPr marL="0" lvl="0" indent="0" algn="ctr" defTabSz="711200">
            <a:lnSpc>
              <a:spcPct val="90000"/>
            </a:lnSpc>
            <a:spcBef>
              <a:spcPct val="0"/>
            </a:spcBef>
            <a:spcAft>
              <a:spcPct val="35000"/>
            </a:spcAft>
            <a:buNone/>
          </a:pPr>
          <a14:m xmlns:a14="http://schemas.microsoft.com/office/drawing/2010/main">
            <m:oMath xmlns:m="http://schemas.openxmlformats.org/officeDocument/2006/math">
              <m:acc>
                <m:accPr>
                  <m:chr m:val="̅"/>
                  <m:ctrlPr>
                    <a:rPr lang="fr-FR" sz="1600" b="1" i="1" kern="1200" smtClean="0">
                      <a:latin typeface="Cambria Math" panose="02040503050406030204" pitchFamily="18" charset="0"/>
                      <a:ea typeface="Cambria Math" panose="02040503050406030204" pitchFamily="18" charset="0"/>
                    </a:rPr>
                  </m:ctrlPr>
                </m:accPr>
                <m:e>
                  <m:r>
                    <a:rPr lang="fr-FR" sz="1600" b="1" i="0" kern="1200">
                      <a:latin typeface="Cambria Math" panose="02040503050406030204" pitchFamily="18" charset="0"/>
                      <a:ea typeface="Cambria Math" panose="02040503050406030204" pitchFamily="18" charset="0"/>
                    </a:rPr>
                    <m:t>𝐈𝐑</m:t>
                  </m:r>
                </m:e>
              </m:acc>
              <m:d>
                <m:dPr>
                  <m:ctrlPr>
                    <a:rPr lang="fr-FR" sz="1600" b="1" i="1" kern="1200">
                      <a:latin typeface="Cambria Math" panose="02040503050406030204" pitchFamily="18" charset="0"/>
                      <a:ea typeface="Cambria Math" panose="02040503050406030204" pitchFamily="18" charset="0"/>
                    </a:rPr>
                  </m:ctrlPr>
                </m:dPr>
                <m:e>
                  <m:sSup>
                    <m:sSupPr>
                      <m:ctrlPr>
                        <a:rPr lang="fr-FR" sz="1600" b="1" i="1" kern="1200">
                          <a:latin typeface="Cambria Math" panose="02040503050406030204" pitchFamily="18" charset="0"/>
                          <a:ea typeface="Cambria Math" panose="02040503050406030204" pitchFamily="18" charset="0"/>
                        </a:rPr>
                      </m:ctrlPr>
                    </m:sSupPr>
                    <m:e>
                      <m:r>
                        <a:rPr lang="fr-FR" sz="1600" b="1" i="0" kern="1200">
                          <a:latin typeface="Cambria Math" panose="02040503050406030204" pitchFamily="18" charset="0"/>
                          <a:ea typeface="Cambria Math" panose="02040503050406030204" pitchFamily="18" charset="0"/>
                        </a:rPr>
                        <m:t>𝐄</m:t>
                      </m:r>
                    </m:e>
                    <m:sup>
                      <m:r>
                        <a:rPr lang="fr-FR" sz="1600" b="1" i="0" kern="1200">
                          <a:latin typeface="Cambria Math" panose="02040503050406030204" pitchFamily="18" charset="0"/>
                          <a:ea typeface="Cambria Math" panose="02040503050406030204" pitchFamily="18" charset="0"/>
                        </a:rPr>
                        <m:t>∗</m:t>
                      </m:r>
                    </m:sup>
                  </m:sSup>
                </m:e>
              </m:d>
            </m:oMath>
          </a14:m>
          <a:r>
            <a:rPr lang="en-US" sz="1600" kern="1200" dirty="0"/>
            <a:t> </a:t>
          </a:r>
        </a:p>
      </dsp:txBody>
      <dsp:txXfrm>
        <a:off x="1068615" y="3482341"/>
        <a:ext cx="1719765" cy="657084"/>
      </dsp:txXfrm>
    </dsp:sp>
    <dsp:sp modelId="{D4F14CE7-F1A7-4C56-8C66-DBF240C1B6E2}">
      <dsp:nvSpPr>
        <dsp:cNvPr id="0" name=""/>
        <dsp:cNvSpPr/>
      </dsp:nvSpPr>
      <dsp:spPr>
        <a:xfrm>
          <a:off x="1535267" y="4086398"/>
          <a:ext cx="2032363" cy="2033178"/>
        </a:xfrm>
        <a:prstGeom prst="blockArc">
          <a:avLst>
            <a:gd name="adj1" fmla="val 13500000"/>
            <a:gd name="adj2" fmla="val 10800000"/>
            <a:gd name="adj3" fmla="val 12740"/>
          </a:avLst>
        </a:prstGeom>
        <a:solidFill>
          <a:schemeClr val="bg2">
            <a:lumMod val="8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EDC55EF-6756-47C6-8D9C-E6578DDD255D}">
      <dsp:nvSpPr>
        <dsp:cNvPr id="0" name=""/>
        <dsp:cNvSpPr/>
      </dsp:nvSpPr>
      <dsp:spPr>
        <a:xfrm>
          <a:off x="1892874" y="4795577"/>
          <a:ext cx="1314483" cy="657084"/>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2">
                  <a:lumMod val="75000"/>
                </a:schemeClr>
              </a:solidFill>
            </a:rPr>
            <a:t>Extraction of the angular momentum</a:t>
          </a:r>
        </a:p>
        <a:p>
          <a:pPr marL="0" lvl="0" indent="0" algn="ctr" defTabSz="711200">
            <a:lnSpc>
              <a:spcPct val="90000"/>
            </a:lnSpc>
            <a:spcBef>
              <a:spcPct val="0"/>
            </a:spcBef>
            <a:spcAft>
              <a:spcPct val="35000"/>
            </a:spcAft>
            <a:buNone/>
          </a:pPr>
          <a14:m xmlns:a14="http://schemas.microsoft.com/office/drawing/2010/main">
            <m:oMathPara xmlns:m="http://schemas.openxmlformats.org/officeDocument/2006/math">
              <m:oMathParaPr>
                <m:jc m:val="centerGroup"/>
              </m:oMathParaPr>
              <m:oMath xmlns:m="http://schemas.openxmlformats.org/officeDocument/2006/math">
                <m:sSub>
                  <m:sSubPr>
                    <m:ctrlPr>
                      <a:rPr lang="fr-FR" sz="1600" b="1" i="1" kern="1200" smtClean="0">
                        <a:solidFill>
                          <a:schemeClr val="bg2">
                            <a:lumMod val="75000"/>
                          </a:schemeClr>
                        </a:solidFill>
                        <a:latin typeface="Cambria Math" panose="02040503050406030204" pitchFamily="18" charset="0"/>
                        <a:ea typeface="Cambria Math" panose="02040503050406030204" pitchFamily="18" charset="0"/>
                      </a:rPr>
                    </m:ctrlPr>
                  </m:sSubPr>
                  <m:e>
                    <m:r>
                      <a:rPr lang="fr-FR" sz="1600" b="1" i="0" kern="1200">
                        <a:solidFill>
                          <a:schemeClr val="bg2">
                            <a:lumMod val="75000"/>
                          </a:schemeClr>
                        </a:solidFill>
                        <a:latin typeface="Cambria Math" panose="02040503050406030204" pitchFamily="18" charset="0"/>
                        <a:ea typeface="Cambria Math" panose="02040503050406030204" pitchFamily="18" charset="0"/>
                      </a:rPr>
                      <m:t>𝐉</m:t>
                    </m:r>
                  </m:e>
                  <m:sub>
                    <m:r>
                      <a:rPr lang="fr-FR" sz="1600" b="1" i="0" kern="1200">
                        <a:solidFill>
                          <a:schemeClr val="bg2">
                            <a:lumMod val="75000"/>
                          </a:schemeClr>
                        </a:solidFill>
                        <a:latin typeface="Cambria Math" panose="02040503050406030204" pitchFamily="18" charset="0"/>
                        <a:ea typeface="Cambria Math" panose="02040503050406030204" pitchFamily="18" charset="0"/>
                      </a:rPr>
                      <m:t>𝐅𝐅</m:t>
                    </m:r>
                  </m:sub>
                </m:sSub>
                <m:r>
                  <a:rPr lang="fr-FR" sz="1600" b="1" i="0" kern="1200">
                    <a:solidFill>
                      <a:schemeClr val="bg2">
                        <a:lumMod val="75000"/>
                      </a:schemeClr>
                    </a:solidFill>
                    <a:latin typeface="Cambria Math" panose="02040503050406030204" pitchFamily="18" charset="0"/>
                    <a:ea typeface="Cambria Math" panose="02040503050406030204" pitchFamily="18" charset="0"/>
                  </a:rPr>
                  <m:t>(</m:t>
                </m:r>
                <m:sSup>
                  <m:sSupPr>
                    <m:ctrlPr>
                      <a:rPr lang="fr-FR" sz="1600" b="1" i="1" kern="1200">
                        <a:solidFill>
                          <a:schemeClr val="bg2">
                            <a:lumMod val="75000"/>
                          </a:schemeClr>
                        </a:solidFill>
                        <a:latin typeface="Cambria Math" panose="02040503050406030204" pitchFamily="18" charset="0"/>
                        <a:ea typeface="Cambria Math" panose="02040503050406030204" pitchFamily="18" charset="0"/>
                      </a:rPr>
                    </m:ctrlPr>
                  </m:sSupPr>
                  <m:e>
                    <m:r>
                      <a:rPr lang="fr-FR" sz="1600" b="1" i="0" kern="1200">
                        <a:solidFill>
                          <a:schemeClr val="bg2">
                            <a:lumMod val="75000"/>
                          </a:schemeClr>
                        </a:solidFill>
                        <a:latin typeface="Cambria Math" panose="02040503050406030204" pitchFamily="18" charset="0"/>
                        <a:ea typeface="Cambria Math" panose="02040503050406030204" pitchFamily="18" charset="0"/>
                      </a:rPr>
                      <m:t>𝐄</m:t>
                    </m:r>
                  </m:e>
                  <m:sup>
                    <m:r>
                      <a:rPr lang="fr-FR" sz="1600" b="1" i="0" kern="1200">
                        <a:solidFill>
                          <a:schemeClr val="bg2">
                            <a:lumMod val="75000"/>
                          </a:schemeClr>
                        </a:solidFill>
                        <a:latin typeface="Cambria Math" panose="02040503050406030204" pitchFamily="18" charset="0"/>
                        <a:ea typeface="Cambria Math" panose="02040503050406030204" pitchFamily="18" charset="0"/>
                      </a:rPr>
                      <m:t>∗</m:t>
                    </m:r>
                  </m:sup>
                </m:sSup>
                <m:r>
                  <a:rPr lang="fr-FR" sz="1600" b="1" i="0" kern="1200">
                    <a:solidFill>
                      <a:schemeClr val="bg2">
                        <a:lumMod val="75000"/>
                      </a:schemeClr>
                    </a:solidFill>
                    <a:latin typeface="Cambria Math" panose="02040503050406030204" pitchFamily="18" charset="0"/>
                    <a:ea typeface="Cambria Math" panose="02040503050406030204" pitchFamily="18" charset="0"/>
                  </a:rPr>
                  <m:t>)</m:t>
                </m:r>
              </m:oMath>
            </m:oMathPara>
          </a14:m>
          <a:endParaRPr lang="en-US" sz="1100" kern="1200" dirty="0">
            <a:solidFill>
              <a:schemeClr val="bg2">
                <a:lumMod val="75000"/>
              </a:schemeClr>
            </a:solidFill>
          </a:endParaRPr>
        </a:p>
      </dsp:txBody>
      <dsp:txXfrm>
        <a:off x="1892874" y="4795577"/>
        <a:ext cx="1314483" cy="6570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933A6-CF3B-46F5-ACC8-E05D90DA13CE}">
      <dsp:nvSpPr>
        <dsp:cNvPr id="0" name=""/>
        <dsp:cNvSpPr/>
      </dsp:nvSpPr>
      <dsp:spPr>
        <a:xfrm>
          <a:off x="4972" y="30769"/>
          <a:ext cx="1486249" cy="2153611"/>
        </a:xfrm>
        <a:prstGeom prst="roundRect">
          <a:avLst>
            <a:gd name="adj" fmla="val 10000"/>
          </a:avLst>
        </a:prstGeom>
        <a:gradFill rotWithShape="0">
          <a:gsLst>
            <a:gs pos="0">
              <a:schemeClr val="accent5">
                <a:shade val="50000"/>
                <a:hueOff val="0"/>
                <a:satOff val="0"/>
                <a:lumOff val="0"/>
                <a:alphaOff val="0"/>
                <a:satMod val="103000"/>
                <a:lumMod val="102000"/>
                <a:tint val="94000"/>
              </a:schemeClr>
            </a:gs>
            <a:gs pos="50000">
              <a:schemeClr val="accent5">
                <a:shade val="50000"/>
                <a:hueOff val="0"/>
                <a:satOff val="0"/>
                <a:lumOff val="0"/>
                <a:alphaOff val="0"/>
                <a:satMod val="110000"/>
                <a:lumMod val="100000"/>
                <a:shade val="100000"/>
              </a:schemeClr>
            </a:gs>
            <a:gs pos="100000">
              <a:schemeClr val="accent5">
                <a:shade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mn-lt"/>
            </a:rPr>
            <a:t>Choise of</a:t>
          </a:r>
          <a14:m xmlns:a14="http://schemas.microsoft.com/office/drawing/2010/main">
            <m:oMath xmlns:m="http://schemas.openxmlformats.org/officeDocument/2006/math">
              <m:r>
                <a:rPr lang="fr-FR" sz="1600" b="0" i="0" kern="1200" dirty="0" smtClean="0">
                  <a:latin typeface="Cambria Math" panose="02040503050406030204" pitchFamily="18" charset="0"/>
                </a:rPr>
                <m:t> </m:t>
              </m:r>
              <m:acc>
                <m:accPr>
                  <m:chr m:val="⃗"/>
                  <m:ctrlPr>
                    <a:rPr lang="en-US" sz="1600" b="0" i="1" kern="1200" dirty="0" smtClean="0">
                      <a:latin typeface="Cambria Math" panose="02040503050406030204" pitchFamily="18" charset="0"/>
                    </a:rPr>
                  </m:ctrlPr>
                </m:accPr>
                <m:e>
                  <m:r>
                    <m:rPr>
                      <m:sty m:val="p"/>
                    </m:rPr>
                    <a:rPr lang="fr-FR" sz="1600" b="0" i="0" kern="1200" dirty="0" smtClean="0">
                      <a:latin typeface="Cambria Math" panose="02040503050406030204" pitchFamily="18" charset="0"/>
                    </a:rPr>
                    <m:t>B</m:t>
                  </m:r>
                </m:e>
              </m:acc>
            </m:oMath>
          </a14:m>
          <a:r>
            <a:rPr lang="en-US" sz="1600" b="0" i="0" kern="1200" dirty="0">
              <a:latin typeface="+mn-lt"/>
            </a:rPr>
            <a:t> and </a:t>
          </a:r>
          <a14:m xmlns:a14="http://schemas.microsoft.com/office/drawing/2010/main">
            <m:oMath xmlns:m="http://schemas.openxmlformats.org/officeDocument/2006/math">
              <m:acc>
                <m:accPr>
                  <m:chr m:val="⃗"/>
                  <m:ctrlPr>
                    <a:rPr lang="en-US" sz="1600" b="0" i="1" kern="1200" smtClean="0">
                      <a:latin typeface="Cambria Math" panose="02040503050406030204" pitchFamily="18" charset="0"/>
                    </a:rPr>
                  </m:ctrlPr>
                </m:accPr>
                <m:e>
                  <m:r>
                    <m:rPr>
                      <m:sty m:val="p"/>
                    </m:rPr>
                    <a:rPr lang="fr-FR" sz="1600" b="0" i="0" kern="1200" smtClean="0">
                      <a:latin typeface="Cambria Math" panose="02040503050406030204" pitchFamily="18" charset="0"/>
                    </a:rPr>
                    <m:t>E</m:t>
                  </m:r>
                </m:e>
              </m:acc>
            </m:oMath>
          </a14:m>
          <a:endParaRPr lang="en-US" sz="1600" b="0" i="0" kern="1200" dirty="0">
            <a:latin typeface="+mn-lt"/>
          </a:endParaRPr>
        </a:p>
      </dsp:txBody>
      <dsp:txXfrm>
        <a:off x="48503" y="74300"/>
        <a:ext cx="1399187" cy="2066549"/>
      </dsp:txXfrm>
    </dsp:sp>
    <dsp:sp modelId="{B14F32C4-1201-43C8-8457-BDE87B61451F}">
      <dsp:nvSpPr>
        <dsp:cNvPr id="0" name=""/>
        <dsp:cNvSpPr/>
      </dsp:nvSpPr>
      <dsp:spPr>
        <a:xfrm>
          <a:off x="1639847" y="923280"/>
          <a:ext cx="315084" cy="368589"/>
        </a:xfrm>
        <a:prstGeom prst="rightArrow">
          <a:avLst>
            <a:gd name="adj1" fmla="val 60000"/>
            <a:gd name="adj2" fmla="val 50000"/>
          </a:avLst>
        </a:prstGeom>
        <a:gradFill rotWithShape="0">
          <a:gsLst>
            <a:gs pos="0">
              <a:schemeClr val="accent5">
                <a:shade val="90000"/>
                <a:hueOff val="0"/>
                <a:satOff val="0"/>
                <a:lumOff val="0"/>
                <a:alphaOff val="0"/>
                <a:satMod val="103000"/>
                <a:lumMod val="102000"/>
                <a:tint val="94000"/>
              </a:schemeClr>
            </a:gs>
            <a:gs pos="50000">
              <a:schemeClr val="accent5">
                <a:shade val="90000"/>
                <a:hueOff val="0"/>
                <a:satOff val="0"/>
                <a:lumOff val="0"/>
                <a:alphaOff val="0"/>
                <a:satMod val="110000"/>
                <a:lumMod val="100000"/>
                <a:shade val="100000"/>
              </a:schemeClr>
            </a:gs>
            <a:gs pos="100000">
              <a:schemeClr val="accent5">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chemeClr val="tx1"/>
            </a:solidFill>
            <a:latin typeface="+mn-lt"/>
          </a:endParaRPr>
        </a:p>
      </dsp:txBody>
      <dsp:txXfrm>
        <a:off x="1639847" y="996998"/>
        <a:ext cx="220559" cy="221153"/>
      </dsp:txXfrm>
    </dsp:sp>
    <dsp:sp modelId="{FC90E14B-CA8F-4D68-8698-8DB0A4A0689C}">
      <dsp:nvSpPr>
        <dsp:cNvPr id="0" name=""/>
        <dsp:cNvSpPr/>
      </dsp:nvSpPr>
      <dsp:spPr>
        <a:xfrm>
          <a:off x="2085722" y="30769"/>
          <a:ext cx="1486249" cy="2153611"/>
        </a:xfrm>
        <a:prstGeom prst="roundRect">
          <a:avLst>
            <a:gd name="adj" fmla="val 10000"/>
          </a:avLst>
        </a:prstGeom>
        <a:gradFill rotWithShape="0">
          <a:gsLst>
            <a:gs pos="0">
              <a:schemeClr val="accent5">
                <a:shade val="50000"/>
                <a:hueOff val="244894"/>
                <a:satOff val="-47695"/>
                <a:lumOff val="35277"/>
                <a:alphaOff val="0"/>
                <a:satMod val="103000"/>
                <a:lumMod val="102000"/>
                <a:tint val="94000"/>
              </a:schemeClr>
            </a:gs>
            <a:gs pos="50000">
              <a:schemeClr val="accent5">
                <a:shade val="50000"/>
                <a:hueOff val="244894"/>
                <a:satOff val="-47695"/>
                <a:lumOff val="35277"/>
                <a:alphaOff val="0"/>
                <a:satMod val="110000"/>
                <a:lumMod val="100000"/>
                <a:shade val="100000"/>
              </a:schemeClr>
            </a:gs>
            <a:gs pos="100000">
              <a:schemeClr val="accent5">
                <a:shade val="50000"/>
                <a:hueOff val="244894"/>
                <a:satOff val="-47695"/>
                <a:lumOff val="352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i="0" kern="1200" dirty="0">
              <a:latin typeface="+mn-lt"/>
            </a:rPr>
            <a:t>Selection of </a:t>
          </a:r>
          <a14:m xmlns:a14="http://schemas.microsoft.com/office/drawing/2010/main">
            <m:oMath xmlns:m="http://schemas.openxmlformats.org/officeDocument/2006/math">
              <m:f>
                <m:fPr>
                  <m:type m:val="skw"/>
                  <m:ctrlPr>
                    <a:rPr lang="fr-FR" sz="1600" b="0" i="1" kern="1200" smtClean="0">
                      <a:latin typeface="Cambria Math" panose="02040503050406030204" pitchFamily="18" charset="0"/>
                      <a:cs typeface="Poppins" panose="020B0604020202020204" charset="0"/>
                    </a:rPr>
                  </m:ctrlPr>
                </m:fPr>
                <m:num>
                  <m:r>
                    <m:rPr>
                      <m:sty m:val="p"/>
                    </m:rPr>
                    <a:rPr lang="fr-FR" sz="1600" b="0" i="0" kern="1200" smtClean="0">
                      <a:latin typeface="Cambria Math" panose="02040503050406030204" pitchFamily="18" charset="0"/>
                      <a:cs typeface="Poppins" panose="020B0604020202020204" charset="0"/>
                    </a:rPr>
                    <m:t>A</m:t>
                  </m:r>
                </m:num>
                <m:den>
                  <m:r>
                    <m:rPr>
                      <m:sty m:val="p"/>
                    </m:rPr>
                    <a:rPr lang="fr-FR" sz="1600" b="0" i="0" kern="1200" smtClean="0">
                      <a:latin typeface="Cambria Math" panose="02040503050406030204" pitchFamily="18" charset="0"/>
                      <a:cs typeface="Poppins" panose="020B0604020202020204" charset="0"/>
                    </a:rPr>
                    <m:t>q</m:t>
                  </m:r>
                  <m:r>
                    <a:rPr lang="fr-FR" sz="1600" b="0" i="0" kern="1200" smtClean="0">
                      <a:latin typeface="Cambria Math" panose="02040503050406030204" pitchFamily="18" charset="0"/>
                      <a:cs typeface="Poppins" panose="020B0604020202020204" charset="0"/>
                    </a:rPr>
                    <m:t> </m:t>
                  </m:r>
                </m:den>
              </m:f>
            </m:oMath>
          </a14:m>
          <a:r>
            <a:rPr lang="en-US" sz="1600" b="0" i="0" kern="1200" dirty="0">
              <a:latin typeface="+mn-lt"/>
            </a:rPr>
            <a:t>and </a:t>
          </a:r>
          <a14:m xmlns:a14="http://schemas.microsoft.com/office/drawing/2010/main">
            <m:oMath xmlns:m="http://schemas.openxmlformats.org/officeDocument/2006/math">
              <m:f>
                <m:fPr>
                  <m:type m:val="skw"/>
                  <m:ctrlPr>
                    <a:rPr lang="fr-FR" sz="1600" b="0" i="1" kern="1200" smtClean="0">
                      <a:latin typeface="Cambria Math" panose="02040503050406030204" pitchFamily="18" charset="0"/>
                      <a:cs typeface="Poppins" panose="020B0604020202020204" charset="0"/>
                    </a:rPr>
                  </m:ctrlPr>
                </m:fPr>
                <m:num>
                  <m:sSub>
                    <m:sSubPr>
                      <m:ctrlPr>
                        <a:rPr lang="fr-FR" sz="1600" b="0" i="1" kern="1200" smtClean="0">
                          <a:latin typeface="Cambria Math" panose="02040503050406030204" pitchFamily="18" charset="0"/>
                          <a:cs typeface="Poppins" panose="020B0604020202020204" charset="0"/>
                        </a:rPr>
                      </m:ctrlPr>
                    </m:sSubPr>
                    <m:e>
                      <m:r>
                        <m:rPr>
                          <m:sty m:val="p"/>
                        </m:rPr>
                        <a:rPr lang="fr-FR" sz="1600" b="0" i="0" kern="1200" smtClean="0">
                          <a:latin typeface="Cambria Math" panose="02040503050406030204" pitchFamily="18" charset="0"/>
                          <a:cs typeface="Poppins" panose="020B0604020202020204" charset="0"/>
                        </a:rPr>
                        <m:t>E</m:t>
                      </m:r>
                    </m:e>
                    <m:sub>
                      <m:r>
                        <m:rPr>
                          <m:sty m:val="p"/>
                        </m:rPr>
                        <a:rPr lang="fr-FR" sz="1600" b="0" i="0" kern="1200" smtClean="0">
                          <a:latin typeface="Cambria Math" panose="02040503050406030204" pitchFamily="18" charset="0"/>
                          <a:cs typeface="Poppins" panose="020B0604020202020204" charset="0"/>
                        </a:rPr>
                        <m:t>K</m:t>
                      </m:r>
                    </m:sub>
                  </m:sSub>
                </m:num>
                <m:den>
                  <m:r>
                    <m:rPr>
                      <m:sty m:val="p"/>
                    </m:rPr>
                    <a:rPr lang="fr-FR" sz="1600" b="0" i="0" kern="1200">
                      <a:latin typeface="Cambria Math" panose="02040503050406030204" pitchFamily="18" charset="0"/>
                      <a:cs typeface="Poppins" panose="020B0604020202020204" charset="0"/>
                    </a:rPr>
                    <m:t>q</m:t>
                  </m:r>
                  <m:r>
                    <a:rPr lang="fr-FR" sz="1600" b="0" i="0" kern="1200">
                      <a:latin typeface="Cambria Math" panose="02040503050406030204" pitchFamily="18" charset="0"/>
                      <a:cs typeface="Poppins" panose="020B0604020202020204" charset="0"/>
                    </a:rPr>
                    <m:t> </m:t>
                  </m:r>
                </m:den>
              </m:f>
            </m:oMath>
          </a14:m>
          <a:r>
            <a:rPr lang="fr-FR" sz="1600" b="0" i="0" kern="1200" dirty="0">
              <a:latin typeface="+mn-lt"/>
              <a:cs typeface="Poppins" panose="020B0604020202020204" charset="0"/>
            </a:rPr>
            <a:t> ratios </a:t>
          </a:r>
          <a:endParaRPr lang="en-US" sz="1600" b="0" i="0" kern="1200" dirty="0">
            <a:latin typeface="+mn-lt"/>
          </a:endParaRPr>
        </a:p>
      </dsp:txBody>
      <dsp:txXfrm>
        <a:off x="2129253" y="74300"/>
        <a:ext cx="1399187" cy="2066549"/>
      </dsp:txXfrm>
    </dsp:sp>
    <dsp:sp modelId="{6BBC03A2-8AC6-494D-9C83-E8482D3FF46C}">
      <dsp:nvSpPr>
        <dsp:cNvPr id="0" name=""/>
        <dsp:cNvSpPr/>
      </dsp:nvSpPr>
      <dsp:spPr>
        <a:xfrm>
          <a:off x="3720597" y="923280"/>
          <a:ext cx="315084" cy="368589"/>
        </a:xfrm>
        <a:prstGeom prst="rightArrow">
          <a:avLst>
            <a:gd name="adj1" fmla="val 60000"/>
            <a:gd name="adj2" fmla="val 50000"/>
          </a:avLst>
        </a:prstGeom>
        <a:gradFill rotWithShape="0">
          <a:gsLst>
            <a:gs pos="0">
              <a:schemeClr val="accent5">
                <a:shade val="90000"/>
                <a:hueOff val="388629"/>
                <a:satOff val="-72158"/>
                <a:lumOff val="48078"/>
                <a:alphaOff val="0"/>
                <a:satMod val="103000"/>
                <a:lumMod val="102000"/>
                <a:tint val="94000"/>
              </a:schemeClr>
            </a:gs>
            <a:gs pos="50000">
              <a:schemeClr val="accent5">
                <a:shade val="90000"/>
                <a:hueOff val="388629"/>
                <a:satOff val="-72158"/>
                <a:lumOff val="48078"/>
                <a:alphaOff val="0"/>
                <a:satMod val="110000"/>
                <a:lumMod val="100000"/>
                <a:shade val="100000"/>
              </a:schemeClr>
            </a:gs>
            <a:gs pos="100000">
              <a:schemeClr val="accent5">
                <a:shade val="90000"/>
                <a:hueOff val="388629"/>
                <a:satOff val="-72158"/>
                <a:lumOff val="4807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solidFill>
              <a:schemeClr val="tx1"/>
            </a:solidFill>
            <a:latin typeface="+mn-lt"/>
          </a:endParaRPr>
        </a:p>
      </dsp:txBody>
      <dsp:txXfrm>
        <a:off x="3720597" y="996998"/>
        <a:ext cx="220559" cy="221153"/>
      </dsp:txXfrm>
    </dsp:sp>
    <dsp:sp modelId="{6F6FA7D8-C479-48D0-A06D-8FE54140F865}">
      <dsp:nvSpPr>
        <dsp:cNvPr id="0" name=""/>
        <dsp:cNvSpPr/>
      </dsp:nvSpPr>
      <dsp:spPr>
        <a:xfrm>
          <a:off x="4166472" y="30769"/>
          <a:ext cx="1486249" cy="2153611"/>
        </a:xfrm>
        <a:prstGeom prst="roundRect">
          <a:avLst>
            <a:gd name="adj" fmla="val 10000"/>
          </a:avLst>
        </a:prstGeom>
        <a:gradFill rotWithShape="0">
          <a:gsLst>
            <a:gs pos="0">
              <a:schemeClr val="accent5">
                <a:shade val="50000"/>
                <a:hueOff val="244894"/>
                <a:satOff val="-47695"/>
                <a:lumOff val="35277"/>
                <a:alphaOff val="0"/>
                <a:satMod val="103000"/>
                <a:lumMod val="102000"/>
                <a:tint val="94000"/>
              </a:schemeClr>
            </a:gs>
            <a:gs pos="50000">
              <a:schemeClr val="accent5">
                <a:shade val="50000"/>
                <a:hueOff val="244894"/>
                <a:satOff val="-47695"/>
                <a:lumOff val="35277"/>
                <a:alphaOff val="0"/>
                <a:satMod val="110000"/>
                <a:lumMod val="100000"/>
                <a:shade val="100000"/>
              </a:schemeClr>
            </a:gs>
            <a:gs pos="100000">
              <a:schemeClr val="accent5">
                <a:shade val="50000"/>
                <a:hueOff val="244894"/>
                <a:satOff val="-47695"/>
                <a:lumOff val="352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latin typeface="+mn-lt"/>
            </a:rPr>
            <a:t>Only the isotopes </a:t>
          </a:r>
          <a:r>
            <a:rPr lang="en-US" sz="1600" b="0" kern="1200" dirty="0">
              <a:latin typeface="+mn-lt"/>
              <a:cs typeface="Poppins" panose="020B0604020202020204" charset="0"/>
            </a:rPr>
            <a:t>of chosen </a:t>
          </a:r>
          <a14:m xmlns:a14="http://schemas.microsoft.com/office/drawing/2010/main">
            <m:oMath xmlns:m="http://schemas.openxmlformats.org/officeDocument/2006/math">
              <m:f>
                <m:fPr>
                  <m:type m:val="skw"/>
                  <m:ctrlPr>
                    <a:rPr lang="fr-FR" sz="1600" b="0" i="1" kern="1200" smtClean="0">
                      <a:latin typeface="Cambria Math" panose="02040503050406030204" pitchFamily="18" charset="0"/>
                      <a:cs typeface="Poppins" panose="020B0604020202020204" charset="0"/>
                    </a:rPr>
                  </m:ctrlPr>
                </m:fPr>
                <m:num>
                  <m:r>
                    <m:rPr>
                      <m:sty m:val="p"/>
                    </m:rPr>
                    <a:rPr lang="fr-FR" sz="1600" b="0" i="0" kern="1200" smtClean="0">
                      <a:latin typeface="Cambria Math" panose="02040503050406030204" pitchFamily="18" charset="0"/>
                      <a:cs typeface="Poppins" panose="020B0604020202020204" charset="0"/>
                    </a:rPr>
                    <m:t>A</m:t>
                  </m:r>
                </m:num>
                <m:den>
                  <m:r>
                    <m:rPr>
                      <m:sty m:val="p"/>
                    </m:rPr>
                    <a:rPr lang="fr-FR" sz="1600" b="0" i="0" kern="1200" smtClean="0">
                      <a:latin typeface="Cambria Math" panose="02040503050406030204" pitchFamily="18" charset="0"/>
                      <a:cs typeface="Poppins" panose="020B0604020202020204" charset="0"/>
                    </a:rPr>
                    <m:t>q</m:t>
                  </m:r>
                  <m:r>
                    <a:rPr lang="fr-FR" sz="1600" b="0" i="0" kern="1200" smtClean="0">
                      <a:latin typeface="Cambria Math" panose="02040503050406030204" pitchFamily="18" charset="0"/>
                      <a:cs typeface="Poppins" panose="020B0604020202020204" charset="0"/>
                    </a:rPr>
                    <m:t> </m:t>
                  </m:r>
                </m:den>
              </m:f>
            </m:oMath>
          </a14:m>
          <a:r>
            <a:rPr lang="en-US" sz="1600" b="0" kern="1200" dirty="0">
              <a:latin typeface="+mn-lt"/>
              <a:cs typeface="Poppins" panose="020B0604020202020204" charset="0"/>
            </a:rPr>
            <a:t> are deflected into the exit slit</a:t>
          </a:r>
          <a:endParaRPr lang="en-US" sz="1600" b="0" kern="1200" dirty="0">
            <a:latin typeface="+mn-lt"/>
          </a:endParaRPr>
        </a:p>
      </dsp:txBody>
      <dsp:txXfrm>
        <a:off x="4210003" y="74300"/>
        <a:ext cx="1399187" cy="20665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BEB84-928D-45C1-A538-AAB0F66B0D9C}" type="datetimeFigureOut">
              <a:rPr lang="fr-FR" smtClean="0"/>
              <a:t>10/03/2026</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3F4643-1006-44AF-9619-E626ABC02CF6}" type="slidenum">
              <a:rPr lang="fr-FR" smtClean="0"/>
              <a:t>‹#›</a:t>
            </a:fld>
            <a:endParaRPr lang="fr-FR"/>
          </a:p>
        </p:txBody>
      </p:sp>
    </p:spTree>
    <p:extLst>
      <p:ext uri="{BB962C8B-B14F-4D97-AF65-F5344CB8AC3E}">
        <p14:creationId xmlns:p14="http://schemas.microsoft.com/office/powerpoint/2010/main" val="393289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1</a:t>
            </a:fld>
            <a:endParaRPr lang="fr-FR"/>
          </a:p>
        </p:txBody>
      </p:sp>
    </p:spTree>
    <p:extLst>
      <p:ext uri="{BB962C8B-B14F-4D97-AF65-F5344CB8AC3E}">
        <p14:creationId xmlns:p14="http://schemas.microsoft.com/office/powerpoint/2010/main" val="303239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b="1" i="1" smtClean="0">
                        <a:latin typeface="Cambria Math" panose="02040503050406030204" pitchFamily="18" charset="0"/>
                        <a:ea typeface="Cambria Math" panose="02040503050406030204" pitchFamily="18" charset="0"/>
                        <a:cs typeface="Poppins" panose="020B0604020202020204" charset="0"/>
                      </a:rPr>
                      <m:t>→</m:t>
                    </m:r>
                  </m:oMath>
                </a14:m>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selection</a:t>
                </a:r>
                <a:r>
                  <a:rPr lang="fr-FR" dirty="0">
                    <a:latin typeface="Poppins" panose="020B0604020202020204" charset="0"/>
                    <a:cs typeface="Poppins" panose="020B0604020202020204" charset="0"/>
                  </a:rPr>
                  <a:t> of the Mass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14:m>
                  <m:oMath xmlns:m="http://schemas.openxmlformats.org/officeDocument/2006/math">
                    <m:f>
                      <m:fPr>
                        <m:type m:val="skw"/>
                        <m:ctrlPr>
                          <a:rPr lang="fr-FR" b="1" i="1" smtClean="0">
                            <a:latin typeface="Cambria Math" panose="02040503050406030204" pitchFamily="18" charset="0"/>
                            <a:cs typeface="Poppins" panose="020B0604020202020204" charset="0"/>
                          </a:rPr>
                        </m:ctrlPr>
                      </m:fPr>
                      <m:num>
                        <m:r>
                          <a:rPr lang="fr-FR" b="1" i="1" smtClean="0">
                            <a:latin typeface="Cambria Math" panose="02040503050406030204" pitchFamily="18" charset="0"/>
                            <a:cs typeface="Poppins" panose="020B0604020202020204" charset="0"/>
                          </a:rPr>
                          <m:t>𝑨</m:t>
                        </m:r>
                      </m:num>
                      <m:den>
                        <m:r>
                          <a:rPr lang="fr-FR" b="1" i="1" smtClean="0">
                            <a:latin typeface="Cambria Math" panose="02040503050406030204" pitchFamily="18" charset="0"/>
                            <a:cs typeface="Poppins" panose="020B0604020202020204" charset="0"/>
                          </a:rPr>
                          <m:t>𝒒</m:t>
                        </m:r>
                        <m:r>
                          <a:rPr lang="fr-FR" b="1" i="1" smtClean="0">
                            <a:latin typeface="Cambria Math" panose="02040503050406030204" pitchFamily="18" charset="0"/>
                            <a:cs typeface="Poppins" panose="020B0604020202020204" charset="0"/>
                          </a:rPr>
                          <m:t> </m:t>
                        </m:r>
                      </m:den>
                    </m:f>
                    <m:r>
                      <a:rPr lang="fr-FR" b="0" i="1" smtClean="0">
                        <a:latin typeface="Cambria Math" panose="02040503050406030204" pitchFamily="18" charset="0"/>
                        <a:cs typeface="Poppins" panose="020B0604020202020204" charset="0"/>
                      </a:rPr>
                      <m:t> </m:t>
                    </m:r>
                  </m:oMath>
                </a14:m>
                <a:r>
                  <a:rPr lang="fr-FR" dirty="0">
                    <a:latin typeface="Poppins" panose="020B0604020202020204" charset="0"/>
                    <a:cs typeface="Poppins" panose="020B0604020202020204" charset="0"/>
                  </a:rPr>
                  <a:t>and </a:t>
                </a:r>
                <a:r>
                  <a:rPr lang="fr-FR" dirty="0" err="1">
                    <a:latin typeface="Poppins" panose="020B0604020202020204" charset="0"/>
                    <a:cs typeface="Poppins" panose="020B0604020202020204" charset="0"/>
                  </a:rPr>
                  <a:t>Kinetic</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Energy</a:t>
                </a:r>
                <a:r>
                  <a:rPr lang="fr-FR" dirty="0">
                    <a:latin typeface="Poppins" panose="020B0604020202020204" charset="0"/>
                    <a:cs typeface="Poppins" panose="020B0604020202020204" charset="0"/>
                  </a:rPr>
                  <a:t>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14:m>
                  <m:oMath xmlns:m="http://schemas.openxmlformats.org/officeDocument/2006/math">
                    <m:f>
                      <m:fPr>
                        <m:type m:val="skw"/>
                        <m:ctrlPr>
                          <a:rPr lang="fr-FR" b="1" i="1" smtClean="0">
                            <a:latin typeface="Cambria Math" panose="02040503050406030204" pitchFamily="18" charset="0"/>
                            <a:cs typeface="Poppins" panose="020B0604020202020204" charset="0"/>
                          </a:rPr>
                        </m:ctrlPr>
                      </m:fPr>
                      <m:num>
                        <m:sSub>
                          <m:sSubPr>
                            <m:ctrlPr>
                              <a:rPr lang="fr-FR" b="1" i="1" smtClean="0">
                                <a:latin typeface="Cambria Math" panose="02040503050406030204" pitchFamily="18" charset="0"/>
                                <a:cs typeface="Poppins" panose="020B0604020202020204" charset="0"/>
                              </a:rPr>
                            </m:ctrlPr>
                          </m:sSubPr>
                          <m:e>
                            <m:r>
                              <a:rPr lang="fr-FR" b="1" i="1" smtClean="0">
                                <a:latin typeface="Cambria Math" panose="02040503050406030204" pitchFamily="18" charset="0"/>
                                <a:cs typeface="Poppins" panose="020B0604020202020204" charset="0"/>
                              </a:rPr>
                              <m:t>𝑬</m:t>
                            </m:r>
                          </m:e>
                          <m:sub>
                            <m:r>
                              <a:rPr lang="fr-FR" b="1" i="1" smtClean="0">
                                <a:latin typeface="Cambria Math" panose="02040503050406030204" pitchFamily="18" charset="0"/>
                                <a:cs typeface="Poppins" panose="020B0604020202020204" charset="0"/>
                              </a:rPr>
                              <m:t>𝑲</m:t>
                            </m:r>
                          </m:sub>
                        </m:sSub>
                      </m:num>
                      <m:den>
                        <m:r>
                          <a:rPr lang="fr-FR" b="1" i="1">
                            <a:latin typeface="Cambria Math" panose="02040503050406030204" pitchFamily="18" charset="0"/>
                            <a:cs typeface="Poppins" panose="020B0604020202020204" charset="0"/>
                          </a:rPr>
                          <m:t>𝒒</m:t>
                        </m:r>
                        <m:r>
                          <a:rPr lang="fr-FR" b="1" i="1">
                            <a:latin typeface="Cambria Math" panose="02040503050406030204" pitchFamily="18" charset="0"/>
                            <a:cs typeface="Poppins" panose="020B0604020202020204" charset="0"/>
                          </a:rPr>
                          <m:t> </m:t>
                        </m:r>
                      </m:den>
                    </m:f>
                  </m:oMath>
                </a14:m>
                <a:r>
                  <a:rPr lang="fr-FR" dirty="0">
                    <a:latin typeface="Poppins" panose="020B0604020202020204" charset="0"/>
                    <a:cs typeface="Poppins" panose="020B0604020202020204" charset="0"/>
                  </a:rPr>
                  <a:t> ratios </a:t>
                </a:r>
              </a:p>
              <a:p>
                <a:endParaRPr lang="fr-FR" dirty="0"/>
              </a:p>
              <a:p>
                <a:r>
                  <a:rPr lang="fr-FR" dirty="0"/>
                  <a:t>Contamination-</a:t>
                </a:r>
                <a:r>
                  <a:rPr lang="fr-FR" dirty="0" err="1"/>
                  <a:t>trajectory</a:t>
                </a:r>
                <a:r>
                  <a:rPr lang="fr-FR" dirty="0"/>
                  <a:t> by charge </a:t>
                </a:r>
                <a:r>
                  <a:rPr lang="fr-FR" dirty="0" err="1"/>
                  <a:t>changing</a:t>
                </a:r>
                <a:endParaRPr lang="fr-FR" dirty="0"/>
              </a:p>
              <a:p>
                <a:r>
                  <a:rPr lang="fr-FR" dirty="0"/>
                  <a:t>Not </a:t>
                </a:r>
                <a:r>
                  <a:rPr lang="fr-FR" dirty="0" err="1"/>
                  <a:t>straitforward</a:t>
                </a:r>
                <a:r>
                  <a:rPr lang="fr-FR" dirty="0"/>
                  <a:t>, </a:t>
                </a:r>
                <a:r>
                  <a:rPr lang="fr-FR" dirty="0" err="1"/>
                  <a:t>higher</a:t>
                </a:r>
                <a:r>
                  <a:rPr lang="fr-FR" dirty="0"/>
                  <a:t> </a:t>
                </a:r>
                <a:r>
                  <a:rPr lang="fr-FR" dirty="0" err="1"/>
                  <a:t>intensity-lower</a:t>
                </a:r>
                <a:r>
                  <a:rPr lang="fr-FR" dirty="0"/>
                  <a:t> </a:t>
                </a:r>
                <a:r>
                  <a:rPr lang="fr-FR" dirty="0" err="1"/>
                  <a:t>resolution</a:t>
                </a:r>
                <a:r>
                  <a:rPr lang="fr-FR" dirty="0"/>
                  <a:t> (9 </a:t>
                </a:r>
                <a:r>
                  <a:rPr lang="fr-FR" dirty="0" err="1"/>
                  <a:t>shutters</a:t>
                </a:r>
                <a:r>
                  <a:rPr lang="fr-FR" dirty="0"/>
                  <a:t>, 0,5MeV/</a:t>
                </a:r>
                <a:r>
                  <a:rPr lang="fr-FR" dirty="0" err="1"/>
                  <a:t>shutter</a:t>
                </a:r>
                <a:r>
                  <a:rPr lang="fr-FR" dirty="0"/>
                  <a:t>)</a:t>
                </a:r>
              </a:p>
              <a:p>
                <a:endParaRPr lang="fr-FR" dirty="0"/>
              </a:p>
              <a:p>
                <a:r>
                  <a:rPr lang="en-US" dirty="0"/>
                  <a:t>thermal neutron flux of about 5 ⇥ 1014 n/cm2/s near the core of the ILL high-flux reactor. The total length of LOHENGRIN is 23 m and has a high mass resolution (A/∆A 400) [10], which is dependent on target size</a:t>
                </a:r>
                <a:endParaRPr lang="fr-FR" dirty="0"/>
              </a:p>
            </p:txBody>
          </p:sp>
        </mc:Choice>
        <mc:Fallback xmlns="">
          <p:sp>
            <p:nvSpPr>
              <p:cNvPr id="3" name="Notes Placeholder 2"/>
              <p:cNvSpPr>
                <a:spLocks noGrp="1"/>
              </p:cNvSpPr>
              <p:nvPr>
                <p:ph type="body" idx="1"/>
              </p:nvPr>
            </p:nvSpPr>
            <p:spPr/>
            <p:txBody>
              <a:bodyPr/>
              <a:lstStyle/>
              <a:p>
                <a:r>
                  <a:rPr lang="en-US" dirty="0" smtClean="0">
                    <a:latin typeface="Poppins" panose="020B0604020202020204" charset="0"/>
                    <a:cs typeface="Poppins" panose="020B0604020202020204" charset="0"/>
                  </a:rPr>
                  <a:t>choice </a:t>
                </a:r>
                <a:r>
                  <a:rPr lang="en-US" dirty="0">
                    <a:latin typeface="Poppins" panose="020B0604020202020204" charset="0"/>
                    <a:cs typeface="Poppins" panose="020B0604020202020204" charset="0"/>
                  </a:rPr>
                  <a:t>of magnetic and electric fields</a:t>
                </a:r>
                <a:endParaRPr lang="en-US" dirty="0" smtClean="0">
                  <a:latin typeface="Poppins" panose="020B0604020202020204" charset="0"/>
                  <a:cs typeface="Poppins" panose="020B0604020202020204" charset="0"/>
                </a:endParaRPr>
              </a:p>
              <a:p>
                <a:r>
                  <a:rPr lang="en-US" b="1" i="0" smtClean="0">
                    <a:latin typeface="Cambria Math" panose="02040503050406030204" pitchFamily="18" charset="0"/>
                    <a:ea typeface="Cambria Math" panose="02040503050406030204" pitchFamily="18" charset="0"/>
                    <a:cs typeface="Poppins" panose="020B0604020202020204" charset="0"/>
                  </a:rPr>
                  <a:t>→</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selection</a:t>
                </a:r>
                <a:r>
                  <a:rPr lang="fr-FR" dirty="0">
                    <a:latin typeface="Poppins" panose="020B0604020202020204" charset="0"/>
                    <a:cs typeface="Poppins" panose="020B0604020202020204" charset="0"/>
                  </a:rPr>
                  <a:t> of the Mass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r>
                  <a:rPr lang="fr-FR" b="1" i="0" smtClean="0">
                    <a:latin typeface="Cambria Math" panose="02040503050406030204" pitchFamily="18" charset="0"/>
                    <a:cs typeface="Poppins" panose="020B0604020202020204" charset="0"/>
                  </a:rPr>
                  <a:t>𝑨⁄(𝒒 )</a:t>
                </a:r>
                <a:r>
                  <a:rPr lang="fr-FR" b="0" i="0" smtClean="0">
                    <a:latin typeface="Cambria Math" panose="02040503050406030204" pitchFamily="18" charset="0"/>
                    <a:cs typeface="Poppins" panose="020B0604020202020204" charset="0"/>
                  </a:rPr>
                  <a:t>  </a:t>
                </a:r>
                <a:r>
                  <a:rPr lang="fr-FR" dirty="0">
                    <a:latin typeface="Poppins" panose="020B0604020202020204" charset="0"/>
                    <a:cs typeface="Poppins" panose="020B0604020202020204" charset="0"/>
                  </a:rPr>
                  <a:t>and </a:t>
                </a:r>
                <a:r>
                  <a:rPr lang="fr-FR" dirty="0" err="1">
                    <a:latin typeface="Poppins" panose="020B0604020202020204" charset="0"/>
                    <a:cs typeface="Poppins" panose="020B0604020202020204" charset="0"/>
                  </a:rPr>
                  <a:t>Kinetic</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Energy</a:t>
                </a:r>
                <a:r>
                  <a:rPr lang="fr-FR" dirty="0">
                    <a:latin typeface="Poppins" panose="020B0604020202020204" charset="0"/>
                    <a:cs typeface="Poppins" panose="020B0604020202020204" charset="0"/>
                  </a:rPr>
                  <a:t>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r>
                  <a:rPr lang="fr-FR" b="1" i="0" smtClean="0">
                    <a:latin typeface="Cambria Math" panose="02040503050406030204" pitchFamily="18" charset="0"/>
                    <a:cs typeface="Poppins" panose="020B0604020202020204" charset="0"/>
                  </a:rPr>
                  <a:t>𝑬_𝑲⁄(</a:t>
                </a:r>
                <a:r>
                  <a:rPr lang="fr-FR" b="1" i="0">
                    <a:latin typeface="Cambria Math" panose="02040503050406030204" pitchFamily="18" charset="0"/>
                    <a:cs typeface="Poppins" panose="020B0604020202020204" charset="0"/>
                  </a:rPr>
                  <a:t>𝒒 </a:t>
                </a:r>
                <a:r>
                  <a:rPr lang="fr-FR" b="1" i="0" smtClean="0">
                    <a:latin typeface="Cambria Math" panose="02040503050406030204" pitchFamily="18" charset="0"/>
                    <a:cs typeface="Poppins" panose="020B0604020202020204" charset="0"/>
                  </a:rPr>
                  <a:t>)</a:t>
                </a:r>
                <a:r>
                  <a:rPr lang="fr-FR" dirty="0">
                    <a:latin typeface="Poppins" panose="020B0604020202020204" charset="0"/>
                    <a:cs typeface="Poppins" panose="020B0604020202020204" charset="0"/>
                  </a:rPr>
                  <a:t> ratios </a:t>
                </a:r>
                <a:endParaRPr lang="fr-FR" dirty="0" smtClean="0">
                  <a:latin typeface="Poppins" panose="020B0604020202020204" charset="0"/>
                  <a:cs typeface="Poppins" panose="020B0604020202020204" charset="0"/>
                </a:endParaRPr>
              </a:p>
              <a:p>
                <a:r>
                  <a:rPr lang="en-US" b="1" i="0">
                    <a:latin typeface="Cambria Math" panose="02040503050406030204" pitchFamily="18" charset="0"/>
                    <a:ea typeface="Cambria Math" panose="02040503050406030204" pitchFamily="18" charset="0"/>
                    <a:cs typeface="Poppins" panose="020B0604020202020204" charset="0"/>
                  </a:rPr>
                  <a:t>→</a:t>
                </a:r>
                <a:r>
                  <a:rPr lang="fr-FR" dirty="0">
                    <a:latin typeface="Poppins" panose="020B0604020202020204" charset="0"/>
                    <a:cs typeface="Poppins" panose="020B0604020202020204" charset="0"/>
                  </a:rPr>
                  <a:t> </a:t>
                </a:r>
                <a:r>
                  <a:rPr lang="en-US" b="1" dirty="0">
                    <a:latin typeface="Poppins" panose="020B0604020202020204" charset="0"/>
                    <a:cs typeface="Poppins" panose="020B0604020202020204" charset="0"/>
                  </a:rPr>
                  <a:t>the particles of a chosen A/q value are deflected into the exit slit. </a:t>
                </a:r>
              </a:p>
              <a:p>
                <a:endParaRPr lang="fr-FR" dirty="0"/>
              </a:p>
            </p:txBody>
          </p:sp>
        </mc:Fallback>
      </mc:AlternateContent>
      <p:sp>
        <p:nvSpPr>
          <p:cNvPr id="4" name="Slide Number Placeholder 3"/>
          <p:cNvSpPr>
            <a:spLocks noGrp="1"/>
          </p:cNvSpPr>
          <p:nvPr>
            <p:ph type="sldNum" sz="quarter" idx="10"/>
          </p:nvPr>
        </p:nvSpPr>
        <p:spPr/>
        <p:txBody>
          <a:bodyPr/>
          <a:lstStyle/>
          <a:p>
            <a:fld id="{C03F4643-1006-44AF-9619-E626ABC02CF6}" type="slidenum">
              <a:rPr lang="fr-FR" smtClean="0"/>
              <a:t>10</a:t>
            </a:fld>
            <a:endParaRPr lang="fr-FR"/>
          </a:p>
        </p:txBody>
      </p:sp>
    </p:spTree>
    <p:extLst>
      <p:ext uri="{BB962C8B-B14F-4D97-AF65-F5344CB8AC3E}">
        <p14:creationId xmlns:p14="http://schemas.microsoft.com/office/powerpoint/2010/main" val="2665527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latin typeface="Poppins" panose="020B0604020202020204" charset="0"/>
                    <a:cs typeface="Poppins" panose="020B0604020202020204" charset="0"/>
                  </a:rPr>
                  <a:t>choice of magnetic and electric fields</a:t>
                </a:r>
              </a:p>
              <a:p>
                <a14:m>
                  <m:oMath xmlns:m="http://schemas.openxmlformats.org/officeDocument/2006/math">
                    <m:r>
                      <a:rPr lang="en-US" b="1" i="1" smtClean="0">
                        <a:latin typeface="Cambria Math" panose="02040503050406030204" pitchFamily="18" charset="0"/>
                        <a:ea typeface="Cambria Math" panose="02040503050406030204" pitchFamily="18" charset="0"/>
                        <a:cs typeface="Poppins" panose="020B0604020202020204" charset="0"/>
                      </a:rPr>
                      <m:t>→</m:t>
                    </m:r>
                  </m:oMath>
                </a14:m>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selection</a:t>
                </a:r>
                <a:r>
                  <a:rPr lang="fr-FR" dirty="0">
                    <a:latin typeface="Poppins" panose="020B0604020202020204" charset="0"/>
                    <a:cs typeface="Poppins" panose="020B0604020202020204" charset="0"/>
                  </a:rPr>
                  <a:t> of the Mass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14:m>
                  <m:oMath xmlns:m="http://schemas.openxmlformats.org/officeDocument/2006/math">
                    <m:f>
                      <m:fPr>
                        <m:type m:val="skw"/>
                        <m:ctrlPr>
                          <a:rPr lang="fr-FR" b="1" i="1" smtClean="0">
                            <a:latin typeface="Cambria Math" panose="02040503050406030204" pitchFamily="18" charset="0"/>
                            <a:cs typeface="Poppins" panose="020B0604020202020204" charset="0"/>
                          </a:rPr>
                        </m:ctrlPr>
                      </m:fPr>
                      <m:num>
                        <m:r>
                          <a:rPr lang="fr-FR" b="1" i="1" smtClean="0">
                            <a:latin typeface="Cambria Math" panose="02040503050406030204" pitchFamily="18" charset="0"/>
                            <a:cs typeface="Poppins" panose="020B0604020202020204" charset="0"/>
                          </a:rPr>
                          <m:t>𝑨</m:t>
                        </m:r>
                      </m:num>
                      <m:den>
                        <m:r>
                          <a:rPr lang="fr-FR" b="1" i="1" smtClean="0">
                            <a:latin typeface="Cambria Math" panose="02040503050406030204" pitchFamily="18" charset="0"/>
                            <a:cs typeface="Poppins" panose="020B0604020202020204" charset="0"/>
                          </a:rPr>
                          <m:t>𝒒</m:t>
                        </m:r>
                        <m:r>
                          <a:rPr lang="fr-FR" b="1" i="1" smtClean="0">
                            <a:latin typeface="Cambria Math" panose="02040503050406030204" pitchFamily="18" charset="0"/>
                            <a:cs typeface="Poppins" panose="020B0604020202020204" charset="0"/>
                          </a:rPr>
                          <m:t> </m:t>
                        </m:r>
                      </m:den>
                    </m:f>
                    <m:r>
                      <a:rPr lang="fr-FR" b="0" i="1" smtClean="0">
                        <a:latin typeface="Cambria Math" panose="02040503050406030204" pitchFamily="18" charset="0"/>
                        <a:cs typeface="Poppins" panose="020B0604020202020204" charset="0"/>
                      </a:rPr>
                      <m:t> </m:t>
                    </m:r>
                  </m:oMath>
                </a14:m>
                <a:r>
                  <a:rPr lang="fr-FR" dirty="0">
                    <a:latin typeface="Poppins" panose="020B0604020202020204" charset="0"/>
                    <a:cs typeface="Poppins" panose="020B0604020202020204" charset="0"/>
                  </a:rPr>
                  <a:t>and </a:t>
                </a:r>
                <a:r>
                  <a:rPr lang="fr-FR" dirty="0" err="1">
                    <a:latin typeface="Poppins" panose="020B0604020202020204" charset="0"/>
                    <a:cs typeface="Poppins" panose="020B0604020202020204" charset="0"/>
                  </a:rPr>
                  <a:t>Kinetic</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Energy</a:t>
                </a:r>
                <a:r>
                  <a:rPr lang="fr-FR" dirty="0">
                    <a:latin typeface="Poppins" panose="020B0604020202020204" charset="0"/>
                    <a:cs typeface="Poppins" panose="020B0604020202020204" charset="0"/>
                  </a:rPr>
                  <a:t>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14:m>
                  <m:oMath xmlns:m="http://schemas.openxmlformats.org/officeDocument/2006/math">
                    <m:f>
                      <m:fPr>
                        <m:type m:val="skw"/>
                        <m:ctrlPr>
                          <a:rPr lang="fr-FR" b="1" i="1" smtClean="0">
                            <a:latin typeface="Cambria Math" panose="02040503050406030204" pitchFamily="18" charset="0"/>
                            <a:cs typeface="Poppins" panose="020B0604020202020204" charset="0"/>
                          </a:rPr>
                        </m:ctrlPr>
                      </m:fPr>
                      <m:num>
                        <m:sSub>
                          <m:sSubPr>
                            <m:ctrlPr>
                              <a:rPr lang="fr-FR" b="1" i="1" smtClean="0">
                                <a:latin typeface="Cambria Math" panose="02040503050406030204" pitchFamily="18" charset="0"/>
                                <a:cs typeface="Poppins" panose="020B0604020202020204" charset="0"/>
                              </a:rPr>
                            </m:ctrlPr>
                          </m:sSubPr>
                          <m:e>
                            <m:r>
                              <a:rPr lang="fr-FR" b="1" i="1" smtClean="0">
                                <a:latin typeface="Cambria Math" panose="02040503050406030204" pitchFamily="18" charset="0"/>
                                <a:cs typeface="Poppins" panose="020B0604020202020204" charset="0"/>
                              </a:rPr>
                              <m:t>𝑬</m:t>
                            </m:r>
                          </m:e>
                          <m:sub>
                            <m:r>
                              <a:rPr lang="fr-FR" b="1" i="1" smtClean="0">
                                <a:latin typeface="Cambria Math" panose="02040503050406030204" pitchFamily="18" charset="0"/>
                                <a:cs typeface="Poppins" panose="020B0604020202020204" charset="0"/>
                              </a:rPr>
                              <m:t>𝑲</m:t>
                            </m:r>
                          </m:sub>
                        </m:sSub>
                      </m:num>
                      <m:den>
                        <m:r>
                          <a:rPr lang="fr-FR" b="1" i="1">
                            <a:latin typeface="Cambria Math" panose="02040503050406030204" pitchFamily="18" charset="0"/>
                            <a:cs typeface="Poppins" panose="020B0604020202020204" charset="0"/>
                          </a:rPr>
                          <m:t>𝒒</m:t>
                        </m:r>
                        <m:r>
                          <a:rPr lang="fr-FR" b="1" i="1">
                            <a:latin typeface="Cambria Math" panose="02040503050406030204" pitchFamily="18" charset="0"/>
                            <a:cs typeface="Poppins" panose="020B0604020202020204" charset="0"/>
                          </a:rPr>
                          <m:t> </m:t>
                        </m:r>
                      </m:den>
                    </m:f>
                  </m:oMath>
                </a14:m>
                <a:r>
                  <a:rPr lang="fr-FR" dirty="0">
                    <a:latin typeface="Poppins" panose="020B0604020202020204" charset="0"/>
                    <a:cs typeface="Poppins" panose="020B0604020202020204" charset="0"/>
                  </a:rPr>
                  <a:t> ratios </a:t>
                </a:r>
              </a:p>
              <a:p>
                <a14:m>
                  <m:oMath xmlns:m="http://schemas.openxmlformats.org/officeDocument/2006/math">
                    <m:r>
                      <a:rPr lang="en-US" b="1" i="1">
                        <a:latin typeface="Cambria Math" panose="02040503050406030204" pitchFamily="18" charset="0"/>
                        <a:ea typeface="Cambria Math" panose="02040503050406030204" pitchFamily="18" charset="0"/>
                        <a:cs typeface="Poppins" panose="020B0604020202020204" charset="0"/>
                      </a:rPr>
                      <m:t>→</m:t>
                    </m:r>
                  </m:oMath>
                </a14:m>
                <a:r>
                  <a:rPr lang="fr-FR" dirty="0">
                    <a:latin typeface="Poppins" panose="020B0604020202020204" charset="0"/>
                    <a:cs typeface="Poppins" panose="020B0604020202020204" charset="0"/>
                  </a:rPr>
                  <a:t> </a:t>
                </a:r>
                <a:r>
                  <a:rPr lang="en-US" b="1" dirty="0">
                    <a:latin typeface="Poppins" panose="020B0604020202020204" charset="0"/>
                    <a:cs typeface="Poppins" panose="020B0604020202020204" charset="0"/>
                  </a:rPr>
                  <a:t>the particles of a chosen A/q value are deflected into the exit slit.</a:t>
                </a:r>
                <a:r>
                  <a:rPr lang="en-US" b="1" baseline="0" dirty="0">
                    <a:latin typeface="Poppins" panose="020B0604020202020204" charset="0"/>
                    <a:cs typeface="Poppins" panose="020B0604020202020204" charset="0"/>
                  </a:rPr>
                  <a:t> With selected KE</a:t>
                </a:r>
                <a:endParaRPr lang="en-US" b="1" dirty="0">
                  <a:latin typeface="Poppins" panose="020B0604020202020204" charset="0"/>
                  <a:cs typeface="Poppins" panose="020B0604020202020204" charset="0"/>
                </a:endParaRPr>
              </a:p>
              <a:p>
                <a:endParaRPr lang="fr-FR" dirty="0"/>
              </a:p>
              <a:p>
                <a:r>
                  <a:rPr lang="fr-FR" dirty="0"/>
                  <a:t>Mass </a:t>
                </a:r>
                <a:r>
                  <a:rPr lang="fr-FR" dirty="0" err="1"/>
                  <a:t>separation</a:t>
                </a:r>
                <a:r>
                  <a:rPr lang="fr-FR" dirty="0"/>
                  <a:t> </a:t>
                </a:r>
              </a:p>
              <a:p>
                <a:r>
                  <a:rPr lang="fr-FR" dirty="0"/>
                  <a:t>Contamination-</a:t>
                </a:r>
                <a:r>
                  <a:rPr lang="fr-FR" dirty="0" err="1"/>
                  <a:t>trajectory</a:t>
                </a:r>
                <a:r>
                  <a:rPr lang="fr-FR" dirty="0"/>
                  <a:t> by charge </a:t>
                </a:r>
                <a:r>
                  <a:rPr lang="fr-FR" dirty="0" err="1"/>
                  <a:t>changing</a:t>
                </a:r>
                <a:endParaRPr lang="fr-FR" dirty="0"/>
              </a:p>
              <a:p>
                <a:r>
                  <a:rPr lang="fr-FR" dirty="0"/>
                  <a:t>Not </a:t>
                </a:r>
                <a:r>
                  <a:rPr lang="fr-FR" dirty="0" err="1"/>
                  <a:t>straitforward</a:t>
                </a:r>
                <a:r>
                  <a:rPr lang="fr-FR" dirty="0"/>
                  <a:t>, </a:t>
                </a:r>
                <a:r>
                  <a:rPr lang="fr-FR" dirty="0" err="1"/>
                  <a:t>higher</a:t>
                </a:r>
                <a:r>
                  <a:rPr lang="fr-FR" dirty="0"/>
                  <a:t> </a:t>
                </a:r>
                <a:r>
                  <a:rPr lang="fr-FR" dirty="0" err="1"/>
                  <a:t>intensity-lower</a:t>
                </a:r>
                <a:r>
                  <a:rPr lang="fr-FR" dirty="0"/>
                  <a:t> </a:t>
                </a:r>
                <a:r>
                  <a:rPr lang="fr-FR" dirty="0" err="1"/>
                  <a:t>resolution</a:t>
                </a:r>
                <a:r>
                  <a:rPr lang="fr-FR" dirty="0"/>
                  <a:t> (9 </a:t>
                </a:r>
                <a:r>
                  <a:rPr lang="fr-FR" dirty="0" err="1"/>
                  <a:t>shutters</a:t>
                </a:r>
                <a:r>
                  <a:rPr lang="fr-FR" dirty="0"/>
                  <a:t>, 0,5MeV/</a:t>
                </a:r>
                <a:r>
                  <a:rPr lang="fr-FR" dirty="0" err="1"/>
                  <a:t>shutter</a:t>
                </a:r>
                <a:r>
                  <a:rPr lang="fr-FR" dirty="0"/>
                  <a:t>)</a:t>
                </a:r>
              </a:p>
            </p:txBody>
          </p:sp>
        </mc:Choice>
        <mc:Fallback xmlns="">
          <p:sp>
            <p:nvSpPr>
              <p:cNvPr id="3" name="Notes Placeholder 2"/>
              <p:cNvSpPr>
                <a:spLocks noGrp="1"/>
              </p:cNvSpPr>
              <p:nvPr>
                <p:ph type="body" idx="1"/>
              </p:nvPr>
            </p:nvSpPr>
            <p:spPr/>
            <p:txBody>
              <a:bodyPr/>
              <a:lstStyle/>
              <a:p>
                <a:r>
                  <a:rPr lang="en-US" dirty="0">
                    <a:latin typeface="Poppins" panose="020B0604020202020204" charset="0"/>
                    <a:cs typeface="Poppins" panose="020B0604020202020204" charset="0"/>
                  </a:rPr>
                  <a:t>choice of magnetic and electric fields</a:t>
                </a:r>
              </a:p>
              <a:p>
                <a:r>
                  <a:rPr lang="en-US" b="1" i="0">
                    <a:latin typeface="Cambria Math" panose="02040503050406030204" pitchFamily="18" charset="0"/>
                    <a:ea typeface="Cambria Math" panose="02040503050406030204" pitchFamily="18" charset="0"/>
                    <a:cs typeface="Poppins" panose="020B0604020202020204" charset="0"/>
                  </a:rPr>
                  <a:t>→</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selection</a:t>
                </a:r>
                <a:r>
                  <a:rPr lang="fr-FR" dirty="0">
                    <a:latin typeface="Poppins" panose="020B0604020202020204" charset="0"/>
                    <a:cs typeface="Poppins" panose="020B0604020202020204" charset="0"/>
                  </a:rPr>
                  <a:t> of the Mass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r>
                  <a:rPr lang="fr-FR" b="1" i="0">
                    <a:latin typeface="Cambria Math" panose="02040503050406030204" pitchFamily="18" charset="0"/>
                    <a:cs typeface="Poppins" panose="020B0604020202020204" charset="0"/>
                  </a:rPr>
                  <a:t>𝑨⁄(𝒒 )</a:t>
                </a:r>
                <a:r>
                  <a:rPr lang="fr-FR" b="0" i="0">
                    <a:latin typeface="Cambria Math" panose="02040503050406030204" pitchFamily="18" charset="0"/>
                    <a:cs typeface="Poppins" panose="020B0604020202020204" charset="0"/>
                  </a:rPr>
                  <a:t>  </a:t>
                </a:r>
                <a:r>
                  <a:rPr lang="fr-FR" dirty="0">
                    <a:latin typeface="Poppins" panose="020B0604020202020204" charset="0"/>
                    <a:cs typeface="Poppins" panose="020B0604020202020204" charset="0"/>
                  </a:rPr>
                  <a:t>and </a:t>
                </a:r>
                <a:r>
                  <a:rPr lang="fr-FR" dirty="0" err="1">
                    <a:latin typeface="Poppins" panose="020B0604020202020204" charset="0"/>
                    <a:cs typeface="Poppins" panose="020B0604020202020204" charset="0"/>
                  </a:rPr>
                  <a:t>Kinetic</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Energy</a:t>
                </a:r>
                <a:r>
                  <a:rPr lang="fr-FR" dirty="0">
                    <a:latin typeface="Poppins" panose="020B0604020202020204" charset="0"/>
                    <a:cs typeface="Poppins" panose="020B0604020202020204" charset="0"/>
                  </a:rPr>
                  <a:t>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r>
                  <a:rPr lang="fr-FR" b="1" i="0">
                    <a:latin typeface="Cambria Math" panose="02040503050406030204" pitchFamily="18" charset="0"/>
                    <a:cs typeface="Poppins" panose="020B0604020202020204" charset="0"/>
                  </a:rPr>
                  <a:t>𝑬_𝑲⁄(𝒒 )</a:t>
                </a:r>
                <a:r>
                  <a:rPr lang="fr-FR" dirty="0">
                    <a:latin typeface="Poppins" panose="020B0604020202020204" charset="0"/>
                    <a:cs typeface="Poppins" panose="020B0604020202020204" charset="0"/>
                  </a:rPr>
                  <a:t> ratios </a:t>
                </a:r>
              </a:p>
              <a:p>
                <a:r>
                  <a:rPr lang="en-US" b="1" i="0">
                    <a:latin typeface="Cambria Math" panose="02040503050406030204" pitchFamily="18" charset="0"/>
                    <a:ea typeface="Cambria Math" panose="02040503050406030204" pitchFamily="18" charset="0"/>
                    <a:cs typeface="Poppins" panose="020B0604020202020204" charset="0"/>
                  </a:rPr>
                  <a:t>→</a:t>
                </a:r>
                <a:r>
                  <a:rPr lang="fr-FR" dirty="0">
                    <a:latin typeface="Poppins" panose="020B0604020202020204" charset="0"/>
                    <a:cs typeface="Poppins" panose="020B0604020202020204" charset="0"/>
                  </a:rPr>
                  <a:t> </a:t>
                </a:r>
                <a:r>
                  <a:rPr lang="en-US" b="1" dirty="0">
                    <a:latin typeface="Poppins" panose="020B0604020202020204" charset="0"/>
                    <a:cs typeface="Poppins" panose="020B0604020202020204" charset="0"/>
                  </a:rPr>
                  <a:t>the particles of a chosen A/q value are deflected into the exit slit.</a:t>
                </a:r>
                <a:r>
                  <a:rPr lang="en-US" b="1" baseline="0" dirty="0">
                    <a:latin typeface="Poppins" panose="020B0604020202020204" charset="0"/>
                    <a:cs typeface="Poppins" panose="020B0604020202020204" charset="0"/>
                  </a:rPr>
                  <a:t> With selected KE</a:t>
                </a:r>
                <a:endParaRPr lang="en-US" b="1" dirty="0">
                  <a:latin typeface="Poppins" panose="020B0604020202020204" charset="0"/>
                  <a:cs typeface="Poppins" panose="020B0604020202020204" charset="0"/>
                </a:endParaRPr>
              </a:p>
              <a:p>
                <a:endParaRPr lang="fr-FR" dirty="0"/>
              </a:p>
              <a:p>
                <a:r>
                  <a:rPr lang="fr-FR" dirty="0"/>
                  <a:t>Mass </a:t>
                </a:r>
                <a:r>
                  <a:rPr lang="fr-FR" dirty="0" err="1"/>
                  <a:t>separation</a:t>
                </a:r>
                <a:r>
                  <a:rPr lang="fr-FR" dirty="0"/>
                  <a:t> </a:t>
                </a:r>
              </a:p>
              <a:p>
                <a:r>
                  <a:rPr lang="fr-FR" dirty="0"/>
                  <a:t>Contamination-</a:t>
                </a:r>
                <a:r>
                  <a:rPr lang="fr-FR" dirty="0" err="1"/>
                  <a:t>trajectory</a:t>
                </a:r>
                <a:r>
                  <a:rPr lang="fr-FR" dirty="0"/>
                  <a:t> by charge </a:t>
                </a:r>
                <a:r>
                  <a:rPr lang="fr-FR" dirty="0" err="1"/>
                  <a:t>changing</a:t>
                </a:r>
                <a:endParaRPr lang="fr-FR" dirty="0"/>
              </a:p>
              <a:p>
                <a:r>
                  <a:rPr lang="fr-FR" dirty="0"/>
                  <a:t>Not </a:t>
                </a:r>
                <a:r>
                  <a:rPr lang="fr-FR" dirty="0" err="1"/>
                  <a:t>straitforward</a:t>
                </a:r>
                <a:r>
                  <a:rPr lang="fr-FR" dirty="0"/>
                  <a:t>, </a:t>
                </a:r>
                <a:r>
                  <a:rPr lang="fr-FR" dirty="0" err="1"/>
                  <a:t>higher</a:t>
                </a:r>
                <a:r>
                  <a:rPr lang="fr-FR" dirty="0"/>
                  <a:t> </a:t>
                </a:r>
                <a:r>
                  <a:rPr lang="fr-FR" dirty="0" err="1"/>
                  <a:t>intensity-lower</a:t>
                </a:r>
                <a:r>
                  <a:rPr lang="fr-FR" dirty="0"/>
                  <a:t> </a:t>
                </a:r>
                <a:r>
                  <a:rPr lang="fr-FR" dirty="0" err="1"/>
                  <a:t>resolution</a:t>
                </a:r>
                <a:r>
                  <a:rPr lang="fr-FR" dirty="0"/>
                  <a:t> (9 </a:t>
                </a:r>
                <a:r>
                  <a:rPr lang="fr-FR" dirty="0" err="1"/>
                  <a:t>shutters</a:t>
                </a:r>
                <a:r>
                  <a:rPr lang="fr-FR" dirty="0"/>
                  <a:t>, 0,5MeV/</a:t>
                </a:r>
                <a:r>
                  <a:rPr lang="fr-FR" dirty="0" err="1"/>
                  <a:t>shutter</a:t>
                </a:r>
                <a:r>
                  <a:rPr lang="fr-FR" dirty="0"/>
                  <a:t>)</a:t>
                </a:r>
              </a:p>
            </p:txBody>
          </p:sp>
        </mc:Fallback>
      </mc:AlternateContent>
      <p:sp>
        <p:nvSpPr>
          <p:cNvPr id="4" name="Slide Number Placeholder 3"/>
          <p:cNvSpPr>
            <a:spLocks noGrp="1"/>
          </p:cNvSpPr>
          <p:nvPr>
            <p:ph type="sldNum" sz="quarter" idx="10"/>
          </p:nvPr>
        </p:nvSpPr>
        <p:spPr/>
        <p:txBody>
          <a:bodyPr/>
          <a:lstStyle/>
          <a:p>
            <a:fld id="{C03F4643-1006-44AF-9619-E626ABC02CF6}" type="slidenum">
              <a:rPr lang="fr-FR" smtClean="0"/>
              <a:t>11</a:t>
            </a:fld>
            <a:endParaRPr lang="fr-FR"/>
          </a:p>
        </p:txBody>
      </p:sp>
    </p:spTree>
    <p:extLst>
      <p:ext uri="{BB962C8B-B14F-4D97-AF65-F5344CB8AC3E}">
        <p14:creationId xmlns:p14="http://schemas.microsoft.com/office/powerpoint/2010/main" val="278361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Direction </a:t>
            </a:r>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12</a:t>
            </a:fld>
            <a:endParaRPr lang="fr-FR"/>
          </a:p>
        </p:txBody>
      </p:sp>
    </p:spTree>
    <p:extLst>
      <p:ext uri="{BB962C8B-B14F-4D97-AF65-F5344CB8AC3E}">
        <p14:creationId xmlns:p14="http://schemas.microsoft.com/office/powerpoint/2010/main" val="664897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Arise a question</a:t>
            </a:r>
          </a:p>
        </p:txBody>
      </p:sp>
      <p:sp>
        <p:nvSpPr>
          <p:cNvPr id="4" name="Slide Number Placeholder 3"/>
          <p:cNvSpPr>
            <a:spLocks noGrp="1"/>
          </p:cNvSpPr>
          <p:nvPr>
            <p:ph type="sldNum" sz="quarter" idx="10"/>
          </p:nvPr>
        </p:nvSpPr>
        <p:spPr/>
        <p:txBody>
          <a:bodyPr/>
          <a:lstStyle/>
          <a:p>
            <a:fld id="{C03F4643-1006-44AF-9619-E626ABC02CF6}" type="slidenum">
              <a:rPr lang="fr-FR" smtClean="0"/>
              <a:t>13</a:t>
            </a:fld>
            <a:endParaRPr lang="fr-FR"/>
          </a:p>
        </p:txBody>
      </p:sp>
    </p:spTree>
    <p:extLst>
      <p:ext uri="{BB962C8B-B14F-4D97-AF65-F5344CB8AC3E}">
        <p14:creationId xmlns:p14="http://schemas.microsoft.com/office/powerpoint/2010/main" val="51923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Arise a question</a:t>
            </a:r>
          </a:p>
        </p:txBody>
      </p:sp>
      <p:sp>
        <p:nvSpPr>
          <p:cNvPr id="4" name="Slide Number Placeholder 3"/>
          <p:cNvSpPr>
            <a:spLocks noGrp="1"/>
          </p:cNvSpPr>
          <p:nvPr>
            <p:ph type="sldNum" sz="quarter" idx="10"/>
          </p:nvPr>
        </p:nvSpPr>
        <p:spPr/>
        <p:txBody>
          <a:bodyPr/>
          <a:lstStyle/>
          <a:p>
            <a:fld id="{C03F4643-1006-44AF-9619-E626ABC02CF6}" type="slidenum">
              <a:rPr lang="fr-FR" smtClean="0"/>
              <a:t>14</a:t>
            </a:fld>
            <a:endParaRPr lang="fr-FR"/>
          </a:p>
        </p:txBody>
      </p:sp>
    </p:spTree>
    <p:extLst>
      <p:ext uri="{BB962C8B-B14F-4D97-AF65-F5344CB8AC3E}">
        <p14:creationId xmlns:p14="http://schemas.microsoft.com/office/powerpoint/2010/main" val="2509243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Arise a question</a:t>
            </a:r>
          </a:p>
        </p:txBody>
      </p:sp>
      <p:sp>
        <p:nvSpPr>
          <p:cNvPr id="4" name="Slide Number Placeholder 3"/>
          <p:cNvSpPr>
            <a:spLocks noGrp="1"/>
          </p:cNvSpPr>
          <p:nvPr>
            <p:ph type="sldNum" sz="quarter" idx="10"/>
          </p:nvPr>
        </p:nvSpPr>
        <p:spPr/>
        <p:txBody>
          <a:bodyPr/>
          <a:lstStyle/>
          <a:p>
            <a:fld id="{C03F4643-1006-44AF-9619-E626ABC02CF6}" type="slidenum">
              <a:rPr lang="fr-FR" smtClean="0"/>
              <a:t>15</a:t>
            </a:fld>
            <a:endParaRPr lang="fr-FR"/>
          </a:p>
        </p:txBody>
      </p:sp>
    </p:spTree>
    <p:extLst>
      <p:ext uri="{BB962C8B-B14F-4D97-AF65-F5344CB8AC3E}">
        <p14:creationId xmlns:p14="http://schemas.microsoft.com/office/powerpoint/2010/main" val="3575035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3F4643-1006-44AF-9619-E626ABC02CF6}" type="slidenum">
              <a:rPr lang="fr-FR" smtClean="0"/>
              <a:t>16</a:t>
            </a:fld>
            <a:endParaRPr lang="fr-FR"/>
          </a:p>
        </p:txBody>
      </p:sp>
    </p:spTree>
    <p:extLst>
      <p:ext uri="{BB962C8B-B14F-4D97-AF65-F5344CB8AC3E}">
        <p14:creationId xmlns:p14="http://schemas.microsoft.com/office/powerpoint/2010/main" val="1434548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3F4643-1006-44AF-9619-E626ABC02CF6}" type="slidenum">
              <a:rPr lang="fr-FR" smtClean="0"/>
              <a:t>17</a:t>
            </a:fld>
            <a:endParaRPr lang="fr-FR"/>
          </a:p>
        </p:txBody>
      </p:sp>
    </p:spTree>
    <p:extLst>
      <p:ext uri="{BB962C8B-B14F-4D97-AF65-F5344CB8AC3E}">
        <p14:creationId xmlns:p14="http://schemas.microsoft.com/office/powerpoint/2010/main" val="2845230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3F4643-1006-44AF-9619-E626ABC02CF6}" type="slidenum">
              <a:rPr lang="fr-FR" smtClean="0"/>
              <a:t>18</a:t>
            </a:fld>
            <a:endParaRPr lang="fr-FR"/>
          </a:p>
        </p:txBody>
      </p:sp>
    </p:spTree>
    <p:extLst>
      <p:ext uri="{BB962C8B-B14F-4D97-AF65-F5344CB8AC3E}">
        <p14:creationId xmlns:p14="http://schemas.microsoft.com/office/powerpoint/2010/main" val="3796206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Data </a:t>
            </a:r>
            <a:r>
              <a:rPr lang="fr-FR" dirty="0" err="1"/>
              <a:t>sorting</a:t>
            </a:r>
            <a:r>
              <a:rPr lang="fr-FR" dirty="0"/>
              <a:t> software</a:t>
            </a:r>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19</a:t>
            </a:fld>
            <a:endParaRPr lang="fr-FR"/>
          </a:p>
        </p:txBody>
      </p:sp>
    </p:spTree>
    <p:extLst>
      <p:ext uri="{BB962C8B-B14F-4D97-AF65-F5344CB8AC3E}">
        <p14:creationId xmlns:p14="http://schemas.microsoft.com/office/powerpoint/2010/main" val="56562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Neutron </a:t>
            </a:r>
            <a:r>
              <a:rPr lang="fr-FR" dirty="0" err="1"/>
              <a:t>induced</a:t>
            </a:r>
            <a:r>
              <a:rPr lang="fr-FR" dirty="0"/>
              <a:t> fission </a:t>
            </a:r>
            <a:r>
              <a:rPr lang="fr-FR" dirty="0" err="1"/>
              <a:t>reaction</a:t>
            </a:r>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2</a:t>
            </a:fld>
            <a:endParaRPr lang="fr-FR"/>
          </a:p>
        </p:txBody>
      </p:sp>
    </p:spTree>
    <p:extLst>
      <p:ext uri="{BB962C8B-B14F-4D97-AF65-F5344CB8AC3E}">
        <p14:creationId xmlns:p14="http://schemas.microsoft.com/office/powerpoint/2010/main" val="832603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These two competing states, which differ strongly in both half-life and angular momentum, undergo fission </a:t>
            </a:r>
            <a:r>
              <a:rPr lang="en-US" sz="1800" b="0" i="0" dirty="0">
                <a:effectLst/>
                <a:latin typeface="Arial" panose="020B0604020202020204" pitchFamily="34" charset="0"/>
              </a:rPr>
              <a:t>independently after capturing a second </a:t>
            </a:r>
            <a:r>
              <a:rPr lang="en-US" b="0" i="0" dirty="0">
                <a:effectLst/>
                <a:latin typeface="Arial" panose="020B0604020202020204" pitchFamily="34" charset="0"/>
              </a:rPr>
              <a:t>neutron and forming the compound nucleus 243*Am</a:t>
            </a:r>
          </a:p>
        </p:txBody>
      </p:sp>
      <p:sp>
        <p:nvSpPr>
          <p:cNvPr id="4" name="Slide Number Placeholder 3"/>
          <p:cNvSpPr>
            <a:spLocks noGrp="1"/>
          </p:cNvSpPr>
          <p:nvPr>
            <p:ph type="sldNum" sz="quarter" idx="5"/>
          </p:nvPr>
        </p:nvSpPr>
        <p:spPr/>
        <p:txBody>
          <a:bodyPr/>
          <a:lstStyle/>
          <a:p>
            <a:fld id="{C03F4643-1006-44AF-9619-E626ABC02CF6}" type="slidenum">
              <a:rPr lang="fr-FR" smtClean="0"/>
              <a:t>22</a:t>
            </a:fld>
            <a:endParaRPr lang="fr-FR"/>
          </a:p>
        </p:txBody>
      </p:sp>
    </p:spTree>
    <p:extLst>
      <p:ext uri="{BB962C8B-B14F-4D97-AF65-F5344CB8AC3E}">
        <p14:creationId xmlns:p14="http://schemas.microsoft.com/office/powerpoint/2010/main" val="32821904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the reactor power varied over the time of the measurements, it is possible to determine the relative contributions of fission originating from the metastable and ground states of242Am as a function of time.</a:t>
            </a:r>
            <a:endParaRPr lang="en-US" dirty="0"/>
          </a:p>
          <a:p>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23</a:t>
            </a:fld>
            <a:endParaRPr lang="fr-FR"/>
          </a:p>
        </p:txBody>
      </p:sp>
    </p:spTree>
    <p:extLst>
      <p:ext uri="{BB962C8B-B14F-4D97-AF65-F5344CB8AC3E}">
        <p14:creationId xmlns:p14="http://schemas.microsoft.com/office/powerpoint/2010/main" val="32492453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We aim to determine the angular-momentum distribution of the fission fragments (as </a:t>
            </a:r>
            <a:r>
              <a:rPr lang="en-US" b="0" i="0" dirty="0" err="1">
                <a:effectLst/>
                <a:latin typeface="Arial" panose="020B0604020202020204" pitchFamily="34" charset="0"/>
              </a:rPr>
              <a:t>afunction</a:t>
            </a:r>
            <a:r>
              <a:rPr lang="en-US" b="0" i="0" dirty="0">
                <a:effectLst/>
                <a:latin typeface="Arial" panose="020B0604020202020204" pitchFamily="34" charset="0"/>
              </a:rPr>
              <a:t> of their kinetic energy), by combining the measured IRs with FIFRELIN calculations. The </a:t>
            </a:r>
            <a:r>
              <a:rPr lang="en-US" b="0" i="0" dirty="0" err="1">
                <a:effectLst/>
                <a:latin typeface="Arial" panose="020B0604020202020204" pitchFamily="34" charset="0"/>
              </a:rPr>
              <a:t>absoluteefficiency</a:t>
            </a:r>
            <a:r>
              <a:rPr lang="en-US" b="0" i="0" dirty="0">
                <a:effectLst/>
                <a:latin typeface="Arial" panose="020B0604020202020204" pitchFamily="34" charset="0"/>
              </a:rPr>
              <a:t> of the detection system, including corrections for summing effects, was quantified using </a:t>
            </a:r>
            <a:r>
              <a:rPr lang="en-US" b="0" i="0" dirty="0" err="1">
                <a:effectLst/>
                <a:latin typeface="Arial" panose="020B0604020202020204" pitchFamily="34" charset="0"/>
              </a:rPr>
              <a:t>detailedMonte</a:t>
            </a:r>
            <a:r>
              <a:rPr lang="en-US" b="0" i="0" dirty="0">
                <a:effectLst/>
                <a:latin typeface="Arial" panose="020B0604020202020204" pitchFamily="34" charset="0"/>
              </a:rPr>
              <a:t> Carlo simulations implemented in MCNP6. This analysis will ultimately enable the exploration </a:t>
            </a:r>
            <a:r>
              <a:rPr lang="en-US" b="0" i="0" dirty="0" err="1">
                <a:effectLst/>
                <a:latin typeface="Arial" panose="020B0604020202020204" pitchFamily="34" charset="0"/>
              </a:rPr>
              <a:t>ofangular</a:t>
            </a:r>
            <a:r>
              <a:rPr lang="en-US" b="0" i="0" dirty="0">
                <a:effectLst/>
                <a:latin typeface="Arial" panose="020B0604020202020204" pitchFamily="34" charset="0"/>
              </a:rPr>
              <a:t>-momentum generation mechanisms in fission</a:t>
            </a:r>
            <a:endParaRPr lang="en-US" dirty="0"/>
          </a:p>
          <a:p>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28</a:t>
            </a:fld>
            <a:endParaRPr lang="fr-FR"/>
          </a:p>
        </p:txBody>
      </p:sp>
    </p:spTree>
    <p:extLst>
      <p:ext uri="{BB962C8B-B14F-4D97-AF65-F5344CB8AC3E}">
        <p14:creationId xmlns:p14="http://schemas.microsoft.com/office/powerpoint/2010/main" val="1532871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We aim to determine the angular-momentum distribution of the fission fragments (as </a:t>
            </a:r>
            <a:r>
              <a:rPr lang="en-US" b="0" i="0" dirty="0" err="1">
                <a:effectLst/>
                <a:latin typeface="Arial" panose="020B0604020202020204" pitchFamily="34" charset="0"/>
              </a:rPr>
              <a:t>afunction</a:t>
            </a:r>
            <a:r>
              <a:rPr lang="en-US" b="0" i="0" dirty="0">
                <a:effectLst/>
                <a:latin typeface="Arial" panose="020B0604020202020204" pitchFamily="34" charset="0"/>
              </a:rPr>
              <a:t> of their kinetic energy),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Arial" panose="020B0604020202020204" pitchFamily="34" charset="0"/>
              </a:rPr>
              <a:t>This analysis will ultimately enable the exploration </a:t>
            </a:r>
            <a:r>
              <a:rPr lang="en-US" b="0" i="0" dirty="0" err="1">
                <a:effectLst/>
                <a:latin typeface="Arial" panose="020B0604020202020204" pitchFamily="34" charset="0"/>
              </a:rPr>
              <a:t>ofangular</a:t>
            </a:r>
            <a:r>
              <a:rPr lang="en-US" b="0" i="0" dirty="0">
                <a:effectLst/>
                <a:latin typeface="Arial" panose="020B0604020202020204" pitchFamily="34" charset="0"/>
              </a:rPr>
              <a:t>-momentum generation mechanisms in fission</a:t>
            </a:r>
            <a:endParaRPr lang="en-US" dirty="0"/>
          </a:p>
          <a:p>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29</a:t>
            </a:fld>
            <a:endParaRPr lang="fr-FR"/>
          </a:p>
        </p:txBody>
      </p:sp>
    </p:spTree>
    <p:extLst>
      <p:ext uri="{BB962C8B-B14F-4D97-AF65-F5344CB8AC3E}">
        <p14:creationId xmlns:p14="http://schemas.microsoft.com/office/powerpoint/2010/main" val="1218733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3F4643-1006-44AF-9619-E626ABC02CF6}" type="slidenum">
              <a:rPr lang="fr-FR" smtClean="0"/>
              <a:t>37</a:t>
            </a:fld>
            <a:endParaRPr lang="fr-FR"/>
          </a:p>
        </p:txBody>
      </p:sp>
    </p:spTree>
    <p:extLst>
      <p:ext uri="{BB962C8B-B14F-4D97-AF65-F5344CB8AC3E}">
        <p14:creationId xmlns:p14="http://schemas.microsoft.com/office/powerpoint/2010/main" val="3741495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43</a:t>
            </a:fld>
            <a:endParaRPr lang="fr-FR"/>
          </a:p>
        </p:txBody>
      </p:sp>
    </p:spTree>
    <p:extLst>
      <p:ext uri="{BB962C8B-B14F-4D97-AF65-F5344CB8AC3E}">
        <p14:creationId xmlns:p14="http://schemas.microsoft.com/office/powerpoint/2010/main" val="405901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agreement</a:t>
            </a:r>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44</a:t>
            </a:fld>
            <a:endParaRPr lang="fr-FR"/>
          </a:p>
        </p:txBody>
      </p:sp>
    </p:spTree>
    <p:extLst>
      <p:ext uri="{BB962C8B-B14F-4D97-AF65-F5344CB8AC3E}">
        <p14:creationId xmlns:p14="http://schemas.microsoft.com/office/powerpoint/2010/main" val="114364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Statistical</a:t>
            </a:r>
            <a:r>
              <a:rPr lang="fr-FR" dirty="0"/>
              <a:t> </a:t>
            </a:r>
            <a:r>
              <a:rPr lang="fr-FR" dirty="0" err="1"/>
              <a:t>analysis</a:t>
            </a:r>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53</a:t>
            </a:fld>
            <a:endParaRPr lang="fr-FR"/>
          </a:p>
        </p:txBody>
      </p:sp>
    </p:spTree>
    <p:extLst>
      <p:ext uri="{BB962C8B-B14F-4D97-AF65-F5344CB8AC3E}">
        <p14:creationId xmlns:p14="http://schemas.microsoft.com/office/powerpoint/2010/main" val="38483243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Statistical</a:t>
            </a:r>
            <a:r>
              <a:rPr lang="fr-FR" dirty="0"/>
              <a:t> </a:t>
            </a:r>
            <a:r>
              <a:rPr lang="fr-FR" dirty="0" err="1"/>
              <a:t>analysis</a:t>
            </a:r>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54</a:t>
            </a:fld>
            <a:endParaRPr lang="fr-FR"/>
          </a:p>
        </p:txBody>
      </p:sp>
    </p:spTree>
    <p:extLst>
      <p:ext uri="{BB962C8B-B14F-4D97-AF65-F5344CB8AC3E}">
        <p14:creationId xmlns:p14="http://schemas.microsoft.com/office/powerpoint/2010/main" val="2133838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3F4643-1006-44AF-9619-E626ABC02CF6}" type="slidenum">
              <a:rPr lang="fr-FR" smtClean="0"/>
              <a:t>63</a:t>
            </a:fld>
            <a:endParaRPr lang="fr-FR"/>
          </a:p>
        </p:txBody>
      </p:sp>
    </p:spTree>
    <p:extLst>
      <p:ext uri="{BB962C8B-B14F-4D97-AF65-F5344CB8AC3E}">
        <p14:creationId xmlns:p14="http://schemas.microsoft.com/office/powerpoint/2010/main" val="203305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4400" b="1" dirty="0"/>
              <a:t>Fission process</a:t>
            </a:r>
            <a:endParaRPr lang="en-US" sz="4400" b="1" dirty="0"/>
          </a:p>
        </p:txBody>
      </p:sp>
      <p:sp>
        <p:nvSpPr>
          <p:cNvPr id="4" name="Slide Number Placeholder 3"/>
          <p:cNvSpPr>
            <a:spLocks noGrp="1"/>
          </p:cNvSpPr>
          <p:nvPr>
            <p:ph type="sldNum" sz="quarter" idx="5"/>
          </p:nvPr>
        </p:nvSpPr>
        <p:spPr/>
        <p:txBody>
          <a:bodyPr/>
          <a:lstStyle/>
          <a:p>
            <a:fld id="{C03F4643-1006-44AF-9619-E626ABC02CF6}" type="slidenum">
              <a:rPr lang="fr-FR" smtClean="0"/>
              <a:t>3</a:t>
            </a:fld>
            <a:endParaRPr lang="fr-FR"/>
          </a:p>
        </p:txBody>
      </p:sp>
    </p:spTree>
    <p:extLst>
      <p:ext uri="{BB962C8B-B14F-4D97-AF65-F5344CB8AC3E}">
        <p14:creationId xmlns:p14="http://schemas.microsoft.com/office/powerpoint/2010/main" val="13337304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C03F4643-1006-44AF-9619-E626ABC02CF6}" type="slidenum">
              <a:rPr lang="fr-FR" smtClean="0"/>
              <a:t>64</a:t>
            </a:fld>
            <a:endParaRPr lang="fr-FR"/>
          </a:p>
        </p:txBody>
      </p:sp>
    </p:spTree>
    <p:extLst>
      <p:ext uri="{BB962C8B-B14F-4D97-AF65-F5344CB8AC3E}">
        <p14:creationId xmlns:p14="http://schemas.microsoft.com/office/powerpoint/2010/main" val="6701246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latin typeface="Poppins" panose="020B0604020202020204" charset="0"/>
                    <a:cs typeface="Poppins" panose="020B0604020202020204" charset="0"/>
                  </a:rPr>
                  <a:t>choice of magnetic and electric fields</a:t>
                </a:r>
              </a:p>
              <a:p>
                <a14:m>
                  <m:oMath xmlns:m="http://schemas.openxmlformats.org/officeDocument/2006/math">
                    <m:r>
                      <a:rPr lang="en-US" b="1" i="1" smtClean="0">
                        <a:latin typeface="Cambria Math" panose="02040503050406030204" pitchFamily="18" charset="0"/>
                        <a:ea typeface="Cambria Math" panose="02040503050406030204" pitchFamily="18" charset="0"/>
                        <a:cs typeface="Poppins" panose="020B0604020202020204" charset="0"/>
                      </a:rPr>
                      <m:t>→</m:t>
                    </m:r>
                  </m:oMath>
                </a14:m>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selection</a:t>
                </a:r>
                <a:r>
                  <a:rPr lang="fr-FR" dirty="0">
                    <a:latin typeface="Poppins" panose="020B0604020202020204" charset="0"/>
                    <a:cs typeface="Poppins" panose="020B0604020202020204" charset="0"/>
                  </a:rPr>
                  <a:t> of the Mass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14:m>
                  <m:oMath xmlns:m="http://schemas.openxmlformats.org/officeDocument/2006/math">
                    <m:f>
                      <m:fPr>
                        <m:type m:val="skw"/>
                        <m:ctrlPr>
                          <a:rPr lang="fr-FR" b="1" i="1" smtClean="0">
                            <a:latin typeface="Cambria Math" panose="02040503050406030204" pitchFamily="18" charset="0"/>
                            <a:cs typeface="Poppins" panose="020B0604020202020204" charset="0"/>
                          </a:rPr>
                        </m:ctrlPr>
                      </m:fPr>
                      <m:num>
                        <m:r>
                          <a:rPr lang="fr-FR" b="1" i="1" smtClean="0">
                            <a:latin typeface="Cambria Math" panose="02040503050406030204" pitchFamily="18" charset="0"/>
                            <a:cs typeface="Poppins" panose="020B0604020202020204" charset="0"/>
                          </a:rPr>
                          <m:t>𝑨</m:t>
                        </m:r>
                      </m:num>
                      <m:den>
                        <m:r>
                          <a:rPr lang="fr-FR" b="1" i="1" smtClean="0">
                            <a:latin typeface="Cambria Math" panose="02040503050406030204" pitchFamily="18" charset="0"/>
                            <a:cs typeface="Poppins" panose="020B0604020202020204" charset="0"/>
                          </a:rPr>
                          <m:t>𝒒</m:t>
                        </m:r>
                        <m:r>
                          <a:rPr lang="fr-FR" b="1" i="1" smtClean="0">
                            <a:latin typeface="Cambria Math" panose="02040503050406030204" pitchFamily="18" charset="0"/>
                            <a:cs typeface="Poppins" panose="020B0604020202020204" charset="0"/>
                          </a:rPr>
                          <m:t> </m:t>
                        </m:r>
                      </m:den>
                    </m:f>
                    <m:r>
                      <a:rPr lang="fr-FR" b="0" i="1" smtClean="0">
                        <a:latin typeface="Cambria Math" panose="02040503050406030204" pitchFamily="18" charset="0"/>
                        <a:cs typeface="Poppins" panose="020B0604020202020204" charset="0"/>
                      </a:rPr>
                      <m:t> </m:t>
                    </m:r>
                  </m:oMath>
                </a14:m>
                <a:r>
                  <a:rPr lang="fr-FR" dirty="0">
                    <a:latin typeface="Poppins" panose="020B0604020202020204" charset="0"/>
                    <a:cs typeface="Poppins" panose="020B0604020202020204" charset="0"/>
                  </a:rPr>
                  <a:t>and </a:t>
                </a:r>
                <a:r>
                  <a:rPr lang="fr-FR" dirty="0" err="1">
                    <a:latin typeface="Poppins" panose="020B0604020202020204" charset="0"/>
                    <a:cs typeface="Poppins" panose="020B0604020202020204" charset="0"/>
                  </a:rPr>
                  <a:t>Kinetic</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Energy</a:t>
                </a:r>
                <a:r>
                  <a:rPr lang="fr-FR" dirty="0">
                    <a:latin typeface="Poppins" panose="020B0604020202020204" charset="0"/>
                    <a:cs typeface="Poppins" panose="020B0604020202020204" charset="0"/>
                  </a:rPr>
                  <a:t>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14:m>
                  <m:oMath xmlns:m="http://schemas.openxmlformats.org/officeDocument/2006/math">
                    <m:f>
                      <m:fPr>
                        <m:type m:val="skw"/>
                        <m:ctrlPr>
                          <a:rPr lang="fr-FR" b="1" i="1" smtClean="0">
                            <a:latin typeface="Cambria Math" panose="02040503050406030204" pitchFamily="18" charset="0"/>
                            <a:cs typeface="Poppins" panose="020B0604020202020204" charset="0"/>
                          </a:rPr>
                        </m:ctrlPr>
                      </m:fPr>
                      <m:num>
                        <m:sSub>
                          <m:sSubPr>
                            <m:ctrlPr>
                              <a:rPr lang="fr-FR" b="1" i="1" smtClean="0">
                                <a:latin typeface="Cambria Math" panose="02040503050406030204" pitchFamily="18" charset="0"/>
                                <a:cs typeface="Poppins" panose="020B0604020202020204" charset="0"/>
                              </a:rPr>
                            </m:ctrlPr>
                          </m:sSubPr>
                          <m:e>
                            <m:r>
                              <a:rPr lang="fr-FR" b="1" i="1" smtClean="0">
                                <a:latin typeface="Cambria Math" panose="02040503050406030204" pitchFamily="18" charset="0"/>
                                <a:cs typeface="Poppins" panose="020B0604020202020204" charset="0"/>
                              </a:rPr>
                              <m:t>𝑬</m:t>
                            </m:r>
                          </m:e>
                          <m:sub>
                            <m:r>
                              <a:rPr lang="fr-FR" b="1" i="1" smtClean="0">
                                <a:latin typeface="Cambria Math" panose="02040503050406030204" pitchFamily="18" charset="0"/>
                                <a:cs typeface="Poppins" panose="020B0604020202020204" charset="0"/>
                              </a:rPr>
                              <m:t>𝑲</m:t>
                            </m:r>
                          </m:sub>
                        </m:sSub>
                      </m:num>
                      <m:den>
                        <m:r>
                          <a:rPr lang="fr-FR" b="1" i="1">
                            <a:latin typeface="Cambria Math" panose="02040503050406030204" pitchFamily="18" charset="0"/>
                            <a:cs typeface="Poppins" panose="020B0604020202020204" charset="0"/>
                          </a:rPr>
                          <m:t>𝒒</m:t>
                        </m:r>
                        <m:r>
                          <a:rPr lang="fr-FR" b="1" i="1">
                            <a:latin typeface="Cambria Math" panose="02040503050406030204" pitchFamily="18" charset="0"/>
                            <a:cs typeface="Poppins" panose="020B0604020202020204" charset="0"/>
                          </a:rPr>
                          <m:t> </m:t>
                        </m:r>
                      </m:den>
                    </m:f>
                  </m:oMath>
                </a14:m>
                <a:r>
                  <a:rPr lang="fr-FR" dirty="0">
                    <a:latin typeface="Poppins" panose="020B0604020202020204" charset="0"/>
                    <a:cs typeface="Poppins" panose="020B0604020202020204" charset="0"/>
                  </a:rPr>
                  <a:t> ratios </a:t>
                </a:r>
              </a:p>
              <a:p>
                <a14:m>
                  <m:oMath xmlns:m="http://schemas.openxmlformats.org/officeDocument/2006/math">
                    <m:r>
                      <a:rPr lang="en-US" b="1" i="1">
                        <a:latin typeface="Cambria Math" panose="02040503050406030204" pitchFamily="18" charset="0"/>
                        <a:ea typeface="Cambria Math" panose="02040503050406030204" pitchFamily="18" charset="0"/>
                        <a:cs typeface="Poppins" panose="020B0604020202020204" charset="0"/>
                      </a:rPr>
                      <m:t>→</m:t>
                    </m:r>
                  </m:oMath>
                </a14:m>
                <a:r>
                  <a:rPr lang="fr-FR" dirty="0">
                    <a:latin typeface="Poppins" panose="020B0604020202020204" charset="0"/>
                    <a:cs typeface="Poppins" panose="020B0604020202020204" charset="0"/>
                  </a:rPr>
                  <a:t> </a:t>
                </a:r>
                <a:r>
                  <a:rPr lang="en-US" b="1" dirty="0">
                    <a:latin typeface="Poppins" panose="020B0604020202020204" charset="0"/>
                    <a:cs typeface="Poppins" panose="020B0604020202020204" charset="0"/>
                  </a:rPr>
                  <a:t>the particles of a chosen A/q value are deflected into the exit slit.</a:t>
                </a:r>
                <a:r>
                  <a:rPr lang="en-US" b="1" baseline="0" dirty="0">
                    <a:latin typeface="Poppins" panose="020B0604020202020204" charset="0"/>
                    <a:cs typeface="Poppins" panose="020B0604020202020204" charset="0"/>
                  </a:rPr>
                  <a:t> With selected KE</a:t>
                </a:r>
                <a:endParaRPr lang="en-US" b="1" dirty="0">
                  <a:latin typeface="Poppins" panose="020B0604020202020204" charset="0"/>
                  <a:cs typeface="Poppins" panose="020B0604020202020204" charset="0"/>
                </a:endParaRPr>
              </a:p>
              <a:p>
                <a:endParaRPr lang="fr-FR" dirty="0"/>
              </a:p>
              <a:p>
                <a:r>
                  <a:rPr lang="fr-FR" dirty="0"/>
                  <a:t>Mass </a:t>
                </a:r>
                <a:r>
                  <a:rPr lang="fr-FR" dirty="0" err="1"/>
                  <a:t>separation</a:t>
                </a:r>
                <a:r>
                  <a:rPr lang="fr-FR" dirty="0"/>
                  <a:t> </a:t>
                </a:r>
              </a:p>
              <a:p>
                <a:r>
                  <a:rPr lang="fr-FR" dirty="0"/>
                  <a:t>Contamination-</a:t>
                </a:r>
                <a:r>
                  <a:rPr lang="fr-FR" dirty="0" err="1"/>
                  <a:t>trajectory</a:t>
                </a:r>
                <a:r>
                  <a:rPr lang="fr-FR" dirty="0"/>
                  <a:t> by charge </a:t>
                </a:r>
                <a:r>
                  <a:rPr lang="fr-FR" dirty="0" err="1"/>
                  <a:t>changing</a:t>
                </a:r>
                <a:endParaRPr lang="fr-FR" dirty="0"/>
              </a:p>
              <a:p>
                <a:r>
                  <a:rPr lang="fr-FR" dirty="0"/>
                  <a:t>Not </a:t>
                </a:r>
                <a:r>
                  <a:rPr lang="fr-FR" dirty="0" err="1"/>
                  <a:t>straitforward</a:t>
                </a:r>
                <a:r>
                  <a:rPr lang="fr-FR" dirty="0"/>
                  <a:t>, </a:t>
                </a:r>
                <a:r>
                  <a:rPr lang="fr-FR" dirty="0" err="1"/>
                  <a:t>higher</a:t>
                </a:r>
                <a:r>
                  <a:rPr lang="fr-FR" dirty="0"/>
                  <a:t> </a:t>
                </a:r>
                <a:r>
                  <a:rPr lang="fr-FR" dirty="0" err="1"/>
                  <a:t>intensity-lower</a:t>
                </a:r>
                <a:r>
                  <a:rPr lang="fr-FR" dirty="0"/>
                  <a:t> </a:t>
                </a:r>
                <a:r>
                  <a:rPr lang="fr-FR" dirty="0" err="1"/>
                  <a:t>resolution</a:t>
                </a:r>
                <a:r>
                  <a:rPr lang="fr-FR" dirty="0"/>
                  <a:t> (9 </a:t>
                </a:r>
                <a:r>
                  <a:rPr lang="fr-FR" dirty="0" err="1"/>
                  <a:t>shutters</a:t>
                </a:r>
                <a:r>
                  <a:rPr lang="fr-FR" dirty="0"/>
                  <a:t>, 0,5MeV/</a:t>
                </a:r>
                <a:r>
                  <a:rPr lang="fr-FR" dirty="0" err="1"/>
                  <a:t>shutter</a:t>
                </a:r>
                <a:r>
                  <a:rPr lang="fr-FR" dirty="0"/>
                  <a:t>)</a:t>
                </a:r>
              </a:p>
            </p:txBody>
          </p:sp>
        </mc:Choice>
        <mc:Fallback xmlns="">
          <p:sp>
            <p:nvSpPr>
              <p:cNvPr id="3" name="Notes Placeholder 2"/>
              <p:cNvSpPr>
                <a:spLocks noGrp="1"/>
              </p:cNvSpPr>
              <p:nvPr>
                <p:ph type="body" idx="1"/>
              </p:nvPr>
            </p:nvSpPr>
            <p:spPr/>
            <p:txBody>
              <a:bodyPr/>
              <a:lstStyle/>
              <a:p>
                <a:r>
                  <a:rPr lang="en-US" dirty="0">
                    <a:latin typeface="Poppins" panose="020B0604020202020204" charset="0"/>
                    <a:cs typeface="Poppins" panose="020B0604020202020204" charset="0"/>
                  </a:rPr>
                  <a:t>choice of magnetic and electric fields</a:t>
                </a:r>
              </a:p>
              <a:p>
                <a:r>
                  <a:rPr lang="en-US" b="1" i="0">
                    <a:latin typeface="Cambria Math" panose="02040503050406030204" pitchFamily="18" charset="0"/>
                    <a:ea typeface="Cambria Math" panose="02040503050406030204" pitchFamily="18" charset="0"/>
                    <a:cs typeface="Poppins" panose="020B0604020202020204" charset="0"/>
                  </a:rPr>
                  <a:t>→</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selection</a:t>
                </a:r>
                <a:r>
                  <a:rPr lang="fr-FR" dirty="0">
                    <a:latin typeface="Poppins" panose="020B0604020202020204" charset="0"/>
                    <a:cs typeface="Poppins" panose="020B0604020202020204" charset="0"/>
                  </a:rPr>
                  <a:t> of the Mass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r>
                  <a:rPr lang="fr-FR" b="1" i="0">
                    <a:latin typeface="Cambria Math" panose="02040503050406030204" pitchFamily="18" charset="0"/>
                    <a:cs typeface="Poppins" panose="020B0604020202020204" charset="0"/>
                  </a:rPr>
                  <a:t>𝑨⁄(𝒒 )</a:t>
                </a:r>
                <a:r>
                  <a:rPr lang="fr-FR" b="0" i="0">
                    <a:latin typeface="Cambria Math" panose="02040503050406030204" pitchFamily="18" charset="0"/>
                    <a:cs typeface="Poppins" panose="020B0604020202020204" charset="0"/>
                  </a:rPr>
                  <a:t>  </a:t>
                </a:r>
                <a:r>
                  <a:rPr lang="fr-FR" dirty="0">
                    <a:latin typeface="Poppins" panose="020B0604020202020204" charset="0"/>
                    <a:cs typeface="Poppins" panose="020B0604020202020204" charset="0"/>
                  </a:rPr>
                  <a:t>and </a:t>
                </a:r>
                <a:r>
                  <a:rPr lang="fr-FR" dirty="0" err="1">
                    <a:latin typeface="Poppins" panose="020B0604020202020204" charset="0"/>
                    <a:cs typeface="Poppins" panose="020B0604020202020204" charset="0"/>
                  </a:rPr>
                  <a:t>Kinetic</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Energy</a:t>
                </a:r>
                <a:r>
                  <a:rPr lang="fr-FR" dirty="0">
                    <a:latin typeface="Poppins" panose="020B0604020202020204" charset="0"/>
                    <a:cs typeface="Poppins" panose="020B0604020202020204" charset="0"/>
                  </a:rPr>
                  <a:t>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r>
                  <a:rPr lang="fr-FR" b="1" i="0">
                    <a:latin typeface="Cambria Math" panose="02040503050406030204" pitchFamily="18" charset="0"/>
                    <a:cs typeface="Poppins" panose="020B0604020202020204" charset="0"/>
                  </a:rPr>
                  <a:t>𝑬_𝑲⁄(𝒒 )</a:t>
                </a:r>
                <a:r>
                  <a:rPr lang="fr-FR" dirty="0">
                    <a:latin typeface="Poppins" panose="020B0604020202020204" charset="0"/>
                    <a:cs typeface="Poppins" panose="020B0604020202020204" charset="0"/>
                  </a:rPr>
                  <a:t> ratios </a:t>
                </a:r>
              </a:p>
              <a:p>
                <a:r>
                  <a:rPr lang="en-US" b="1" i="0">
                    <a:latin typeface="Cambria Math" panose="02040503050406030204" pitchFamily="18" charset="0"/>
                    <a:ea typeface="Cambria Math" panose="02040503050406030204" pitchFamily="18" charset="0"/>
                    <a:cs typeface="Poppins" panose="020B0604020202020204" charset="0"/>
                  </a:rPr>
                  <a:t>→</a:t>
                </a:r>
                <a:r>
                  <a:rPr lang="fr-FR" dirty="0">
                    <a:latin typeface="Poppins" panose="020B0604020202020204" charset="0"/>
                    <a:cs typeface="Poppins" panose="020B0604020202020204" charset="0"/>
                  </a:rPr>
                  <a:t> </a:t>
                </a:r>
                <a:r>
                  <a:rPr lang="en-US" b="1" dirty="0">
                    <a:latin typeface="Poppins" panose="020B0604020202020204" charset="0"/>
                    <a:cs typeface="Poppins" panose="020B0604020202020204" charset="0"/>
                  </a:rPr>
                  <a:t>the particles of a chosen A/q value are deflected into the exit slit.</a:t>
                </a:r>
                <a:r>
                  <a:rPr lang="en-US" b="1" baseline="0" dirty="0">
                    <a:latin typeface="Poppins" panose="020B0604020202020204" charset="0"/>
                    <a:cs typeface="Poppins" panose="020B0604020202020204" charset="0"/>
                  </a:rPr>
                  <a:t> With selected KE</a:t>
                </a:r>
                <a:endParaRPr lang="en-US" b="1" dirty="0">
                  <a:latin typeface="Poppins" panose="020B0604020202020204" charset="0"/>
                  <a:cs typeface="Poppins" panose="020B0604020202020204" charset="0"/>
                </a:endParaRPr>
              </a:p>
              <a:p>
                <a:endParaRPr lang="fr-FR" dirty="0"/>
              </a:p>
              <a:p>
                <a:r>
                  <a:rPr lang="fr-FR" dirty="0"/>
                  <a:t>Mass </a:t>
                </a:r>
                <a:r>
                  <a:rPr lang="fr-FR" dirty="0" err="1"/>
                  <a:t>separation</a:t>
                </a:r>
                <a:r>
                  <a:rPr lang="fr-FR" dirty="0"/>
                  <a:t> </a:t>
                </a:r>
              </a:p>
              <a:p>
                <a:r>
                  <a:rPr lang="fr-FR" dirty="0"/>
                  <a:t>Contamination-</a:t>
                </a:r>
                <a:r>
                  <a:rPr lang="fr-FR" dirty="0" err="1"/>
                  <a:t>trajectory</a:t>
                </a:r>
                <a:r>
                  <a:rPr lang="fr-FR" dirty="0"/>
                  <a:t> by charge </a:t>
                </a:r>
                <a:r>
                  <a:rPr lang="fr-FR" dirty="0" err="1"/>
                  <a:t>changing</a:t>
                </a:r>
                <a:endParaRPr lang="fr-FR" dirty="0"/>
              </a:p>
              <a:p>
                <a:r>
                  <a:rPr lang="fr-FR" dirty="0"/>
                  <a:t>Not </a:t>
                </a:r>
                <a:r>
                  <a:rPr lang="fr-FR" dirty="0" err="1"/>
                  <a:t>straitforward</a:t>
                </a:r>
                <a:r>
                  <a:rPr lang="fr-FR" dirty="0"/>
                  <a:t>, </a:t>
                </a:r>
                <a:r>
                  <a:rPr lang="fr-FR" dirty="0" err="1"/>
                  <a:t>higher</a:t>
                </a:r>
                <a:r>
                  <a:rPr lang="fr-FR" dirty="0"/>
                  <a:t> </a:t>
                </a:r>
                <a:r>
                  <a:rPr lang="fr-FR" dirty="0" err="1"/>
                  <a:t>intensity-lower</a:t>
                </a:r>
                <a:r>
                  <a:rPr lang="fr-FR" dirty="0"/>
                  <a:t> </a:t>
                </a:r>
                <a:r>
                  <a:rPr lang="fr-FR" dirty="0" err="1"/>
                  <a:t>resolution</a:t>
                </a:r>
                <a:r>
                  <a:rPr lang="fr-FR" dirty="0"/>
                  <a:t> (9 </a:t>
                </a:r>
                <a:r>
                  <a:rPr lang="fr-FR" dirty="0" err="1"/>
                  <a:t>shutters</a:t>
                </a:r>
                <a:r>
                  <a:rPr lang="fr-FR" dirty="0"/>
                  <a:t>, 0,5MeV/</a:t>
                </a:r>
                <a:r>
                  <a:rPr lang="fr-FR" dirty="0" err="1"/>
                  <a:t>shutter</a:t>
                </a:r>
                <a:r>
                  <a:rPr lang="fr-FR" dirty="0"/>
                  <a:t>)</a:t>
                </a:r>
              </a:p>
            </p:txBody>
          </p:sp>
        </mc:Fallback>
      </mc:AlternateContent>
      <p:sp>
        <p:nvSpPr>
          <p:cNvPr id="4" name="Slide Number Placeholder 3"/>
          <p:cNvSpPr>
            <a:spLocks noGrp="1"/>
          </p:cNvSpPr>
          <p:nvPr>
            <p:ph type="sldNum" sz="quarter" idx="10"/>
          </p:nvPr>
        </p:nvSpPr>
        <p:spPr/>
        <p:txBody>
          <a:bodyPr/>
          <a:lstStyle/>
          <a:p>
            <a:fld id="{C03F4643-1006-44AF-9619-E626ABC02CF6}" type="slidenum">
              <a:rPr lang="fr-FR" smtClean="0"/>
              <a:t>66</a:t>
            </a:fld>
            <a:endParaRPr lang="fr-FR"/>
          </a:p>
        </p:txBody>
      </p:sp>
    </p:spTree>
    <p:extLst>
      <p:ext uri="{BB962C8B-B14F-4D97-AF65-F5344CB8AC3E}">
        <p14:creationId xmlns:p14="http://schemas.microsoft.com/office/powerpoint/2010/main" val="142726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latin typeface="Arial Black" panose="020B0A04020102020204" pitchFamily="34" charset="0"/>
            </a:endParaRPr>
          </a:p>
          <a:p>
            <a:r>
              <a:rPr lang="en-US" dirty="0">
                <a:highlight>
                  <a:srgbClr val="FFFF00"/>
                </a:highlight>
                <a:latin typeface="Arial Black" panose="020B0A04020102020204" pitchFamily="34" charset="0"/>
              </a:rPr>
              <a:t>At scission, the nucleus can undergo different collective modes—</a:t>
            </a:r>
            <a:r>
              <a:rPr lang="en-US" b="1" dirty="0">
                <a:highlight>
                  <a:srgbClr val="FFFF00"/>
                </a:highlight>
                <a:latin typeface="Arial Black" panose="020B0A04020102020204" pitchFamily="34" charset="0"/>
              </a:rPr>
              <a:t>wriggling, bending, tilting, and twisting</a:t>
            </a:r>
            <a:r>
              <a:rPr lang="en-US" dirty="0">
                <a:highlight>
                  <a:srgbClr val="FFFF00"/>
                </a:highlight>
                <a:latin typeface="Arial Black" panose="020B0A04020102020204" pitchFamily="34" charset="0"/>
              </a:rPr>
              <a:t>. Each of these shape dynamics contributes differently to the spin distribution of the fragments.</a:t>
            </a:r>
          </a:p>
          <a:p>
            <a:r>
              <a:rPr lang="en-US" dirty="0">
                <a:highlight>
                  <a:srgbClr val="FFFF00"/>
                </a:highlight>
                <a:latin typeface="Arial Black" panose="020B0A04020102020204" pitchFamily="34" charset="0"/>
              </a:rPr>
              <a:t>These motions generate intrinsic angular momentum at the moment the nucleus splits, leading to the observed fragment and the orbital angular momentum L.</a:t>
            </a:r>
          </a:p>
          <a:p>
            <a:endParaRPr lang="en-US" dirty="0">
              <a:highlight>
                <a:srgbClr val="FFFF00"/>
              </a:highlight>
              <a:latin typeface="Arial Black" panose="020B0A04020102020204" pitchFamily="34" charset="0"/>
            </a:endParaRPr>
          </a:p>
          <a:p>
            <a:r>
              <a:rPr lang="en-US" dirty="0">
                <a:highlight>
                  <a:srgbClr val="FFFF00"/>
                </a:highlight>
                <a:latin typeface="Arial Black" panose="020B0A04020102020204" pitchFamily="34" charset="0"/>
              </a:rPr>
              <a:t>At scission, the Collective motion of this system transforms into:</a:t>
            </a:r>
          </a:p>
          <a:p>
            <a:pPr marL="171450" indent="-171450">
              <a:buFont typeface="Arial" panose="020B0604020202020204" pitchFamily="34" charset="0"/>
              <a:buChar char="•"/>
            </a:pPr>
            <a:r>
              <a:rPr lang="en-US" dirty="0">
                <a:highlight>
                  <a:srgbClr val="FFFF00"/>
                </a:highlight>
                <a:latin typeface="Arial Black" panose="020B0A04020102020204" pitchFamily="34" charset="0"/>
              </a:rPr>
              <a:t>Fragment spin</a:t>
            </a:r>
          </a:p>
          <a:p>
            <a:pPr marL="171450" indent="-171450">
              <a:buFont typeface="Arial" panose="020B0604020202020204" pitchFamily="34" charset="0"/>
              <a:buChar char="•"/>
            </a:pPr>
            <a:r>
              <a:rPr lang="en-US" dirty="0">
                <a:highlight>
                  <a:srgbClr val="FFFF00"/>
                </a:highlight>
                <a:latin typeface="Arial Black" panose="020B0A04020102020204" pitchFamily="34" charset="0"/>
              </a:rPr>
              <a:t>Relative angular momentum</a:t>
            </a:r>
          </a:p>
          <a:p>
            <a:pPr marL="171450" indent="-171450">
              <a:buFont typeface="Arial" panose="020B0604020202020204" pitchFamily="34" charset="0"/>
              <a:buChar char="•"/>
            </a:pPr>
            <a:r>
              <a:rPr lang="en-US" dirty="0">
                <a:highlight>
                  <a:srgbClr val="FFFF00"/>
                </a:highlight>
                <a:latin typeface="Arial Black" panose="020B0A04020102020204" pitchFamily="34" charset="0"/>
              </a:rPr>
              <a:t>Excitation energy</a:t>
            </a:r>
            <a:endParaRPr lang="fr-FR" dirty="0">
              <a:highlight>
                <a:srgbClr val="FFFF00"/>
              </a:highlight>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C03F4643-1006-44AF-9619-E626ABC02CF6}" type="slidenum">
              <a:rPr lang="fr-FR" smtClean="0"/>
              <a:t>67</a:t>
            </a:fld>
            <a:endParaRPr lang="fr-FR"/>
          </a:p>
        </p:txBody>
      </p:sp>
    </p:spTree>
    <p:extLst>
      <p:ext uri="{BB962C8B-B14F-4D97-AF65-F5344CB8AC3E}">
        <p14:creationId xmlns:p14="http://schemas.microsoft.com/office/powerpoint/2010/main" val="4105256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dirty="0">
                <a:effectLst/>
                <a:latin typeface="Arial" panose="020B0604020202020204" pitchFamily="34" charset="0"/>
              </a:rPr>
              <a:t>To date, despite this diversity of approaches, none of the currently existing models can describe the angular-momentum generation mechanism with satisfactory accuracy</a:t>
            </a:r>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4</a:t>
            </a:fld>
            <a:endParaRPr lang="fr-FR"/>
          </a:p>
        </p:txBody>
      </p:sp>
    </p:spTree>
    <p:extLst>
      <p:ext uri="{BB962C8B-B14F-4D97-AF65-F5344CB8AC3E}">
        <p14:creationId xmlns:p14="http://schemas.microsoft.com/office/powerpoint/2010/main" val="339249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latin typeface="Arial Black" panose="020B0A04020102020204" pitchFamily="34" charset="0"/>
              </a:rPr>
              <a:t>different collective modes</a:t>
            </a:r>
          </a:p>
          <a:p>
            <a:r>
              <a:rPr lang="en-US" dirty="0">
                <a:highlight>
                  <a:srgbClr val="FFFF00"/>
                </a:highlight>
                <a:latin typeface="Arial Black" panose="020B0A04020102020204" pitchFamily="34" charset="0"/>
              </a:rPr>
              <a:t>Microscopic </a:t>
            </a:r>
          </a:p>
          <a:p>
            <a:endParaRPr lang="en-US" sz="1200" b="0" i="0" dirty="0">
              <a:effectLst/>
              <a:highlight>
                <a:srgbClr val="FFFF00"/>
              </a:highlight>
              <a:latin typeface="Arial Black" panose="020B0A04020102020204" pitchFamily="34" charset="0"/>
            </a:endParaRPr>
          </a:p>
          <a:p>
            <a:r>
              <a:rPr lang="en-US" sz="1200" b="0" i="0" dirty="0">
                <a:effectLst/>
                <a:latin typeface="Arial" panose="020B0604020202020204" pitchFamily="34" charset="0"/>
              </a:rPr>
              <a:t>AM governed only by structural effects, or whether itis also influenced already at the moment of scission due to fragment deformation and other dynamical effects</a:t>
            </a:r>
            <a:endParaRPr lang="fr-FR" dirty="0">
              <a:highlight>
                <a:srgbClr val="FFFF00"/>
              </a:highlight>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C03F4643-1006-44AF-9619-E626ABC02CF6}" type="slidenum">
              <a:rPr lang="fr-FR" smtClean="0"/>
              <a:t>5</a:t>
            </a:fld>
            <a:endParaRPr lang="fr-FR"/>
          </a:p>
        </p:txBody>
      </p:sp>
    </p:spTree>
    <p:extLst>
      <p:ext uri="{BB962C8B-B14F-4D97-AF65-F5344CB8AC3E}">
        <p14:creationId xmlns:p14="http://schemas.microsoft.com/office/powerpoint/2010/main" val="3525603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5400" b="0" i="0" dirty="0">
                <a:solidFill>
                  <a:srgbClr val="222222"/>
                </a:solidFill>
                <a:effectLst/>
                <a:latin typeface="Harding"/>
              </a:rPr>
              <a:t>Since the angular momentum is quickly carried away by the γ-rays, the experimental study of the generation mechanism necessarily involves detailed observation of the prompt γ-ray emission or IS</a:t>
            </a:r>
            <a:endParaRPr lang="fr-FR" sz="4000" dirty="0"/>
          </a:p>
          <a:p>
            <a:pPr algn="l"/>
            <a:endParaRPr lang="en-US" sz="4000" dirty="0"/>
          </a:p>
          <a:p>
            <a:endParaRPr lang="fr-FR" dirty="0"/>
          </a:p>
        </p:txBody>
      </p:sp>
      <p:sp>
        <p:nvSpPr>
          <p:cNvPr id="4" name="Slide Number Placeholder 3"/>
          <p:cNvSpPr>
            <a:spLocks noGrp="1"/>
          </p:cNvSpPr>
          <p:nvPr>
            <p:ph type="sldNum" sz="quarter" idx="10"/>
          </p:nvPr>
        </p:nvSpPr>
        <p:spPr/>
        <p:txBody>
          <a:bodyPr/>
          <a:lstStyle/>
          <a:p>
            <a:fld id="{C03F4643-1006-44AF-9619-E626ABC02CF6}" type="slidenum">
              <a:rPr lang="fr-FR" smtClean="0"/>
              <a:t>6</a:t>
            </a:fld>
            <a:endParaRPr lang="fr-FR"/>
          </a:p>
        </p:txBody>
      </p:sp>
    </p:spTree>
    <p:extLst>
      <p:ext uri="{BB962C8B-B14F-4D97-AF65-F5344CB8AC3E}">
        <p14:creationId xmlns:p14="http://schemas.microsoft.com/office/powerpoint/2010/main" val="3326238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4000" dirty="0"/>
          </a:p>
          <a:p>
            <a:pPr algn="l"/>
            <a:r>
              <a:rPr lang="en-US" sz="4000" dirty="0"/>
              <a:t>A nucleus is excited and wants to drop to the ground state. But quantum selection rules (strongly hindered by quantum mechanical selection rules) make the "path down" very unlikely. So it gets “stuck” in a metastable state</a:t>
            </a:r>
          </a:p>
          <a:p>
            <a:pPr algn="l"/>
            <a:endParaRPr lang="en-US" sz="4000" dirty="0"/>
          </a:p>
          <a:p>
            <a:pPr algn="l"/>
            <a:r>
              <a:rPr lang="en-US" sz="4000" dirty="0"/>
              <a:t>IR = ratio of the production rate </a:t>
            </a:r>
          </a:p>
          <a:p>
            <a:pPr algn="l"/>
            <a:endParaRPr lang="en-US" sz="4000" dirty="0"/>
          </a:p>
          <a:p>
            <a:pPr algn="l"/>
            <a:r>
              <a:rPr lang="en-US" sz="4000" dirty="0"/>
              <a:t>The IR is very sensitive to the structure of the states above the metastable state, that’s why it is a very good indicator. </a:t>
            </a:r>
          </a:p>
          <a:p>
            <a:endParaRPr lang="fr-FR" dirty="0"/>
          </a:p>
        </p:txBody>
      </p:sp>
      <p:sp>
        <p:nvSpPr>
          <p:cNvPr id="4" name="Slide Number Placeholder 3"/>
          <p:cNvSpPr>
            <a:spLocks noGrp="1"/>
          </p:cNvSpPr>
          <p:nvPr>
            <p:ph type="sldNum" sz="quarter" idx="10"/>
          </p:nvPr>
        </p:nvSpPr>
        <p:spPr/>
        <p:txBody>
          <a:bodyPr/>
          <a:lstStyle/>
          <a:p>
            <a:fld id="{C03F4643-1006-44AF-9619-E626ABC02CF6}" type="slidenum">
              <a:rPr lang="fr-FR" smtClean="0"/>
              <a:t>7</a:t>
            </a:fld>
            <a:endParaRPr lang="fr-FR"/>
          </a:p>
        </p:txBody>
      </p:sp>
    </p:spTree>
    <p:extLst>
      <p:ext uri="{BB962C8B-B14F-4D97-AF65-F5344CB8AC3E}">
        <p14:creationId xmlns:p14="http://schemas.microsoft.com/office/powerpoint/2010/main" val="4082433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3F4643-1006-44AF-9619-E626ABC02CF6}" type="slidenum">
              <a:rPr lang="fr-FR" smtClean="0"/>
              <a:t>8</a:t>
            </a:fld>
            <a:endParaRPr lang="fr-FR"/>
          </a:p>
        </p:txBody>
      </p:sp>
    </p:spTree>
    <p:extLst>
      <p:ext uri="{BB962C8B-B14F-4D97-AF65-F5344CB8AC3E}">
        <p14:creationId xmlns:p14="http://schemas.microsoft.com/office/powerpoint/2010/main" val="3770893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fr-FR" dirty="0"/>
              </a:p>
            </p:txBody>
          </p:sp>
        </mc:Choice>
        <mc:Fallback xmlns="">
          <p:sp>
            <p:nvSpPr>
              <p:cNvPr id="3" name="Notes Placeholder 2"/>
              <p:cNvSpPr>
                <a:spLocks noGrp="1"/>
              </p:cNvSpPr>
              <p:nvPr>
                <p:ph type="body" idx="1"/>
              </p:nvPr>
            </p:nvSpPr>
            <p:spPr/>
            <p:txBody>
              <a:bodyPr/>
              <a:lstStyle/>
              <a:p>
                <a:r>
                  <a:rPr lang="en-US" dirty="0" smtClean="0">
                    <a:latin typeface="Poppins" panose="020B0604020202020204" charset="0"/>
                    <a:cs typeface="Poppins" panose="020B0604020202020204" charset="0"/>
                  </a:rPr>
                  <a:t>choice </a:t>
                </a:r>
                <a:r>
                  <a:rPr lang="en-US" dirty="0">
                    <a:latin typeface="Poppins" panose="020B0604020202020204" charset="0"/>
                    <a:cs typeface="Poppins" panose="020B0604020202020204" charset="0"/>
                  </a:rPr>
                  <a:t>of magnetic and electric fields</a:t>
                </a:r>
                <a:endParaRPr lang="en-US" dirty="0" smtClean="0">
                  <a:latin typeface="Poppins" panose="020B0604020202020204" charset="0"/>
                  <a:cs typeface="Poppins" panose="020B0604020202020204" charset="0"/>
                </a:endParaRPr>
              </a:p>
              <a:p>
                <a:r>
                  <a:rPr lang="en-US" b="1" i="0" smtClean="0">
                    <a:latin typeface="Cambria Math" panose="02040503050406030204" pitchFamily="18" charset="0"/>
                    <a:ea typeface="Cambria Math" panose="02040503050406030204" pitchFamily="18" charset="0"/>
                    <a:cs typeface="Poppins" panose="020B0604020202020204" charset="0"/>
                  </a:rPr>
                  <a:t>→</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selection</a:t>
                </a:r>
                <a:r>
                  <a:rPr lang="fr-FR" dirty="0">
                    <a:latin typeface="Poppins" panose="020B0604020202020204" charset="0"/>
                    <a:cs typeface="Poppins" panose="020B0604020202020204" charset="0"/>
                  </a:rPr>
                  <a:t> of the Mass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r>
                  <a:rPr lang="fr-FR" b="1" i="0" smtClean="0">
                    <a:latin typeface="Cambria Math" panose="02040503050406030204" pitchFamily="18" charset="0"/>
                    <a:cs typeface="Poppins" panose="020B0604020202020204" charset="0"/>
                  </a:rPr>
                  <a:t>𝑨⁄(𝒒 )</a:t>
                </a:r>
                <a:r>
                  <a:rPr lang="fr-FR" b="0" i="0" smtClean="0">
                    <a:latin typeface="Cambria Math" panose="02040503050406030204" pitchFamily="18" charset="0"/>
                    <a:cs typeface="Poppins" panose="020B0604020202020204" charset="0"/>
                  </a:rPr>
                  <a:t>  </a:t>
                </a:r>
                <a:r>
                  <a:rPr lang="fr-FR" dirty="0">
                    <a:latin typeface="Poppins" panose="020B0604020202020204" charset="0"/>
                    <a:cs typeface="Poppins" panose="020B0604020202020204" charset="0"/>
                  </a:rPr>
                  <a:t>and </a:t>
                </a:r>
                <a:r>
                  <a:rPr lang="fr-FR" dirty="0" err="1">
                    <a:latin typeface="Poppins" panose="020B0604020202020204" charset="0"/>
                    <a:cs typeface="Poppins" panose="020B0604020202020204" charset="0"/>
                  </a:rPr>
                  <a:t>Kinetic</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Energy</a:t>
                </a:r>
                <a:r>
                  <a:rPr lang="fr-FR" dirty="0">
                    <a:latin typeface="Poppins" panose="020B0604020202020204" charset="0"/>
                    <a:cs typeface="Poppins" panose="020B0604020202020204" charset="0"/>
                  </a:rPr>
                  <a:t> over </a:t>
                </a:r>
                <a:r>
                  <a:rPr lang="fr-FR" dirty="0" err="1">
                    <a:latin typeface="Poppins" panose="020B0604020202020204" charset="0"/>
                    <a:cs typeface="Poppins" panose="020B0604020202020204" charset="0"/>
                  </a:rPr>
                  <a:t>Ionic</a:t>
                </a:r>
                <a:r>
                  <a:rPr lang="fr-FR" dirty="0">
                    <a:latin typeface="Poppins" panose="020B0604020202020204" charset="0"/>
                    <a:cs typeface="Poppins" panose="020B0604020202020204" charset="0"/>
                  </a:rPr>
                  <a:t> Charge </a:t>
                </a:r>
                <a:r>
                  <a:rPr lang="fr-FR" b="1" i="0" smtClean="0">
                    <a:latin typeface="Cambria Math" panose="02040503050406030204" pitchFamily="18" charset="0"/>
                    <a:cs typeface="Poppins" panose="020B0604020202020204" charset="0"/>
                  </a:rPr>
                  <a:t>𝑬_𝑲⁄(</a:t>
                </a:r>
                <a:r>
                  <a:rPr lang="fr-FR" b="1" i="0">
                    <a:latin typeface="Cambria Math" panose="02040503050406030204" pitchFamily="18" charset="0"/>
                    <a:cs typeface="Poppins" panose="020B0604020202020204" charset="0"/>
                  </a:rPr>
                  <a:t>𝒒 </a:t>
                </a:r>
                <a:r>
                  <a:rPr lang="fr-FR" b="1" i="0" smtClean="0">
                    <a:latin typeface="Cambria Math" panose="02040503050406030204" pitchFamily="18" charset="0"/>
                    <a:cs typeface="Poppins" panose="020B0604020202020204" charset="0"/>
                  </a:rPr>
                  <a:t>)</a:t>
                </a:r>
                <a:r>
                  <a:rPr lang="fr-FR" dirty="0">
                    <a:latin typeface="Poppins" panose="020B0604020202020204" charset="0"/>
                    <a:cs typeface="Poppins" panose="020B0604020202020204" charset="0"/>
                  </a:rPr>
                  <a:t> ratios </a:t>
                </a:r>
                <a:endParaRPr lang="fr-FR" dirty="0" smtClean="0">
                  <a:latin typeface="Poppins" panose="020B0604020202020204" charset="0"/>
                  <a:cs typeface="Poppins" panose="020B0604020202020204" charset="0"/>
                </a:endParaRPr>
              </a:p>
              <a:p>
                <a:r>
                  <a:rPr lang="en-US" b="1" i="0">
                    <a:latin typeface="Cambria Math" panose="02040503050406030204" pitchFamily="18" charset="0"/>
                    <a:ea typeface="Cambria Math" panose="02040503050406030204" pitchFamily="18" charset="0"/>
                    <a:cs typeface="Poppins" panose="020B0604020202020204" charset="0"/>
                  </a:rPr>
                  <a:t>→</a:t>
                </a:r>
                <a:r>
                  <a:rPr lang="fr-FR" dirty="0">
                    <a:latin typeface="Poppins" panose="020B0604020202020204" charset="0"/>
                    <a:cs typeface="Poppins" panose="020B0604020202020204" charset="0"/>
                  </a:rPr>
                  <a:t> </a:t>
                </a:r>
                <a:r>
                  <a:rPr lang="en-US" b="1" dirty="0">
                    <a:latin typeface="Poppins" panose="020B0604020202020204" charset="0"/>
                    <a:cs typeface="Poppins" panose="020B0604020202020204" charset="0"/>
                  </a:rPr>
                  <a:t>the particles of a chosen A/q value are deflected into the exit slit. </a:t>
                </a:r>
              </a:p>
              <a:p>
                <a:endParaRPr lang="fr-FR" dirty="0"/>
              </a:p>
            </p:txBody>
          </p:sp>
        </mc:Fallback>
      </mc:AlternateContent>
      <p:sp>
        <p:nvSpPr>
          <p:cNvPr id="4" name="Slide Number Placeholder 3"/>
          <p:cNvSpPr>
            <a:spLocks noGrp="1"/>
          </p:cNvSpPr>
          <p:nvPr>
            <p:ph type="sldNum" sz="quarter" idx="10"/>
          </p:nvPr>
        </p:nvSpPr>
        <p:spPr/>
        <p:txBody>
          <a:bodyPr/>
          <a:lstStyle/>
          <a:p>
            <a:fld id="{C03F4643-1006-44AF-9619-E626ABC02CF6}" type="slidenum">
              <a:rPr lang="fr-FR" smtClean="0"/>
              <a:t>9</a:t>
            </a:fld>
            <a:endParaRPr lang="fr-FR"/>
          </a:p>
        </p:txBody>
      </p:sp>
    </p:spTree>
    <p:extLst>
      <p:ext uri="{BB962C8B-B14F-4D97-AF65-F5344CB8AC3E}">
        <p14:creationId xmlns:p14="http://schemas.microsoft.com/office/powerpoint/2010/main" val="1337523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526982-0BD3-80B2-D0C1-E141B8AD1D26}"/>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en-US"/>
              <a:t>Click to edit Master title style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a:t>
            </a:r>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828EFF-0769-991A-745D-86154BF58E56}"/>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1700902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section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3/12/2026</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a:t>
            </a:fld>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Bleu</a:t>
            </a:r>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4"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1EE20C3D-7EDC-C467-57AB-6011AB94E6CE}"/>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7F06A08C-C6D3-6EB1-26CF-BBE33E5D79AE}"/>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Espace réservé du texte 2">
            <a:extLst>
              <a:ext uri="{FF2B5EF4-FFF2-40B4-BE49-F238E27FC236}">
                <a16:creationId xmlns:a16="http://schemas.microsoft.com/office/drawing/2014/main" id="{6FC69820-7AD8-8DE6-6DD2-0BCC3DF92B81}"/>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277388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3/12/2026</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C1303A6F-3D61-F6AC-9302-9FE476FEAE83}"/>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3901837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numCol="2"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3/12/2026</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 2 colonnes</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190406E3-1995-7E53-4201-E3BFE87AEDED}"/>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3286638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p>
            <a:r>
              <a:rPr lang="en-US"/>
              <a:t>3/12/2026</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p>
            <a:r>
              <a:rPr lang="en-US"/>
              <a:t>FISSION 2026: 7th Workshop on Nuclear Fission and Spectroscopy of Neutron-Rich Nuclei</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p>
            <a:fld id="{0CBC77A0-1F4E-42FF-9FFC-F45C3A64AF90}" type="slidenum">
              <a:rPr lang="fr-FR" smtClean="0"/>
              <a:pPr/>
              <a:t>‹#›</a:t>
            </a:fld>
            <a:endParaRPr lang="fr-FR" dirty="0"/>
          </a:p>
        </p:txBody>
      </p:sp>
      <p:pic>
        <p:nvPicPr>
          <p:cNvPr id="13"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93B771A-F9FE-5447-E51C-40360A182604}"/>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59705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D271B01-F4E4-B2FD-ADE2-0F5A74232FF0}"/>
              </a:ext>
            </a:extLst>
          </p:cNvPr>
          <p:cNvSpPr>
            <a:spLocks noGrp="1"/>
          </p:cNvSpPr>
          <p:nvPr>
            <p:ph type="body" idx="1"/>
          </p:nvPr>
        </p:nvSpPr>
        <p:spPr>
          <a:xfrm>
            <a:off x="731838"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a:extLst>
              <a:ext uri="{FF2B5EF4-FFF2-40B4-BE49-F238E27FC236}">
                <a16:creationId xmlns:a16="http://schemas.microsoft.com/office/drawing/2014/main" id="{3FD7597D-BC71-3CA1-38C9-B6FBD6A7FA8F}"/>
              </a:ext>
            </a:extLst>
          </p:cNvPr>
          <p:cNvSpPr>
            <a:spLocks noGrp="1"/>
          </p:cNvSpPr>
          <p:nvPr>
            <p:ph sz="half" idx="2"/>
          </p:nvPr>
        </p:nvSpPr>
        <p:spPr>
          <a:xfrm>
            <a:off x="731838" y="2298700"/>
            <a:ext cx="5220000" cy="3890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5" name="Espace réservé du texte 4">
            <a:extLst>
              <a:ext uri="{FF2B5EF4-FFF2-40B4-BE49-F238E27FC236}">
                <a16:creationId xmlns:a16="http://schemas.microsoft.com/office/drawing/2014/main" id="{D5B97958-7FD8-2766-D566-D383863BB3BD}"/>
              </a:ext>
            </a:extLst>
          </p:cNvPr>
          <p:cNvSpPr>
            <a:spLocks noGrp="1"/>
          </p:cNvSpPr>
          <p:nvPr>
            <p:ph type="body" sz="quarter" idx="3"/>
          </p:nvPr>
        </p:nvSpPr>
        <p:spPr>
          <a:xfrm>
            <a:off x="6240163" y="1350963"/>
            <a:ext cx="5220000" cy="823912"/>
          </a:xfrm>
        </p:spPr>
        <p:txBody>
          <a:bodyPr anchor="b">
            <a:norm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a:extLst>
              <a:ext uri="{FF2B5EF4-FFF2-40B4-BE49-F238E27FC236}">
                <a16:creationId xmlns:a16="http://schemas.microsoft.com/office/drawing/2014/main" id="{C642EBB1-652D-E679-13E7-0B6ECA9011C8}"/>
              </a:ext>
            </a:extLst>
          </p:cNvPr>
          <p:cNvSpPr>
            <a:spLocks noGrp="1"/>
          </p:cNvSpPr>
          <p:nvPr>
            <p:ph sz="quarter" idx="4"/>
          </p:nvPr>
        </p:nvSpPr>
        <p:spPr>
          <a:xfrm>
            <a:off x="6240163" y="2298700"/>
            <a:ext cx="5220000" cy="3890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Espace réservé de la date 6">
            <a:extLst>
              <a:ext uri="{FF2B5EF4-FFF2-40B4-BE49-F238E27FC236}">
                <a16:creationId xmlns:a16="http://schemas.microsoft.com/office/drawing/2014/main" id="{52ADA965-F8EA-5D12-7ED9-A3674AF667D3}"/>
              </a:ext>
            </a:extLst>
          </p:cNvPr>
          <p:cNvSpPr>
            <a:spLocks noGrp="1"/>
          </p:cNvSpPr>
          <p:nvPr>
            <p:ph type="dt" sz="half" idx="10"/>
          </p:nvPr>
        </p:nvSpPr>
        <p:spPr/>
        <p:txBody>
          <a:bodyPr/>
          <a:lstStyle/>
          <a:p>
            <a:r>
              <a:rPr lang="en-US"/>
              <a:t>3/12/2026</a:t>
            </a:r>
            <a:endParaRPr lang="fr-FR"/>
          </a:p>
        </p:txBody>
      </p:sp>
      <p:sp>
        <p:nvSpPr>
          <p:cNvPr id="8" name="Espace réservé du pied de page 7">
            <a:extLst>
              <a:ext uri="{FF2B5EF4-FFF2-40B4-BE49-F238E27FC236}">
                <a16:creationId xmlns:a16="http://schemas.microsoft.com/office/drawing/2014/main" id="{6B16C217-F7F2-6EE2-D15A-89EA21D27629}"/>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9" name="Espace réservé du numéro de diapositive 8">
            <a:extLst>
              <a:ext uri="{FF2B5EF4-FFF2-40B4-BE49-F238E27FC236}">
                <a16:creationId xmlns:a16="http://schemas.microsoft.com/office/drawing/2014/main" id="{2F7D0E24-8938-8209-D803-6F81B0B445EB}"/>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10" name="ZoneTexte 9">
            <a:extLst>
              <a:ext uri="{FF2B5EF4-FFF2-40B4-BE49-F238E27FC236}">
                <a16:creationId xmlns:a16="http://schemas.microsoft.com/office/drawing/2014/main" id="{173701A9-B73D-CA83-ABED-FAE572A2B991}"/>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Comparaison</a:t>
            </a:r>
          </a:p>
        </p:txBody>
      </p:sp>
      <p:pic>
        <p:nvPicPr>
          <p:cNvPr id="12"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48A9086-96BC-9730-CABD-6DAB6AC20C34}"/>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19185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Fond gri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gris</a:t>
            </a:r>
          </a:p>
        </p:txBody>
      </p:sp>
      <p:sp>
        <p:nvSpPr>
          <p:cNvPr id="9" name="Espace réservé du contenu 2">
            <a:extLst>
              <a:ext uri="{FF2B5EF4-FFF2-40B4-BE49-F238E27FC236}">
                <a16:creationId xmlns:a16="http://schemas.microsoft.com/office/drawing/2014/main" id="{F34F4926-6F56-0A25-B372-10732490EDF4}"/>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Espace réservé du contenu 2">
            <a:extLst>
              <a:ext uri="{FF2B5EF4-FFF2-40B4-BE49-F238E27FC236}">
                <a16:creationId xmlns:a16="http://schemas.microsoft.com/office/drawing/2014/main" id="{F802D6D2-F118-2B59-9C45-1CC10FBBC48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en-US"/>
              <a:t>3/12/2026</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en-US"/>
              <a:t>FISSION 2026: 7th Workshop on Nuclear Fission and Spectroscopy of Neutron-Rich Nuclei</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a:t>
            </a:fld>
            <a:endParaRPr lang="fr-FR" dirty="0"/>
          </a:p>
        </p:txBody>
      </p:sp>
      <p:pic>
        <p:nvPicPr>
          <p:cNvPr id="13"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2" name="Titre 1">
            <a:extLst>
              <a:ext uri="{FF2B5EF4-FFF2-40B4-BE49-F238E27FC236}">
                <a16:creationId xmlns:a16="http://schemas.microsoft.com/office/drawing/2014/main" id="{A6F77F40-08E8-9301-36C7-9AA7D4B91AF5}"/>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dirty="0"/>
          </a:p>
        </p:txBody>
      </p:sp>
    </p:spTree>
    <p:extLst>
      <p:ext uri="{BB962C8B-B14F-4D97-AF65-F5344CB8AC3E}">
        <p14:creationId xmlns:p14="http://schemas.microsoft.com/office/powerpoint/2010/main" val="4090875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E21B82-70BD-E39B-E420-F5C8A87EF98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8" name="ZoneTexte 7">
            <a:extLst>
              <a:ext uri="{FF2B5EF4-FFF2-40B4-BE49-F238E27FC236}">
                <a16:creationId xmlns:a16="http://schemas.microsoft.com/office/drawing/2014/main" id="{0A0EC86F-304E-3536-3F67-83FB88AE19A8}"/>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Deux contenus Fond rouge</a:t>
            </a:r>
          </a:p>
        </p:txBody>
      </p:sp>
      <p:sp>
        <p:nvSpPr>
          <p:cNvPr id="3" name="Espace réservé de la date 2">
            <a:extLst>
              <a:ext uri="{FF2B5EF4-FFF2-40B4-BE49-F238E27FC236}">
                <a16:creationId xmlns:a16="http://schemas.microsoft.com/office/drawing/2014/main" id="{B0193794-6F65-B456-F1A9-EADC52921C75}"/>
              </a:ext>
            </a:extLst>
          </p:cNvPr>
          <p:cNvSpPr>
            <a:spLocks noGrp="1"/>
          </p:cNvSpPr>
          <p:nvPr>
            <p:ph type="dt" sz="half" idx="14"/>
          </p:nvPr>
        </p:nvSpPr>
        <p:spPr/>
        <p:txBody>
          <a:bodyPr/>
          <a:lstStyle>
            <a:lvl1pPr>
              <a:defRPr>
                <a:solidFill>
                  <a:schemeClr val="bg1"/>
                </a:solidFill>
              </a:defRPr>
            </a:lvl1pPr>
          </a:lstStyle>
          <a:p>
            <a:r>
              <a:rPr lang="en-US"/>
              <a:t>3/12/2026</a:t>
            </a:r>
            <a:endParaRPr lang="fr-FR" dirty="0"/>
          </a:p>
        </p:txBody>
      </p:sp>
      <p:sp>
        <p:nvSpPr>
          <p:cNvPr id="4" name="Espace réservé du pied de page 3">
            <a:extLst>
              <a:ext uri="{FF2B5EF4-FFF2-40B4-BE49-F238E27FC236}">
                <a16:creationId xmlns:a16="http://schemas.microsoft.com/office/drawing/2014/main" id="{DCC46E9C-9B20-58EA-7754-C9B26EC6B287}"/>
              </a:ext>
            </a:extLst>
          </p:cNvPr>
          <p:cNvSpPr>
            <a:spLocks noGrp="1"/>
          </p:cNvSpPr>
          <p:nvPr>
            <p:ph type="ftr" sz="quarter" idx="15"/>
          </p:nvPr>
        </p:nvSpPr>
        <p:spPr/>
        <p:txBody>
          <a:bodyPr/>
          <a:lstStyle>
            <a:lvl1pPr>
              <a:defRPr>
                <a:solidFill>
                  <a:schemeClr val="bg1"/>
                </a:solidFill>
              </a:defRPr>
            </a:lvl1pPr>
          </a:lstStyle>
          <a:p>
            <a:r>
              <a:rPr lang="en-US"/>
              <a:t>FISSION 2026: 7th Workshop on Nuclear Fission and Spectroscopy of Neutron-Rich Nuclei</a:t>
            </a:r>
            <a:endParaRPr lang="fr-FR" dirty="0"/>
          </a:p>
        </p:txBody>
      </p:sp>
      <p:sp>
        <p:nvSpPr>
          <p:cNvPr id="11" name="Espace réservé du numéro de diapositive 10">
            <a:extLst>
              <a:ext uri="{FF2B5EF4-FFF2-40B4-BE49-F238E27FC236}">
                <a16:creationId xmlns:a16="http://schemas.microsoft.com/office/drawing/2014/main" id="{6DE9E80E-CBBF-3D55-99B3-7F65311E5406}"/>
              </a:ext>
            </a:extLst>
          </p:cNvPr>
          <p:cNvSpPr>
            <a:spLocks noGrp="1"/>
          </p:cNvSpPr>
          <p:nvPr>
            <p:ph type="sldNum" sz="quarter" idx="16"/>
          </p:nvPr>
        </p:nvSpPr>
        <p:spPr/>
        <p:txBody>
          <a:bodyPr/>
          <a:lstStyle>
            <a:lvl1pPr>
              <a:defRPr>
                <a:solidFill>
                  <a:schemeClr val="bg1"/>
                </a:solidFill>
              </a:defRPr>
            </a:lvl1pPr>
          </a:lstStyle>
          <a:p>
            <a:fld id="{0CBC77A0-1F4E-42FF-9FFC-F45C3A64AF90}" type="slidenum">
              <a:rPr lang="fr-FR" smtClean="0"/>
              <a:pPr/>
              <a:t>‹#›</a:t>
            </a:fld>
            <a:endParaRPr lang="fr-FR" dirty="0"/>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 name="Espace réservé du contenu 2">
            <a:extLst>
              <a:ext uri="{FF2B5EF4-FFF2-40B4-BE49-F238E27FC236}">
                <a16:creationId xmlns:a16="http://schemas.microsoft.com/office/drawing/2014/main" id="{2D5ECB44-F5B7-CEEC-4B2D-A554A8F1E21F}"/>
              </a:ext>
            </a:extLst>
          </p:cNvPr>
          <p:cNvSpPr>
            <a:spLocks noGrp="1"/>
          </p:cNvSpPr>
          <p:nvPr>
            <p:ph idx="1"/>
          </p:nvPr>
        </p:nvSpPr>
        <p:spPr>
          <a:xfrm>
            <a:off x="731838"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6" name="Espace réservé du contenu 2">
            <a:extLst>
              <a:ext uri="{FF2B5EF4-FFF2-40B4-BE49-F238E27FC236}">
                <a16:creationId xmlns:a16="http://schemas.microsoft.com/office/drawing/2014/main" id="{E4B43398-30BC-703C-A14C-DC9A429930A3}"/>
              </a:ext>
            </a:extLst>
          </p:cNvPr>
          <p:cNvSpPr>
            <a:spLocks noGrp="1"/>
          </p:cNvSpPr>
          <p:nvPr>
            <p:ph idx="13"/>
          </p:nvPr>
        </p:nvSpPr>
        <p:spPr>
          <a:xfrm>
            <a:off x="6240163" y="1381125"/>
            <a:ext cx="5220000" cy="4532313"/>
          </a:xfrm>
        </p:spPr>
        <p:txBody>
          <a:bodyPr numCol="1" spcCol="36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7" name="Titre 1">
            <a:extLst>
              <a:ext uri="{FF2B5EF4-FFF2-40B4-BE49-F238E27FC236}">
                <a16:creationId xmlns:a16="http://schemas.microsoft.com/office/drawing/2014/main" id="{44B12903-F071-BF45-FDEC-76B53C495452}"/>
              </a:ext>
            </a:extLst>
          </p:cNvPr>
          <p:cNvSpPr>
            <a:spLocks noGrp="1"/>
          </p:cNvSpPr>
          <p:nvPr>
            <p:ph type="title"/>
          </p:nvPr>
        </p:nvSpPr>
        <p:spPr>
          <a:xfrm>
            <a:off x="731838" y="314036"/>
            <a:ext cx="10728325" cy="871827"/>
          </a:xfrm>
        </p:spPr>
        <p:txBody>
          <a:bodyPr/>
          <a:lstStyle>
            <a:lvl1pPr>
              <a:defRPr>
                <a:solidFill>
                  <a:schemeClr val="bg1"/>
                </a:solidFill>
              </a:defRPr>
            </a:lvl1pPr>
          </a:lstStyle>
          <a:p>
            <a:r>
              <a:rPr lang="en-US"/>
              <a:t>Click to edit Master title style</a:t>
            </a:r>
            <a:endParaRPr lang="fr-FR" dirty="0"/>
          </a:p>
        </p:txBody>
      </p:sp>
    </p:spTree>
    <p:extLst>
      <p:ext uri="{BB962C8B-B14F-4D97-AF65-F5344CB8AC3E}">
        <p14:creationId xmlns:p14="http://schemas.microsoft.com/office/powerpoint/2010/main" val="1918703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 visuel">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3/12/2026</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Contenu + visuel</a:t>
            </a:r>
          </a:p>
          <a:p>
            <a:endParaRPr lang="fr-FR" sz="1200" dirty="0">
              <a:solidFill>
                <a:schemeClr val="bg1">
                  <a:lumMod val="50000"/>
                </a:schemeClr>
              </a:solidFill>
            </a:endParaRPr>
          </a:p>
        </p:txBody>
      </p:sp>
      <p:sp>
        <p:nvSpPr>
          <p:cNvPr id="29" name="Espace réservé pour une image  28">
            <a:extLst>
              <a:ext uri="{FF2B5EF4-FFF2-40B4-BE49-F238E27FC236}">
                <a16:creationId xmlns:a16="http://schemas.microsoft.com/office/drawing/2014/main" id="{DCB96DEF-5249-666B-576F-70AC92D06638}"/>
              </a:ext>
            </a:extLst>
          </p:cNvPr>
          <p:cNvSpPr>
            <a:spLocks noGrp="1"/>
          </p:cNvSpPr>
          <p:nvPr>
            <p:ph type="pic" sz="quarter" idx="13" hasCustomPrompt="1"/>
          </p:nvPr>
        </p:nvSpPr>
        <p:spPr>
          <a:xfrm>
            <a:off x="7015483" y="0"/>
            <a:ext cx="5957423" cy="6858000"/>
          </a:xfrm>
          <a:custGeom>
            <a:avLst/>
            <a:gdLst>
              <a:gd name="connsiteX0" fmla="*/ 738225 w 5957423"/>
              <a:gd name="connsiteY0" fmla="*/ 6793932 h 6858000"/>
              <a:gd name="connsiteX1" fmla="*/ 814828 w 5957423"/>
              <a:gd name="connsiteY1" fmla="*/ 6852286 h 6858000"/>
              <a:gd name="connsiteX2" fmla="*/ 822329 w 5957423"/>
              <a:gd name="connsiteY2" fmla="*/ 6858000 h 6858000"/>
              <a:gd name="connsiteX3" fmla="*/ 655724 w 5957423"/>
              <a:gd name="connsiteY3" fmla="*/ 6858000 h 6858000"/>
              <a:gd name="connsiteX4" fmla="*/ 656989 w 5957423"/>
              <a:gd name="connsiteY4" fmla="*/ 6857017 h 6858000"/>
              <a:gd name="connsiteX5" fmla="*/ 738225 w 5957423"/>
              <a:gd name="connsiteY5" fmla="*/ 6793932 h 6858000"/>
              <a:gd name="connsiteX6" fmla="*/ 733493 w 5957423"/>
              <a:gd name="connsiteY6" fmla="*/ 6434348 h 6858000"/>
              <a:gd name="connsiteX7" fmla="*/ 733493 w 5957423"/>
              <a:gd name="connsiteY7" fmla="*/ 6780527 h 6858000"/>
              <a:gd name="connsiteX8" fmla="*/ 639637 w 5957423"/>
              <a:gd name="connsiteY8" fmla="*/ 6853075 h 6858000"/>
              <a:gd name="connsiteX9" fmla="*/ 656989 w 5957423"/>
              <a:gd name="connsiteY9" fmla="*/ 6857017 h 6858000"/>
              <a:gd name="connsiteX10" fmla="*/ 638848 w 5957423"/>
              <a:gd name="connsiteY10" fmla="*/ 6853863 h 6858000"/>
              <a:gd name="connsiteX11" fmla="*/ 633515 w 5957423"/>
              <a:gd name="connsiteY11" fmla="*/ 6858000 h 6858000"/>
              <a:gd name="connsiteX12" fmla="*/ 371479 w 5957423"/>
              <a:gd name="connsiteY12" fmla="*/ 6858000 h 6858000"/>
              <a:gd name="connsiteX13" fmla="*/ 371479 w 5957423"/>
              <a:gd name="connsiteY13" fmla="*/ 6799592 h 6858000"/>
              <a:gd name="connsiteX14" fmla="*/ 371479 w 5957423"/>
              <a:gd name="connsiteY14" fmla="*/ 6715076 h 6858000"/>
              <a:gd name="connsiteX15" fmla="*/ 733493 w 5957423"/>
              <a:gd name="connsiteY15" fmla="*/ 6434348 h 6858000"/>
              <a:gd name="connsiteX16" fmla="*/ 1106548 w 5957423"/>
              <a:gd name="connsiteY16" fmla="*/ 5786939 h 6858000"/>
              <a:gd name="connsiteX17" fmla="*/ 1106548 w 5957423"/>
              <a:gd name="connsiteY17" fmla="*/ 6133906 h 6858000"/>
              <a:gd name="connsiteX18" fmla="*/ 1012693 w 5957423"/>
              <a:gd name="connsiteY18" fmla="*/ 6206454 h 6858000"/>
              <a:gd name="connsiteX19" fmla="*/ 744534 w 5957423"/>
              <a:gd name="connsiteY19" fmla="*/ 6413845 h 6858000"/>
              <a:gd name="connsiteX20" fmla="*/ 744534 w 5957423"/>
              <a:gd name="connsiteY20" fmla="*/ 6067667 h 6858000"/>
              <a:gd name="connsiteX21" fmla="*/ 873093 w 5957423"/>
              <a:gd name="connsiteY21" fmla="*/ 5968308 h 6858000"/>
              <a:gd name="connsiteX22" fmla="*/ 1106548 w 5957423"/>
              <a:gd name="connsiteY22" fmla="*/ 5786939 h 6858000"/>
              <a:gd name="connsiteX23" fmla="*/ 1739875 w 5957423"/>
              <a:gd name="connsiteY23" fmla="*/ 5671020 h 6858000"/>
              <a:gd name="connsiteX24" fmla="*/ 1726467 w 5957423"/>
              <a:gd name="connsiteY24" fmla="*/ 5677328 h 6858000"/>
              <a:gd name="connsiteX25" fmla="*/ 1739875 w 5957423"/>
              <a:gd name="connsiteY25" fmla="*/ 5671020 h 6858000"/>
              <a:gd name="connsiteX26" fmla="*/ 1488280 w 5957423"/>
              <a:gd name="connsiteY26" fmla="*/ 5495959 h 6858000"/>
              <a:gd name="connsiteX27" fmla="*/ 1726467 w 5957423"/>
              <a:gd name="connsiteY27" fmla="*/ 5677328 h 6858000"/>
              <a:gd name="connsiteX28" fmla="*/ 1853448 w 5957423"/>
              <a:gd name="connsiteY28" fmla="*/ 5773533 h 6858000"/>
              <a:gd name="connsiteX29" fmla="*/ 1489068 w 5957423"/>
              <a:gd name="connsiteY29" fmla="*/ 6056627 h 6858000"/>
              <a:gd name="connsiteX30" fmla="*/ 1123900 w 5957423"/>
              <a:gd name="connsiteY30" fmla="*/ 5779053 h 6858000"/>
              <a:gd name="connsiteX31" fmla="*/ 1488280 w 5957423"/>
              <a:gd name="connsiteY31" fmla="*/ 5495959 h 6858000"/>
              <a:gd name="connsiteX32" fmla="*/ 359648 w 5957423"/>
              <a:gd name="connsiteY32" fmla="*/ 4847761 h 6858000"/>
              <a:gd name="connsiteX33" fmla="*/ 724817 w 5957423"/>
              <a:gd name="connsiteY33" fmla="*/ 5125335 h 6858000"/>
              <a:gd name="connsiteX34" fmla="*/ 487418 w 5957423"/>
              <a:gd name="connsiteY34" fmla="*/ 5309070 h 6858000"/>
              <a:gd name="connsiteX35" fmla="*/ 493727 w 5957423"/>
              <a:gd name="connsiteY35" fmla="*/ 5320110 h 6858000"/>
              <a:gd name="connsiteX36" fmla="*/ 733493 w 5957423"/>
              <a:gd name="connsiteY36" fmla="*/ 5134798 h 6858000"/>
              <a:gd name="connsiteX37" fmla="*/ 733493 w 5957423"/>
              <a:gd name="connsiteY37" fmla="*/ 5480976 h 6858000"/>
              <a:gd name="connsiteX38" fmla="*/ 633328 w 5957423"/>
              <a:gd name="connsiteY38" fmla="*/ 5558256 h 6858000"/>
              <a:gd name="connsiteX39" fmla="*/ 641215 w 5957423"/>
              <a:gd name="connsiteY39" fmla="*/ 5570873 h 6858000"/>
              <a:gd name="connsiteX40" fmla="*/ 737436 w 5957423"/>
              <a:gd name="connsiteY40" fmla="*/ 5495959 h 6858000"/>
              <a:gd name="connsiteX41" fmla="*/ 1102605 w 5957423"/>
              <a:gd name="connsiteY41" fmla="*/ 5773533 h 6858000"/>
              <a:gd name="connsiteX42" fmla="*/ 866783 w 5957423"/>
              <a:gd name="connsiteY42" fmla="*/ 5956479 h 6858000"/>
              <a:gd name="connsiteX43" fmla="*/ 873093 w 5957423"/>
              <a:gd name="connsiteY43" fmla="*/ 5968308 h 6858000"/>
              <a:gd name="connsiteX44" fmla="*/ 865994 w 5957423"/>
              <a:gd name="connsiteY44" fmla="*/ 5957268 h 6858000"/>
              <a:gd name="connsiteX45" fmla="*/ 738225 w 5957423"/>
              <a:gd name="connsiteY45" fmla="*/ 6056627 h 6858000"/>
              <a:gd name="connsiteX46" fmla="*/ 373056 w 5957423"/>
              <a:gd name="connsiteY46" fmla="*/ 5779053 h 6858000"/>
              <a:gd name="connsiteX47" fmla="*/ 640426 w 5957423"/>
              <a:gd name="connsiteY47" fmla="*/ 5571661 h 6858000"/>
              <a:gd name="connsiteX48" fmla="*/ 633328 w 5957423"/>
              <a:gd name="connsiteY48" fmla="*/ 5559044 h 6858000"/>
              <a:gd name="connsiteX49" fmla="*/ 371479 w 5957423"/>
              <a:gd name="connsiteY49" fmla="*/ 5761705 h 6858000"/>
              <a:gd name="connsiteX50" fmla="*/ 371479 w 5957423"/>
              <a:gd name="connsiteY50" fmla="*/ 5415526 h 6858000"/>
              <a:gd name="connsiteX51" fmla="*/ 493727 w 5957423"/>
              <a:gd name="connsiteY51" fmla="*/ 5320898 h 6858000"/>
              <a:gd name="connsiteX52" fmla="*/ 486629 w 5957423"/>
              <a:gd name="connsiteY52" fmla="*/ 5309070 h 6858000"/>
              <a:gd name="connsiteX53" fmla="*/ 365169 w 5957423"/>
              <a:gd name="connsiteY53" fmla="*/ 5403697 h 6858000"/>
              <a:gd name="connsiteX54" fmla="*/ 0 w 5957423"/>
              <a:gd name="connsiteY54" fmla="*/ 5126124 h 6858000"/>
              <a:gd name="connsiteX55" fmla="*/ 359648 w 5957423"/>
              <a:gd name="connsiteY55" fmla="*/ 4847761 h 6858000"/>
              <a:gd name="connsiteX56" fmla="*/ 1106548 w 5957423"/>
              <a:gd name="connsiteY56" fmla="*/ 4487388 h 6858000"/>
              <a:gd name="connsiteX57" fmla="*/ 1106548 w 5957423"/>
              <a:gd name="connsiteY57" fmla="*/ 4833567 h 6858000"/>
              <a:gd name="connsiteX58" fmla="*/ 1018214 w 5957423"/>
              <a:gd name="connsiteY58" fmla="*/ 4902172 h 6858000"/>
              <a:gd name="connsiteX59" fmla="*/ 1025312 w 5957423"/>
              <a:gd name="connsiteY59" fmla="*/ 4913212 h 6858000"/>
              <a:gd name="connsiteX60" fmla="*/ 1017425 w 5957423"/>
              <a:gd name="connsiteY60" fmla="*/ 4902960 h 6858000"/>
              <a:gd name="connsiteX61" fmla="*/ 744534 w 5957423"/>
              <a:gd name="connsiteY61" fmla="*/ 5114295 h 6858000"/>
              <a:gd name="connsiteX62" fmla="*/ 744534 w 5957423"/>
              <a:gd name="connsiteY62" fmla="*/ 4768116 h 6858000"/>
              <a:gd name="connsiteX63" fmla="*/ 856530 w 5957423"/>
              <a:gd name="connsiteY63" fmla="*/ 4680586 h 6858000"/>
              <a:gd name="connsiteX64" fmla="*/ 849432 w 5957423"/>
              <a:gd name="connsiteY64" fmla="*/ 4670335 h 6858000"/>
              <a:gd name="connsiteX65" fmla="*/ 857319 w 5957423"/>
              <a:gd name="connsiteY65" fmla="*/ 4680586 h 6858000"/>
              <a:gd name="connsiteX66" fmla="*/ 1106548 w 5957423"/>
              <a:gd name="connsiteY66" fmla="*/ 4487388 h 6858000"/>
              <a:gd name="connsiteX67" fmla="*/ 737436 w 5957423"/>
              <a:gd name="connsiteY67" fmla="*/ 4196409 h 6858000"/>
              <a:gd name="connsiteX68" fmla="*/ 1102605 w 5957423"/>
              <a:gd name="connsiteY68" fmla="*/ 4473983 h 6858000"/>
              <a:gd name="connsiteX69" fmla="*/ 849432 w 5957423"/>
              <a:gd name="connsiteY69" fmla="*/ 4670335 h 6858000"/>
              <a:gd name="connsiteX70" fmla="*/ 738225 w 5957423"/>
              <a:gd name="connsiteY70" fmla="*/ 4756288 h 6858000"/>
              <a:gd name="connsiteX71" fmla="*/ 373056 w 5957423"/>
              <a:gd name="connsiteY71" fmla="*/ 4478714 h 6858000"/>
              <a:gd name="connsiteX72" fmla="*/ 737436 w 5957423"/>
              <a:gd name="connsiteY72" fmla="*/ 4196409 h 6858000"/>
              <a:gd name="connsiteX73" fmla="*/ 1115224 w 5957423"/>
              <a:gd name="connsiteY73" fmla="*/ 3544268 h 6858000"/>
              <a:gd name="connsiteX74" fmla="*/ 1125477 w 5957423"/>
              <a:gd name="connsiteY74" fmla="*/ 3552154 h 6858000"/>
              <a:gd name="connsiteX75" fmla="*/ 1480393 w 5957423"/>
              <a:gd name="connsiteY75" fmla="*/ 3821842 h 6858000"/>
              <a:gd name="connsiteX76" fmla="*/ 1116013 w 5957423"/>
              <a:gd name="connsiteY76" fmla="*/ 4104935 h 6858000"/>
              <a:gd name="connsiteX77" fmla="*/ 750844 w 5957423"/>
              <a:gd name="connsiteY77" fmla="*/ 3826573 h 6858000"/>
              <a:gd name="connsiteX78" fmla="*/ 1115224 w 5957423"/>
              <a:gd name="connsiteY78" fmla="*/ 3544268 h 6858000"/>
              <a:gd name="connsiteX79" fmla="*/ 1480393 w 5957423"/>
              <a:gd name="connsiteY79" fmla="*/ 2538851 h 6858000"/>
              <a:gd name="connsiteX80" fmla="*/ 1480393 w 5957423"/>
              <a:gd name="connsiteY80" fmla="*/ 2885030 h 6858000"/>
              <a:gd name="connsiteX81" fmla="*/ 1386537 w 5957423"/>
              <a:gd name="connsiteY81" fmla="*/ 2957578 h 6858000"/>
              <a:gd name="connsiteX82" fmla="*/ 1392847 w 5957423"/>
              <a:gd name="connsiteY82" fmla="*/ 2969406 h 6858000"/>
              <a:gd name="connsiteX83" fmla="*/ 1385748 w 5957423"/>
              <a:gd name="connsiteY83" fmla="*/ 2958366 h 6858000"/>
              <a:gd name="connsiteX84" fmla="*/ 1118379 w 5957423"/>
              <a:gd name="connsiteY84" fmla="*/ 3165758 h 6858000"/>
              <a:gd name="connsiteX85" fmla="*/ 1118379 w 5957423"/>
              <a:gd name="connsiteY85" fmla="*/ 2819579 h 6858000"/>
              <a:gd name="connsiteX86" fmla="*/ 1246148 w 5957423"/>
              <a:gd name="connsiteY86" fmla="*/ 2720221 h 6858000"/>
              <a:gd name="connsiteX87" fmla="*/ 1239839 w 5957423"/>
              <a:gd name="connsiteY87" fmla="*/ 2708392 h 6858000"/>
              <a:gd name="connsiteX88" fmla="*/ 1246937 w 5957423"/>
              <a:gd name="connsiteY88" fmla="*/ 2719432 h 6858000"/>
              <a:gd name="connsiteX89" fmla="*/ 1480393 w 5957423"/>
              <a:gd name="connsiteY89" fmla="*/ 2538851 h 6858000"/>
              <a:gd name="connsiteX90" fmla="*/ 732704 w 5957423"/>
              <a:gd name="connsiteY90" fmla="*/ 1598885 h 6858000"/>
              <a:gd name="connsiteX91" fmla="*/ 1097873 w 5957423"/>
              <a:gd name="connsiteY91" fmla="*/ 1876459 h 6858000"/>
              <a:gd name="connsiteX92" fmla="*/ 860473 w 5957423"/>
              <a:gd name="connsiteY92" fmla="*/ 2060194 h 6858000"/>
              <a:gd name="connsiteX93" fmla="*/ 867572 w 5957423"/>
              <a:gd name="connsiteY93" fmla="*/ 2072022 h 6858000"/>
              <a:gd name="connsiteX94" fmla="*/ 1106548 w 5957423"/>
              <a:gd name="connsiteY94" fmla="*/ 1885922 h 6858000"/>
              <a:gd name="connsiteX95" fmla="*/ 1106548 w 5957423"/>
              <a:gd name="connsiteY95" fmla="*/ 2232889 h 6858000"/>
              <a:gd name="connsiteX96" fmla="*/ 1007172 w 5957423"/>
              <a:gd name="connsiteY96" fmla="*/ 2310168 h 6858000"/>
              <a:gd name="connsiteX97" fmla="*/ 1014270 w 5957423"/>
              <a:gd name="connsiteY97" fmla="*/ 2322785 h 6858000"/>
              <a:gd name="connsiteX98" fmla="*/ 1110492 w 5957423"/>
              <a:gd name="connsiteY98" fmla="*/ 2247872 h 6858000"/>
              <a:gd name="connsiteX99" fmla="*/ 1475660 w 5957423"/>
              <a:gd name="connsiteY99" fmla="*/ 2525446 h 6858000"/>
              <a:gd name="connsiteX100" fmla="*/ 1239839 w 5957423"/>
              <a:gd name="connsiteY100" fmla="*/ 2708392 h 6858000"/>
              <a:gd name="connsiteX101" fmla="*/ 1112069 w 5957423"/>
              <a:gd name="connsiteY101" fmla="*/ 2807751 h 6858000"/>
              <a:gd name="connsiteX102" fmla="*/ 746900 w 5957423"/>
              <a:gd name="connsiteY102" fmla="*/ 2530177 h 6858000"/>
              <a:gd name="connsiteX103" fmla="*/ 1013481 w 5957423"/>
              <a:gd name="connsiteY103" fmla="*/ 2322785 h 6858000"/>
              <a:gd name="connsiteX104" fmla="*/ 1006383 w 5957423"/>
              <a:gd name="connsiteY104" fmla="*/ 2310168 h 6858000"/>
              <a:gd name="connsiteX105" fmla="*/ 744534 w 5957423"/>
              <a:gd name="connsiteY105" fmla="*/ 2513617 h 6858000"/>
              <a:gd name="connsiteX106" fmla="*/ 744534 w 5957423"/>
              <a:gd name="connsiteY106" fmla="*/ 2166650 h 6858000"/>
              <a:gd name="connsiteX107" fmla="*/ 866783 w 5957423"/>
              <a:gd name="connsiteY107" fmla="*/ 2072022 h 6858000"/>
              <a:gd name="connsiteX108" fmla="*/ 860473 w 5957423"/>
              <a:gd name="connsiteY108" fmla="*/ 2060983 h 6858000"/>
              <a:gd name="connsiteX109" fmla="*/ 738225 w 5957423"/>
              <a:gd name="connsiteY109" fmla="*/ 2155610 h 6858000"/>
              <a:gd name="connsiteX110" fmla="*/ 373056 w 5957423"/>
              <a:gd name="connsiteY110" fmla="*/ 1878036 h 6858000"/>
              <a:gd name="connsiteX111" fmla="*/ 732704 w 5957423"/>
              <a:gd name="connsiteY111" fmla="*/ 1598885 h 6858000"/>
              <a:gd name="connsiteX112" fmla="*/ 1480393 w 5957423"/>
              <a:gd name="connsiteY112" fmla="*/ 1238512 h 6858000"/>
              <a:gd name="connsiteX113" fmla="*/ 1480393 w 5957423"/>
              <a:gd name="connsiteY113" fmla="*/ 1585480 h 6858000"/>
              <a:gd name="connsiteX114" fmla="*/ 1391269 w 5957423"/>
              <a:gd name="connsiteY114" fmla="*/ 1654085 h 6858000"/>
              <a:gd name="connsiteX115" fmla="*/ 1399156 w 5957423"/>
              <a:gd name="connsiteY115" fmla="*/ 1664336 h 6858000"/>
              <a:gd name="connsiteX116" fmla="*/ 1483547 w 5957423"/>
              <a:gd name="connsiteY116" fmla="*/ 1598885 h 6858000"/>
              <a:gd name="connsiteX117" fmla="*/ 1848716 w 5957423"/>
              <a:gd name="connsiteY117" fmla="*/ 1876459 h 6858000"/>
              <a:gd name="connsiteX118" fmla="*/ 1658639 w 5957423"/>
              <a:gd name="connsiteY118" fmla="*/ 2023920 h 6858000"/>
              <a:gd name="connsiteX119" fmla="*/ 1489068 w 5957423"/>
              <a:gd name="connsiteY119" fmla="*/ 2155610 h 6858000"/>
              <a:gd name="connsiteX120" fmla="*/ 1123900 w 5957423"/>
              <a:gd name="connsiteY120" fmla="*/ 1878036 h 6858000"/>
              <a:gd name="connsiteX121" fmla="*/ 1398368 w 5957423"/>
              <a:gd name="connsiteY121" fmla="*/ 1665124 h 6858000"/>
              <a:gd name="connsiteX122" fmla="*/ 1390481 w 5957423"/>
              <a:gd name="connsiteY122" fmla="*/ 1654085 h 6858000"/>
              <a:gd name="connsiteX123" fmla="*/ 1118379 w 5957423"/>
              <a:gd name="connsiteY123" fmla="*/ 1865419 h 6858000"/>
              <a:gd name="connsiteX124" fmla="*/ 1118379 w 5957423"/>
              <a:gd name="connsiteY124" fmla="*/ 1519240 h 6858000"/>
              <a:gd name="connsiteX125" fmla="*/ 1230374 w 5957423"/>
              <a:gd name="connsiteY125" fmla="*/ 1432499 h 6858000"/>
              <a:gd name="connsiteX126" fmla="*/ 1480393 w 5957423"/>
              <a:gd name="connsiteY126" fmla="*/ 1238512 h 6858000"/>
              <a:gd name="connsiteX127" fmla="*/ 1110492 w 5957423"/>
              <a:gd name="connsiteY127" fmla="*/ 947533 h 6858000"/>
              <a:gd name="connsiteX128" fmla="*/ 1475660 w 5957423"/>
              <a:gd name="connsiteY128" fmla="*/ 1225107 h 6858000"/>
              <a:gd name="connsiteX129" fmla="*/ 1223276 w 5957423"/>
              <a:gd name="connsiteY129" fmla="*/ 1421459 h 6858000"/>
              <a:gd name="connsiteX130" fmla="*/ 1230374 w 5957423"/>
              <a:gd name="connsiteY130" fmla="*/ 1432499 h 6858000"/>
              <a:gd name="connsiteX131" fmla="*/ 1222487 w 5957423"/>
              <a:gd name="connsiteY131" fmla="*/ 1422247 h 6858000"/>
              <a:gd name="connsiteX132" fmla="*/ 1112069 w 5957423"/>
              <a:gd name="connsiteY132" fmla="*/ 1508201 h 6858000"/>
              <a:gd name="connsiteX133" fmla="*/ 746900 w 5957423"/>
              <a:gd name="connsiteY133" fmla="*/ 1230627 h 6858000"/>
              <a:gd name="connsiteX134" fmla="*/ 1110492 w 5957423"/>
              <a:gd name="connsiteY134" fmla="*/ 947533 h 6858000"/>
              <a:gd name="connsiteX135" fmla="*/ 1488280 w 5957423"/>
              <a:gd name="connsiteY135" fmla="*/ 296181 h 6858000"/>
              <a:gd name="connsiteX136" fmla="*/ 1498533 w 5957423"/>
              <a:gd name="connsiteY136" fmla="*/ 304066 h 6858000"/>
              <a:gd name="connsiteX137" fmla="*/ 1853448 w 5957423"/>
              <a:gd name="connsiteY137" fmla="*/ 573754 h 6858000"/>
              <a:gd name="connsiteX138" fmla="*/ 1489068 w 5957423"/>
              <a:gd name="connsiteY138" fmla="*/ 856060 h 6858000"/>
              <a:gd name="connsiteX139" fmla="*/ 1123900 w 5957423"/>
              <a:gd name="connsiteY139" fmla="*/ 578486 h 6858000"/>
              <a:gd name="connsiteX140" fmla="*/ 1488280 w 5957423"/>
              <a:gd name="connsiteY140" fmla="*/ 296181 h 6858000"/>
              <a:gd name="connsiteX141" fmla="*/ 1493012 w 5957423"/>
              <a:gd name="connsiteY141" fmla="*/ 0 h 6858000"/>
              <a:gd name="connsiteX142" fmla="*/ 5957423 w 5957423"/>
              <a:gd name="connsiteY142" fmla="*/ 0 h 6858000"/>
              <a:gd name="connsiteX143" fmla="*/ 5957423 w 5957423"/>
              <a:gd name="connsiteY143" fmla="*/ 6858000 h 6858000"/>
              <a:gd name="connsiteX144" fmla="*/ 843615 w 5957423"/>
              <a:gd name="connsiteY144" fmla="*/ 6858000 h 6858000"/>
              <a:gd name="connsiteX145" fmla="*/ 810785 w 5957423"/>
              <a:gd name="connsiteY145" fmla="*/ 6833040 h 6858000"/>
              <a:gd name="connsiteX146" fmla="*/ 746900 w 5957423"/>
              <a:gd name="connsiteY146" fmla="*/ 6784470 h 6858000"/>
              <a:gd name="connsiteX147" fmla="*/ 746900 w 5957423"/>
              <a:gd name="connsiteY147" fmla="*/ 6429617 h 6858000"/>
              <a:gd name="connsiteX148" fmla="*/ 1019002 w 5957423"/>
              <a:gd name="connsiteY148" fmla="*/ 6218282 h 6858000"/>
              <a:gd name="connsiteX149" fmla="*/ 1012693 w 5957423"/>
              <a:gd name="connsiteY149" fmla="*/ 6206454 h 6858000"/>
              <a:gd name="connsiteX150" fmla="*/ 1019791 w 5957423"/>
              <a:gd name="connsiteY150" fmla="*/ 6217493 h 6858000"/>
              <a:gd name="connsiteX151" fmla="*/ 1110492 w 5957423"/>
              <a:gd name="connsiteY151" fmla="*/ 6147311 h 6858000"/>
              <a:gd name="connsiteX152" fmla="*/ 1489068 w 5957423"/>
              <a:gd name="connsiteY152" fmla="*/ 6435925 h 6858000"/>
              <a:gd name="connsiteX153" fmla="*/ 1870800 w 5957423"/>
              <a:gd name="connsiteY153" fmla="*/ 6140214 h 6858000"/>
              <a:gd name="connsiteX154" fmla="*/ 1870800 w 5957423"/>
              <a:gd name="connsiteY154" fmla="*/ 6021930 h 6858000"/>
              <a:gd name="connsiteX155" fmla="*/ 1857392 w 5957423"/>
              <a:gd name="connsiteY155" fmla="*/ 6027450 h 6858000"/>
              <a:gd name="connsiteX156" fmla="*/ 1857392 w 5957423"/>
              <a:gd name="connsiteY156" fmla="*/ 6133906 h 6858000"/>
              <a:gd name="connsiteX157" fmla="*/ 1495378 w 5957423"/>
              <a:gd name="connsiteY157" fmla="*/ 6413845 h 6858000"/>
              <a:gd name="connsiteX158" fmla="*/ 1495378 w 5957423"/>
              <a:gd name="connsiteY158" fmla="*/ 6067667 h 6858000"/>
              <a:gd name="connsiteX159" fmla="*/ 1857392 w 5957423"/>
              <a:gd name="connsiteY159" fmla="*/ 5786939 h 6858000"/>
              <a:gd name="connsiteX160" fmla="*/ 1857392 w 5957423"/>
              <a:gd name="connsiteY160" fmla="*/ 6026661 h 6858000"/>
              <a:gd name="connsiteX161" fmla="*/ 1870800 w 5957423"/>
              <a:gd name="connsiteY161" fmla="*/ 6021141 h 6858000"/>
              <a:gd name="connsiteX162" fmla="*/ 1870800 w 5957423"/>
              <a:gd name="connsiteY162" fmla="*/ 5770379 h 6858000"/>
              <a:gd name="connsiteX163" fmla="*/ 1739875 w 5957423"/>
              <a:gd name="connsiteY163" fmla="*/ 5671020 h 6858000"/>
              <a:gd name="connsiteX164" fmla="*/ 1497744 w 5957423"/>
              <a:gd name="connsiteY164" fmla="*/ 5487285 h 6858000"/>
              <a:gd name="connsiteX165" fmla="*/ 1497744 w 5957423"/>
              <a:gd name="connsiteY165" fmla="*/ 5307493 h 6858000"/>
              <a:gd name="connsiteX166" fmla="*/ 1484336 w 5957423"/>
              <a:gd name="connsiteY166" fmla="*/ 5309858 h 6858000"/>
              <a:gd name="connsiteX167" fmla="*/ 1484336 w 5957423"/>
              <a:gd name="connsiteY167" fmla="*/ 5480976 h 6858000"/>
              <a:gd name="connsiteX168" fmla="*/ 1122322 w 5957423"/>
              <a:gd name="connsiteY168" fmla="*/ 5761705 h 6858000"/>
              <a:gd name="connsiteX169" fmla="*/ 1122322 w 5957423"/>
              <a:gd name="connsiteY169" fmla="*/ 5415526 h 6858000"/>
              <a:gd name="connsiteX170" fmla="*/ 1292682 w 5957423"/>
              <a:gd name="connsiteY170" fmla="*/ 5283047 h 6858000"/>
              <a:gd name="connsiteX171" fmla="*/ 1285583 w 5957423"/>
              <a:gd name="connsiteY171" fmla="*/ 5272796 h 6858000"/>
              <a:gd name="connsiteX172" fmla="*/ 1116013 w 5957423"/>
              <a:gd name="connsiteY172" fmla="*/ 5403697 h 6858000"/>
              <a:gd name="connsiteX173" fmla="*/ 750844 w 5957423"/>
              <a:gd name="connsiteY173" fmla="*/ 5126124 h 6858000"/>
              <a:gd name="connsiteX174" fmla="*/ 1025312 w 5957423"/>
              <a:gd name="connsiteY174" fmla="*/ 4913212 h 6858000"/>
              <a:gd name="connsiteX175" fmla="*/ 1110492 w 5957423"/>
              <a:gd name="connsiteY175" fmla="*/ 4847761 h 6858000"/>
              <a:gd name="connsiteX176" fmla="*/ 1475660 w 5957423"/>
              <a:gd name="connsiteY176" fmla="*/ 5125335 h 6858000"/>
              <a:gd name="connsiteX177" fmla="*/ 1285583 w 5957423"/>
              <a:gd name="connsiteY177" fmla="*/ 5272008 h 6858000"/>
              <a:gd name="connsiteX178" fmla="*/ 1293470 w 5957423"/>
              <a:gd name="connsiteY178" fmla="*/ 5283047 h 6858000"/>
              <a:gd name="connsiteX179" fmla="*/ 1484336 w 5957423"/>
              <a:gd name="connsiteY179" fmla="*/ 5134798 h 6858000"/>
              <a:gd name="connsiteX180" fmla="*/ 1484336 w 5957423"/>
              <a:gd name="connsiteY180" fmla="*/ 5309070 h 6858000"/>
              <a:gd name="connsiteX181" fmla="*/ 1497744 w 5957423"/>
              <a:gd name="connsiteY181" fmla="*/ 5306704 h 6858000"/>
              <a:gd name="connsiteX182" fmla="*/ 1497744 w 5957423"/>
              <a:gd name="connsiteY182" fmla="*/ 5129278 h 6858000"/>
              <a:gd name="connsiteX183" fmla="*/ 1513518 w 5957423"/>
              <a:gd name="connsiteY183" fmla="*/ 5116661 h 6858000"/>
              <a:gd name="connsiteX184" fmla="*/ 1513518 w 5957423"/>
              <a:gd name="connsiteY184" fmla="*/ 5100101 h 6858000"/>
              <a:gd name="connsiteX185" fmla="*/ 1495378 w 5957423"/>
              <a:gd name="connsiteY185" fmla="*/ 5114295 h 6858000"/>
              <a:gd name="connsiteX186" fmla="*/ 1495378 w 5957423"/>
              <a:gd name="connsiteY186" fmla="*/ 4768116 h 6858000"/>
              <a:gd name="connsiteX187" fmla="*/ 1513518 w 5957423"/>
              <a:gd name="connsiteY187" fmla="*/ 4753922 h 6858000"/>
              <a:gd name="connsiteX188" fmla="*/ 1513518 w 5957423"/>
              <a:gd name="connsiteY188" fmla="*/ 4737362 h 6858000"/>
              <a:gd name="connsiteX189" fmla="*/ 1489068 w 5957423"/>
              <a:gd name="connsiteY189" fmla="*/ 4756288 h 6858000"/>
              <a:gd name="connsiteX190" fmla="*/ 1123900 w 5957423"/>
              <a:gd name="connsiteY190" fmla="*/ 4478714 h 6858000"/>
              <a:gd name="connsiteX191" fmla="*/ 1488280 w 5957423"/>
              <a:gd name="connsiteY191" fmla="*/ 4196409 h 6858000"/>
              <a:gd name="connsiteX192" fmla="*/ 1853448 w 5957423"/>
              <a:gd name="connsiteY192" fmla="*/ 4473983 h 6858000"/>
              <a:gd name="connsiteX193" fmla="*/ 1514307 w 5957423"/>
              <a:gd name="connsiteY193" fmla="*/ 4737362 h 6858000"/>
              <a:gd name="connsiteX194" fmla="*/ 1514307 w 5957423"/>
              <a:gd name="connsiteY194" fmla="*/ 4753134 h 6858000"/>
              <a:gd name="connsiteX195" fmla="*/ 1857392 w 5957423"/>
              <a:gd name="connsiteY195" fmla="*/ 4487388 h 6858000"/>
              <a:gd name="connsiteX196" fmla="*/ 1857392 w 5957423"/>
              <a:gd name="connsiteY196" fmla="*/ 4833567 h 6858000"/>
              <a:gd name="connsiteX197" fmla="*/ 1514307 w 5957423"/>
              <a:gd name="connsiteY197" fmla="*/ 5100101 h 6858000"/>
              <a:gd name="connsiteX198" fmla="*/ 1514307 w 5957423"/>
              <a:gd name="connsiteY198" fmla="*/ 5116661 h 6858000"/>
              <a:gd name="connsiteX199" fmla="*/ 1870800 w 5957423"/>
              <a:gd name="connsiteY199" fmla="*/ 4839875 h 6858000"/>
              <a:gd name="connsiteX200" fmla="*/ 1870800 w 5957423"/>
              <a:gd name="connsiteY200" fmla="*/ 4470828 h 6858000"/>
              <a:gd name="connsiteX201" fmla="*/ 1497744 w 5957423"/>
              <a:gd name="connsiteY201" fmla="*/ 4186946 h 6858000"/>
              <a:gd name="connsiteX202" fmla="*/ 1497744 w 5957423"/>
              <a:gd name="connsiteY202" fmla="*/ 3839190 h 6858000"/>
              <a:gd name="connsiteX203" fmla="*/ 1484336 w 5957423"/>
              <a:gd name="connsiteY203" fmla="*/ 3849441 h 6858000"/>
              <a:gd name="connsiteX204" fmla="*/ 1484336 w 5957423"/>
              <a:gd name="connsiteY204" fmla="*/ 4182215 h 6858000"/>
              <a:gd name="connsiteX205" fmla="*/ 1122322 w 5957423"/>
              <a:gd name="connsiteY205" fmla="*/ 4462154 h 6858000"/>
              <a:gd name="connsiteX206" fmla="*/ 1122322 w 5957423"/>
              <a:gd name="connsiteY206" fmla="*/ 4115975 h 6858000"/>
              <a:gd name="connsiteX207" fmla="*/ 1484336 w 5957423"/>
              <a:gd name="connsiteY207" fmla="*/ 3835248 h 6858000"/>
              <a:gd name="connsiteX208" fmla="*/ 1484336 w 5957423"/>
              <a:gd name="connsiteY208" fmla="*/ 3848653 h 6858000"/>
              <a:gd name="connsiteX209" fmla="*/ 1497744 w 5957423"/>
              <a:gd name="connsiteY209" fmla="*/ 3838402 h 6858000"/>
              <a:gd name="connsiteX210" fmla="*/ 1497744 w 5957423"/>
              <a:gd name="connsiteY210" fmla="*/ 3818688 h 6858000"/>
              <a:gd name="connsiteX211" fmla="*/ 1136519 w 5957423"/>
              <a:gd name="connsiteY211" fmla="*/ 3544268 h 6858000"/>
              <a:gd name="connsiteX212" fmla="*/ 1125477 w 5957423"/>
              <a:gd name="connsiteY212" fmla="*/ 3552154 h 6858000"/>
              <a:gd name="connsiteX213" fmla="*/ 1135730 w 5957423"/>
              <a:gd name="connsiteY213" fmla="*/ 3543479 h 6858000"/>
              <a:gd name="connsiteX214" fmla="*/ 1119956 w 5957423"/>
              <a:gd name="connsiteY214" fmla="*/ 3531651 h 6858000"/>
              <a:gd name="connsiteX215" fmla="*/ 1119956 w 5957423"/>
              <a:gd name="connsiteY215" fmla="*/ 3519822 h 6858000"/>
              <a:gd name="connsiteX216" fmla="*/ 1106548 w 5957423"/>
              <a:gd name="connsiteY216" fmla="*/ 3519822 h 6858000"/>
              <a:gd name="connsiteX217" fmla="*/ 1106548 w 5957423"/>
              <a:gd name="connsiteY217" fmla="*/ 3532439 h 6858000"/>
              <a:gd name="connsiteX218" fmla="*/ 744534 w 5957423"/>
              <a:gd name="connsiteY218" fmla="*/ 3812379 h 6858000"/>
              <a:gd name="connsiteX219" fmla="*/ 744534 w 5957423"/>
              <a:gd name="connsiteY219" fmla="*/ 3495377 h 6858000"/>
              <a:gd name="connsiteX220" fmla="*/ 744534 w 5957423"/>
              <a:gd name="connsiteY220" fmla="*/ 3466989 h 6858000"/>
              <a:gd name="connsiteX221" fmla="*/ 1106548 w 5957423"/>
              <a:gd name="connsiteY221" fmla="*/ 3186261 h 6858000"/>
              <a:gd name="connsiteX222" fmla="*/ 1106548 w 5957423"/>
              <a:gd name="connsiteY222" fmla="*/ 3500109 h 6858000"/>
              <a:gd name="connsiteX223" fmla="*/ 1106548 w 5957423"/>
              <a:gd name="connsiteY223" fmla="*/ 3519034 h 6858000"/>
              <a:gd name="connsiteX224" fmla="*/ 1119956 w 5957423"/>
              <a:gd name="connsiteY224" fmla="*/ 3519034 h 6858000"/>
              <a:gd name="connsiteX225" fmla="*/ 1119956 w 5957423"/>
              <a:gd name="connsiteY225" fmla="*/ 3180741 h 6858000"/>
              <a:gd name="connsiteX226" fmla="*/ 1392847 w 5957423"/>
              <a:gd name="connsiteY226" fmla="*/ 2969406 h 6858000"/>
              <a:gd name="connsiteX227" fmla="*/ 1483547 w 5957423"/>
              <a:gd name="connsiteY227" fmla="*/ 2899224 h 6858000"/>
              <a:gd name="connsiteX228" fmla="*/ 1862913 w 5957423"/>
              <a:gd name="connsiteY228" fmla="*/ 3187049 h 6858000"/>
              <a:gd name="connsiteX229" fmla="*/ 2243855 w 5957423"/>
              <a:gd name="connsiteY229" fmla="*/ 2891339 h 6858000"/>
              <a:gd name="connsiteX230" fmla="*/ 2243855 w 5957423"/>
              <a:gd name="connsiteY230" fmla="*/ 2773843 h 6858000"/>
              <a:gd name="connsiteX231" fmla="*/ 2231236 w 5957423"/>
              <a:gd name="connsiteY231" fmla="*/ 2779363 h 6858000"/>
              <a:gd name="connsiteX232" fmla="*/ 2231236 w 5957423"/>
              <a:gd name="connsiteY232" fmla="*/ 2885030 h 6858000"/>
              <a:gd name="connsiteX233" fmla="*/ 1869222 w 5957423"/>
              <a:gd name="connsiteY233" fmla="*/ 3165758 h 6858000"/>
              <a:gd name="connsiteX234" fmla="*/ 1869222 w 5957423"/>
              <a:gd name="connsiteY234" fmla="*/ 2819579 h 6858000"/>
              <a:gd name="connsiteX235" fmla="*/ 2231236 w 5957423"/>
              <a:gd name="connsiteY235" fmla="*/ 2538851 h 6858000"/>
              <a:gd name="connsiteX236" fmla="*/ 2231236 w 5957423"/>
              <a:gd name="connsiteY236" fmla="*/ 2778574 h 6858000"/>
              <a:gd name="connsiteX237" fmla="*/ 2243855 w 5957423"/>
              <a:gd name="connsiteY237" fmla="*/ 2773054 h 6858000"/>
              <a:gd name="connsiteX238" fmla="*/ 2243855 w 5957423"/>
              <a:gd name="connsiteY238" fmla="*/ 2522291 h 6858000"/>
              <a:gd name="connsiteX239" fmla="*/ 2113720 w 5957423"/>
              <a:gd name="connsiteY239" fmla="*/ 2422933 h 6858000"/>
              <a:gd name="connsiteX240" fmla="*/ 2100312 w 5957423"/>
              <a:gd name="connsiteY240" fmla="*/ 2429241 h 6858000"/>
              <a:gd name="connsiteX241" fmla="*/ 2226503 w 5957423"/>
              <a:gd name="connsiteY241" fmla="*/ 2525446 h 6858000"/>
              <a:gd name="connsiteX242" fmla="*/ 1862124 w 5957423"/>
              <a:gd name="connsiteY242" fmla="*/ 2807751 h 6858000"/>
              <a:gd name="connsiteX243" fmla="*/ 1496955 w 5957423"/>
              <a:gd name="connsiteY243" fmla="*/ 2530177 h 6858000"/>
              <a:gd name="connsiteX244" fmla="*/ 1861335 w 5957423"/>
              <a:gd name="connsiteY244" fmla="*/ 2247872 h 6858000"/>
              <a:gd name="connsiteX245" fmla="*/ 2099523 w 5957423"/>
              <a:gd name="connsiteY245" fmla="*/ 2428452 h 6858000"/>
              <a:gd name="connsiteX246" fmla="*/ 2112931 w 5957423"/>
              <a:gd name="connsiteY246" fmla="*/ 2422144 h 6858000"/>
              <a:gd name="connsiteX247" fmla="*/ 1870800 w 5957423"/>
              <a:gd name="connsiteY247" fmla="*/ 2238409 h 6858000"/>
              <a:gd name="connsiteX248" fmla="*/ 1870800 w 5957423"/>
              <a:gd name="connsiteY248" fmla="*/ 2059405 h 6858000"/>
              <a:gd name="connsiteX249" fmla="*/ 1857392 w 5957423"/>
              <a:gd name="connsiteY249" fmla="*/ 2060983 h 6858000"/>
              <a:gd name="connsiteX250" fmla="*/ 1857392 w 5957423"/>
              <a:gd name="connsiteY250" fmla="*/ 2232889 h 6858000"/>
              <a:gd name="connsiteX251" fmla="*/ 1496167 w 5957423"/>
              <a:gd name="connsiteY251" fmla="*/ 2513617 h 6858000"/>
              <a:gd name="connsiteX252" fmla="*/ 1496167 w 5957423"/>
              <a:gd name="connsiteY252" fmla="*/ 2166650 h 6858000"/>
              <a:gd name="connsiteX253" fmla="*/ 1666526 w 5957423"/>
              <a:gd name="connsiteY253" fmla="*/ 2034960 h 6858000"/>
              <a:gd name="connsiteX254" fmla="*/ 1658639 w 5957423"/>
              <a:gd name="connsiteY254" fmla="*/ 2023920 h 6858000"/>
              <a:gd name="connsiteX255" fmla="*/ 1666526 w 5957423"/>
              <a:gd name="connsiteY255" fmla="*/ 2034172 h 6858000"/>
              <a:gd name="connsiteX256" fmla="*/ 1857392 w 5957423"/>
              <a:gd name="connsiteY256" fmla="*/ 1885922 h 6858000"/>
              <a:gd name="connsiteX257" fmla="*/ 1857392 w 5957423"/>
              <a:gd name="connsiteY257" fmla="*/ 2060194 h 6858000"/>
              <a:gd name="connsiteX258" fmla="*/ 1870800 w 5957423"/>
              <a:gd name="connsiteY258" fmla="*/ 2058617 h 6858000"/>
              <a:gd name="connsiteX259" fmla="*/ 1870800 w 5957423"/>
              <a:gd name="connsiteY259" fmla="*/ 1881190 h 6858000"/>
              <a:gd name="connsiteX260" fmla="*/ 1886574 w 5957423"/>
              <a:gd name="connsiteY260" fmla="*/ 1868573 h 6858000"/>
              <a:gd name="connsiteX261" fmla="*/ 1886574 w 5957423"/>
              <a:gd name="connsiteY261" fmla="*/ 1852014 h 6858000"/>
              <a:gd name="connsiteX262" fmla="*/ 1869222 w 5957423"/>
              <a:gd name="connsiteY262" fmla="*/ 1865419 h 6858000"/>
              <a:gd name="connsiteX263" fmla="*/ 1869222 w 5957423"/>
              <a:gd name="connsiteY263" fmla="*/ 1519240 h 6858000"/>
              <a:gd name="connsiteX264" fmla="*/ 1886574 w 5957423"/>
              <a:gd name="connsiteY264" fmla="*/ 1505835 h 6858000"/>
              <a:gd name="connsiteX265" fmla="*/ 1886574 w 5957423"/>
              <a:gd name="connsiteY265" fmla="*/ 1489275 h 6858000"/>
              <a:gd name="connsiteX266" fmla="*/ 1862124 w 5957423"/>
              <a:gd name="connsiteY266" fmla="*/ 1508201 h 6858000"/>
              <a:gd name="connsiteX267" fmla="*/ 1496955 w 5957423"/>
              <a:gd name="connsiteY267" fmla="*/ 1230627 h 6858000"/>
              <a:gd name="connsiteX268" fmla="*/ 1861335 w 5957423"/>
              <a:gd name="connsiteY268" fmla="*/ 947533 h 6858000"/>
              <a:gd name="connsiteX269" fmla="*/ 2226503 w 5957423"/>
              <a:gd name="connsiteY269" fmla="*/ 1225107 h 6858000"/>
              <a:gd name="connsiteX270" fmla="*/ 1887362 w 5957423"/>
              <a:gd name="connsiteY270" fmla="*/ 1488487 h 6858000"/>
              <a:gd name="connsiteX271" fmla="*/ 1887362 w 5957423"/>
              <a:gd name="connsiteY271" fmla="*/ 1505046 h 6858000"/>
              <a:gd name="connsiteX272" fmla="*/ 2231236 w 5957423"/>
              <a:gd name="connsiteY272" fmla="*/ 1238512 h 6858000"/>
              <a:gd name="connsiteX273" fmla="*/ 2231236 w 5957423"/>
              <a:gd name="connsiteY273" fmla="*/ 1585480 h 6858000"/>
              <a:gd name="connsiteX274" fmla="*/ 1887362 w 5957423"/>
              <a:gd name="connsiteY274" fmla="*/ 1851225 h 6858000"/>
              <a:gd name="connsiteX275" fmla="*/ 1887362 w 5957423"/>
              <a:gd name="connsiteY275" fmla="*/ 1867785 h 6858000"/>
              <a:gd name="connsiteX276" fmla="*/ 2243855 w 5957423"/>
              <a:gd name="connsiteY276" fmla="*/ 1591788 h 6858000"/>
              <a:gd name="connsiteX277" fmla="*/ 2243855 w 5957423"/>
              <a:gd name="connsiteY277" fmla="*/ 1221952 h 6858000"/>
              <a:gd name="connsiteX278" fmla="*/ 1870800 w 5957423"/>
              <a:gd name="connsiteY278" fmla="*/ 938859 h 6858000"/>
              <a:gd name="connsiteX279" fmla="*/ 1870800 w 5957423"/>
              <a:gd name="connsiteY279" fmla="*/ 590314 h 6858000"/>
              <a:gd name="connsiteX280" fmla="*/ 1857392 w 5957423"/>
              <a:gd name="connsiteY280" fmla="*/ 600566 h 6858000"/>
              <a:gd name="connsiteX281" fmla="*/ 1857392 w 5957423"/>
              <a:gd name="connsiteY281" fmla="*/ 933339 h 6858000"/>
              <a:gd name="connsiteX282" fmla="*/ 1496167 w 5957423"/>
              <a:gd name="connsiteY282" fmla="*/ 1214067 h 6858000"/>
              <a:gd name="connsiteX283" fmla="*/ 1496167 w 5957423"/>
              <a:gd name="connsiteY283" fmla="*/ 867888 h 6858000"/>
              <a:gd name="connsiteX284" fmla="*/ 1857392 w 5957423"/>
              <a:gd name="connsiteY284" fmla="*/ 587160 h 6858000"/>
              <a:gd name="connsiteX285" fmla="*/ 1857392 w 5957423"/>
              <a:gd name="connsiteY285" fmla="*/ 599777 h 6858000"/>
              <a:gd name="connsiteX286" fmla="*/ 1870800 w 5957423"/>
              <a:gd name="connsiteY286" fmla="*/ 589526 h 6858000"/>
              <a:gd name="connsiteX287" fmla="*/ 1870800 w 5957423"/>
              <a:gd name="connsiteY287" fmla="*/ 570600 h 6858000"/>
              <a:gd name="connsiteX288" fmla="*/ 1509574 w 5957423"/>
              <a:gd name="connsiteY288" fmla="*/ 295392 h 6858000"/>
              <a:gd name="connsiteX289" fmla="*/ 1498533 w 5957423"/>
              <a:gd name="connsiteY289" fmla="*/ 304066 h 6858000"/>
              <a:gd name="connsiteX290" fmla="*/ 1508786 w 5957423"/>
              <a:gd name="connsiteY290" fmla="*/ 295392 h 6858000"/>
              <a:gd name="connsiteX291" fmla="*/ 1493012 w 5957423"/>
              <a:gd name="connsiteY291" fmla="*/ 283564 h 6858000"/>
              <a:gd name="connsiteX292" fmla="*/ 1493012 w 5957423"/>
              <a:gd name="connsiteY292" fmla="*/ 1953 h 6858000"/>
              <a:gd name="connsiteX293" fmla="*/ 1398859 w 5957423"/>
              <a:gd name="connsiteY293" fmla="*/ 0 h 6858000"/>
              <a:gd name="connsiteX294" fmla="*/ 1480393 w 5957423"/>
              <a:gd name="connsiteY294" fmla="*/ 0 h 6858000"/>
              <a:gd name="connsiteX295" fmla="*/ 1480393 w 5957423"/>
              <a:gd name="connsiteY295" fmla="*/ 84404 h 6858000"/>
              <a:gd name="connsiteX296" fmla="*/ 1480393 w 5957423"/>
              <a:gd name="connsiteY296" fmla="*/ 283564 h 6858000"/>
              <a:gd name="connsiteX297" fmla="*/ 1118379 w 5957423"/>
              <a:gd name="connsiteY297" fmla="*/ 564292 h 6858000"/>
              <a:gd name="connsiteX298" fmla="*/ 1118379 w 5957423"/>
              <a:gd name="connsiteY298" fmla="*/ 218113 h 6858000"/>
              <a:gd name="connsiteX299" fmla="*/ 1379242 w 5957423"/>
              <a:gd name="connsiteY299" fmla="*/ 15255 h 6858000"/>
              <a:gd name="connsiteX300" fmla="*/ 840168 w 5957423"/>
              <a:gd name="connsiteY300" fmla="*/ 0 h 6858000"/>
              <a:gd name="connsiteX301" fmla="*/ 1377550 w 5957423"/>
              <a:gd name="connsiteY301" fmla="*/ 0 h 6858000"/>
              <a:gd name="connsiteX302" fmla="*/ 1301753 w 5957423"/>
              <a:gd name="connsiteY302" fmla="*/ 58896 h 6858000"/>
              <a:gd name="connsiteX303" fmla="*/ 1112069 w 5957423"/>
              <a:gd name="connsiteY303" fmla="*/ 206284 h 6858000"/>
              <a:gd name="connsiteX304" fmla="*/ 857417 w 5957423"/>
              <a:gd name="connsiteY304" fmla="*/ 130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Lst>
            <a:rect l="l" t="t" r="r" b="b"/>
            <a:pathLst>
              <a:path w="5957423" h="6858000">
                <a:moveTo>
                  <a:pt x="738225" y="6793932"/>
                </a:moveTo>
                <a:cubicBezTo>
                  <a:pt x="771350" y="6819166"/>
                  <a:pt x="796195" y="6838092"/>
                  <a:pt x="814828" y="6852286"/>
                </a:cubicBezTo>
                <a:lnTo>
                  <a:pt x="822329" y="6858000"/>
                </a:lnTo>
                <a:lnTo>
                  <a:pt x="655724" y="6858000"/>
                </a:lnTo>
                <a:lnTo>
                  <a:pt x="656989" y="6857017"/>
                </a:lnTo>
                <a:cubicBezTo>
                  <a:pt x="738225" y="6793932"/>
                  <a:pt x="738225" y="6793932"/>
                  <a:pt x="738225" y="6793932"/>
                </a:cubicBezTo>
                <a:close/>
                <a:moveTo>
                  <a:pt x="733493" y="6434348"/>
                </a:moveTo>
                <a:cubicBezTo>
                  <a:pt x="733493" y="6780527"/>
                  <a:pt x="733493" y="6780527"/>
                  <a:pt x="733493" y="6780527"/>
                </a:cubicBezTo>
                <a:cubicBezTo>
                  <a:pt x="639637" y="6853075"/>
                  <a:pt x="639637" y="6853075"/>
                  <a:pt x="639637" y="6853075"/>
                </a:cubicBezTo>
                <a:cubicBezTo>
                  <a:pt x="645158" y="6854652"/>
                  <a:pt x="650679" y="6855440"/>
                  <a:pt x="656989" y="6857017"/>
                </a:cubicBezTo>
                <a:cubicBezTo>
                  <a:pt x="650679" y="6856229"/>
                  <a:pt x="644369" y="6854652"/>
                  <a:pt x="638848" y="6853863"/>
                </a:cubicBezTo>
                <a:lnTo>
                  <a:pt x="633515" y="6858000"/>
                </a:lnTo>
                <a:lnTo>
                  <a:pt x="371479" y="6858000"/>
                </a:lnTo>
                <a:lnTo>
                  <a:pt x="371479" y="6799592"/>
                </a:lnTo>
                <a:cubicBezTo>
                  <a:pt x="371479" y="6715076"/>
                  <a:pt x="371479" y="6715076"/>
                  <a:pt x="371479" y="6715076"/>
                </a:cubicBezTo>
                <a:cubicBezTo>
                  <a:pt x="733493" y="6434348"/>
                  <a:pt x="733493" y="6434348"/>
                  <a:pt x="733493" y="6434348"/>
                </a:cubicBezTo>
                <a:close/>
                <a:moveTo>
                  <a:pt x="1106548" y="5786939"/>
                </a:moveTo>
                <a:cubicBezTo>
                  <a:pt x="1106548" y="6133906"/>
                  <a:pt x="1106548" y="6133906"/>
                  <a:pt x="1106548" y="6133906"/>
                </a:cubicBezTo>
                <a:cubicBezTo>
                  <a:pt x="1012693" y="6206454"/>
                  <a:pt x="1012693" y="6206454"/>
                  <a:pt x="1012693" y="6206454"/>
                </a:cubicBezTo>
                <a:cubicBezTo>
                  <a:pt x="744534" y="6413845"/>
                  <a:pt x="744534" y="6413845"/>
                  <a:pt x="744534" y="6413845"/>
                </a:cubicBezTo>
                <a:cubicBezTo>
                  <a:pt x="744534" y="6067667"/>
                  <a:pt x="744534" y="6067667"/>
                  <a:pt x="744534" y="6067667"/>
                </a:cubicBezTo>
                <a:cubicBezTo>
                  <a:pt x="873093" y="5968308"/>
                  <a:pt x="873093" y="5968308"/>
                  <a:pt x="873093" y="5968308"/>
                </a:cubicBezTo>
                <a:cubicBezTo>
                  <a:pt x="1106548" y="5786939"/>
                  <a:pt x="1106548" y="5786939"/>
                  <a:pt x="1106548" y="5786939"/>
                </a:cubicBezTo>
                <a:close/>
                <a:moveTo>
                  <a:pt x="1739875" y="5671020"/>
                </a:moveTo>
                <a:cubicBezTo>
                  <a:pt x="1726467" y="5677328"/>
                  <a:pt x="1726467" y="5677328"/>
                  <a:pt x="1726467" y="5677328"/>
                </a:cubicBezTo>
                <a:cubicBezTo>
                  <a:pt x="1739875" y="5671020"/>
                  <a:pt x="1739875" y="5671020"/>
                  <a:pt x="1739875" y="5671020"/>
                </a:cubicBezTo>
                <a:close/>
                <a:moveTo>
                  <a:pt x="1488280" y="5495959"/>
                </a:moveTo>
                <a:cubicBezTo>
                  <a:pt x="1726467" y="5677328"/>
                  <a:pt x="1726467" y="5677328"/>
                  <a:pt x="1726467" y="5677328"/>
                </a:cubicBezTo>
                <a:cubicBezTo>
                  <a:pt x="1853448" y="5773533"/>
                  <a:pt x="1853448" y="5773533"/>
                  <a:pt x="1853448" y="5773533"/>
                </a:cubicBezTo>
                <a:cubicBezTo>
                  <a:pt x="1489068" y="6056627"/>
                  <a:pt x="1489068" y="6056627"/>
                  <a:pt x="1489068" y="6056627"/>
                </a:cubicBezTo>
                <a:cubicBezTo>
                  <a:pt x="1123900" y="5779053"/>
                  <a:pt x="1123900" y="5779053"/>
                  <a:pt x="1123900" y="5779053"/>
                </a:cubicBezTo>
                <a:cubicBezTo>
                  <a:pt x="1488280" y="5495959"/>
                  <a:pt x="1488280" y="5495959"/>
                  <a:pt x="1488280" y="5495959"/>
                </a:cubicBezTo>
                <a:close/>
                <a:moveTo>
                  <a:pt x="359648" y="4847761"/>
                </a:moveTo>
                <a:cubicBezTo>
                  <a:pt x="724817" y="5125335"/>
                  <a:pt x="724817" y="5125335"/>
                  <a:pt x="724817" y="5125335"/>
                </a:cubicBezTo>
                <a:cubicBezTo>
                  <a:pt x="487418" y="5309070"/>
                  <a:pt x="487418" y="5309070"/>
                  <a:pt x="487418" y="5309070"/>
                </a:cubicBezTo>
                <a:cubicBezTo>
                  <a:pt x="493727" y="5320110"/>
                  <a:pt x="493727" y="5320110"/>
                  <a:pt x="493727" y="5320110"/>
                </a:cubicBezTo>
                <a:cubicBezTo>
                  <a:pt x="733493" y="5134798"/>
                  <a:pt x="733493" y="5134798"/>
                  <a:pt x="733493" y="5134798"/>
                </a:cubicBezTo>
                <a:cubicBezTo>
                  <a:pt x="733493" y="5480976"/>
                  <a:pt x="733493" y="5480976"/>
                  <a:pt x="733493" y="5480976"/>
                </a:cubicBezTo>
                <a:cubicBezTo>
                  <a:pt x="633328" y="5558256"/>
                  <a:pt x="633328" y="5558256"/>
                  <a:pt x="633328" y="5558256"/>
                </a:cubicBezTo>
                <a:cubicBezTo>
                  <a:pt x="641215" y="5570873"/>
                  <a:pt x="641215" y="5570873"/>
                  <a:pt x="641215" y="5570873"/>
                </a:cubicBezTo>
                <a:cubicBezTo>
                  <a:pt x="737436" y="5495959"/>
                  <a:pt x="737436" y="5495959"/>
                  <a:pt x="737436" y="5495959"/>
                </a:cubicBezTo>
                <a:cubicBezTo>
                  <a:pt x="1102605" y="5773533"/>
                  <a:pt x="1102605" y="5773533"/>
                  <a:pt x="1102605" y="5773533"/>
                </a:cubicBezTo>
                <a:cubicBezTo>
                  <a:pt x="866783" y="5956479"/>
                  <a:pt x="866783" y="5956479"/>
                  <a:pt x="866783" y="5956479"/>
                </a:cubicBezTo>
                <a:cubicBezTo>
                  <a:pt x="873093" y="5968308"/>
                  <a:pt x="873093" y="5968308"/>
                  <a:pt x="873093" y="5968308"/>
                </a:cubicBezTo>
                <a:cubicBezTo>
                  <a:pt x="865994" y="5957268"/>
                  <a:pt x="865994" y="5957268"/>
                  <a:pt x="865994" y="5957268"/>
                </a:cubicBezTo>
                <a:cubicBezTo>
                  <a:pt x="738225" y="6056627"/>
                  <a:pt x="738225" y="6056627"/>
                  <a:pt x="738225" y="6056627"/>
                </a:cubicBezTo>
                <a:cubicBezTo>
                  <a:pt x="373056" y="5779053"/>
                  <a:pt x="373056" y="5779053"/>
                  <a:pt x="373056" y="5779053"/>
                </a:cubicBezTo>
                <a:cubicBezTo>
                  <a:pt x="640426" y="5571661"/>
                  <a:pt x="640426" y="5571661"/>
                  <a:pt x="640426" y="5571661"/>
                </a:cubicBezTo>
                <a:cubicBezTo>
                  <a:pt x="633328" y="5559044"/>
                  <a:pt x="633328" y="5559044"/>
                  <a:pt x="633328" y="5559044"/>
                </a:cubicBezTo>
                <a:cubicBezTo>
                  <a:pt x="371479" y="5761705"/>
                  <a:pt x="371479" y="5761705"/>
                  <a:pt x="371479" y="5761705"/>
                </a:cubicBezTo>
                <a:cubicBezTo>
                  <a:pt x="371479" y="5415526"/>
                  <a:pt x="371479" y="5415526"/>
                  <a:pt x="371479" y="5415526"/>
                </a:cubicBezTo>
                <a:cubicBezTo>
                  <a:pt x="493727" y="5320898"/>
                  <a:pt x="493727" y="5320898"/>
                  <a:pt x="493727" y="5320898"/>
                </a:cubicBezTo>
                <a:cubicBezTo>
                  <a:pt x="486629" y="5309070"/>
                  <a:pt x="486629" y="5309070"/>
                  <a:pt x="486629" y="5309070"/>
                </a:cubicBezTo>
                <a:cubicBezTo>
                  <a:pt x="365169" y="5403697"/>
                  <a:pt x="365169" y="5403697"/>
                  <a:pt x="365169" y="5403697"/>
                </a:cubicBezTo>
                <a:cubicBezTo>
                  <a:pt x="0" y="5126124"/>
                  <a:pt x="0" y="5126124"/>
                  <a:pt x="0" y="5126124"/>
                </a:cubicBezTo>
                <a:cubicBezTo>
                  <a:pt x="359648" y="4847761"/>
                  <a:pt x="359648" y="4847761"/>
                  <a:pt x="359648" y="4847761"/>
                </a:cubicBezTo>
                <a:close/>
                <a:moveTo>
                  <a:pt x="1106548" y="4487388"/>
                </a:moveTo>
                <a:cubicBezTo>
                  <a:pt x="1106548" y="4833567"/>
                  <a:pt x="1106548" y="4833567"/>
                  <a:pt x="1106548" y="4833567"/>
                </a:cubicBezTo>
                <a:cubicBezTo>
                  <a:pt x="1018214" y="4902172"/>
                  <a:pt x="1018214" y="4902172"/>
                  <a:pt x="1018214" y="4902172"/>
                </a:cubicBezTo>
                <a:cubicBezTo>
                  <a:pt x="1025312" y="4913212"/>
                  <a:pt x="1025312" y="4913212"/>
                  <a:pt x="1025312" y="4913212"/>
                </a:cubicBezTo>
                <a:cubicBezTo>
                  <a:pt x="1017425" y="4902960"/>
                  <a:pt x="1017425" y="4902960"/>
                  <a:pt x="1017425" y="4902960"/>
                </a:cubicBezTo>
                <a:cubicBezTo>
                  <a:pt x="744534" y="5114295"/>
                  <a:pt x="744534" y="5114295"/>
                  <a:pt x="744534" y="5114295"/>
                </a:cubicBezTo>
                <a:cubicBezTo>
                  <a:pt x="744534" y="4768116"/>
                  <a:pt x="744534" y="4768116"/>
                  <a:pt x="744534" y="4768116"/>
                </a:cubicBezTo>
                <a:cubicBezTo>
                  <a:pt x="856530" y="4680586"/>
                  <a:pt x="856530" y="4680586"/>
                  <a:pt x="856530" y="4680586"/>
                </a:cubicBezTo>
                <a:cubicBezTo>
                  <a:pt x="849432" y="4670335"/>
                  <a:pt x="849432" y="4670335"/>
                  <a:pt x="849432" y="4670335"/>
                </a:cubicBezTo>
                <a:cubicBezTo>
                  <a:pt x="857319" y="4680586"/>
                  <a:pt x="857319" y="4680586"/>
                  <a:pt x="857319" y="4680586"/>
                </a:cubicBezTo>
                <a:cubicBezTo>
                  <a:pt x="1106548" y="4487388"/>
                  <a:pt x="1106548" y="4487388"/>
                  <a:pt x="1106548" y="4487388"/>
                </a:cubicBezTo>
                <a:close/>
                <a:moveTo>
                  <a:pt x="737436" y="4196409"/>
                </a:moveTo>
                <a:cubicBezTo>
                  <a:pt x="1102605" y="4473983"/>
                  <a:pt x="1102605" y="4473983"/>
                  <a:pt x="1102605" y="4473983"/>
                </a:cubicBezTo>
                <a:cubicBezTo>
                  <a:pt x="849432" y="4670335"/>
                  <a:pt x="849432" y="4670335"/>
                  <a:pt x="849432" y="4670335"/>
                </a:cubicBezTo>
                <a:cubicBezTo>
                  <a:pt x="738225" y="4756288"/>
                  <a:pt x="738225" y="4756288"/>
                  <a:pt x="738225" y="4756288"/>
                </a:cubicBezTo>
                <a:cubicBezTo>
                  <a:pt x="373056" y="4478714"/>
                  <a:pt x="373056" y="4478714"/>
                  <a:pt x="373056" y="4478714"/>
                </a:cubicBezTo>
                <a:cubicBezTo>
                  <a:pt x="737436" y="4196409"/>
                  <a:pt x="737436" y="4196409"/>
                  <a:pt x="737436" y="4196409"/>
                </a:cubicBezTo>
                <a:close/>
                <a:moveTo>
                  <a:pt x="1115224" y="3544268"/>
                </a:moveTo>
                <a:cubicBezTo>
                  <a:pt x="1125477" y="3552154"/>
                  <a:pt x="1125477" y="3552154"/>
                  <a:pt x="1125477" y="3552154"/>
                </a:cubicBezTo>
                <a:cubicBezTo>
                  <a:pt x="1480393" y="3821842"/>
                  <a:pt x="1480393" y="3821842"/>
                  <a:pt x="1480393" y="3821842"/>
                </a:cubicBezTo>
                <a:cubicBezTo>
                  <a:pt x="1116013" y="4104935"/>
                  <a:pt x="1116013" y="4104935"/>
                  <a:pt x="1116013" y="4104935"/>
                </a:cubicBezTo>
                <a:cubicBezTo>
                  <a:pt x="750844" y="3826573"/>
                  <a:pt x="750844" y="3826573"/>
                  <a:pt x="750844" y="3826573"/>
                </a:cubicBezTo>
                <a:cubicBezTo>
                  <a:pt x="1115224" y="3544268"/>
                  <a:pt x="1115224" y="3544268"/>
                  <a:pt x="1115224" y="3544268"/>
                </a:cubicBezTo>
                <a:close/>
                <a:moveTo>
                  <a:pt x="1480393" y="2538851"/>
                </a:moveTo>
                <a:cubicBezTo>
                  <a:pt x="1480393" y="2885030"/>
                  <a:pt x="1480393" y="2885030"/>
                  <a:pt x="1480393" y="2885030"/>
                </a:cubicBezTo>
                <a:cubicBezTo>
                  <a:pt x="1386537" y="2957578"/>
                  <a:pt x="1386537" y="2957578"/>
                  <a:pt x="1386537" y="2957578"/>
                </a:cubicBezTo>
                <a:cubicBezTo>
                  <a:pt x="1392847" y="2969406"/>
                  <a:pt x="1392847" y="2969406"/>
                  <a:pt x="1392847" y="2969406"/>
                </a:cubicBezTo>
                <a:cubicBezTo>
                  <a:pt x="1385748" y="2958366"/>
                  <a:pt x="1385748" y="2958366"/>
                  <a:pt x="1385748" y="2958366"/>
                </a:cubicBezTo>
                <a:cubicBezTo>
                  <a:pt x="1118379" y="3165758"/>
                  <a:pt x="1118379" y="3165758"/>
                  <a:pt x="1118379" y="3165758"/>
                </a:cubicBezTo>
                <a:cubicBezTo>
                  <a:pt x="1118379" y="2819579"/>
                  <a:pt x="1118379" y="2819579"/>
                  <a:pt x="1118379" y="2819579"/>
                </a:cubicBezTo>
                <a:cubicBezTo>
                  <a:pt x="1246148" y="2720221"/>
                  <a:pt x="1246148" y="2720221"/>
                  <a:pt x="1246148" y="2720221"/>
                </a:cubicBezTo>
                <a:cubicBezTo>
                  <a:pt x="1239839" y="2708392"/>
                  <a:pt x="1239839" y="2708392"/>
                  <a:pt x="1239839" y="2708392"/>
                </a:cubicBezTo>
                <a:cubicBezTo>
                  <a:pt x="1246937" y="2719432"/>
                  <a:pt x="1246937" y="2719432"/>
                  <a:pt x="1246937" y="2719432"/>
                </a:cubicBezTo>
                <a:cubicBezTo>
                  <a:pt x="1480393" y="2538851"/>
                  <a:pt x="1480393" y="2538851"/>
                  <a:pt x="1480393" y="2538851"/>
                </a:cubicBezTo>
                <a:close/>
                <a:moveTo>
                  <a:pt x="732704" y="1598885"/>
                </a:moveTo>
                <a:cubicBezTo>
                  <a:pt x="1097873" y="1876459"/>
                  <a:pt x="1097873" y="1876459"/>
                  <a:pt x="1097873" y="1876459"/>
                </a:cubicBezTo>
                <a:cubicBezTo>
                  <a:pt x="860473" y="2060194"/>
                  <a:pt x="860473" y="2060194"/>
                  <a:pt x="860473" y="2060194"/>
                </a:cubicBezTo>
                <a:cubicBezTo>
                  <a:pt x="867572" y="2072022"/>
                  <a:pt x="867572" y="2072022"/>
                  <a:pt x="867572" y="2072022"/>
                </a:cubicBezTo>
                <a:cubicBezTo>
                  <a:pt x="1106548" y="1885922"/>
                  <a:pt x="1106548" y="1885922"/>
                  <a:pt x="1106548" y="1885922"/>
                </a:cubicBezTo>
                <a:cubicBezTo>
                  <a:pt x="1106548" y="2232889"/>
                  <a:pt x="1106548" y="2232889"/>
                  <a:pt x="1106548" y="2232889"/>
                </a:cubicBezTo>
                <a:cubicBezTo>
                  <a:pt x="1007172" y="2310168"/>
                  <a:pt x="1007172" y="2310168"/>
                  <a:pt x="1007172" y="2310168"/>
                </a:cubicBezTo>
                <a:cubicBezTo>
                  <a:pt x="1014270" y="2322785"/>
                  <a:pt x="1014270" y="2322785"/>
                  <a:pt x="1014270" y="2322785"/>
                </a:cubicBezTo>
                <a:cubicBezTo>
                  <a:pt x="1110492" y="2247872"/>
                  <a:pt x="1110492" y="2247872"/>
                  <a:pt x="1110492" y="2247872"/>
                </a:cubicBezTo>
                <a:cubicBezTo>
                  <a:pt x="1475660" y="2525446"/>
                  <a:pt x="1475660" y="2525446"/>
                  <a:pt x="1475660" y="2525446"/>
                </a:cubicBezTo>
                <a:cubicBezTo>
                  <a:pt x="1239839" y="2708392"/>
                  <a:pt x="1239839" y="2708392"/>
                  <a:pt x="1239839" y="2708392"/>
                </a:cubicBezTo>
                <a:cubicBezTo>
                  <a:pt x="1112069" y="2807751"/>
                  <a:pt x="1112069" y="2807751"/>
                  <a:pt x="1112069" y="2807751"/>
                </a:cubicBezTo>
                <a:cubicBezTo>
                  <a:pt x="746900" y="2530177"/>
                  <a:pt x="746900" y="2530177"/>
                  <a:pt x="746900" y="2530177"/>
                </a:cubicBezTo>
                <a:cubicBezTo>
                  <a:pt x="1013481" y="2322785"/>
                  <a:pt x="1013481" y="2322785"/>
                  <a:pt x="1013481" y="2322785"/>
                </a:cubicBezTo>
                <a:cubicBezTo>
                  <a:pt x="1006383" y="2310168"/>
                  <a:pt x="1006383" y="2310168"/>
                  <a:pt x="1006383" y="2310168"/>
                </a:cubicBezTo>
                <a:cubicBezTo>
                  <a:pt x="744534" y="2513617"/>
                  <a:pt x="744534" y="2513617"/>
                  <a:pt x="744534" y="2513617"/>
                </a:cubicBezTo>
                <a:cubicBezTo>
                  <a:pt x="744534" y="2166650"/>
                  <a:pt x="744534" y="2166650"/>
                  <a:pt x="744534" y="2166650"/>
                </a:cubicBezTo>
                <a:cubicBezTo>
                  <a:pt x="866783" y="2072022"/>
                  <a:pt x="866783" y="2072022"/>
                  <a:pt x="866783" y="2072022"/>
                </a:cubicBezTo>
                <a:cubicBezTo>
                  <a:pt x="860473" y="2060983"/>
                  <a:pt x="860473" y="2060983"/>
                  <a:pt x="860473" y="2060983"/>
                </a:cubicBezTo>
                <a:cubicBezTo>
                  <a:pt x="738225" y="2155610"/>
                  <a:pt x="738225" y="2155610"/>
                  <a:pt x="738225" y="2155610"/>
                </a:cubicBezTo>
                <a:cubicBezTo>
                  <a:pt x="373056" y="1878036"/>
                  <a:pt x="373056" y="1878036"/>
                  <a:pt x="373056" y="1878036"/>
                </a:cubicBezTo>
                <a:cubicBezTo>
                  <a:pt x="732704" y="1598885"/>
                  <a:pt x="732704" y="1598885"/>
                  <a:pt x="732704" y="1598885"/>
                </a:cubicBezTo>
                <a:close/>
                <a:moveTo>
                  <a:pt x="1480393" y="1238512"/>
                </a:moveTo>
                <a:cubicBezTo>
                  <a:pt x="1480393" y="1585480"/>
                  <a:pt x="1480393" y="1585480"/>
                  <a:pt x="1480393" y="1585480"/>
                </a:cubicBezTo>
                <a:cubicBezTo>
                  <a:pt x="1391269" y="1654085"/>
                  <a:pt x="1391269" y="1654085"/>
                  <a:pt x="1391269" y="1654085"/>
                </a:cubicBezTo>
                <a:cubicBezTo>
                  <a:pt x="1399156" y="1664336"/>
                  <a:pt x="1399156" y="1664336"/>
                  <a:pt x="1399156" y="1664336"/>
                </a:cubicBezTo>
                <a:cubicBezTo>
                  <a:pt x="1483547" y="1598885"/>
                  <a:pt x="1483547" y="1598885"/>
                  <a:pt x="1483547" y="1598885"/>
                </a:cubicBezTo>
                <a:cubicBezTo>
                  <a:pt x="1848716" y="1876459"/>
                  <a:pt x="1848716" y="1876459"/>
                  <a:pt x="1848716" y="1876459"/>
                </a:cubicBezTo>
                <a:cubicBezTo>
                  <a:pt x="1658639" y="2023920"/>
                  <a:pt x="1658639" y="2023920"/>
                  <a:pt x="1658639" y="2023920"/>
                </a:cubicBezTo>
                <a:cubicBezTo>
                  <a:pt x="1489068" y="2155610"/>
                  <a:pt x="1489068" y="2155610"/>
                  <a:pt x="1489068" y="2155610"/>
                </a:cubicBezTo>
                <a:cubicBezTo>
                  <a:pt x="1123900" y="1878036"/>
                  <a:pt x="1123900" y="1878036"/>
                  <a:pt x="1123900" y="1878036"/>
                </a:cubicBezTo>
                <a:cubicBezTo>
                  <a:pt x="1398368" y="1665124"/>
                  <a:pt x="1398368" y="1665124"/>
                  <a:pt x="1398368" y="1665124"/>
                </a:cubicBezTo>
                <a:cubicBezTo>
                  <a:pt x="1390481" y="1654085"/>
                  <a:pt x="1390481" y="1654085"/>
                  <a:pt x="1390481" y="1654085"/>
                </a:cubicBezTo>
                <a:cubicBezTo>
                  <a:pt x="1118379" y="1865419"/>
                  <a:pt x="1118379" y="1865419"/>
                  <a:pt x="1118379" y="1865419"/>
                </a:cubicBezTo>
                <a:cubicBezTo>
                  <a:pt x="1118379" y="1519240"/>
                  <a:pt x="1118379" y="1519240"/>
                  <a:pt x="1118379" y="1519240"/>
                </a:cubicBezTo>
                <a:cubicBezTo>
                  <a:pt x="1230374" y="1432499"/>
                  <a:pt x="1230374" y="1432499"/>
                  <a:pt x="1230374" y="1432499"/>
                </a:cubicBezTo>
                <a:cubicBezTo>
                  <a:pt x="1480393" y="1238512"/>
                  <a:pt x="1480393" y="1238512"/>
                  <a:pt x="1480393" y="1238512"/>
                </a:cubicBezTo>
                <a:close/>
                <a:moveTo>
                  <a:pt x="1110492" y="947533"/>
                </a:moveTo>
                <a:cubicBezTo>
                  <a:pt x="1475660" y="1225107"/>
                  <a:pt x="1475660" y="1225107"/>
                  <a:pt x="1475660" y="1225107"/>
                </a:cubicBezTo>
                <a:cubicBezTo>
                  <a:pt x="1223276" y="1421459"/>
                  <a:pt x="1223276" y="1421459"/>
                  <a:pt x="1223276" y="1421459"/>
                </a:cubicBezTo>
                <a:cubicBezTo>
                  <a:pt x="1230374" y="1432499"/>
                  <a:pt x="1230374" y="1432499"/>
                  <a:pt x="1230374" y="1432499"/>
                </a:cubicBezTo>
                <a:cubicBezTo>
                  <a:pt x="1222487" y="1422247"/>
                  <a:pt x="1222487" y="1422247"/>
                  <a:pt x="1222487" y="1422247"/>
                </a:cubicBezTo>
                <a:cubicBezTo>
                  <a:pt x="1112069" y="1508201"/>
                  <a:pt x="1112069" y="1508201"/>
                  <a:pt x="1112069" y="1508201"/>
                </a:cubicBezTo>
                <a:cubicBezTo>
                  <a:pt x="746900" y="1230627"/>
                  <a:pt x="746900" y="1230627"/>
                  <a:pt x="746900" y="1230627"/>
                </a:cubicBezTo>
                <a:cubicBezTo>
                  <a:pt x="1110492" y="947533"/>
                  <a:pt x="1110492" y="947533"/>
                  <a:pt x="1110492" y="947533"/>
                </a:cubicBezTo>
                <a:close/>
                <a:moveTo>
                  <a:pt x="1488280" y="296181"/>
                </a:moveTo>
                <a:cubicBezTo>
                  <a:pt x="1498533" y="304066"/>
                  <a:pt x="1498533" y="304066"/>
                  <a:pt x="1498533" y="304066"/>
                </a:cubicBezTo>
                <a:cubicBezTo>
                  <a:pt x="1853448" y="573754"/>
                  <a:pt x="1853448" y="573754"/>
                  <a:pt x="1853448" y="573754"/>
                </a:cubicBezTo>
                <a:cubicBezTo>
                  <a:pt x="1489068" y="856060"/>
                  <a:pt x="1489068" y="856060"/>
                  <a:pt x="1489068" y="856060"/>
                </a:cubicBezTo>
                <a:cubicBezTo>
                  <a:pt x="1123900" y="578486"/>
                  <a:pt x="1123900" y="578486"/>
                  <a:pt x="1123900" y="578486"/>
                </a:cubicBezTo>
                <a:cubicBezTo>
                  <a:pt x="1488280" y="296181"/>
                  <a:pt x="1488280" y="296181"/>
                  <a:pt x="1488280" y="296181"/>
                </a:cubicBezTo>
                <a:close/>
                <a:moveTo>
                  <a:pt x="1493012" y="0"/>
                </a:moveTo>
                <a:lnTo>
                  <a:pt x="5957423" y="0"/>
                </a:lnTo>
                <a:lnTo>
                  <a:pt x="5957423" y="6858000"/>
                </a:lnTo>
                <a:lnTo>
                  <a:pt x="843615" y="6858000"/>
                </a:lnTo>
                <a:lnTo>
                  <a:pt x="810785" y="6833040"/>
                </a:lnTo>
                <a:cubicBezTo>
                  <a:pt x="746900" y="6784470"/>
                  <a:pt x="746900" y="6784470"/>
                  <a:pt x="746900" y="6784470"/>
                </a:cubicBezTo>
                <a:cubicBezTo>
                  <a:pt x="746900" y="6429617"/>
                  <a:pt x="746900" y="6429617"/>
                  <a:pt x="746900" y="6429617"/>
                </a:cubicBezTo>
                <a:cubicBezTo>
                  <a:pt x="1019002" y="6218282"/>
                  <a:pt x="1019002" y="6218282"/>
                  <a:pt x="1019002" y="6218282"/>
                </a:cubicBezTo>
                <a:cubicBezTo>
                  <a:pt x="1012693" y="6206454"/>
                  <a:pt x="1012693" y="6206454"/>
                  <a:pt x="1012693" y="6206454"/>
                </a:cubicBezTo>
                <a:cubicBezTo>
                  <a:pt x="1019791" y="6217493"/>
                  <a:pt x="1019791" y="6217493"/>
                  <a:pt x="1019791" y="6217493"/>
                </a:cubicBezTo>
                <a:cubicBezTo>
                  <a:pt x="1110492" y="6147311"/>
                  <a:pt x="1110492" y="6147311"/>
                  <a:pt x="1110492" y="6147311"/>
                </a:cubicBezTo>
                <a:cubicBezTo>
                  <a:pt x="1489068" y="6435925"/>
                  <a:pt x="1489068" y="6435925"/>
                  <a:pt x="1489068" y="6435925"/>
                </a:cubicBezTo>
                <a:cubicBezTo>
                  <a:pt x="1870800" y="6140214"/>
                  <a:pt x="1870800" y="6140214"/>
                  <a:pt x="1870800" y="6140214"/>
                </a:cubicBezTo>
                <a:cubicBezTo>
                  <a:pt x="1870800" y="6021930"/>
                  <a:pt x="1870800" y="6021930"/>
                  <a:pt x="1870800" y="6021930"/>
                </a:cubicBezTo>
                <a:cubicBezTo>
                  <a:pt x="1857392" y="6027450"/>
                  <a:pt x="1857392" y="6027450"/>
                  <a:pt x="1857392" y="6027450"/>
                </a:cubicBezTo>
                <a:cubicBezTo>
                  <a:pt x="1857392" y="6133906"/>
                  <a:pt x="1857392" y="6133906"/>
                  <a:pt x="1857392" y="6133906"/>
                </a:cubicBezTo>
                <a:cubicBezTo>
                  <a:pt x="1495378" y="6413845"/>
                  <a:pt x="1495378" y="6413845"/>
                  <a:pt x="1495378" y="6413845"/>
                </a:cubicBezTo>
                <a:cubicBezTo>
                  <a:pt x="1495378" y="6067667"/>
                  <a:pt x="1495378" y="6067667"/>
                  <a:pt x="1495378" y="6067667"/>
                </a:cubicBezTo>
                <a:cubicBezTo>
                  <a:pt x="1857392" y="5786939"/>
                  <a:pt x="1857392" y="5786939"/>
                  <a:pt x="1857392" y="5786939"/>
                </a:cubicBezTo>
                <a:cubicBezTo>
                  <a:pt x="1857392" y="6026661"/>
                  <a:pt x="1857392" y="6026661"/>
                  <a:pt x="1857392" y="6026661"/>
                </a:cubicBezTo>
                <a:cubicBezTo>
                  <a:pt x="1870800" y="6021141"/>
                  <a:pt x="1870800" y="6021141"/>
                  <a:pt x="1870800" y="6021141"/>
                </a:cubicBezTo>
                <a:cubicBezTo>
                  <a:pt x="1870800" y="5770379"/>
                  <a:pt x="1870800" y="5770379"/>
                  <a:pt x="1870800" y="5770379"/>
                </a:cubicBezTo>
                <a:cubicBezTo>
                  <a:pt x="1739875" y="5671020"/>
                  <a:pt x="1739875" y="5671020"/>
                  <a:pt x="1739875" y="5671020"/>
                </a:cubicBezTo>
                <a:cubicBezTo>
                  <a:pt x="1497744" y="5487285"/>
                  <a:pt x="1497744" y="5487285"/>
                  <a:pt x="1497744" y="5487285"/>
                </a:cubicBezTo>
                <a:cubicBezTo>
                  <a:pt x="1497744" y="5307493"/>
                  <a:pt x="1497744" y="5307493"/>
                  <a:pt x="1497744" y="5307493"/>
                </a:cubicBezTo>
                <a:cubicBezTo>
                  <a:pt x="1484336" y="5309858"/>
                  <a:pt x="1484336" y="5309858"/>
                  <a:pt x="1484336" y="5309858"/>
                </a:cubicBezTo>
                <a:cubicBezTo>
                  <a:pt x="1484336" y="5480976"/>
                  <a:pt x="1484336" y="5480976"/>
                  <a:pt x="1484336" y="5480976"/>
                </a:cubicBezTo>
                <a:cubicBezTo>
                  <a:pt x="1122322" y="5761705"/>
                  <a:pt x="1122322" y="5761705"/>
                  <a:pt x="1122322" y="5761705"/>
                </a:cubicBezTo>
                <a:cubicBezTo>
                  <a:pt x="1122322" y="5415526"/>
                  <a:pt x="1122322" y="5415526"/>
                  <a:pt x="1122322" y="5415526"/>
                </a:cubicBezTo>
                <a:cubicBezTo>
                  <a:pt x="1292682" y="5283047"/>
                  <a:pt x="1292682" y="5283047"/>
                  <a:pt x="1292682" y="5283047"/>
                </a:cubicBezTo>
                <a:cubicBezTo>
                  <a:pt x="1285583" y="5272796"/>
                  <a:pt x="1285583" y="5272796"/>
                  <a:pt x="1285583" y="5272796"/>
                </a:cubicBezTo>
                <a:cubicBezTo>
                  <a:pt x="1116013" y="5403697"/>
                  <a:pt x="1116013" y="5403697"/>
                  <a:pt x="1116013" y="5403697"/>
                </a:cubicBezTo>
                <a:cubicBezTo>
                  <a:pt x="750844" y="5126124"/>
                  <a:pt x="750844" y="5126124"/>
                  <a:pt x="750844" y="5126124"/>
                </a:cubicBezTo>
                <a:cubicBezTo>
                  <a:pt x="1025312" y="4913212"/>
                  <a:pt x="1025312" y="4913212"/>
                  <a:pt x="1025312" y="4913212"/>
                </a:cubicBezTo>
                <a:cubicBezTo>
                  <a:pt x="1110492" y="4847761"/>
                  <a:pt x="1110492" y="4847761"/>
                  <a:pt x="1110492" y="4847761"/>
                </a:cubicBezTo>
                <a:cubicBezTo>
                  <a:pt x="1475660" y="5125335"/>
                  <a:pt x="1475660" y="5125335"/>
                  <a:pt x="1475660" y="5125335"/>
                </a:cubicBezTo>
                <a:cubicBezTo>
                  <a:pt x="1285583" y="5272008"/>
                  <a:pt x="1285583" y="5272008"/>
                  <a:pt x="1285583" y="5272008"/>
                </a:cubicBezTo>
                <a:cubicBezTo>
                  <a:pt x="1293470" y="5283047"/>
                  <a:pt x="1293470" y="5283047"/>
                  <a:pt x="1293470" y="5283047"/>
                </a:cubicBezTo>
                <a:cubicBezTo>
                  <a:pt x="1484336" y="5134798"/>
                  <a:pt x="1484336" y="5134798"/>
                  <a:pt x="1484336" y="5134798"/>
                </a:cubicBezTo>
                <a:cubicBezTo>
                  <a:pt x="1484336" y="5309070"/>
                  <a:pt x="1484336" y="5309070"/>
                  <a:pt x="1484336" y="5309070"/>
                </a:cubicBezTo>
                <a:cubicBezTo>
                  <a:pt x="1497744" y="5306704"/>
                  <a:pt x="1497744" y="5306704"/>
                  <a:pt x="1497744" y="5306704"/>
                </a:cubicBezTo>
                <a:cubicBezTo>
                  <a:pt x="1497744" y="5129278"/>
                  <a:pt x="1497744" y="5129278"/>
                  <a:pt x="1497744" y="5129278"/>
                </a:cubicBezTo>
                <a:cubicBezTo>
                  <a:pt x="1513518" y="5116661"/>
                  <a:pt x="1513518" y="5116661"/>
                  <a:pt x="1513518" y="5116661"/>
                </a:cubicBezTo>
                <a:cubicBezTo>
                  <a:pt x="1513518" y="5100101"/>
                  <a:pt x="1513518" y="5100101"/>
                  <a:pt x="1513518" y="5100101"/>
                </a:cubicBezTo>
                <a:cubicBezTo>
                  <a:pt x="1495378" y="5114295"/>
                  <a:pt x="1495378" y="5114295"/>
                  <a:pt x="1495378" y="5114295"/>
                </a:cubicBezTo>
                <a:cubicBezTo>
                  <a:pt x="1495378" y="4768116"/>
                  <a:pt x="1495378" y="4768116"/>
                  <a:pt x="1495378" y="4768116"/>
                </a:cubicBezTo>
                <a:cubicBezTo>
                  <a:pt x="1513518" y="4753922"/>
                  <a:pt x="1513518" y="4753922"/>
                  <a:pt x="1513518" y="4753922"/>
                </a:cubicBezTo>
                <a:cubicBezTo>
                  <a:pt x="1513518" y="4737362"/>
                  <a:pt x="1513518" y="4737362"/>
                  <a:pt x="1513518" y="4737362"/>
                </a:cubicBezTo>
                <a:cubicBezTo>
                  <a:pt x="1489068" y="4756288"/>
                  <a:pt x="1489068" y="4756288"/>
                  <a:pt x="1489068" y="4756288"/>
                </a:cubicBezTo>
                <a:cubicBezTo>
                  <a:pt x="1123900" y="4478714"/>
                  <a:pt x="1123900" y="4478714"/>
                  <a:pt x="1123900" y="4478714"/>
                </a:cubicBezTo>
                <a:cubicBezTo>
                  <a:pt x="1488280" y="4196409"/>
                  <a:pt x="1488280" y="4196409"/>
                  <a:pt x="1488280" y="4196409"/>
                </a:cubicBezTo>
                <a:cubicBezTo>
                  <a:pt x="1853448" y="4473983"/>
                  <a:pt x="1853448" y="4473983"/>
                  <a:pt x="1853448" y="4473983"/>
                </a:cubicBezTo>
                <a:cubicBezTo>
                  <a:pt x="1514307" y="4737362"/>
                  <a:pt x="1514307" y="4737362"/>
                  <a:pt x="1514307" y="4737362"/>
                </a:cubicBezTo>
                <a:cubicBezTo>
                  <a:pt x="1514307" y="4753134"/>
                  <a:pt x="1514307" y="4753134"/>
                  <a:pt x="1514307" y="4753134"/>
                </a:cubicBezTo>
                <a:cubicBezTo>
                  <a:pt x="1857392" y="4487388"/>
                  <a:pt x="1857392" y="4487388"/>
                  <a:pt x="1857392" y="4487388"/>
                </a:cubicBezTo>
                <a:cubicBezTo>
                  <a:pt x="1857392" y="4833567"/>
                  <a:pt x="1857392" y="4833567"/>
                  <a:pt x="1857392" y="4833567"/>
                </a:cubicBezTo>
                <a:cubicBezTo>
                  <a:pt x="1514307" y="5100101"/>
                  <a:pt x="1514307" y="5100101"/>
                  <a:pt x="1514307" y="5100101"/>
                </a:cubicBezTo>
                <a:cubicBezTo>
                  <a:pt x="1514307" y="5116661"/>
                  <a:pt x="1514307" y="5116661"/>
                  <a:pt x="1514307" y="5116661"/>
                </a:cubicBezTo>
                <a:cubicBezTo>
                  <a:pt x="1870800" y="4839875"/>
                  <a:pt x="1870800" y="4839875"/>
                  <a:pt x="1870800" y="4839875"/>
                </a:cubicBezTo>
                <a:cubicBezTo>
                  <a:pt x="1870800" y="4470828"/>
                  <a:pt x="1870800" y="4470828"/>
                  <a:pt x="1870800" y="4470828"/>
                </a:cubicBezTo>
                <a:cubicBezTo>
                  <a:pt x="1497744" y="4186946"/>
                  <a:pt x="1497744" y="4186946"/>
                  <a:pt x="1497744" y="4186946"/>
                </a:cubicBezTo>
                <a:cubicBezTo>
                  <a:pt x="1497744" y="3839190"/>
                  <a:pt x="1497744" y="3839190"/>
                  <a:pt x="1497744" y="3839190"/>
                </a:cubicBezTo>
                <a:cubicBezTo>
                  <a:pt x="1484336" y="3849441"/>
                  <a:pt x="1484336" y="3849441"/>
                  <a:pt x="1484336" y="3849441"/>
                </a:cubicBezTo>
                <a:cubicBezTo>
                  <a:pt x="1484336" y="4182215"/>
                  <a:pt x="1484336" y="4182215"/>
                  <a:pt x="1484336" y="4182215"/>
                </a:cubicBezTo>
                <a:cubicBezTo>
                  <a:pt x="1122322" y="4462154"/>
                  <a:pt x="1122322" y="4462154"/>
                  <a:pt x="1122322" y="4462154"/>
                </a:cubicBezTo>
                <a:cubicBezTo>
                  <a:pt x="1122322" y="4115975"/>
                  <a:pt x="1122322" y="4115975"/>
                  <a:pt x="1122322" y="4115975"/>
                </a:cubicBezTo>
                <a:cubicBezTo>
                  <a:pt x="1484336" y="3835248"/>
                  <a:pt x="1484336" y="3835248"/>
                  <a:pt x="1484336" y="3835248"/>
                </a:cubicBezTo>
                <a:cubicBezTo>
                  <a:pt x="1484336" y="3848653"/>
                  <a:pt x="1484336" y="3848653"/>
                  <a:pt x="1484336" y="3848653"/>
                </a:cubicBezTo>
                <a:cubicBezTo>
                  <a:pt x="1497744" y="3838402"/>
                  <a:pt x="1497744" y="3838402"/>
                  <a:pt x="1497744" y="3838402"/>
                </a:cubicBezTo>
                <a:cubicBezTo>
                  <a:pt x="1497744" y="3818688"/>
                  <a:pt x="1497744" y="3818688"/>
                  <a:pt x="1497744" y="3818688"/>
                </a:cubicBezTo>
                <a:cubicBezTo>
                  <a:pt x="1136519" y="3544268"/>
                  <a:pt x="1136519" y="3544268"/>
                  <a:pt x="1136519" y="3544268"/>
                </a:cubicBezTo>
                <a:cubicBezTo>
                  <a:pt x="1125477" y="3552154"/>
                  <a:pt x="1125477" y="3552154"/>
                  <a:pt x="1125477" y="3552154"/>
                </a:cubicBezTo>
                <a:cubicBezTo>
                  <a:pt x="1135730" y="3543479"/>
                  <a:pt x="1135730" y="3543479"/>
                  <a:pt x="1135730" y="3543479"/>
                </a:cubicBezTo>
                <a:cubicBezTo>
                  <a:pt x="1119956" y="3531651"/>
                  <a:pt x="1119956" y="3531651"/>
                  <a:pt x="1119956" y="3531651"/>
                </a:cubicBezTo>
                <a:cubicBezTo>
                  <a:pt x="1119956" y="3519822"/>
                  <a:pt x="1119956" y="3519822"/>
                  <a:pt x="1119956" y="3519822"/>
                </a:cubicBezTo>
                <a:cubicBezTo>
                  <a:pt x="1106548" y="3519822"/>
                  <a:pt x="1106548" y="3519822"/>
                  <a:pt x="1106548" y="3519822"/>
                </a:cubicBezTo>
                <a:cubicBezTo>
                  <a:pt x="1106548" y="3532439"/>
                  <a:pt x="1106548" y="3532439"/>
                  <a:pt x="1106548" y="3532439"/>
                </a:cubicBezTo>
                <a:cubicBezTo>
                  <a:pt x="744534" y="3812379"/>
                  <a:pt x="744534" y="3812379"/>
                  <a:pt x="744534" y="3812379"/>
                </a:cubicBezTo>
                <a:cubicBezTo>
                  <a:pt x="744534" y="3495377"/>
                  <a:pt x="744534" y="3495377"/>
                  <a:pt x="744534" y="3495377"/>
                </a:cubicBezTo>
                <a:cubicBezTo>
                  <a:pt x="744534" y="3466989"/>
                  <a:pt x="744534" y="3466989"/>
                  <a:pt x="744534" y="3466989"/>
                </a:cubicBezTo>
                <a:cubicBezTo>
                  <a:pt x="1106548" y="3186261"/>
                  <a:pt x="1106548" y="3186261"/>
                  <a:pt x="1106548" y="3186261"/>
                </a:cubicBezTo>
                <a:cubicBezTo>
                  <a:pt x="1106548" y="3500109"/>
                  <a:pt x="1106548" y="3500109"/>
                  <a:pt x="1106548" y="3500109"/>
                </a:cubicBezTo>
                <a:cubicBezTo>
                  <a:pt x="1106548" y="3519034"/>
                  <a:pt x="1106548" y="3519034"/>
                  <a:pt x="1106548" y="3519034"/>
                </a:cubicBezTo>
                <a:cubicBezTo>
                  <a:pt x="1119956" y="3519034"/>
                  <a:pt x="1119956" y="3519034"/>
                  <a:pt x="1119956" y="3519034"/>
                </a:cubicBezTo>
                <a:cubicBezTo>
                  <a:pt x="1119956" y="3180741"/>
                  <a:pt x="1119956" y="3180741"/>
                  <a:pt x="1119956" y="3180741"/>
                </a:cubicBezTo>
                <a:cubicBezTo>
                  <a:pt x="1392847" y="2969406"/>
                  <a:pt x="1392847" y="2969406"/>
                  <a:pt x="1392847" y="2969406"/>
                </a:cubicBezTo>
                <a:cubicBezTo>
                  <a:pt x="1483547" y="2899224"/>
                  <a:pt x="1483547" y="2899224"/>
                  <a:pt x="1483547" y="2899224"/>
                </a:cubicBezTo>
                <a:cubicBezTo>
                  <a:pt x="1862913" y="3187049"/>
                  <a:pt x="1862913" y="3187049"/>
                  <a:pt x="1862913" y="3187049"/>
                </a:cubicBezTo>
                <a:cubicBezTo>
                  <a:pt x="2243855" y="2891339"/>
                  <a:pt x="2243855" y="2891339"/>
                  <a:pt x="2243855" y="2891339"/>
                </a:cubicBezTo>
                <a:cubicBezTo>
                  <a:pt x="2243855" y="2773843"/>
                  <a:pt x="2243855" y="2773843"/>
                  <a:pt x="2243855" y="2773843"/>
                </a:cubicBezTo>
                <a:cubicBezTo>
                  <a:pt x="2231236" y="2779363"/>
                  <a:pt x="2231236" y="2779363"/>
                  <a:pt x="2231236" y="2779363"/>
                </a:cubicBezTo>
                <a:cubicBezTo>
                  <a:pt x="2231236" y="2885030"/>
                  <a:pt x="2231236" y="2885030"/>
                  <a:pt x="2231236" y="2885030"/>
                </a:cubicBezTo>
                <a:cubicBezTo>
                  <a:pt x="1869222" y="3165758"/>
                  <a:pt x="1869222" y="3165758"/>
                  <a:pt x="1869222" y="3165758"/>
                </a:cubicBezTo>
                <a:cubicBezTo>
                  <a:pt x="1869222" y="2819579"/>
                  <a:pt x="1869222" y="2819579"/>
                  <a:pt x="1869222" y="2819579"/>
                </a:cubicBezTo>
                <a:cubicBezTo>
                  <a:pt x="2231236" y="2538851"/>
                  <a:pt x="2231236" y="2538851"/>
                  <a:pt x="2231236" y="2538851"/>
                </a:cubicBezTo>
                <a:cubicBezTo>
                  <a:pt x="2231236" y="2778574"/>
                  <a:pt x="2231236" y="2778574"/>
                  <a:pt x="2231236" y="2778574"/>
                </a:cubicBezTo>
                <a:cubicBezTo>
                  <a:pt x="2243855" y="2773054"/>
                  <a:pt x="2243855" y="2773054"/>
                  <a:pt x="2243855" y="2773054"/>
                </a:cubicBezTo>
                <a:cubicBezTo>
                  <a:pt x="2243855" y="2522291"/>
                  <a:pt x="2243855" y="2522291"/>
                  <a:pt x="2243855" y="2522291"/>
                </a:cubicBezTo>
                <a:cubicBezTo>
                  <a:pt x="2113720" y="2422933"/>
                  <a:pt x="2113720" y="2422933"/>
                  <a:pt x="2113720" y="2422933"/>
                </a:cubicBezTo>
                <a:cubicBezTo>
                  <a:pt x="2100312" y="2429241"/>
                  <a:pt x="2100312" y="2429241"/>
                  <a:pt x="2100312" y="2429241"/>
                </a:cubicBezTo>
                <a:cubicBezTo>
                  <a:pt x="2226503" y="2525446"/>
                  <a:pt x="2226503" y="2525446"/>
                  <a:pt x="2226503" y="2525446"/>
                </a:cubicBezTo>
                <a:cubicBezTo>
                  <a:pt x="1862124" y="2807751"/>
                  <a:pt x="1862124" y="2807751"/>
                  <a:pt x="1862124" y="2807751"/>
                </a:cubicBezTo>
                <a:cubicBezTo>
                  <a:pt x="1496955" y="2530177"/>
                  <a:pt x="1496955" y="2530177"/>
                  <a:pt x="1496955" y="2530177"/>
                </a:cubicBezTo>
                <a:cubicBezTo>
                  <a:pt x="1861335" y="2247872"/>
                  <a:pt x="1861335" y="2247872"/>
                  <a:pt x="1861335" y="2247872"/>
                </a:cubicBezTo>
                <a:cubicBezTo>
                  <a:pt x="2099523" y="2428452"/>
                  <a:pt x="2099523" y="2428452"/>
                  <a:pt x="2099523" y="2428452"/>
                </a:cubicBezTo>
                <a:cubicBezTo>
                  <a:pt x="2112931" y="2422144"/>
                  <a:pt x="2112931" y="2422144"/>
                  <a:pt x="2112931" y="2422144"/>
                </a:cubicBezTo>
                <a:cubicBezTo>
                  <a:pt x="1870800" y="2238409"/>
                  <a:pt x="1870800" y="2238409"/>
                  <a:pt x="1870800" y="2238409"/>
                </a:cubicBezTo>
                <a:cubicBezTo>
                  <a:pt x="1870800" y="2059405"/>
                  <a:pt x="1870800" y="2059405"/>
                  <a:pt x="1870800" y="2059405"/>
                </a:cubicBezTo>
                <a:cubicBezTo>
                  <a:pt x="1857392" y="2060983"/>
                  <a:pt x="1857392" y="2060983"/>
                  <a:pt x="1857392" y="2060983"/>
                </a:cubicBezTo>
                <a:cubicBezTo>
                  <a:pt x="1857392" y="2232889"/>
                  <a:pt x="1857392" y="2232889"/>
                  <a:pt x="1857392" y="2232889"/>
                </a:cubicBezTo>
                <a:cubicBezTo>
                  <a:pt x="1496167" y="2513617"/>
                  <a:pt x="1496167" y="2513617"/>
                  <a:pt x="1496167" y="2513617"/>
                </a:cubicBezTo>
                <a:cubicBezTo>
                  <a:pt x="1496167" y="2166650"/>
                  <a:pt x="1496167" y="2166650"/>
                  <a:pt x="1496167" y="2166650"/>
                </a:cubicBezTo>
                <a:cubicBezTo>
                  <a:pt x="1666526" y="2034960"/>
                  <a:pt x="1666526" y="2034960"/>
                  <a:pt x="1666526" y="2034960"/>
                </a:cubicBezTo>
                <a:cubicBezTo>
                  <a:pt x="1658639" y="2023920"/>
                  <a:pt x="1658639" y="2023920"/>
                  <a:pt x="1658639" y="2023920"/>
                </a:cubicBezTo>
                <a:cubicBezTo>
                  <a:pt x="1666526" y="2034172"/>
                  <a:pt x="1666526" y="2034172"/>
                  <a:pt x="1666526" y="2034172"/>
                </a:cubicBezTo>
                <a:cubicBezTo>
                  <a:pt x="1857392" y="1885922"/>
                  <a:pt x="1857392" y="1885922"/>
                  <a:pt x="1857392" y="1885922"/>
                </a:cubicBezTo>
                <a:cubicBezTo>
                  <a:pt x="1857392" y="2060194"/>
                  <a:pt x="1857392" y="2060194"/>
                  <a:pt x="1857392" y="2060194"/>
                </a:cubicBezTo>
                <a:cubicBezTo>
                  <a:pt x="1870800" y="2058617"/>
                  <a:pt x="1870800" y="2058617"/>
                  <a:pt x="1870800" y="2058617"/>
                </a:cubicBezTo>
                <a:cubicBezTo>
                  <a:pt x="1870800" y="1881190"/>
                  <a:pt x="1870800" y="1881190"/>
                  <a:pt x="1870800" y="1881190"/>
                </a:cubicBezTo>
                <a:cubicBezTo>
                  <a:pt x="1886574" y="1868573"/>
                  <a:pt x="1886574" y="1868573"/>
                  <a:pt x="1886574" y="1868573"/>
                </a:cubicBezTo>
                <a:cubicBezTo>
                  <a:pt x="1886574" y="1852014"/>
                  <a:pt x="1886574" y="1852014"/>
                  <a:pt x="1886574" y="1852014"/>
                </a:cubicBezTo>
                <a:cubicBezTo>
                  <a:pt x="1869222" y="1865419"/>
                  <a:pt x="1869222" y="1865419"/>
                  <a:pt x="1869222" y="1865419"/>
                </a:cubicBezTo>
                <a:cubicBezTo>
                  <a:pt x="1869222" y="1519240"/>
                  <a:pt x="1869222" y="1519240"/>
                  <a:pt x="1869222" y="1519240"/>
                </a:cubicBezTo>
                <a:cubicBezTo>
                  <a:pt x="1886574" y="1505835"/>
                  <a:pt x="1886574" y="1505835"/>
                  <a:pt x="1886574" y="1505835"/>
                </a:cubicBezTo>
                <a:cubicBezTo>
                  <a:pt x="1886574" y="1489275"/>
                  <a:pt x="1886574" y="1489275"/>
                  <a:pt x="1886574" y="1489275"/>
                </a:cubicBezTo>
                <a:cubicBezTo>
                  <a:pt x="1862124" y="1508201"/>
                  <a:pt x="1862124" y="1508201"/>
                  <a:pt x="1862124" y="1508201"/>
                </a:cubicBezTo>
                <a:cubicBezTo>
                  <a:pt x="1496955" y="1230627"/>
                  <a:pt x="1496955" y="1230627"/>
                  <a:pt x="1496955" y="1230627"/>
                </a:cubicBezTo>
                <a:cubicBezTo>
                  <a:pt x="1861335" y="947533"/>
                  <a:pt x="1861335" y="947533"/>
                  <a:pt x="1861335" y="947533"/>
                </a:cubicBezTo>
                <a:cubicBezTo>
                  <a:pt x="2226503" y="1225107"/>
                  <a:pt x="2226503" y="1225107"/>
                  <a:pt x="2226503" y="1225107"/>
                </a:cubicBezTo>
                <a:cubicBezTo>
                  <a:pt x="1887362" y="1488487"/>
                  <a:pt x="1887362" y="1488487"/>
                  <a:pt x="1887362" y="1488487"/>
                </a:cubicBezTo>
                <a:cubicBezTo>
                  <a:pt x="1887362" y="1505046"/>
                  <a:pt x="1887362" y="1505046"/>
                  <a:pt x="1887362" y="1505046"/>
                </a:cubicBezTo>
                <a:cubicBezTo>
                  <a:pt x="2231236" y="1238512"/>
                  <a:pt x="2231236" y="1238512"/>
                  <a:pt x="2231236" y="1238512"/>
                </a:cubicBezTo>
                <a:cubicBezTo>
                  <a:pt x="2231236" y="1585480"/>
                  <a:pt x="2231236" y="1585480"/>
                  <a:pt x="2231236" y="1585480"/>
                </a:cubicBezTo>
                <a:lnTo>
                  <a:pt x="1887362" y="1851225"/>
                </a:lnTo>
                <a:cubicBezTo>
                  <a:pt x="1887362" y="1867785"/>
                  <a:pt x="1887362" y="1867785"/>
                  <a:pt x="1887362" y="1867785"/>
                </a:cubicBezTo>
                <a:cubicBezTo>
                  <a:pt x="2243855" y="1591788"/>
                  <a:pt x="2243855" y="1591788"/>
                  <a:pt x="2243855" y="1591788"/>
                </a:cubicBezTo>
                <a:cubicBezTo>
                  <a:pt x="2243855" y="1221952"/>
                  <a:pt x="2243855" y="1221952"/>
                  <a:pt x="2243855" y="1221952"/>
                </a:cubicBezTo>
                <a:cubicBezTo>
                  <a:pt x="1870800" y="938859"/>
                  <a:pt x="1870800" y="938859"/>
                  <a:pt x="1870800" y="938859"/>
                </a:cubicBezTo>
                <a:cubicBezTo>
                  <a:pt x="1870800" y="590314"/>
                  <a:pt x="1870800" y="590314"/>
                  <a:pt x="1870800" y="590314"/>
                </a:cubicBezTo>
                <a:cubicBezTo>
                  <a:pt x="1857392" y="600566"/>
                  <a:pt x="1857392" y="600566"/>
                  <a:pt x="1857392" y="600566"/>
                </a:cubicBezTo>
                <a:cubicBezTo>
                  <a:pt x="1857392" y="933339"/>
                  <a:pt x="1857392" y="933339"/>
                  <a:pt x="1857392" y="933339"/>
                </a:cubicBezTo>
                <a:cubicBezTo>
                  <a:pt x="1496167" y="1214067"/>
                  <a:pt x="1496167" y="1214067"/>
                  <a:pt x="1496167" y="1214067"/>
                </a:cubicBezTo>
                <a:cubicBezTo>
                  <a:pt x="1496167" y="867888"/>
                  <a:pt x="1496167" y="867888"/>
                  <a:pt x="1496167" y="867888"/>
                </a:cubicBezTo>
                <a:cubicBezTo>
                  <a:pt x="1857392" y="587160"/>
                  <a:pt x="1857392" y="587160"/>
                  <a:pt x="1857392" y="587160"/>
                </a:cubicBezTo>
                <a:cubicBezTo>
                  <a:pt x="1857392" y="599777"/>
                  <a:pt x="1857392" y="599777"/>
                  <a:pt x="1857392" y="599777"/>
                </a:cubicBezTo>
                <a:cubicBezTo>
                  <a:pt x="1870800" y="589526"/>
                  <a:pt x="1870800" y="589526"/>
                  <a:pt x="1870800" y="589526"/>
                </a:cubicBezTo>
                <a:cubicBezTo>
                  <a:pt x="1870800" y="570600"/>
                  <a:pt x="1870800" y="570600"/>
                  <a:pt x="1870800" y="570600"/>
                </a:cubicBezTo>
                <a:cubicBezTo>
                  <a:pt x="1509574" y="295392"/>
                  <a:pt x="1509574" y="295392"/>
                  <a:pt x="1509574" y="295392"/>
                </a:cubicBezTo>
                <a:cubicBezTo>
                  <a:pt x="1498533" y="304066"/>
                  <a:pt x="1498533" y="304066"/>
                  <a:pt x="1498533" y="304066"/>
                </a:cubicBezTo>
                <a:cubicBezTo>
                  <a:pt x="1508786" y="295392"/>
                  <a:pt x="1508786" y="295392"/>
                  <a:pt x="1508786" y="295392"/>
                </a:cubicBezTo>
                <a:cubicBezTo>
                  <a:pt x="1493012" y="283564"/>
                  <a:pt x="1493012" y="283564"/>
                  <a:pt x="1493012" y="283564"/>
                </a:cubicBezTo>
                <a:cubicBezTo>
                  <a:pt x="1493012" y="97759"/>
                  <a:pt x="1493012" y="28082"/>
                  <a:pt x="1493012" y="1953"/>
                </a:cubicBezTo>
                <a:close/>
                <a:moveTo>
                  <a:pt x="1398859" y="0"/>
                </a:moveTo>
                <a:lnTo>
                  <a:pt x="1480393" y="0"/>
                </a:lnTo>
                <a:lnTo>
                  <a:pt x="1480393" y="84404"/>
                </a:lnTo>
                <a:cubicBezTo>
                  <a:pt x="1480393" y="283564"/>
                  <a:pt x="1480393" y="283564"/>
                  <a:pt x="1480393" y="283564"/>
                </a:cubicBezTo>
                <a:cubicBezTo>
                  <a:pt x="1118379" y="564292"/>
                  <a:pt x="1118379" y="564292"/>
                  <a:pt x="1118379" y="564292"/>
                </a:cubicBezTo>
                <a:cubicBezTo>
                  <a:pt x="1118379" y="218113"/>
                  <a:pt x="1118379" y="218113"/>
                  <a:pt x="1118379" y="218113"/>
                </a:cubicBezTo>
                <a:cubicBezTo>
                  <a:pt x="1267443" y="102194"/>
                  <a:pt x="1341976" y="44235"/>
                  <a:pt x="1379242" y="15255"/>
                </a:cubicBezTo>
                <a:close/>
                <a:moveTo>
                  <a:pt x="840168" y="0"/>
                </a:moveTo>
                <a:lnTo>
                  <a:pt x="1377550" y="0"/>
                </a:lnTo>
                <a:lnTo>
                  <a:pt x="1301753" y="58896"/>
                </a:lnTo>
                <a:cubicBezTo>
                  <a:pt x="1112069" y="206284"/>
                  <a:pt x="1112069" y="206284"/>
                  <a:pt x="1112069" y="206284"/>
                </a:cubicBezTo>
                <a:cubicBezTo>
                  <a:pt x="966554" y="95886"/>
                  <a:pt x="893796" y="40686"/>
                  <a:pt x="857417" y="13087"/>
                </a:cubicBez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731838" y="1381125"/>
            <a:ext cx="6118657"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9" name="Titre 10">
            <a:extLst>
              <a:ext uri="{FF2B5EF4-FFF2-40B4-BE49-F238E27FC236}">
                <a16:creationId xmlns:a16="http://schemas.microsoft.com/office/drawing/2014/main" id="{E8A77A76-28CB-5629-14F2-37B56A986D79}"/>
              </a:ext>
            </a:extLst>
          </p:cNvPr>
          <p:cNvSpPr>
            <a:spLocks noGrp="1"/>
          </p:cNvSpPr>
          <p:nvPr>
            <p:ph type="title"/>
          </p:nvPr>
        </p:nvSpPr>
        <p:spPr>
          <a:xfrm>
            <a:off x="731840" y="314036"/>
            <a:ext cx="6118656" cy="871827"/>
          </a:xfrm>
        </p:spPr>
        <p:txBody>
          <a:bodyPr/>
          <a:lstStyle>
            <a:lvl1pPr>
              <a:defRPr>
                <a:solidFill>
                  <a:schemeClr val="tx2"/>
                </a:solidFill>
              </a:defRPr>
            </a:lvl1pPr>
          </a:lstStyle>
          <a:p>
            <a:r>
              <a:rPr lang="en-US"/>
              <a:t>Click to edit Master title style</a:t>
            </a:r>
            <a:endParaRPr lang="fr-FR" dirty="0"/>
          </a:p>
        </p:txBody>
      </p:sp>
    </p:spTree>
    <p:extLst>
      <p:ext uri="{BB962C8B-B14F-4D97-AF65-F5344CB8AC3E}">
        <p14:creationId xmlns:p14="http://schemas.microsoft.com/office/powerpoint/2010/main" val="3607158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suel + contenu">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8ADFDDB7-8C7E-D45A-96B3-1A9EBD1B6760}"/>
              </a:ext>
            </a:extLst>
          </p:cNvPr>
          <p:cNvGrpSpPr/>
          <p:nvPr userDrawn="1"/>
        </p:nvGrpSpPr>
        <p:grpSpPr>
          <a:xfrm>
            <a:off x="206373" y="6296024"/>
            <a:ext cx="468000" cy="468000"/>
            <a:chOff x="206373" y="6296024"/>
            <a:chExt cx="468000" cy="468000"/>
          </a:xfrm>
        </p:grpSpPr>
        <p:sp>
          <p:nvSpPr>
            <p:cNvPr id="21" name="Rectangle 20">
              <a:extLst>
                <a:ext uri="{FF2B5EF4-FFF2-40B4-BE49-F238E27FC236}">
                  <a16:creationId xmlns:a16="http://schemas.microsoft.com/office/drawing/2014/main" id="{9EBA0BEC-B644-623E-6D5F-4028774EC28B}"/>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2" name="Logo CEA">
              <a:extLst>
                <a:ext uri="{FF2B5EF4-FFF2-40B4-BE49-F238E27FC236}">
                  <a16:creationId xmlns:a16="http://schemas.microsoft.com/office/drawing/2014/main" id="{41781B71-FA7E-3A77-138A-F8EC208614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Rectangle 7">
            <a:extLst>
              <a:ext uri="{FF2B5EF4-FFF2-40B4-BE49-F238E27FC236}">
                <a16:creationId xmlns:a16="http://schemas.microsoft.com/office/drawing/2014/main" id="{0F05E3D2-1467-BBD4-EE19-55F1FF901071}"/>
              </a:ext>
            </a:extLst>
          </p:cNvPr>
          <p:cNvSpPr/>
          <p:nvPr userDrawn="1"/>
        </p:nvSpPr>
        <p:spPr>
          <a:xfrm>
            <a:off x="7170057" y="0"/>
            <a:ext cx="50219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3/12/2026</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 contenu</a:t>
            </a:r>
          </a:p>
          <a:p>
            <a:endParaRPr lang="fr-FR" sz="1200" dirty="0">
              <a:solidFill>
                <a:schemeClr val="bg1">
                  <a:lumMod val="50000"/>
                </a:schemeClr>
              </a:solidFill>
            </a:endParaRP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a:xfrm>
            <a:off x="5480916" y="1381125"/>
            <a:ext cx="5979247" cy="4532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10" name="Titre 10">
            <a:extLst>
              <a:ext uri="{FF2B5EF4-FFF2-40B4-BE49-F238E27FC236}">
                <a16:creationId xmlns:a16="http://schemas.microsoft.com/office/drawing/2014/main" id="{E8A77A76-28CB-5629-14F2-37B56A986D79}"/>
              </a:ext>
            </a:extLst>
          </p:cNvPr>
          <p:cNvSpPr>
            <a:spLocks noGrp="1"/>
          </p:cNvSpPr>
          <p:nvPr>
            <p:ph type="title"/>
          </p:nvPr>
        </p:nvSpPr>
        <p:spPr>
          <a:xfrm>
            <a:off x="5483721" y="314036"/>
            <a:ext cx="5976441" cy="871827"/>
          </a:xfrm>
        </p:spPr>
        <p:txBody>
          <a:bodyPr/>
          <a:lstStyle>
            <a:lvl1pPr>
              <a:defRPr>
                <a:solidFill>
                  <a:schemeClr val="tx2"/>
                </a:solidFill>
              </a:defRPr>
            </a:lvl1pPr>
          </a:lstStyle>
          <a:p>
            <a:r>
              <a:rPr lang="en-US"/>
              <a:t>Click to edit Master title style</a:t>
            </a:r>
            <a:endParaRPr lang="fr-FR" dirty="0"/>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15" name="Espace réservé pour une image  14">
            <a:extLst>
              <a:ext uri="{FF2B5EF4-FFF2-40B4-BE49-F238E27FC236}">
                <a16:creationId xmlns:a16="http://schemas.microsoft.com/office/drawing/2014/main" id="{99E12E89-87DE-B6F7-B1A1-FBC84445BA61}"/>
              </a:ext>
            </a:extLst>
          </p:cNvPr>
          <p:cNvSpPr>
            <a:spLocks noGrp="1"/>
          </p:cNvSpPr>
          <p:nvPr>
            <p:ph type="pic" sz="quarter" idx="14" hasCustomPrompt="1"/>
          </p:nvPr>
        </p:nvSpPr>
        <p:spPr>
          <a:xfrm>
            <a:off x="-1" y="0"/>
            <a:ext cx="5305156" cy="6858000"/>
          </a:xfrm>
          <a:custGeom>
            <a:avLst/>
            <a:gdLst>
              <a:gd name="connsiteX0" fmla="*/ 4647758 w 5305156"/>
              <a:gd name="connsiteY0" fmla="*/ 6793932 h 6858000"/>
              <a:gd name="connsiteX1" fmla="*/ 4720099 w 5305156"/>
              <a:gd name="connsiteY1" fmla="*/ 6857017 h 6858000"/>
              <a:gd name="connsiteX2" fmla="*/ 4721226 w 5305156"/>
              <a:gd name="connsiteY2" fmla="*/ 6858000 h 6858000"/>
              <a:gd name="connsiteX3" fmla="*/ 4572862 w 5305156"/>
              <a:gd name="connsiteY3" fmla="*/ 6858000 h 6858000"/>
              <a:gd name="connsiteX4" fmla="*/ 4579542 w 5305156"/>
              <a:gd name="connsiteY4" fmla="*/ 6852286 h 6858000"/>
              <a:gd name="connsiteX5" fmla="*/ 4647758 w 5305156"/>
              <a:gd name="connsiteY5" fmla="*/ 6793932 h 6858000"/>
              <a:gd name="connsiteX6" fmla="*/ 4651972 w 5305156"/>
              <a:gd name="connsiteY6" fmla="*/ 6434348 h 6858000"/>
              <a:gd name="connsiteX7" fmla="*/ 4974349 w 5305156"/>
              <a:gd name="connsiteY7" fmla="*/ 6715076 h 6858000"/>
              <a:gd name="connsiteX8" fmla="*/ 4974349 w 5305156"/>
              <a:gd name="connsiteY8" fmla="*/ 6799592 h 6858000"/>
              <a:gd name="connsiteX9" fmla="*/ 4974349 w 5305156"/>
              <a:gd name="connsiteY9" fmla="*/ 6858000 h 6858000"/>
              <a:gd name="connsiteX10" fmla="*/ 4741003 w 5305156"/>
              <a:gd name="connsiteY10" fmla="*/ 6858000 h 6858000"/>
              <a:gd name="connsiteX11" fmla="*/ 4736254 w 5305156"/>
              <a:gd name="connsiteY11" fmla="*/ 6853863 h 6858000"/>
              <a:gd name="connsiteX12" fmla="*/ 4720099 w 5305156"/>
              <a:gd name="connsiteY12" fmla="*/ 6857017 h 6858000"/>
              <a:gd name="connsiteX13" fmla="*/ 4735551 w 5305156"/>
              <a:gd name="connsiteY13" fmla="*/ 6853075 h 6858000"/>
              <a:gd name="connsiteX14" fmla="*/ 4651972 w 5305156"/>
              <a:gd name="connsiteY14" fmla="*/ 6780527 h 6858000"/>
              <a:gd name="connsiteX15" fmla="*/ 4651972 w 5305156"/>
              <a:gd name="connsiteY15" fmla="*/ 6434348 h 6858000"/>
              <a:gd name="connsiteX16" fmla="*/ 4319762 w 5305156"/>
              <a:gd name="connsiteY16" fmla="*/ 5786939 h 6858000"/>
              <a:gd name="connsiteX17" fmla="*/ 4527656 w 5305156"/>
              <a:gd name="connsiteY17" fmla="*/ 5968308 h 6858000"/>
              <a:gd name="connsiteX18" fmla="*/ 4642139 w 5305156"/>
              <a:gd name="connsiteY18" fmla="*/ 6067667 h 6858000"/>
              <a:gd name="connsiteX19" fmla="*/ 4642139 w 5305156"/>
              <a:gd name="connsiteY19" fmla="*/ 6413845 h 6858000"/>
              <a:gd name="connsiteX20" fmla="*/ 4403341 w 5305156"/>
              <a:gd name="connsiteY20" fmla="*/ 6206454 h 6858000"/>
              <a:gd name="connsiteX21" fmla="*/ 4319762 w 5305156"/>
              <a:gd name="connsiteY21" fmla="*/ 6133906 h 6858000"/>
              <a:gd name="connsiteX22" fmla="*/ 4319762 w 5305156"/>
              <a:gd name="connsiteY22" fmla="*/ 5786939 h 6858000"/>
              <a:gd name="connsiteX23" fmla="*/ 3755776 w 5305156"/>
              <a:gd name="connsiteY23" fmla="*/ 5671020 h 6858000"/>
              <a:gd name="connsiteX24" fmla="*/ 3767716 w 5305156"/>
              <a:gd name="connsiteY24" fmla="*/ 5677328 h 6858000"/>
              <a:gd name="connsiteX25" fmla="*/ 3755776 w 5305156"/>
              <a:gd name="connsiteY25" fmla="*/ 5671020 h 6858000"/>
              <a:gd name="connsiteX26" fmla="*/ 3979825 w 5305156"/>
              <a:gd name="connsiteY26" fmla="*/ 5495959 h 6858000"/>
              <a:gd name="connsiteX27" fmla="*/ 4304309 w 5305156"/>
              <a:gd name="connsiteY27" fmla="*/ 5779053 h 6858000"/>
              <a:gd name="connsiteX28" fmla="*/ 3979123 w 5305156"/>
              <a:gd name="connsiteY28" fmla="*/ 6056627 h 6858000"/>
              <a:gd name="connsiteX29" fmla="*/ 3654638 w 5305156"/>
              <a:gd name="connsiteY29" fmla="*/ 5773533 h 6858000"/>
              <a:gd name="connsiteX30" fmla="*/ 3767716 w 5305156"/>
              <a:gd name="connsiteY30" fmla="*/ 5677328 h 6858000"/>
              <a:gd name="connsiteX31" fmla="*/ 3979825 w 5305156"/>
              <a:gd name="connsiteY31" fmla="*/ 5495959 h 6858000"/>
              <a:gd name="connsiteX32" fmla="*/ 4984885 w 5305156"/>
              <a:gd name="connsiteY32" fmla="*/ 4847761 h 6858000"/>
              <a:gd name="connsiteX33" fmla="*/ 5305156 w 5305156"/>
              <a:gd name="connsiteY33" fmla="*/ 5126124 h 6858000"/>
              <a:gd name="connsiteX34" fmla="*/ 4979968 w 5305156"/>
              <a:gd name="connsiteY34" fmla="*/ 5403697 h 6858000"/>
              <a:gd name="connsiteX35" fmla="*/ 4871807 w 5305156"/>
              <a:gd name="connsiteY35" fmla="*/ 5309070 h 6858000"/>
              <a:gd name="connsiteX36" fmla="*/ 4865486 w 5305156"/>
              <a:gd name="connsiteY36" fmla="*/ 5320898 h 6858000"/>
              <a:gd name="connsiteX37" fmla="*/ 4974349 w 5305156"/>
              <a:gd name="connsiteY37" fmla="*/ 5415526 h 6858000"/>
              <a:gd name="connsiteX38" fmla="*/ 4974349 w 5305156"/>
              <a:gd name="connsiteY38" fmla="*/ 5761705 h 6858000"/>
              <a:gd name="connsiteX39" fmla="*/ 4741170 w 5305156"/>
              <a:gd name="connsiteY39" fmla="*/ 5559044 h 6858000"/>
              <a:gd name="connsiteX40" fmla="*/ 4734849 w 5305156"/>
              <a:gd name="connsiteY40" fmla="*/ 5571661 h 6858000"/>
              <a:gd name="connsiteX41" fmla="*/ 4972945 w 5305156"/>
              <a:gd name="connsiteY41" fmla="*/ 5779053 h 6858000"/>
              <a:gd name="connsiteX42" fmla="*/ 4647758 w 5305156"/>
              <a:gd name="connsiteY42" fmla="*/ 6056627 h 6858000"/>
              <a:gd name="connsiteX43" fmla="*/ 4533978 w 5305156"/>
              <a:gd name="connsiteY43" fmla="*/ 5957268 h 6858000"/>
              <a:gd name="connsiteX44" fmla="*/ 4527656 w 5305156"/>
              <a:gd name="connsiteY44" fmla="*/ 5968308 h 6858000"/>
              <a:gd name="connsiteX45" fmla="*/ 4533275 w 5305156"/>
              <a:gd name="connsiteY45" fmla="*/ 5956479 h 6858000"/>
              <a:gd name="connsiteX46" fmla="*/ 4323273 w 5305156"/>
              <a:gd name="connsiteY46" fmla="*/ 5773533 h 6858000"/>
              <a:gd name="connsiteX47" fmla="*/ 4648460 w 5305156"/>
              <a:gd name="connsiteY47" fmla="*/ 5495959 h 6858000"/>
              <a:gd name="connsiteX48" fmla="*/ 4734146 w 5305156"/>
              <a:gd name="connsiteY48" fmla="*/ 5570873 h 6858000"/>
              <a:gd name="connsiteX49" fmla="*/ 4741170 w 5305156"/>
              <a:gd name="connsiteY49" fmla="*/ 5558256 h 6858000"/>
              <a:gd name="connsiteX50" fmla="*/ 4651972 w 5305156"/>
              <a:gd name="connsiteY50" fmla="*/ 5480976 h 6858000"/>
              <a:gd name="connsiteX51" fmla="*/ 4651972 w 5305156"/>
              <a:gd name="connsiteY51" fmla="*/ 5134798 h 6858000"/>
              <a:gd name="connsiteX52" fmla="*/ 4865486 w 5305156"/>
              <a:gd name="connsiteY52" fmla="*/ 5320110 h 6858000"/>
              <a:gd name="connsiteX53" fmla="*/ 4871104 w 5305156"/>
              <a:gd name="connsiteY53" fmla="*/ 5309070 h 6858000"/>
              <a:gd name="connsiteX54" fmla="*/ 4659698 w 5305156"/>
              <a:gd name="connsiteY54" fmla="*/ 5125335 h 6858000"/>
              <a:gd name="connsiteX55" fmla="*/ 4984885 w 5305156"/>
              <a:gd name="connsiteY55" fmla="*/ 4847761 h 6858000"/>
              <a:gd name="connsiteX56" fmla="*/ 4319762 w 5305156"/>
              <a:gd name="connsiteY56" fmla="*/ 4487388 h 6858000"/>
              <a:gd name="connsiteX57" fmla="*/ 4541703 w 5305156"/>
              <a:gd name="connsiteY57" fmla="*/ 4680586 h 6858000"/>
              <a:gd name="connsiteX58" fmla="*/ 4548726 w 5305156"/>
              <a:gd name="connsiteY58" fmla="*/ 4670335 h 6858000"/>
              <a:gd name="connsiteX59" fmla="*/ 4542406 w 5305156"/>
              <a:gd name="connsiteY59" fmla="*/ 4680586 h 6858000"/>
              <a:gd name="connsiteX60" fmla="*/ 4642139 w 5305156"/>
              <a:gd name="connsiteY60" fmla="*/ 4768116 h 6858000"/>
              <a:gd name="connsiteX61" fmla="*/ 4642139 w 5305156"/>
              <a:gd name="connsiteY61" fmla="*/ 5114295 h 6858000"/>
              <a:gd name="connsiteX62" fmla="*/ 4399127 w 5305156"/>
              <a:gd name="connsiteY62" fmla="*/ 4902960 h 6858000"/>
              <a:gd name="connsiteX63" fmla="*/ 4392103 w 5305156"/>
              <a:gd name="connsiteY63" fmla="*/ 4913212 h 6858000"/>
              <a:gd name="connsiteX64" fmla="*/ 4398424 w 5305156"/>
              <a:gd name="connsiteY64" fmla="*/ 4902172 h 6858000"/>
              <a:gd name="connsiteX65" fmla="*/ 4319762 w 5305156"/>
              <a:gd name="connsiteY65" fmla="*/ 4833567 h 6858000"/>
              <a:gd name="connsiteX66" fmla="*/ 4319762 w 5305156"/>
              <a:gd name="connsiteY66" fmla="*/ 4487388 h 6858000"/>
              <a:gd name="connsiteX67" fmla="*/ 4648460 w 5305156"/>
              <a:gd name="connsiteY67" fmla="*/ 4196409 h 6858000"/>
              <a:gd name="connsiteX68" fmla="*/ 4972945 w 5305156"/>
              <a:gd name="connsiteY68" fmla="*/ 4478714 h 6858000"/>
              <a:gd name="connsiteX69" fmla="*/ 4647758 w 5305156"/>
              <a:gd name="connsiteY69" fmla="*/ 4756288 h 6858000"/>
              <a:gd name="connsiteX70" fmla="*/ 4548726 w 5305156"/>
              <a:gd name="connsiteY70" fmla="*/ 4670335 h 6858000"/>
              <a:gd name="connsiteX71" fmla="*/ 4323273 w 5305156"/>
              <a:gd name="connsiteY71" fmla="*/ 4473983 h 6858000"/>
              <a:gd name="connsiteX72" fmla="*/ 4648460 w 5305156"/>
              <a:gd name="connsiteY72" fmla="*/ 4196409 h 6858000"/>
              <a:gd name="connsiteX73" fmla="*/ 4312036 w 5305156"/>
              <a:gd name="connsiteY73" fmla="*/ 3544268 h 6858000"/>
              <a:gd name="connsiteX74" fmla="*/ 4636520 w 5305156"/>
              <a:gd name="connsiteY74" fmla="*/ 3826573 h 6858000"/>
              <a:gd name="connsiteX75" fmla="*/ 4311333 w 5305156"/>
              <a:gd name="connsiteY75" fmla="*/ 4104935 h 6858000"/>
              <a:gd name="connsiteX76" fmla="*/ 3986848 w 5305156"/>
              <a:gd name="connsiteY76" fmla="*/ 3821842 h 6858000"/>
              <a:gd name="connsiteX77" fmla="*/ 4302905 w 5305156"/>
              <a:gd name="connsiteY77" fmla="*/ 3552154 h 6858000"/>
              <a:gd name="connsiteX78" fmla="*/ 4312036 w 5305156"/>
              <a:gd name="connsiteY78" fmla="*/ 3544268 h 6858000"/>
              <a:gd name="connsiteX79" fmla="*/ 3986848 w 5305156"/>
              <a:gd name="connsiteY79" fmla="*/ 2538851 h 6858000"/>
              <a:gd name="connsiteX80" fmla="*/ 4194744 w 5305156"/>
              <a:gd name="connsiteY80" fmla="*/ 2719432 h 6858000"/>
              <a:gd name="connsiteX81" fmla="*/ 4201064 w 5305156"/>
              <a:gd name="connsiteY81" fmla="*/ 2708392 h 6858000"/>
              <a:gd name="connsiteX82" fmla="*/ 4195446 w 5305156"/>
              <a:gd name="connsiteY82" fmla="*/ 2720221 h 6858000"/>
              <a:gd name="connsiteX83" fmla="*/ 4309226 w 5305156"/>
              <a:gd name="connsiteY83" fmla="*/ 2819579 h 6858000"/>
              <a:gd name="connsiteX84" fmla="*/ 4309226 w 5305156"/>
              <a:gd name="connsiteY84" fmla="*/ 3165758 h 6858000"/>
              <a:gd name="connsiteX85" fmla="*/ 4071131 w 5305156"/>
              <a:gd name="connsiteY85" fmla="*/ 2958366 h 6858000"/>
              <a:gd name="connsiteX86" fmla="*/ 4064809 w 5305156"/>
              <a:gd name="connsiteY86" fmla="*/ 2969406 h 6858000"/>
              <a:gd name="connsiteX87" fmla="*/ 4070428 w 5305156"/>
              <a:gd name="connsiteY87" fmla="*/ 2957578 h 6858000"/>
              <a:gd name="connsiteX88" fmla="*/ 3986848 w 5305156"/>
              <a:gd name="connsiteY88" fmla="*/ 2885030 h 6858000"/>
              <a:gd name="connsiteX89" fmla="*/ 3986848 w 5305156"/>
              <a:gd name="connsiteY89" fmla="*/ 2538851 h 6858000"/>
              <a:gd name="connsiteX90" fmla="*/ 4652674 w 5305156"/>
              <a:gd name="connsiteY90" fmla="*/ 1598885 h 6858000"/>
              <a:gd name="connsiteX91" fmla="*/ 4972945 w 5305156"/>
              <a:gd name="connsiteY91" fmla="*/ 1878036 h 6858000"/>
              <a:gd name="connsiteX92" fmla="*/ 4647758 w 5305156"/>
              <a:gd name="connsiteY92" fmla="*/ 2155610 h 6858000"/>
              <a:gd name="connsiteX93" fmla="*/ 4538894 w 5305156"/>
              <a:gd name="connsiteY93" fmla="*/ 2060983 h 6858000"/>
              <a:gd name="connsiteX94" fmla="*/ 4533275 w 5305156"/>
              <a:gd name="connsiteY94" fmla="*/ 2072022 h 6858000"/>
              <a:gd name="connsiteX95" fmla="*/ 4642139 w 5305156"/>
              <a:gd name="connsiteY95" fmla="*/ 2166650 h 6858000"/>
              <a:gd name="connsiteX96" fmla="*/ 4642139 w 5305156"/>
              <a:gd name="connsiteY96" fmla="*/ 2513617 h 6858000"/>
              <a:gd name="connsiteX97" fmla="*/ 4408960 w 5305156"/>
              <a:gd name="connsiteY97" fmla="*/ 2310168 h 6858000"/>
              <a:gd name="connsiteX98" fmla="*/ 4402639 w 5305156"/>
              <a:gd name="connsiteY98" fmla="*/ 2322785 h 6858000"/>
              <a:gd name="connsiteX99" fmla="*/ 4640032 w 5305156"/>
              <a:gd name="connsiteY99" fmla="*/ 2530177 h 6858000"/>
              <a:gd name="connsiteX100" fmla="*/ 4314845 w 5305156"/>
              <a:gd name="connsiteY100" fmla="*/ 2807751 h 6858000"/>
              <a:gd name="connsiteX101" fmla="*/ 4201064 w 5305156"/>
              <a:gd name="connsiteY101" fmla="*/ 2708392 h 6858000"/>
              <a:gd name="connsiteX102" fmla="*/ 3991063 w 5305156"/>
              <a:gd name="connsiteY102" fmla="*/ 2525446 h 6858000"/>
              <a:gd name="connsiteX103" fmla="*/ 4316249 w 5305156"/>
              <a:gd name="connsiteY103" fmla="*/ 2247872 h 6858000"/>
              <a:gd name="connsiteX104" fmla="*/ 4401936 w 5305156"/>
              <a:gd name="connsiteY104" fmla="*/ 2322785 h 6858000"/>
              <a:gd name="connsiteX105" fmla="*/ 4408257 w 5305156"/>
              <a:gd name="connsiteY105" fmla="*/ 2310168 h 6858000"/>
              <a:gd name="connsiteX106" fmla="*/ 4319762 w 5305156"/>
              <a:gd name="connsiteY106" fmla="*/ 2232889 h 6858000"/>
              <a:gd name="connsiteX107" fmla="*/ 4319762 w 5305156"/>
              <a:gd name="connsiteY107" fmla="*/ 1885922 h 6858000"/>
              <a:gd name="connsiteX108" fmla="*/ 4532573 w 5305156"/>
              <a:gd name="connsiteY108" fmla="*/ 2072022 h 6858000"/>
              <a:gd name="connsiteX109" fmla="*/ 4538894 w 5305156"/>
              <a:gd name="connsiteY109" fmla="*/ 2060194 h 6858000"/>
              <a:gd name="connsiteX110" fmla="*/ 4327487 w 5305156"/>
              <a:gd name="connsiteY110" fmla="*/ 1876459 h 6858000"/>
              <a:gd name="connsiteX111" fmla="*/ 4652674 w 5305156"/>
              <a:gd name="connsiteY111" fmla="*/ 1598885 h 6858000"/>
              <a:gd name="connsiteX112" fmla="*/ 3986848 w 5305156"/>
              <a:gd name="connsiteY112" fmla="*/ 1238512 h 6858000"/>
              <a:gd name="connsiteX113" fmla="*/ 4209493 w 5305156"/>
              <a:gd name="connsiteY113" fmla="*/ 1432499 h 6858000"/>
              <a:gd name="connsiteX114" fmla="*/ 4309226 w 5305156"/>
              <a:gd name="connsiteY114" fmla="*/ 1519240 h 6858000"/>
              <a:gd name="connsiteX115" fmla="*/ 4309226 w 5305156"/>
              <a:gd name="connsiteY115" fmla="*/ 1865419 h 6858000"/>
              <a:gd name="connsiteX116" fmla="*/ 4066916 w 5305156"/>
              <a:gd name="connsiteY116" fmla="*/ 1654085 h 6858000"/>
              <a:gd name="connsiteX117" fmla="*/ 4059892 w 5305156"/>
              <a:gd name="connsiteY117" fmla="*/ 1665124 h 6858000"/>
              <a:gd name="connsiteX118" fmla="*/ 4304309 w 5305156"/>
              <a:gd name="connsiteY118" fmla="*/ 1878036 h 6858000"/>
              <a:gd name="connsiteX119" fmla="*/ 3979123 w 5305156"/>
              <a:gd name="connsiteY119" fmla="*/ 2155610 h 6858000"/>
              <a:gd name="connsiteX120" fmla="*/ 3828118 w 5305156"/>
              <a:gd name="connsiteY120" fmla="*/ 2023920 h 6858000"/>
              <a:gd name="connsiteX121" fmla="*/ 3658852 w 5305156"/>
              <a:gd name="connsiteY121" fmla="*/ 1876459 h 6858000"/>
              <a:gd name="connsiteX122" fmla="*/ 3984040 w 5305156"/>
              <a:gd name="connsiteY122" fmla="*/ 1598885 h 6858000"/>
              <a:gd name="connsiteX123" fmla="*/ 4059191 w 5305156"/>
              <a:gd name="connsiteY123" fmla="*/ 1664336 h 6858000"/>
              <a:gd name="connsiteX124" fmla="*/ 4066214 w 5305156"/>
              <a:gd name="connsiteY124" fmla="*/ 1654085 h 6858000"/>
              <a:gd name="connsiteX125" fmla="*/ 3986848 w 5305156"/>
              <a:gd name="connsiteY125" fmla="*/ 1585480 h 6858000"/>
              <a:gd name="connsiteX126" fmla="*/ 3986848 w 5305156"/>
              <a:gd name="connsiteY126" fmla="*/ 1238512 h 6858000"/>
              <a:gd name="connsiteX127" fmla="*/ 4316249 w 5305156"/>
              <a:gd name="connsiteY127" fmla="*/ 947533 h 6858000"/>
              <a:gd name="connsiteX128" fmla="*/ 4640032 w 5305156"/>
              <a:gd name="connsiteY128" fmla="*/ 1230627 h 6858000"/>
              <a:gd name="connsiteX129" fmla="*/ 4314845 w 5305156"/>
              <a:gd name="connsiteY129" fmla="*/ 1508201 h 6858000"/>
              <a:gd name="connsiteX130" fmla="*/ 4216517 w 5305156"/>
              <a:gd name="connsiteY130" fmla="*/ 1422247 h 6858000"/>
              <a:gd name="connsiteX131" fmla="*/ 4209493 w 5305156"/>
              <a:gd name="connsiteY131" fmla="*/ 1432499 h 6858000"/>
              <a:gd name="connsiteX132" fmla="*/ 4215814 w 5305156"/>
              <a:gd name="connsiteY132" fmla="*/ 1421459 h 6858000"/>
              <a:gd name="connsiteX133" fmla="*/ 3991063 w 5305156"/>
              <a:gd name="connsiteY133" fmla="*/ 1225107 h 6858000"/>
              <a:gd name="connsiteX134" fmla="*/ 4316249 w 5305156"/>
              <a:gd name="connsiteY134" fmla="*/ 947533 h 6858000"/>
              <a:gd name="connsiteX135" fmla="*/ 3979825 w 5305156"/>
              <a:gd name="connsiteY135" fmla="*/ 296181 h 6858000"/>
              <a:gd name="connsiteX136" fmla="*/ 4304309 w 5305156"/>
              <a:gd name="connsiteY136" fmla="*/ 578486 h 6858000"/>
              <a:gd name="connsiteX137" fmla="*/ 3979123 w 5305156"/>
              <a:gd name="connsiteY137" fmla="*/ 856060 h 6858000"/>
              <a:gd name="connsiteX138" fmla="*/ 3654638 w 5305156"/>
              <a:gd name="connsiteY138" fmla="*/ 573754 h 6858000"/>
              <a:gd name="connsiteX139" fmla="*/ 3970694 w 5305156"/>
              <a:gd name="connsiteY139" fmla="*/ 304066 h 6858000"/>
              <a:gd name="connsiteX140" fmla="*/ 3979825 w 5305156"/>
              <a:gd name="connsiteY140" fmla="*/ 296181 h 6858000"/>
              <a:gd name="connsiteX141" fmla="*/ 4078431 w 5305156"/>
              <a:gd name="connsiteY141" fmla="*/ 0 h 6858000"/>
              <a:gd name="connsiteX142" fmla="*/ 4556976 w 5305156"/>
              <a:gd name="connsiteY142" fmla="*/ 0 h 6858000"/>
              <a:gd name="connsiteX143" fmla="*/ 4541616 w 5305156"/>
              <a:gd name="connsiteY143" fmla="*/ 13087 h 6858000"/>
              <a:gd name="connsiteX144" fmla="*/ 4314845 w 5305156"/>
              <a:gd name="connsiteY144" fmla="*/ 206284 h 6858000"/>
              <a:gd name="connsiteX145" fmla="*/ 4145929 w 5305156"/>
              <a:gd name="connsiteY145" fmla="*/ 58896 h 6858000"/>
              <a:gd name="connsiteX146" fmla="*/ 3986848 w 5305156"/>
              <a:gd name="connsiteY146" fmla="*/ 0 h 6858000"/>
              <a:gd name="connsiteX147" fmla="*/ 4059455 w 5305156"/>
              <a:gd name="connsiteY147" fmla="*/ 0 h 6858000"/>
              <a:gd name="connsiteX148" fmla="*/ 4076924 w 5305156"/>
              <a:gd name="connsiteY148" fmla="*/ 15255 h 6858000"/>
              <a:gd name="connsiteX149" fmla="*/ 4309226 w 5305156"/>
              <a:gd name="connsiteY149" fmla="*/ 218113 h 6858000"/>
              <a:gd name="connsiteX150" fmla="*/ 4309226 w 5305156"/>
              <a:gd name="connsiteY150" fmla="*/ 564292 h 6858000"/>
              <a:gd name="connsiteX151" fmla="*/ 3986848 w 5305156"/>
              <a:gd name="connsiteY151" fmla="*/ 283564 h 6858000"/>
              <a:gd name="connsiteX152" fmla="*/ 3986848 w 5305156"/>
              <a:gd name="connsiteY152" fmla="*/ 84404 h 6858000"/>
              <a:gd name="connsiteX153" fmla="*/ 0 w 5305156"/>
              <a:gd name="connsiteY153" fmla="*/ 0 h 6858000"/>
              <a:gd name="connsiteX154" fmla="*/ 3038475 w 5305156"/>
              <a:gd name="connsiteY154" fmla="*/ 0 h 6858000"/>
              <a:gd name="connsiteX155" fmla="*/ 3975611 w 5305156"/>
              <a:gd name="connsiteY155" fmla="*/ 0 h 6858000"/>
              <a:gd name="connsiteX156" fmla="*/ 3975611 w 5305156"/>
              <a:gd name="connsiteY156" fmla="*/ 1953 h 6858000"/>
              <a:gd name="connsiteX157" fmla="*/ 3975611 w 5305156"/>
              <a:gd name="connsiteY157" fmla="*/ 283564 h 6858000"/>
              <a:gd name="connsiteX158" fmla="*/ 3961564 w 5305156"/>
              <a:gd name="connsiteY158" fmla="*/ 295392 h 6858000"/>
              <a:gd name="connsiteX159" fmla="*/ 3970694 w 5305156"/>
              <a:gd name="connsiteY159" fmla="*/ 304066 h 6858000"/>
              <a:gd name="connsiteX160" fmla="*/ 3960862 w 5305156"/>
              <a:gd name="connsiteY160" fmla="*/ 295392 h 6858000"/>
              <a:gd name="connsiteX161" fmla="*/ 3639186 w 5305156"/>
              <a:gd name="connsiteY161" fmla="*/ 570600 h 6858000"/>
              <a:gd name="connsiteX162" fmla="*/ 3639186 w 5305156"/>
              <a:gd name="connsiteY162" fmla="*/ 589526 h 6858000"/>
              <a:gd name="connsiteX163" fmla="*/ 3651126 w 5305156"/>
              <a:gd name="connsiteY163" fmla="*/ 599777 h 6858000"/>
              <a:gd name="connsiteX164" fmla="*/ 3651126 w 5305156"/>
              <a:gd name="connsiteY164" fmla="*/ 587160 h 6858000"/>
              <a:gd name="connsiteX165" fmla="*/ 3972801 w 5305156"/>
              <a:gd name="connsiteY165" fmla="*/ 867888 h 6858000"/>
              <a:gd name="connsiteX166" fmla="*/ 3972801 w 5305156"/>
              <a:gd name="connsiteY166" fmla="*/ 1214067 h 6858000"/>
              <a:gd name="connsiteX167" fmla="*/ 3651126 w 5305156"/>
              <a:gd name="connsiteY167" fmla="*/ 933339 h 6858000"/>
              <a:gd name="connsiteX168" fmla="*/ 3651126 w 5305156"/>
              <a:gd name="connsiteY168" fmla="*/ 600566 h 6858000"/>
              <a:gd name="connsiteX169" fmla="*/ 3639186 w 5305156"/>
              <a:gd name="connsiteY169" fmla="*/ 590314 h 6858000"/>
              <a:gd name="connsiteX170" fmla="*/ 3639186 w 5305156"/>
              <a:gd name="connsiteY170" fmla="*/ 938859 h 6858000"/>
              <a:gd name="connsiteX171" fmla="*/ 3306976 w 5305156"/>
              <a:gd name="connsiteY171" fmla="*/ 1221952 h 6858000"/>
              <a:gd name="connsiteX172" fmla="*/ 3306976 w 5305156"/>
              <a:gd name="connsiteY172" fmla="*/ 1591788 h 6858000"/>
              <a:gd name="connsiteX173" fmla="*/ 3624438 w 5305156"/>
              <a:gd name="connsiteY173" fmla="*/ 1867785 h 6858000"/>
              <a:gd name="connsiteX174" fmla="*/ 3624438 w 5305156"/>
              <a:gd name="connsiteY174" fmla="*/ 1851225 h 6858000"/>
              <a:gd name="connsiteX175" fmla="*/ 3318214 w 5305156"/>
              <a:gd name="connsiteY175" fmla="*/ 1585480 h 6858000"/>
              <a:gd name="connsiteX176" fmla="*/ 3318214 w 5305156"/>
              <a:gd name="connsiteY176" fmla="*/ 1238512 h 6858000"/>
              <a:gd name="connsiteX177" fmla="*/ 3624438 w 5305156"/>
              <a:gd name="connsiteY177" fmla="*/ 1505046 h 6858000"/>
              <a:gd name="connsiteX178" fmla="*/ 3624438 w 5305156"/>
              <a:gd name="connsiteY178" fmla="*/ 1488487 h 6858000"/>
              <a:gd name="connsiteX179" fmla="*/ 3322428 w 5305156"/>
              <a:gd name="connsiteY179" fmla="*/ 1225107 h 6858000"/>
              <a:gd name="connsiteX180" fmla="*/ 3647615 w 5305156"/>
              <a:gd name="connsiteY180" fmla="*/ 947533 h 6858000"/>
              <a:gd name="connsiteX181" fmla="*/ 3972100 w 5305156"/>
              <a:gd name="connsiteY181" fmla="*/ 1230627 h 6858000"/>
              <a:gd name="connsiteX182" fmla="*/ 3646912 w 5305156"/>
              <a:gd name="connsiteY182" fmla="*/ 1508201 h 6858000"/>
              <a:gd name="connsiteX183" fmla="*/ 3625139 w 5305156"/>
              <a:gd name="connsiteY183" fmla="*/ 1489275 h 6858000"/>
              <a:gd name="connsiteX184" fmla="*/ 3625139 w 5305156"/>
              <a:gd name="connsiteY184" fmla="*/ 1505835 h 6858000"/>
              <a:gd name="connsiteX185" fmla="*/ 3640591 w 5305156"/>
              <a:gd name="connsiteY185" fmla="*/ 1519240 h 6858000"/>
              <a:gd name="connsiteX186" fmla="*/ 3640591 w 5305156"/>
              <a:gd name="connsiteY186" fmla="*/ 1865419 h 6858000"/>
              <a:gd name="connsiteX187" fmla="*/ 3625139 w 5305156"/>
              <a:gd name="connsiteY187" fmla="*/ 1852014 h 6858000"/>
              <a:gd name="connsiteX188" fmla="*/ 3625139 w 5305156"/>
              <a:gd name="connsiteY188" fmla="*/ 1868573 h 6858000"/>
              <a:gd name="connsiteX189" fmla="*/ 3639186 w 5305156"/>
              <a:gd name="connsiteY189" fmla="*/ 1881190 h 6858000"/>
              <a:gd name="connsiteX190" fmla="*/ 3639186 w 5305156"/>
              <a:gd name="connsiteY190" fmla="*/ 2058617 h 6858000"/>
              <a:gd name="connsiteX191" fmla="*/ 3651126 w 5305156"/>
              <a:gd name="connsiteY191" fmla="*/ 2060194 h 6858000"/>
              <a:gd name="connsiteX192" fmla="*/ 3651126 w 5305156"/>
              <a:gd name="connsiteY192" fmla="*/ 1885922 h 6858000"/>
              <a:gd name="connsiteX193" fmla="*/ 3821095 w 5305156"/>
              <a:gd name="connsiteY193" fmla="*/ 2034172 h 6858000"/>
              <a:gd name="connsiteX194" fmla="*/ 3828118 w 5305156"/>
              <a:gd name="connsiteY194" fmla="*/ 2023920 h 6858000"/>
              <a:gd name="connsiteX195" fmla="*/ 3821095 w 5305156"/>
              <a:gd name="connsiteY195" fmla="*/ 2034960 h 6858000"/>
              <a:gd name="connsiteX196" fmla="*/ 3972801 w 5305156"/>
              <a:gd name="connsiteY196" fmla="*/ 2166650 h 6858000"/>
              <a:gd name="connsiteX197" fmla="*/ 3972801 w 5305156"/>
              <a:gd name="connsiteY197" fmla="*/ 2513617 h 6858000"/>
              <a:gd name="connsiteX198" fmla="*/ 3651126 w 5305156"/>
              <a:gd name="connsiteY198" fmla="*/ 2232889 h 6858000"/>
              <a:gd name="connsiteX199" fmla="*/ 3651126 w 5305156"/>
              <a:gd name="connsiteY199" fmla="*/ 2060983 h 6858000"/>
              <a:gd name="connsiteX200" fmla="*/ 3639186 w 5305156"/>
              <a:gd name="connsiteY200" fmla="*/ 2059405 h 6858000"/>
              <a:gd name="connsiteX201" fmla="*/ 3639186 w 5305156"/>
              <a:gd name="connsiteY201" fmla="*/ 2238409 h 6858000"/>
              <a:gd name="connsiteX202" fmla="*/ 3423566 w 5305156"/>
              <a:gd name="connsiteY202" fmla="*/ 2422144 h 6858000"/>
              <a:gd name="connsiteX203" fmla="*/ 3435506 w 5305156"/>
              <a:gd name="connsiteY203" fmla="*/ 2428452 h 6858000"/>
              <a:gd name="connsiteX204" fmla="*/ 3647615 w 5305156"/>
              <a:gd name="connsiteY204" fmla="*/ 2247872 h 6858000"/>
              <a:gd name="connsiteX205" fmla="*/ 3972100 w 5305156"/>
              <a:gd name="connsiteY205" fmla="*/ 2530177 h 6858000"/>
              <a:gd name="connsiteX206" fmla="*/ 3646912 w 5305156"/>
              <a:gd name="connsiteY206" fmla="*/ 2807751 h 6858000"/>
              <a:gd name="connsiteX207" fmla="*/ 3322428 w 5305156"/>
              <a:gd name="connsiteY207" fmla="*/ 2525446 h 6858000"/>
              <a:gd name="connsiteX208" fmla="*/ 3434803 w 5305156"/>
              <a:gd name="connsiteY208" fmla="*/ 2429241 h 6858000"/>
              <a:gd name="connsiteX209" fmla="*/ 3422863 w 5305156"/>
              <a:gd name="connsiteY209" fmla="*/ 2422933 h 6858000"/>
              <a:gd name="connsiteX210" fmla="*/ 3306976 w 5305156"/>
              <a:gd name="connsiteY210" fmla="*/ 2522291 h 6858000"/>
              <a:gd name="connsiteX211" fmla="*/ 3306976 w 5305156"/>
              <a:gd name="connsiteY211" fmla="*/ 2773054 h 6858000"/>
              <a:gd name="connsiteX212" fmla="*/ 3318214 w 5305156"/>
              <a:gd name="connsiteY212" fmla="*/ 2778574 h 6858000"/>
              <a:gd name="connsiteX213" fmla="*/ 3318214 w 5305156"/>
              <a:gd name="connsiteY213" fmla="*/ 2538851 h 6858000"/>
              <a:gd name="connsiteX214" fmla="*/ 3640591 w 5305156"/>
              <a:gd name="connsiteY214" fmla="*/ 2819579 h 6858000"/>
              <a:gd name="connsiteX215" fmla="*/ 3640591 w 5305156"/>
              <a:gd name="connsiteY215" fmla="*/ 3165758 h 6858000"/>
              <a:gd name="connsiteX216" fmla="*/ 3318214 w 5305156"/>
              <a:gd name="connsiteY216" fmla="*/ 2885030 h 6858000"/>
              <a:gd name="connsiteX217" fmla="*/ 3318214 w 5305156"/>
              <a:gd name="connsiteY217" fmla="*/ 2779363 h 6858000"/>
              <a:gd name="connsiteX218" fmla="*/ 3306976 w 5305156"/>
              <a:gd name="connsiteY218" fmla="*/ 2773843 h 6858000"/>
              <a:gd name="connsiteX219" fmla="*/ 3306976 w 5305156"/>
              <a:gd name="connsiteY219" fmla="*/ 2891339 h 6858000"/>
              <a:gd name="connsiteX220" fmla="*/ 3646210 w 5305156"/>
              <a:gd name="connsiteY220" fmla="*/ 3187049 h 6858000"/>
              <a:gd name="connsiteX221" fmla="*/ 3984040 w 5305156"/>
              <a:gd name="connsiteY221" fmla="*/ 2899224 h 6858000"/>
              <a:gd name="connsiteX222" fmla="*/ 4064809 w 5305156"/>
              <a:gd name="connsiteY222" fmla="*/ 2969406 h 6858000"/>
              <a:gd name="connsiteX223" fmla="*/ 4307822 w 5305156"/>
              <a:gd name="connsiteY223" fmla="*/ 3180741 h 6858000"/>
              <a:gd name="connsiteX224" fmla="*/ 4307822 w 5305156"/>
              <a:gd name="connsiteY224" fmla="*/ 3519034 h 6858000"/>
              <a:gd name="connsiteX225" fmla="*/ 4319762 w 5305156"/>
              <a:gd name="connsiteY225" fmla="*/ 3519034 h 6858000"/>
              <a:gd name="connsiteX226" fmla="*/ 4319762 w 5305156"/>
              <a:gd name="connsiteY226" fmla="*/ 3500109 h 6858000"/>
              <a:gd name="connsiteX227" fmla="*/ 4319762 w 5305156"/>
              <a:gd name="connsiteY227" fmla="*/ 3186261 h 6858000"/>
              <a:gd name="connsiteX228" fmla="*/ 4642139 w 5305156"/>
              <a:gd name="connsiteY228" fmla="*/ 3466989 h 6858000"/>
              <a:gd name="connsiteX229" fmla="*/ 4642139 w 5305156"/>
              <a:gd name="connsiteY229" fmla="*/ 3495377 h 6858000"/>
              <a:gd name="connsiteX230" fmla="*/ 4642139 w 5305156"/>
              <a:gd name="connsiteY230" fmla="*/ 3812379 h 6858000"/>
              <a:gd name="connsiteX231" fmla="*/ 4319762 w 5305156"/>
              <a:gd name="connsiteY231" fmla="*/ 3532439 h 6858000"/>
              <a:gd name="connsiteX232" fmla="*/ 4319762 w 5305156"/>
              <a:gd name="connsiteY232" fmla="*/ 3519822 h 6858000"/>
              <a:gd name="connsiteX233" fmla="*/ 4307822 w 5305156"/>
              <a:gd name="connsiteY233" fmla="*/ 3519822 h 6858000"/>
              <a:gd name="connsiteX234" fmla="*/ 4307822 w 5305156"/>
              <a:gd name="connsiteY234" fmla="*/ 3531651 h 6858000"/>
              <a:gd name="connsiteX235" fmla="*/ 4293775 w 5305156"/>
              <a:gd name="connsiteY235" fmla="*/ 3543479 h 6858000"/>
              <a:gd name="connsiteX236" fmla="*/ 4302905 w 5305156"/>
              <a:gd name="connsiteY236" fmla="*/ 3552154 h 6858000"/>
              <a:gd name="connsiteX237" fmla="*/ 4293072 w 5305156"/>
              <a:gd name="connsiteY237" fmla="*/ 3544268 h 6858000"/>
              <a:gd name="connsiteX238" fmla="*/ 3971397 w 5305156"/>
              <a:gd name="connsiteY238" fmla="*/ 3818688 h 6858000"/>
              <a:gd name="connsiteX239" fmla="*/ 3971397 w 5305156"/>
              <a:gd name="connsiteY239" fmla="*/ 3838402 h 6858000"/>
              <a:gd name="connsiteX240" fmla="*/ 3983337 w 5305156"/>
              <a:gd name="connsiteY240" fmla="*/ 3848653 h 6858000"/>
              <a:gd name="connsiteX241" fmla="*/ 3983337 w 5305156"/>
              <a:gd name="connsiteY241" fmla="*/ 3835248 h 6858000"/>
              <a:gd name="connsiteX242" fmla="*/ 4305715 w 5305156"/>
              <a:gd name="connsiteY242" fmla="*/ 4115975 h 6858000"/>
              <a:gd name="connsiteX243" fmla="*/ 4305715 w 5305156"/>
              <a:gd name="connsiteY243" fmla="*/ 4462154 h 6858000"/>
              <a:gd name="connsiteX244" fmla="*/ 3983337 w 5305156"/>
              <a:gd name="connsiteY244" fmla="*/ 4182215 h 6858000"/>
              <a:gd name="connsiteX245" fmla="*/ 3983337 w 5305156"/>
              <a:gd name="connsiteY245" fmla="*/ 3849441 h 6858000"/>
              <a:gd name="connsiteX246" fmla="*/ 3971397 w 5305156"/>
              <a:gd name="connsiteY246" fmla="*/ 3839190 h 6858000"/>
              <a:gd name="connsiteX247" fmla="*/ 3971397 w 5305156"/>
              <a:gd name="connsiteY247" fmla="*/ 4186946 h 6858000"/>
              <a:gd name="connsiteX248" fmla="*/ 3639186 w 5305156"/>
              <a:gd name="connsiteY248" fmla="*/ 4470828 h 6858000"/>
              <a:gd name="connsiteX249" fmla="*/ 3639186 w 5305156"/>
              <a:gd name="connsiteY249" fmla="*/ 4839875 h 6858000"/>
              <a:gd name="connsiteX250" fmla="*/ 3956647 w 5305156"/>
              <a:gd name="connsiteY250" fmla="*/ 5116661 h 6858000"/>
              <a:gd name="connsiteX251" fmla="*/ 3956647 w 5305156"/>
              <a:gd name="connsiteY251" fmla="*/ 5100101 h 6858000"/>
              <a:gd name="connsiteX252" fmla="*/ 3651126 w 5305156"/>
              <a:gd name="connsiteY252" fmla="*/ 4833567 h 6858000"/>
              <a:gd name="connsiteX253" fmla="*/ 3651126 w 5305156"/>
              <a:gd name="connsiteY253" fmla="*/ 4487388 h 6858000"/>
              <a:gd name="connsiteX254" fmla="*/ 3956647 w 5305156"/>
              <a:gd name="connsiteY254" fmla="*/ 4753134 h 6858000"/>
              <a:gd name="connsiteX255" fmla="*/ 3956647 w 5305156"/>
              <a:gd name="connsiteY255" fmla="*/ 4737362 h 6858000"/>
              <a:gd name="connsiteX256" fmla="*/ 3654638 w 5305156"/>
              <a:gd name="connsiteY256" fmla="*/ 4473983 h 6858000"/>
              <a:gd name="connsiteX257" fmla="*/ 3979825 w 5305156"/>
              <a:gd name="connsiteY257" fmla="*/ 4196409 h 6858000"/>
              <a:gd name="connsiteX258" fmla="*/ 4304309 w 5305156"/>
              <a:gd name="connsiteY258" fmla="*/ 4478714 h 6858000"/>
              <a:gd name="connsiteX259" fmla="*/ 3979123 w 5305156"/>
              <a:gd name="connsiteY259" fmla="*/ 4756288 h 6858000"/>
              <a:gd name="connsiteX260" fmla="*/ 3957350 w 5305156"/>
              <a:gd name="connsiteY260" fmla="*/ 4737362 h 6858000"/>
              <a:gd name="connsiteX261" fmla="*/ 3957350 w 5305156"/>
              <a:gd name="connsiteY261" fmla="*/ 4753922 h 6858000"/>
              <a:gd name="connsiteX262" fmla="*/ 3973504 w 5305156"/>
              <a:gd name="connsiteY262" fmla="*/ 4768116 h 6858000"/>
              <a:gd name="connsiteX263" fmla="*/ 3973504 w 5305156"/>
              <a:gd name="connsiteY263" fmla="*/ 5114295 h 6858000"/>
              <a:gd name="connsiteX264" fmla="*/ 3957350 w 5305156"/>
              <a:gd name="connsiteY264" fmla="*/ 5100101 h 6858000"/>
              <a:gd name="connsiteX265" fmla="*/ 3957350 w 5305156"/>
              <a:gd name="connsiteY265" fmla="*/ 5116661 h 6858000"/>
              <a:gd name="connsiteX266" fmla="*/ 3971397 w 5305156"/>
              <a:gd name="connsiteY266" fmla="*/ 5129278 h 6858000"/>
              <a:gd name="connsiteX267" fmla="*/ 3971397 w 5305156"/>
              <a:gd name="connsiteY267" fmla="*/ 5306704 h 6858000"/>
              <a:gd name="connsiteX268" fmla="*/ 3983337 w 5305156"/>
              <a:gd name="connsiteY268" fmla="*/ 5309070 h 6858000"/>
              <a:gd name="connsiteX269" fmla="*/ 3983337 w 5305156"/>
              <a:gd name="connsiteY269" fmla="*/ 5134798 h 6858000"/>
              <a:gd name="connsiteX270" fmla="*/ 4153305 w 5305156"/>
              <a:gd name="connsiteY270" fmla="*/ 5283047 h 6858000"/>
              <a:gd name="connsiteX271" fmla="*/ 4160329 w 5305156"/>
              <a:gd name="connsiteY271" fmla="*/ 5272008 h 6858000"/>
              <a:gd name="connsiteX272" fmla="*/ 3991063 w 5305156"/>
              <a:gd name="connsiteY272" fmla="*/ 5125335 h 6858000"/>
              <a:gd name="connsiteX273" fmla="*/ 4316249 w 5305156"/>
              <a:gd name="connsiteY273" fmla="*/ 4847761 h 6858000"/>
              <a:gd name="connsiteX274" fmla="*/ 4392103 w 5305156"/>
              <a:gd name="connsiteY274" fmla="*/ 4913212 h 6858000"/>
              <a:gd name="connsiteX275" fmla="*/ 4636520 w 5305156"/>
              <a:gd name="connsiteY275" fmla="*/ 5126124 h 6858000"/>
              <a:gd name="connsiteX276" fmla="*/ 4311333 w 5305156"/>
              <a:gd name="connsiteY276" fmla="*/ 5403697 h 6858000"/>
              <a:gd name="connsiteX277" fmla="*/ 4160329 w 5305156"/>
              <a:gd name="connsiteY277" fmla="*/ 5272796 h 6858000"/>
              <a:gd name="connsiteX278" fmla="*/ 4154007 w 5305156"/>
              <a:gd name="connsiteY278" fmla="*/ 5283047 h 6858000"/>
              <a:gd name="connsiteX279" fmla="*/ 4305715 w 5305156"/>
              <a:gd name="connsiteY279" fmla="*/ 5415526 h 6858000"/>
              <a:gd name="connsiteX280" fmla="*/ 4305715 w 5305156"/>
              <a:gd name="connsiteY280" fmla="*/ 5761705 h 6858000"/>
              <a:gd name="connsiteX281" fmla="*/ 3983337 w 5305156"/>
              <a:gd name="connsiteY281" fmla="*/ 5480976 h 6858000"/>
              <a:gd name="connsiteX282" fmla="*/ 3983337 w 5305156"/>
              <a:gd name="connsiteY282" fmla="*/ 5309858 h 6858000"/>
              <a:gd name="connsiteX283" fmla="*/ 3971397 w 5305156"/>
              <a:gd name="connsiteY283" fmla="*/ 5307493 h 6858000"/>
              <a:gd name="connsiteX284" fmla="*/ 3971397 w 5305156"/>
              <a:gd name="connsiteY284" fmla="*/ 5487285 h 6858000"/>
              <a:gd name="connsiteX285" fmla="*/ 3755776 w 5305156"/>
              <a:gd name="connsiteY285" fmla="*/ 5671020 h 6858000"/>
              <a:gd name="connsiteX286" fmla="*/ 3639186 w 5305156"/>
              <a:gd name="connsiteY286" fmla="*/ 5770379 h 6858000"/>
              <a:gd name="connsiteX287" fmla="*/ 3639186 w 5305156"/>
              <a:gd name="connsiteY287" fmla="*/ 6021141 h 6858000"/>
              <a:gd name="connsiteX288" fmla="*/ 3651126 w 5305156"/>
              <a:gd name="connsiteY288" fmla="*/ 6026661 h 6858000"/>
              <a:gd name="connsiteX289" fmla="*/ 3651126 w 5305156"/>
              <a:gd name="connsiteY289" fmla="*/ 5786939 h 6858000"/>
              <a:gd name="connsiteX290" fmla="*/ 3973504 w 5305156"/>
              <a:gd name="connsiteY290" fmla="*/ 6067667 h 6858000"/>
              <a:gd name="connsiteX291" fmla="*/ 3973504 w 5305156"/>
              <a:gd name="connsiteY291" fmla="*/ 6413845 h 6858000"/>
              <a:gd name="connsiteX292" fmla="*/ 3651126 w 5305156"/>
              <a:gd name="connsiteY292" fmla="*/ 6133906 h 6858000"/>
              <a:gd name="connsiteX293" fmla="*/ 3651126 w 5305156"/>
              <a:gd name="connsiteY293" fmla="*/ 6027450 h 6858000"/>
              <a:gd name="connsiteX294" fmla="*/ 3639186 w 5305156"/>
              <a:gd name="connsiteY294" fmla="*/ 6021930 h 6858000"/>
              <a:gd name="connsiteX295" fmla="*/ 3639186 w 5305156"/>
              <a:gd name="connsiteY295" fmla="*/ 6140214 h 6858000"/>
              <a:gd name="connsiteX296" fmla="*/ 3979123 w 5305156"/>
              <a:gd name="connsiteY296" fmla="*/ 6435925 h 6858000"/>
              <a:gd name="connsiteX297" fmla="*/ 4316249 w 5305156"/>
              <a:gd name="connsiteY297" fmla="*/ 6147311 h 6858000"/>
              <a:gd name="connsiteX298" fmla="*/ 4397020 w 5305156"/>
              <a:gd name="connsiteY298" fmla="*/ 6217493 h 6858000"/>
              <a:gd name="connsiteX299" fmla="*/ 4403341 w 5305156"/>
              <a:gd name="connsiteY299" fmla="*/ 6206454 h 6858000"/>
              <a:gd name="connsiteX300" fmla="*/ 4397722 w 5305156"/>
              <a:gd name="connsiteY300" fmla="*/ 6218282 h 6858000"/>
              <a:gd name="connsiteX301" fmla="*/ 4640032 w 5305156"/>
              <a:gd name="connsiteY301" fmla="*/ 6429617 h 6858000"/>
              <a:gd name="connsiteX302" fmla="*/ 4640032 w 5305156"/>
              <a:gd name="connsiteY302" fmla="*/ 6784470 h 6858000"/>
              <a:gd name="connsiteX303" fmla="*/ 4583142 w 5305156"/>
              <a:gd name="connsiteY303" fmla="*/ 6833040 h 6858000"/>
              <a:gd name="connsiteX304" fmla="*/ 4553907 w 5305156"/>
              <a:gd name="connsiteY304" fmla="*/ 6858000 h 6858000"/>
              <a:gd name="connsiteX305" fmla="*/ 3038475 w 5305156"/>
              <a:gd name="connsiteY305" fmla="*/ 6858000 h 6858000"/>
              <a:gd name="connsiteX306" fmla="*/ 0 w 5305156"/>
              <a:gd name="connsiteY30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Lst>
            <a:rect l="l" t="t" r="r" b="b"/>
            <a:pathLst>
              <a:path w="5305156" h="6858000">
                <a:moveTo>
                  <a:pt x="4647758" y="6793932"/>
                </a:moveTo>
                <a:cubicBezTo>
                  <a:pt x="4647758" y="6793932"/>
                  <a:pt x="4647758" y="6793932"/>
                  <a:pt x="4720099" y="6857017"/>
                </a:cubicBezTo>
                <a:lnTo>
                  <a:pt x="4721226" y="6858000"/>
                </a:lnTo>
                <a:lnTo>
                  <a:pt x="4572862" y="6858000"/>
                </a:lnTo>
                <a:lnTo>
                  <a:pt x="4579542" y="6852286"/>
                </a:lnTo>
                <a:cubicBezTo>
                  <a:pt x="4596135" y="6838092"/>
                  <a:pt x="4618259" y="6819166"/>
                  <a:pt x="4647758" y="6793932"/>
                </a:cubicBezTo>
                <a:close/>
                <a:moveTo>
                  <a:pt x="4651972" y="6434348"/>
                </a:moveTo>
                <a:cubicBezTo>
                  <a:pt x="4651972" y="6434348"/>
                  <a:pt x="4651972" y="6434348"/>
                  <a:pt x="4974349" y="6715076"/>
                </a:cubicBezTo>
                <a:cubicBezTo>
                  <a:pt x="4974349" y="6715076"/>
                  <a:pt x="4974349" y="6715076"/>
                  <a:pt x="4974349" y="6799592"/>
                </a:cubicBezTo>
                <a:lnTo>
                  <a:pt x="4974349" y="6858000"/>
                </a:lnTo>
                <a:lnTo>
                  <a:pt x="4741003" y="6858000"/>
                </a:lnTo>
                <a:lnTo>
                  <a:pt x="4736254" y="6853863"/>
                </a:lnTo>
                <a:cubicBezTo>
                  <a:pt x="4731338" y="6854652"/>
                  <a:pt x="4725718" y="6856229"/>
                  <a:pt x="4720099" y="6857017"/>
                </a:cubicBezTo>
                <a:cubicBezTo>
                  <a:pt x="4725718" y="6855440"/>
                  <a:pt x="4730635" y="6854652"/>
                  <a:pt x="4735551" y="6853075"/>
                </a:cubicBezTo>
                <a:cubicBezTo>
                  <a:pt x="4735551" y="6853075"/>
                  <a:pt x="4735551" y="6853075"/>
                  <a:pt x="4651972" y="6780527"/>
                </a:cubicBezTo>
                <a:cubicBezTo>
                  <a:pt x="4651972" y="6780527"/>
                  <a:pt x="4651972" y="6780527"/>
                  <a:pt x="4651972" y="6434348"/>
                </a:cubicBezTo>
                <a:close/>
                <a:moveTo>
                  <a:pt x="4319762" y="5786939"/>
                </a:moveTo>
                <a:cubicBezTo>
                  <a:pt x="4319762" y="5786939"/>
                  <a:pt x="4319762" y="5786939"/>
                  <a:pt x="4527656" y="5968308"/>
                </a:cubicBezTo>
                <a:cubicBezTo>
                  <a:pt x="4527656" y="5968308"/>
                  <a:pt x="4527656" y="5968308"/>
                  <a:pt x="4642139" y="6067667"/>
                </a:cubicBezTo>
                <a:cubicBezTo>
                  <a:pt x="4642139" y="6067667"/>
                  <a:pt x="4642139" y="6067667"/>
                  <a:pt x="4642139" y="6413845"/>
                </a:cubicBezTo>
                <a:cubicBezTo>
                  <a:pt x="4642139" y="6413845"/>
                  <a:pt x="4642139" y="6413845"/>
                  <a:pt x="4403341" y="6206454"/>
                </a:cubicBezTo>
                <a:cubicBezTo>
                  <a:pt x="4403341" y="6206454"/>
                  <a:pt x="4403341" y="6206454"/>
                  <a:pt x="4319762" y="6133906"/>
                </a:cubicBezTo>
                <a:cubicBezTo>
                  <a:pt x="4319762" y="6133906"/>
                  <a:pt x="4319762" y="6133906"/>
                  <a:pt x="4319762" y="5786939"/>
                </a:cubicBezTo>
                <a:close/>
                <a:moveTo>
                  <a:pt x="3755776" y="5671020"/>
                </a:moveTo>
                <a:cubicBezTo>
                  <a:pt x="3767716" y="5677328"/>
                  <a:pt x="3767716" y="5677328"/>
                  <a:pt x="3767716" y="5677328"/>
                </a:cubicBezTo>
                <a:cubicBezTo>
                  <a:pt x="3755776" y="5671020"/>
                  <a:pt x="3755776" y="5671020"/>
                  <a:pt x="3755776" y="5671020"/>
                </a:cubicBezTo>
                <a:close/>
                <a:moveTo>
                  <a:pt x="3979825" y="5495959"/>
                </a:moveTo>
                <a:cubicBezTo>
                  <a:pt x="3979825" y="5495959"/>
                  <a:pt x="3979825" y="5495959"/>
                  <a:pt x="4304309" y="5779053"/>
                </a:cubicBezTo>
                <a:cubicBezTo>
                  <a:pt x="4304309" y="5779053"/>
                  <a:pt x="4304309" y="5779053"/>
                  <a:pt x="3979123" y="6056627"/>
                </a:cubicBezTo>
                <a:cubicBezTo>
                  <a:pt x="3979123" y="6056627"/>
                  <a:pt x="3979123" y="6056627"/>
                  <a:pt x="3654638" y="5773533"/>
                </a:cubicBezTo>
                <a:cubicBezTo>
                  <a:pt x="3654638" y="5773533"/>
                  <a:pt x="3654638" y="5773533"/>
                  <a:pt x="3767716" y="5677328"/>
                </a:cubicBezTo>
                <a:cubicBezTo>
                  <a:pt x="3767716" y="5677328"/>
                  <a:pt x="3767716" y="5677328"/>
                  <a:pt x="3979825" y="5495959"/>
                </a:cubicBezTo>
                <a:close/>
                <a:moveTo>
                  <a:pt x="4984885" y="4847761"/>
                </a:moveTo>
                <a:cubicBezTo>
                  <a:pt x="4984885" y="4847761"/>
                  <a:pt x="4984885" y="4847761"/>
                  <a:pt x="5305156" y="5126124"/>
                </a:cubicBezTo>
                <a:cubicBezTo>
                  <a:pt x="5305156" y="5126124"/>
                  <a:pt x="5305156" y="5126124"/>
                  <a:pt x="4979968" y="5403697"/>
                </a:cubicBezTo>
                <a:cubicBezTo>
                  <a:pt x="4979968" y="5403697"/>
                  <a:pt x="4979968" y="5403697"/>
                  <a:pt x="4871807" y="5309070"/>
                </a:cubicBezTo>
                <a:cubicBezTo>
                  <a:pt x="4871807" y="5309070"/>
                  <a:pt x="4871807" y="5309070"/>
                  <a:pt x="4865486" y="5320898"/>
                </a:cubicBezTo>
                <a:cubicBezTo>
                  <a:pt x="4865486" y="5320898"/>
                  <a:pt x="4865486" y="5320898"/>
                  <a:pt x="4974349" y="5415526"/>
                </a:cubicBezTo>
                <a:cubicBezTo>
                  <a:pt x="4974349" y="5415526"/>
                  <a:pt x="4974349" y="5415526"/>
                  <a:pt x="4974349" y="5761705"/>
                </a:cubicBezTo>
                <a:cubicBezTo>
                  <a:pt x="4974349" y="5761705"/>
                  <a:pt x="4974349" y="5761705"/>
                  <a:pt x="4741170" y="5559044"/>
                </a:cubicBezTo>
                <a:cubicBezTo>
                  <a:pt x="4741170" y="5559044"/>
                  <a:pt x="4741170" y="5559044"/>
                  <a:pt x="4734849" y="5571661"/>
                </a:cubicBezTo>
                <a:cubicBezTo>
                  <a:pt x="4734849" y="5571661"/>
                  <a:pt x="4734849" y="5571661"/>
                  <a:pt x="4972945" y="5779053"/>
                </a:cubicBezTo>
                <a:cubicBezTo>
                  <a:pt x="4972945" y="5779053"/>
                  <a:pt x="4972945" y="5779053"/>
                  <a:pt x="4647758" y="6056627"/>
                </a:cubicBezTo>
                <a:cubicBezTo>
                  <a:pt x="4647758" y="6056627"/>
                  <a:pt x="4647758" y="6056627"/>
                  <a:pt x="4533978" y="5957268"/>
                </a:cubicBezTo>
                <a:cubicBezTo>
                  <a:pt x="4533978" y="5957268"/>
                  <a:pt x="4533978" y="5957268"/>
                  <a:pt x="4527656" y="5968308"/>
                </a:cubicBezTo>
                <a:cubicBezTo>
                  <a:pt x="4527656" y="5968308"/>
                  <a:pt x="4527656" y="5968308"/>
                  <a:pt x="4533275" y="5956479"/>
                </a:cubicBezTo>
                <a:cubicBezTo>
                  <a:pt x="4533275" y="5956479"/>
                  <a:pt x="4533275" y="5956479"/>
                  <a:pt x="4323273" y="5773533"/>
                </a:cubicBezTo>
                <a:cubicBezTo>
                  <a:pt x="4323273" y="5773533"/>
                  <a:pt x="4323273" y="5773533"/>
                  <a:pt x="4648460" y="5495959"/>
                </a:cubicBezTo>
                <a:cubicBezTo>
                  <a:pt x="4648460" y="5495959"/>
                  <a:pt x="4648460" y="5495959"/>
                  <a:pt x="4734146" y="5570873"/>
                </a:cubicBezTo>
                <a:cubicBezTo>
                  <a:pt x="4734146" y="5570873"/>
                  <a:pt x="4734146" y="5570873"/>
                  <a:pt x="4741170" y="5558256"/>
                </a:cubicBezTo>
                <a:cubicBezTo>
                  <a:pt x="4741170" y="5558256"/>
                  <a:pt x="4741170" y="5558256"/>
                  <a:pt x="4651972" y="5480976"/>
                </a:cubicBezTo>
                <a:cubicBezTo>
                  <a:pt x="4651972" y="5480976"/>
                  <a:pt x="4651972" y="5480976"/>
                  <a:pt x="4651972" y="5134798"/>
                </a:cubicBezTo>
                <a:cubicBezTo>
                  <a:pt x="4651972" y="5134798"/>
                  <a:pt x="4651972" y="5134798"/>
                  <a:pt x="4865486" y="5320110"/>
                </a:cubicBezTo>
                <a:cubicBezTo>
                  <a:pt x="4865486" y="5320110"/>
                  <a:pt x="4865486" y="5320110"/>
                  <a:pt x="4871104" y="5309070"/>
                </a:cubicBezTo>
                <a:cubicBezTo>
                  <a:pt x="4871104" y="5309070"/>
                  <a:pt x="4871104" y="5309070"/>
                  <a:pt x="4659698" y="5125335"/>
                </a:cubicBezTo>
                <a:cubicBezTo>
                  <a:pt x="4659698" y="5125335"/>
                  <a:pt x="4659698" y="5125335"/>
                  <a:pt x="4984885" y="4847761"/>
                </a:cubicBezTo>
                <a:close/>
                <a:moveTo>
                  <a:pt x="4319762" y="4487388"/>
                </a:moveTo>
                <a:cubicBezTo>
                  <a:pt x="4319762" y="4487388"/>
                  <a:pt x="4319762" y="4487388"/>
                  <a:pt x="4541703" y="4680586"/>
                </a:cubicBezTo>
                <a:cubicBezTo>
                  <a:pt x="4541703" y="4680586"/>
                  <a:pt x="4541703" y="4680586"/>
                  <a:pt x="4548726" y="4670335"/>
                </a:cubicBezTo>
                <a:cubicBezTo>
                  <a:pt x="4548726" y="4670335"/>
                  <a:pt x="4548726" y="4670335"/>
                  <a:pt x="4542406" y="4680586"/>
                </a:cubicBezTo>
                <a:cubicBezTo>
                  <a:pt x="4542406" y="4680586"/>
                  <a:pt x="4542406" y="4680586"/>
                  <a:pt x="4642139" y="4768116"/>
                </a:cubicBezTo>
                <a:cubicBezTo>
                  <a:pt x="4642139" y="4768116"/>
                  <a:pt x="4642139" y="4768116"/>
                  <a:pt x="4642139" y="5114295"/>
                </a:cubicBezTo>
                <a:cubicBezTo>
                  <a:pt x="4642139" y="5114295"/>
                  <a:pt x="4642139" y="5114295"/>
                  <a:pt x="4399127" y="4902960"/>
                </a:cubicBezTo>
                <a:cubicBezTo>
                  <a:pt x="4399127" y="4902960"/>
                  <a:pt x="4399127" y="4902960"/>
                  <a:pt x="4392103" y="4913212"/>
                </a:cubicBezTo>
                <a:cubicBezTo>
                  <a:pt x="4392103" y="4913212"/>
                  <a:pt x="4392103" y="4913212"/>
                  <a:pt x="4398424" y="4902172"/>
                </a:cubicBezTo>
                <a:cubicBezTo>
                  <a:pt x="4398424" y="4902172"/>
                  <a:pt x="4398424" y="4902172"/>
                  <a:pt x="4319762" y="4833567"/>
                </a:cubicBezTo>
                <a:cubicBezTo>
                  <a:pt x="4319762" y="4833567"/>
                  <a:pt x="4319762" y="4833567"/>
                  <a:pt x="4319762" y="4487388"/>
                </a:cubicBezTo>
                <a:close/>
                <a:moveTo>
                  <a:pt x="4648460" y="4196409"/>
                </a:moveTo>
                <a:cubicBezTo>
                  <a:pt x="4648460" y="4196409"/>
                  <a:pt x="4648460" y="4196409"/>
                  <a:pt x="4972945" y="4478714"/>
                </a:cubicBezTo>
                <a:cubicBezTo>
                  <a:pt x="4972945" y="4478714"/>
                  <a:pt x="4972945" y="4478714"/>
                  <a:pt x="4647758" y="4756288"/>
                </a:cubicBezTo>
                <a:cubicBezTo>
                  <a:pt x="4647758" y="4756288"/>
                  <a:pt x="4647758" y="4756288"/>
                  <a:pt x="4548726" y="4670335"/>
                </a:cubicBezTo>
                <a:cubicBezTo>
                  <a:pt x="4548726" y="4670335"/>
                  <a:pt x="4548726" y="4670335"/>
                  <a:pt x="4323273" y="4473983"/>
                </a:cubicBezTo>
                <a:cubicBezTo>
                  <a:pt x="4323273" y="4473983"/>
                  <a:pt x="4323273" y="4473983"/>
                  <a:pt x="4648460" y="4196409"/>
                </a:cubicBezTo>
                <a:close/>
                <a:moveTo>
                  <a:pt x="4312036" y="3544268"/>
                </a:moveTo>
                <a:cubicBezTo>
                  <a:pt x="4312036" y="3544268"/>
                  <a:pt x="4312036" y="3544268"/>
                  <a:pt x="4636520" y="3826573"/>
                </a:cubicBezTo>
                <a:cubicBezTo>
                  <a:pt x="4636520" y="3826573"/>
                  <a:pt x="4636520" y="3826573"/>
                  <a:pt x="4311333" y="4104935"/>
                </a:cubicBezTo>
                <a:cubicBezTo>
                  <a:pt x="4311333" y="4104935"/>
                  <a:pt x="4311333" y="4104935"/>
                  <a:pt x="3986848" y="3821842"/>
                </a:cubicBezTo>
                <a:cubicBezTo>
                  <a:pt x="3986848" y="3821842"/>
                  <a:pt x="3986848" y="3821842"/>
                  <a:pt x="4302905" y="3552154"/>
                </a:cubicBezTo>
                <a:cubicBezTo>
                  <a:pt x="4302905" y="3552154"/>
                  <a:pt x="4302905" y="3552154"/>
                  <a:pt x="4312036" y="3544268"/>
                </a:cubicBezTo>
                <a:close/>
                <a:moveTo>
                  <a:pt x="3986848" y="2538851"/>
                </a:moveTo>
                <a:cubicBezTo>
                  <a:pt x="3986848" y="2538851"/>
                  <a:pt x="3986848" y="2538851"/>
                  <a:pt x="4194744" y="2719432"/>
                </a:cubicBezTo>
                <a:cubicBezTo>
                  <a:pt x="4194744" y="2719432"/>
                  <a:pt x="4194744" y="2719432"/>
                  <a:pt x="4201064" y="2708392"/>
                </a:cubicBezTo>
                <a:cubicBezTo>
                  <a:pt x="4201064" y="2708392"/>
                  <a:pt x="4201064" y="2708392"/>
                  <a:pt x="4195446" y="2720221"/>
                </a:cubicBezTo>
                <a:cubicBezTo>
                  <a:pt x="4195446" y="2720221"/>
                  <a:pt x="4195446" y="2720221"/>
                  <a:pt x="4309226" y="2819579"/>
                </a:cubicBezTo>
                <a:cubicBezTo>
                  <a:pt x="4309226" y="2819579"/>
                  <a:pt x="4309226" y="2819579"/>
                  <a:pt x="4309226" y="3165758"/>
                </a:cubicBezTo>
                <a:cubicBezTo>
                  <a:pt x="4309226" y="3165758"/>
                  <a:pt x="4309226" y="3165758"/>
                  <a:pt x="4071131" y="2958366"/>
                </a:cubicBezTo>
                <a:cubicBezTo>
                  <a:pt x="4071131" y="2958366"/>
                  <a:pt x="4071131" y="2958366"/>
                  <a:pt x="4064809" y="2969406"/>
                </a:cubicBezTo>
                <a:cubicBezTo>
                  <a:pt x="4064809" y="2969406"/>
                  <a:pt x="4064809" y="2969406"/>
                  <a:pt x="4070428" y="2957578"/>
                </a:cubicBezTo>
                <a:cubicBezTo>
                  <a:pt x="4070428" y="2957578"/>
                  <a:pt x="4070428" y="2957578"/>
                  <a:pt x="3986848" y="2885030"/>
                </a:cubicBezTo>
                <a:cubicBezTo>
                  <a:pt x="3986848" y="2885030"/>
                  <a:pt x="3986848" y="2885030"/>
                  <a:pt x="3986848" y="2538851"/>
                </a:cubicBezTo>
                <a:close/>
                <a:moveTo>
                  <a:pt x="4652674" y="1598885"/>
                </a:moveTo>
                <a:cubicBezTo>
                  <a:pt x="4652674" y="1598885"/>
                  <a:pt x="4652674" y="1598885"/>
                  <a:pt x="4972945" y="1878036"/>
                </a:cubicBezTo>
                <a:cubicBezTo>
                  <a:pt x="4972945" y="1878036"/>
                  <a:pt x="4972945" y="1878036"/>
                  <a:pt x="4647758" y="2155610"/>
                </a:cubicBezTo>
                <a:cubicBezTo>
                  <a:pt x="4647758" y="2155610"/>
                  <a:pt x="4647758" y="2155610"/>
                  <a:pt x="4538894" y="2060983"/>
                </a:cubicBezTo>
                <a:cubicBezTo>
                  <a:pt x="4538894" y="2060983"/>
                  <a:pt x="4538894" y="2060983"/>
                  <a:pt x="4533275" y="2072022"/>
                </a:cubicBezTo>
                <a:cubicBezTo>
                  <a:pt x="4533275" y="2072022"/>
                  <a:pt x="4533275" y="2072022"/>
                  <a:pt x="4642139" y="2166650"/>
                </a:cubicBezTo>
                <a:cubicBezTo>
                  <a:pt x="4642139" y="2166650"/>
                  <a:pt x="4642139" y="2166650"/>
                  <a:pt x="4642139" y="2513617"/>
                </a:cubicBezTo>
                <a:cubicBezTo>
                  <a:pt x="4642139" y="2513617"/>
                  <a:pt x="4642139" y="2513617"/>
                  <a:pt x="4408960" y="2310168"/>
                </a:cubicBezTo>
                <a:cubicBezTo>
                  <a:pt x="4408960" y="2310168"/>
                  <a:pt x="4408960" y="2310168"/>
                  <a:pt x="4402639" y="2322785"/>
                </a:cubicBezTo>
                <a:cubicBezTo>
                  <a:pt x="4402639" y="2322785"/>
                  <a:pt x="4402639" y="2322785"/>
                  <a:pt x="4640032" y="2530177"/>
                </a:cubicBezTo>
                <a:cubicBezTo>
                  <a:pt x="4640032" y="2530177"/>
                  <a:pt x="4640032" y="2530177"/>
                  <a:pt x="4314845" y="2807751"/>
                </a:cubicBezTo>
                <a:cubicBezTo>
                  <a:pt x="4314845" y="2807751"/>
                  <a:pt x="4314845" y="2807751"/>
                  <a:pt x="4201064" y="2708392"/>
                </a:cubicBezTo>
                <a:cubicBezTo>
                  <a:pt x="4201064" y="2708392"/>
                  <a:pt x="4201064" y="2708392"/>
                  <a:pt x="3991063" y="2525446"/>
                </a:cubicBezTo>
                <a:cubicBezTo>
                  <a:pt x="3991063" y="2525446"/>
                  <a:pt x="3991063" y="2525446"/>
                  <a:pt x="4316249" y="2247872"/>
                </a:cubicBezTo>
                <a:cubicBezTo>
                  <a:pt x="4316249" y="2247872"/>
                  <a:pt x="4316249" y="2247872"/>
                  <a:pt x="4401936" y="2322785"/>
                </a:cubicBezTo>
                <a:cubicBezTo>
                  <a:pt x="4401936" y="2322785"/>
                  <a:pt x="4401936" y="2322785"/>
                  <a:pt x="4408257" y="2310168"/>
                </a:cubicBezTo>
                <a:cubicBezTo>
                  <a:pt x="4408257" y="2310168"/>
                  <a:pt x="4408257" y="2310168"/>
                  <a:pt x="4319762" y="2232889"/>
                </a:cubicBezTo>
                <a:cubicBezTo>
                  <a:pt x="4319762" y="2232889"/>
                  <a:pt x="4319762" y="2232889"/>
                  <a:pt x="4319762" y="1885922"/>
                </a:cubicBezTo>
                <a:cubicBezTo>
                  <a:pt x="4319762" y="1885922"/>
                  <a:pt x="4319762" y="1885922"/>
                  <a:pt x="4532573" y="2072022"/>
                </a:cubicBezTo>
                <a:cubicBezTo>
                  <a:pt x="4532573" y="2072022"/>
                  <a:pt x="4532573" y="2072022"/>
                  <a:pt x="4538894" y="2060194"/>
                </a:cubicBezTo>
                <a:cubicBezTo>
                  <a:pt x="4538894" y="2060194"/>
                  <a:pt x="4538894" y="2060194"/>
                  <a:pt x="4327487" y="1876459"/>
                </a:cubicBezTo>
                <a:cubicBezTo>
                  <a:pt x="4327487" y="1876459"/>
                  <a:pt x="4327487" y="1876459"/>
                  <a:pt x="4652674" y="1598885"/>
                </a:cubicBezTo>
                <a:close/>
                <a:moveTo>
                  <a:pt x="3986848" y="1238512"/>
                </a:moveTo>
                <a:cubicBezTo>
                  <a:pt x="3986848" y="1238512"/>
                  <a:pt x="3986848" y="1238512"/>
                  <a:pt x="4209493" y="1432499"/>
                </a:cubicBezTo>
                <a:cubicBezTo>
                  <a:pt x="4209493" y="1432499"/>
                  <a:pt x="4209493" y="1432499"/>
                  <a:pt x="4309226" y="1519240"/>
                </a:cubicBezTo>
                <a:cubicBezTo>
                  <a:pt x="4309226" y="1519240"/>
                  <a:pt x="4309226" y="1519240"/>
                  <a:pt x="4309226" y="1865419"/>
                </a:cubicBezTo>
                <a:cubicBezTo>
                  <a:pt x="4309226" y="1865419"/>
                  <a:pt x="4309226" y="1865419"/>
                  <a:pt x="4066916" y="1654085"/>
                </a:cubicBezTo>
                <a:cubicBezTo>
                  <a:pt x="4066916" y="1654085"/>
                  <a:pt x="4066916" y="1654085"/>
                  <a:pt x="4059892" y="1665124"/>
                </a:cubicBezTo>
                <a:cubicBezTo>
                  <a:pt x="4059892" y="1665124"/>
                  <a:pt x="4059892" y="1665124"/>
                  <a:pt x="4304309" y="1878036"/>
                </a:cubicBezTo>
                <a:cubicBezTo>
                  <a:pt x="4304309" y="1878036"/>
                  <a:pt x="4304309" y="1878036"/>
                  <a:pt x="3979123" y="2155610"/>
                </a:cubicBezTo>
                <a:cubicBezTo>
                  <a:pt x="3979123" y="2155610"/>
                  <a:pt x="3979123" y="2155610"/>
                  <a:pt x="3828118" y="2023920"/>
                </a:cubicBezTo>
                <a:cubicBezTo>
                  <a:pt x="3828118" y="2023920"/>
                  <a:pt x="3828118" y="2023920"/>
                  <a:pt x="3658852" y="1876459"/>
                </a:cubicBezTo>
                <a:cubicBezTo>
                  <a:pt x="3658852" y="1876459"/>
                  <a:pt x="3658852" y="1876459"/>
                  <a:pt x="3984040" y="1598885"/>
                </a:cubicBezTo>
                <a:cubicBezTo>
                  <a:pt x="3984040" y="1598885"/>
                  <a:pt x="3984040" y="1598885"/>
                  <a:pt x="4059191" y="1664336"/>
                </a:cubicBezTo>
                <a:cubicBezTo>
                  <a:pt x="4059191" y="1664336"/>
                  <a:pt x="4059191" y="1664336"/>
                  <a:pt x="4066214" y="1654085"/>
                </a:cubicBezTo>
                <a:cubicBezTo>
                  <a:pt x="4066214" y="1654085"/>
                  <a:pt x="4066214" y="1654085"/>
                  <a:pt x="3986848" y="1585480"/>
                </a:cubicBezTo>
                <a:cubicBezTo>
                  <a:pt x="3986848" y="1585480"/>
                  <a:pt x="3986848" y="1585480"/>
                  <a:pt x="3986848" y="1238512"/>
                </a:cubicBezTo>
                <a:close/>
                <a:moveTo>
                  <a:pt x="4316249" y="947533"/>
                </a:moveTo>
                <a:cubicBezTo>
                  <a:pt x="4316249" y="947533"/>
                  <a:pt x="4316249" y="947533"/>
                  <a:pt x="4640032" y="1230627"/>
                </a:cubicBezTo>
                <a:cubicBezTo>
                  <a:pt x="4640032" y="1230627"/>
                  <a:pt x="4640032" y="1230627"/>
                  <a:pt x="4314845" y="1508201"/>
                </a:cubicBezTo>
                <a:cubicBezTo>
                  <a:pt x="4314845" y="1508201"/>
                  <a:pt x="4314845" y="1508201"/>
                  <a:pt x="4216517" y="1422247"/>
                </a:cubicBezTo>
                <a:cubicBezTo>
                  <a:pt x="4216517" y="1422247"/>
                  <a:pt x="4216517" y="1422247"/>
                  <a:pt x="4209493" y="1432499"/>
                </a:cubicBezTo>
                <a:cubicBezTo>
                  <a:pt x="4209493" y="1432499"/>
                  <a:pt x="4209493" y="1432499"/>
                  <a:pt x="4215814" y="1421459"/>
                </a:cubicBezTo>
                <a:cubicBezTo>
                  <a:pt x="4215814" y="1421459"/>
                  <a:pt x="4215814" y="1421459"/>
                  <a:pt x="3991063" y="1225107"/>
                </a:cubicBezTo>
                <a:cubicBezTo>
                  <a:pt x="3991063" y="1225107"/>
                  <a:pt x="3991063" y="1225107"/>
                  <a:pt x="4316249" y="947533"/>
                </a:cubicBezTo>
                <a:close/>
                <a:moveTo>
                  <a:pt x="3979825" y="296181"/>
                </a:moveTo>
                <a:cubicBezTo>
                  <a:pt x="3979825" y="296181"/>
                  <a:pt x="3979825" y="296181"/>
                  <a:pt x="4304309" y="578486"/>
                </a:cubicBezTo>
                <a:cubicBezTo>
                  <a:pt x="4304309" y="578486"/>
                  <a:pt x="4304309" y="578486"/>
                  <a:pt x="3979123" y="856060"/>
                </a:cubicBezTo>
                <a:cubicBezTo>
                  <a:pt x="3979123" y="856060"/>
                  <a:pt x="3979123" y="856060"/>
                  <a:pt x="3654638" y="573754"/>
                </a:cubicBezTo>
                <a:cubicBezTo>
                  <a:pt x="3654638" y="573754"/>
                  <a:pt x="3654638" y="573754"/>
                  <a:pt x="3970694" y="304066"/>
                </a:cubicBezTo>
                <a:cubicBezTo>
                  <a:pt x="3970694" y="304066"/>
                  <a:pt x="3970694" y="304066"/>
                  <a:pt x="3979825" y="296181"/>
                </a:cubicBezTo>
                <a:close/>
                <a:moveTo>
                  <a:pt x="4078431" y="0"/>
                </a:moveTo>
                <a:lnTo>
                  <a:pt x="4556976" y="0"/>
                </a:lnTo>
                <a:lnTo>
                  <a:pt x="4541616" y="13087"/>
                </a:lnTo>
                <a:cubicBezTo>
                  <a:pt x="4509220" y="40686"/>
                  <a:pt x="4444428" y="95886"/>
                  <a:pt x="4314845" y="206284"/>
                </a:cubicBezTo>
                <a:cubicBezTo>
                  <a:pt x="4314845" y="206284"/>
                  <a:pt x="4314845" y="206284"/>
                  <a:pt x="4145929" y="58896"/>
                </a:cubicBezTo>
                <a:close/>
                <a:moveTo>
                  <a:pt x="3986848" y="0"/>
                </a:moveTo>
                <a:lnTo>
                  <a:pt x="4059455" y="0"/>
                </a:lnTo>
                <a:lnTo>
                  <a:pt x="4076924" y="15255"/>
                </a:lnTo>
                <a:cubicBezTo>
                  <a:pt x="4110110" y="44235"/>
                  <a:pt x="4176483" y="102194"/>
                  <a:pt x="4309226" y="218113"/>
                </a:cubicBezTo>
                <a:cubicBezTo>
                  <a:pt x="4309226" y="218113"/>
                  <a:pt x="4309226" y="218113"/>
                  <a:pt x="4309226" y="564292"/>
                </a:cubicBezTo>
                <a:cubicBezTo>
                  <a:pt x="4309226" y="564292"/>
                  <a:pt x="4309226" y="564292"/>
                  <a:pt x="3986848" y="283564"/>
                </a:cubicBezTo>
                <a:cubicBezTo>
                  <a:pt x="3986848" y="283564"/>
                  <a:pt x="3986848" y="283564"/>
                  <a:pt x="3986848" y="84404"/>
                </a:cubicBezTo>
                <a:close/>
                <a:moveTo>
                  <a:pt x="0" y="0"/>
                </a:moveTo>
                <a:lnTo>
                  <a:pt x="3038475" y="0"/>
                </a:lnTo>
                <a:lnTo>
                  <a:pt x="3975611" y="0"/>
                </a:lnTo>
                <a:lnTo>
                  <a:pt x="3975611" y="1953"/>
                </a:lnTo>
                <a:cubicBezTo>
                  <a:pt x="3975611" y="28082"/>
                  <a:pt x="3975611" y="97759"/>
                  <a:pt x="3975611" y="283564"/>
                </a:cubicBezTo>
                <a:cubicBezTo>
                  <a:pt x="3975611" y="283564"/>
                  <a:pt x="3975611" y="283564"/>
                  <a:pt x="3961564" y="295392"/>
                </a:cubicBezTo>
                <a:cubicBezTo>
                  <a:pt x="3961564" y="295392"/>
                  <a:pt x="3961564" y="295392"/>
                  <a:pt x="3970694" y="304066"/>
                </a:cubicBezTo>
                <a:cubicBezTo>
                  <a:pt x="3970694" y="304066"/>
                  <a:pt x="3970694" y="304066"/>
                  <a:pt x="3960862" y="295392"/>
                </a:cubicBezTo>
                <a:cubicBezTo>
                  <a:pt x="3960862" y="295392"/>
                  <a:pt x="3960862" y="295392"/>
                  <a:pt x="3639186" y="570600"/>
                </a:cubicBezTo>
                <a:cubicBezTo>
                  <a:pt x="3639186" y="570600"/>
                  <a:pt x="3639186" y="570600"/>
                  <a:pt x="3639186" y="589526"/>
                </a:cubicBezTo>
                <a:cubicBezTo>
                  <a:pt x="3639186" y="589526"/>
                  <a:pt x="3639186" y="589526"/>
                  <a:pt x="3651126" y="599777"/>
                </a:cubicBezTo>
                <a:cubicBezTo>
                  <a:pt x="3651126" y="599777"/>
                  <a:pt x="3651126" y="599777"/>
                  <a:pt x="3651126" y="587160"/>
                </a:cubicBezTo>
                <a:cubicBezTo>
                  <a:pt x="3651126" y="587160"/>
                  <a:pt x="3651126" y="587160"/>
                  <a:pt x="3972801" y="867888"/>
                </a:cubicBezTo>
                <a:cubicBezTo>
                  <a:pt x="3972801" y="867888"/>
                  <a:pt x="3972801" y="867888"/>
                  <a:pt x="3972801" y="1214067"/>
                </a:cubicBezTo>
                <a:cubicBezTo>
                  <a:pt x="3972801" y="1214067"/>
                  <a:pt x="3972801" y="1214067"/>
                  <a:pt x="3651126" y="933339"/>
                </a:cubicBezTo>
                <a:cubicBezTo>
                  <a:pt x="3651126" y="933339"/>
                  <a:pt x="3651126" y="933339"/>
                  <a:pt x="3651126" y="600566"/>
                </a:cubicBezTo>
                <a:cubicBezTo>
                  <a:pt x="3651126" y="600566"/>
                  <a:pt x="3651126" y="600566"/>
                  <a:pt x="3639186" y="590314"/>
                </a:cubicBezTo>
                <a:cubicBezTo>
                  <a:pt x="3639186" y="590314"/>
                  <a:pt x="3639186" y="590314"/>
                  <a:pt x="3639186" y="938859"/>
                </a:cubicBezTo>
                <a:cubicBezTo>
                  <a:pt x="3639186" y="938859"/>
                  <a:pt x="3639186" y="938859"/>
                  <a:pt x="3306976" y="1221952"/>
                </a:cubicBezTo>
                <a:cubicBezTo>
                  <a:pt x="3306976" y="1221952"/>
                  <a:pt x="3306976" y="1221952"/>
                  <a:pt x="3306976" y="1591788"/>
                </a:cubicBezTo>
                <a:cubicBezTo>
                  <a:pt x="3306976" y="1591788"/>
                  <a:pt x="3306976" y="1591788"/>
                  <a:pt x="3624438" y="1867785"/>
                </a:cubicBezTo>
                <a:cubicBezTo>
                  <a:pt x="3624438" y="1867785"/>
                  <a:pt x="3624438" y="1867785"/>
                  <a:pt x="3624438" y="1851225"/>
                </a:cubicBezTo>
                <a:lnTo>
                  <a:pt x="3318214" y="1585480"/>
                </a:lnTo>
                <a:cubicBezTo>
                  <a:pt x="3318214" y="1585480"/>
                  <a:pt x="3318214" y="1585480"/>
                  <a:pt x="3318214" y="1238512"/>
                </a:cubicBezTo>
                <a:cubicBezTo>
                  <a:pt x="3318214" y="1238512"/>
                  <a:pt x="3318214" y="1238512"/>
                  <a:pt x="3624438" y="1505046"/>
                </a:cubicBezTo>
                <a:cubicBezTo>
                  <a:pt x="3624438" y="1505046"/>
                  <a:pt x="3624438" y="1505046"/>
                  <a:pt x="3624438" y="1488487"/>
                </a:cubicBezTo>
                <a:cubicBezTo>
                  <a:pt x="3624438" y="1488487"/>
                  <a:pt x="3624438" y="1488487"/>
                  <a:pt x="3322428" y="1225107"/>
                </a:cubicBezTo>
                <a:cubicBezTo>
                  <a:pt x="3322428" y="1225107"/>
                  <a:pt x="3322428" y="1225107"/>
                  <a:pt x="3647615" y="947533"/>
                </a:cubicBezTo>
                <a:cubicBezTo>
                  <a:pt x="3647615" y="947533"/>
                  <a:pt x="3647615" y="947533"/>
                  <a:pt x="3972100" y="1230627"/>
                </a:cubicBezTo>
                <a:cubicBezTo>
                  <a:pt x="3972100" y="1230627"/>
                  <a:pt x="3972100" y="1230627"/>
                  <a:pt x="3646912" y="1508201"/>
                </a:cubicBezTo>
                <a:cubicBezTo>
                  <a:pt x="3646912" y="1508201"/>
                  <a:pt x="3646912" y="1508201"/>
                  <a:pt x="3625139" y="1489275"/>
                </a:cubicBezTo>
                <a:cubicBezTo>
                  <a:pt x="3625139" y="1489275"/>
                  <a:pt x="3625139" y="1489275"/>
                  <a:pt x="3625139" y="1505835"/>
                </a:cubicBezTo>
                <a:cubicBezTo>
                  <a:pt x="3625139" y="1505835"/>
                  <a:pt x="3625139" y="1505835"/>
                  <a:pt x="3640591" y="1519240"/>
                </a:cubicBezTo>
                <a:cubicBezTo>
                  <a:pt x="3640591" y="1519240"/>
                  <a:pt x="3640591" y="1519240"/>
                  <a:pt x="3640591" y="1865419"/>
                </a:cubicBezTo>
                <a:cubicBezTo>
                  <a:pt x="3640591" y="1865419"/>
                  <a:pt x="3640591" y="1865419"/>
                  <a:pt x="3625139" y="1852014"/>
                </a:cubicBezTo>
                <a:cubicBezTo>
                  <a:pt x="3625139" y="1852014"/>
                  <a:pt x="3625139" y="1852014"/>
                  <a:pt x="3625139" y="1868573"/>
                </a:cubicBezTo>
                <a:cubicBezTo>
                  <a:pt x="3625139" y="1868573"/>
                  <a:pt x="3625139" y="1868573"/>
                  <a:pt x="3639186" y="1881190"/>
                </a:cubicBezTo>
                <a:cubicBezTo>
                  <a:pt x="3639186" y="1881190"/>
                  <a:pt x="3639186" y="1881190"/>
                  <a:pt x="3639186" y="2058617"/>
                </a:cubicBezTo>
                <a:cubicBezTo>
                  <a:pt x="3639186" y="2058617"/>
                  <a:pt x="3639186" y="2058617"/>
                  <a:pt x="3651126" y="2060194"/>
                </a:cubicBezTo>
                <a:cubicBezTo>
                  <a:pt x="3651126" y="2060194"/>
                  <a:pt x="3651126" y="2060194"/>
                  <a:pt x="3651126" y="1885922"/>
                </a:cubicBezTo>
                <a:cubicBezTo>
                  <a:pt x="3651126" y="1885922"/>
                  <a:pt x="3651126" y="1885922"/>
                  <a:pt x="3821095" y="2034172"/>
                </a:cubicBezTo>
                <a:cubicBezTo>
                  <a:pt x="3821095" y="2034172"/>
                  <a:pt x="3821095" y="2034172"/>
                  <a:pt x="3828118" y="2023920"/>
                </a:cubicBezTo>
                <a:cubicBezTo>
                  <a:pt x="3828118" y="2023920"/>
                  <a:pt x="3828118" y="2023920"/>
                  <a:pt x="3821095" y="2034960"/>
                </a:cubicBezTo>
                <a:cubicBezTo>
                  <a:pt x="3821095" y="2034960"/>
                  <a:pt x="3821095" y="2034960"/>
                  <a:pt x="3972801" y="2166650"/>
                </a:cubicBezTo>
                <a:cubicBezTo>
                  <a:pt x="3972801" y="2166650"/>
                  <a:pt x="3972801" y="2166650"/>
                  <a:pt x="3972801" y="2513617"/>
                </a:cubicBezTo>
                <a:cubicBezTo>
                  <a:pt x="3972801" y="2513617"/>
                  <a:pt x="3972801" y="2513617"/>
                  <a:pt x="3651126" y="2232889"/>
                </a:cubicBezTo>
                <a:cubicBezTo>
                  <a:pt x="3651126" y="2232889"/>
                  <a:pt x="3651126" y="2232889"/>
                  <a:pt x="3651126" y="2060983"/>
                </a:cubicBezTo>
                <a:cubicBezTo>
                  <a:pt x="3651126" y="2060983"/>
                  <a:pt x="3651126" y="2060983"/>
                  <a:pt x="3639186" y="2059405"/>
                </a:cubicBezTo>
                <a:cubicBezTo>
                  <a:pt x="3639186" y="2059405"/>
                  <a:pt x="3639186" y="2059405"/>
                  <a:pt x="3639186" y="2238409"/>
                </a:cubicBezTo>
                <a:cubicBezTo>
                  <a:pt x="3639186" y="2238409"/>
                  <a:pt x="3639186" y="2238409"/>
                  <a:pt x="3423566" y="2422144"/>
                </a:cubicBezTo>
                <a:cubicBezTo>
                  <a:pt x="3423566" y="2422144"/>
                  <a:pt x="3423566" y="2422144"/>
                  <a:pt x="3435506" y="2428452"/>
                </a:cubicBezTo>
                <a:cubicBezTo>
                  <a:pt x="3435506" y="2428452"/>
                  <a:pt x="3435506" y="2428452"/>
                  <a:pt x="3647615" y="2247872"/>
                </a:cubicBezTo>
                <a:cubicBezTo>
                  <a:pt x="3647615" y="2247872"/>
                  <a:pt x="3647615" y="2247872"/>
                  <a:pt x="3972100" y="2530177"/>
                </a:cubicBezTo>
                <a:cubicBezTo>
                  <a:pt x="3972100" y="2530177"/>
                  <a:pt x="3972100" y="2530177"/>
                  <a:pt x="3646912" y="2807751"/>
                </a:cubicBezTo>
                <a:cubicBezTo>
                  <a:pt x="3646912" y="2807751"/>
                  <a:pt x="3646912" y="2807751"/>
                  <a:pt x="3322428" y="2525446"/>
                </a:cubicBezTo>
                <a:cubicBezTo>
                  <a:pt x="3322428" y="2525446"/>
                  <a:pt x="3322428" y="2525446"/>
                  <a:pt x="3434803" y="2429241"/>
                </a:cubicBezTo>
                <a:cubicBezTo>
                  <a:pt x="3434803" y="2429241"/>
                  <a:pt x="3434803" y="2429241"/>
                  <a:pt x="3422863" y="2422933"/>
                </a:cubicBezTo>
                <a:cubicBezTo>
                  <a:pt x="3422863" y="2422933"/>
                  <a:pt x="3422863" y="2422933"/>
                  <a:pt x="3306976" y="2522291"/>
                </a:cubicBezTo>
                <a:cubicBezTo>
                  <a:pt x="3306976" y="2522291"/>
                  <a:pt x="3306976" y="2522291"/>
                  <a:pt x="3306976" y="2773054"/>
                </a:cubicBezTo>
                <a:cubicBezTo>
                  <a:pt x="3306976" y="2773054"/>
                  <a:pt x="3306976" y="2773054"/>
                  <a:pt x="3318214" y="2778574"/>
                </a:cubicBezTo>
                <a:cubicBezTo>
                  <a:pt x="3318214" y="2778574"/>
                  <a:pt x="3318214" y="2778574"/>
                  <a:pt x="3318214" y="2538851"/>
                </a:cubicBezTo>
                <a:cubicBezTo>
                  <a:pt x="3318214" y="2538851"/>
                  <a:pt x="3318214" y="2538851"/>
                  <a:pt x="3640591" y="2819579"/>
                </a:cubicBezTo>
                <a:cubicBezTo>
                  <a:pt x="3640591" y="2819579"/>
                  <a:pt x="3640591" y="2819579"/>
                  <a:pt x="3640591" y="3165758"/>
                </a:cubicBezTo>
                <a:cubicBezTo>
                  <a:pt x="3640591" y="3165758"/>
                  <a:pt x="3640591" y="3165758"/>
                  <a:pt x="3318214" y="2885030"/>
                </a:cubicBezTo>
                <a:cubicBezTo>
                  <a:pt x="3318214" y="2885030"/>
                  <a:pt x="3318214" y="2885030"/>
                  <a:pt x="3318214" y="2779363"/>
                </a:cubicBezTo>
                <a:cubicBezTo>
                  <a:pt x="3318214" y="2779363"/>
                  <a:pt x="3318214" y="2779363"/>
                  <a:pt x="3306976" y="2773843"/>
                </a:cubicBezTo>
                <a:cubicBezTo>
                  <a:pt x="3306976" y="2773843"/>
                  <a:pt x="3306976" y="2773843"/>
                  <a:pt x="3306976" y="2891339"/>
                </a:cubicBezTo>
                <a:cubicBezTo>
                  <a:pt x="3306976" y="2891339"/>
                  <a:pt x="3306976" y="2891339"/>
                  <a:pt x="3646210" y="3187049"/>
                </a:cubicBezTo>
                <a:cubicBezTo>
                  <a:pt x="3646210" y="3187049"/>
                  <a:pt x="3646210" y="3187049"/>
                  <a:pt x="3984040" y="2899224"/>
                </a:cubicBezTo>
                <a:cubicBezTo>
                  <a:pt x="3984040" y="2899224"/>
                  <a:pt x="3984040" y="2899224"/>
                  <a:pt x="4064809" y="2969406"/>
                </a:cubicBezTo>
                <a:cubicBezTo>
                  <a:pt x="4064809" y="2969406"/>
                  <a:pt x="4064809" y="2969406"/>
                  <a:pt x="4307822" y="3180741"/>
                </a:cubicBezTo>
                <a:cubicBezTo>
                  <a:pt x="4307822" y="3180741"/>
                  <a:pt x="4307822" y="3180741"/>
                  <a:pt x="4307822" y="3519034"/>
                </a:cubicBezTo>
                <a:cubicBezTo>
                  <a:pt x="4307822" y="3519034"/>
                  <a:pt x="4307822" y="3519034"/>
                  <a:pt x="4319762" y="3519034"/>
                </a:cubicBezTo>
                <a:cubicBezTo>
                  <a:pt x="4319762" y="3519034"/>
                  <a:pt x="4319762" y="3519034"/>
                  <a:pt x="4319762" y="3500109"/>
                </a:cubicBezTo>
                <a:cubicBezTo>
                  <a:pt x="4319762" y="3500109"/>
                  <a:pt x="4319762" y="3500109"/>
                  <a:pt x="4319762" y="3186261"/>
                </a:cubicBezTo>
                <a:cubicBezTo>
                  <a:pt x="4319762" y="3186261"/>
                  <a:pt x="4319762" y="3186261"/>
                  <a:pt x="4642139" y="3466989"/>
                </a:cubicBezTo>
                <a:cubicBezTo>
                  <a:pt x="4642139" y="3466989"/>
                  <a:pt x="4642139" y="3466989"/>
                  <a:pt x="4642139" y="3495377"/>
                </a:cubicBezTo>
                <a:cubicBezTo>
                  <a:pt x="4642139" y="3495377"/>
                  <a:pt x="4642139" y="3495377"/>
                  <a:pt x="4642139" y="3812379"/>
                </a:cubicBezTo>
                <a:cubicBezTo>
                  <a:pt x="4642139" y="3812379"/>
                  <a:pt x="4642139" y="3812379"/>
                  <a:pt x="4319762" y="3532439"/>
                </a:cubicBezTo>
                <a:cubicBezTo>
                  <a:pt x="4319762" y="3532439"/>
                  <a:pt x="4319762" y="3532439"/>
                  <a:pt x="4319762" y="3519822"/>
                </a:cubicBezTo>
                <a:cubicBezTo>
                  <a:pt x="4319762" y="3519822"/>
                  <a:pt x="4319762" y="3519822"/>
                  <a:pt x="4307822" y="3519822"/>
                </a:cubicBezTo>
                <a:cubicBezTo>
                  <a:pt x="4307822" y="3519822"/>
                  <a:pt x="4307822" y="3519822"/>
                  <a:pt x="4307822" y="3531651"/>
                </a:cubicBezTo>
                <a:cubicBezTo>
                  <a:pt x="4307822" y="3531651"/>
                  <a:pt x="4307822" y="3531651"/>
                  <a:pt x="4293775" y="3543479"/>
                </a:cubicBezTo>
                <a:cubicBezTo>
                  <a:pt x="4293775" y="3543479"/>
                  <a:pt x="4293775" y="3543479"/>
                  <a:pt x="4302905" y="3552154"/>
                </a:cubicBezTo>
                <a:cubicBezTo>
                  <a:pt x="4302905" y="3552154"/>
                  <a:pt x="4302905" y="3552154"/>
                  <a:pt x="4293072" y="3544268"/>
                </a:cubicBezTo>
                <a:cubicBezTo>
                  <a:pt x="4293072" y="3544268"/>
                  <a:pt x="4293072" y="3544268"/>
                  <a:pt x="3971397" y="3818688"/>
                </a:cubicBezTo>
                <a:cubicBezTo>
                  <a:pt x="3971397" y="3818688"/>
                  <a:pt x="3971397" y="3818688"/>
                  <a:pt x="3971397" y="3838402"/>
                </a:cubicBezTo>
                <a:cubicBezTo>
                  <a:pt x="3971397" y="3838402"/>
                  <a:pt x="3971397" y="3838402"/>
                  <a:pt x="3983337" y="3848653"/>
                </a:cubicBezTo>
                <a:cubicBezTo>
                  <a:pt x="3983337" y="3848653"/>
                  <a:pt x="3983337" y="3848653"/>
                  <a:pt x="3983337" y="3835248"/>
                </a:cubicBezTo>
                <a:cubicBezTo>
                  <a:pt x="3983337" y="3835248"/>
                  <a:pt x="3983337" y="3835248"/>
                  <a:pt x="4305715" y="4115975"/>
                </a:cubicBezTo>
                <a:cubicBezTo>
                  <a:pt x="4305715" y="4115975"/>
                  <a:pt x="4305715" y="4115975"/>
                  <a:pt x="4305715" y="4462154"/>
                </a:cubicBezTo>
                <a:cubicBezTo>
                  <a:pt x="4305715" y="4462154"/>
                  <a:pt x="4305715" y="4462154"/>
                  <a:pt x="3983337" y="4182215"/>
                </a:cubicBezTo>
                <a:cubicBezTo>
                  <a:pt x="3983337" y="4182215"/>
                  <a:pt x="3983337" y="4182215"/>
                  <a:pt x="3983337" y="3849441"/>
                </a:cubicBezTo>
                <a:cubicBezTo>
                  <a:pt x="3983337" y="3849441"/>
                  <a:pt x="3983337" y="3849441"/>
                  <a:pt x="3971397" y="3839190"/>
                </a:cubicBezTo>
                <a:cubicBezTo>
                  <a:pt x="3971397" y="3839190"/>
                  <a:pt x="3971397" y="3839190"/>
                  <a:pt x="3971397" y="4186946"/>
                </a:cubicBezTo>
                <a:cubicBezTo>
                  <a:pt x="3971397" y="4186946"/>
                  <a:pt x="3971397" y="4186946"/>
                  <a:pt x="3639186" y="4470828"/>
                </a:cubicBezTo>
                <a:cubicBezTo>
                  <a:pt x="3639186" y="4470828"/>
                  <a:pt x="3639186" y="4470828"/>
                  <a:pt x="3639186" y="4839875"/>
                </a:cubicBezTo>
                <a:cubicBezTo>
                  <a:pt x="3639186" y="4839875"/>
                  <a:pt x="3639186" y="4839875"/>
                  <a:pt x="3956647" y="5116661"/>
                </a:cubicBezTo>
                <a:cubicBezTo>
                  <a:pt x="3956647" y="5116661"/>
                  <a:pt x="3956647" y="5116661"/>
                  <a:pt x="3956647" y="5100101"/>
                </a:cubicBezTo>
                <a:cubicBezTo>
                  <a:pt x="3956647" y="5100101"/>
                  <a:pt x="3956647" y="5100101"/>
                  <a:pt x="3651126" y="4833567"/>
                </a:cubicBezTo>
                <a:cubicBezTo>
                  <a:pt x="3651126" y="4833567"/>
                  <a:pt x="3651126" y="4833567"/>
                  <a:pt x="3651126" y="4487388"/>
                </a:cubicBezTo>
                <a:cubicBezTo>
                  <a:pt x="3651126" y="4487388"/>
                  <a:pt x="3651126" y="4487388"/>
                  <a:pt x="3956647" y="4753134"/>
                </a:cubicBezTo>
                <a:cubicBezTo>
                  <a:pt x="3956647" y="4753134"/>
                  <a:pt x="3956647" y="4753134"/>
                  <a:pt x="3956647" y="4737362"/>
                </a:cubicBezTo>
                <a:cubicBezTo>
                  <a:pt x="3956647" y="4737362"/>
                  <a:pt x="3956647" y="4737362"/>
                  <a:pt x="3654638" y="4473983"/>
                </a:cubicBezTo>
                <a:cubicBezTo>
                  <a:pt x="3654638" y="4473983"/>
                  <a:pt x="3654638" y="4473983"/>
                  <a:pt x="3979825" y="4196409"/>
                </a:cubicBezTo>
                <a:cubicBezTo>
                  <a:pt x="3979825" y="4196409"/>
                  <a:pt x="3979825" y="4196409"/>
                  <a:pt x="4304309" y="4478714"/>
                </a:cubicBezTo>
                <a:cubicBezTo>
                  <a:pt x="4304309" y="4478714"/>
                  <a:pt x="4304309" y="4478714"/>
                  <a:pt x="3979123" y="4756288"/>
                </a:cubicBezTo>
                <a:cubicBezTo>
                  <a:pt x="3979123" y="4756288"/>
                  <a:pt x="3979123" y="4756288"/>
                  <a:pt x="3957350" y="4737362"/>
                </a:cubicBezTo>
                <a:cubicBezTo>
                  <a:pt x="3957350" y="4737362"/>
                  <a:pt x="3957350" y="4737362"/>
                  <a:pt x="3957350" y="4753922"/>
                </a:cubicBezTo>
                <a:cubicBezTo>
                  <a:pt x="3957350" y="4753922"/>
                  <a:pt x="3957350" y="4753922"/>
                  <a:pt x="3973504" y="4768116"/>
                </a:cubicBezTo>
                <a:cubicBezTo>
                  <a:pt x="3973504" y="4768116"/>
                  <a:pt x="3973504" y="4768116"/>
                  <a:pt x="3973504" y="5114295"/>
                </a:cubicBezTo>
                <a:cubicBezTo>
                  <a:pt x="3973504" y="5114295"/>
                  <a:pt x="3973504" y="5114295"/>
                  <a:pt x="3957350" y="5100101"/>
                </a:cubicBezTo>
                <a:cubicBezTo>
                  <a:pt x="3957350" y="5100101"/>
                  <a:pt x="3957350" y="5100101"/>
                  <a:pt x="3957350" y="5116661"/>
                </a:cubicBezTo>
                <a:cubicBezTo>
                  <a:pt x="3957350" y="5116661"/>
                  <a:pt x="3957350" y="5116661"/>
                  <a:pt x="3971397" y="5129278"/>
                </a:cubicBezTo>
                <a:cubicBezTo>
                  <a:pt x="3971397" y="5129278"/>
                  <a:pt x="3971397" y="5129278"/>
                  <a:pt x="3971397" y="5306704"/>
                </a:cubicBezTo>
                <a:cubicBezTo>
                  <a:pt x="3971397" y="5306704"/>
                  <a:pt x="3971397" y="5306704"/>
                  <a:pt x="3983337" y="5309070"/>
                </a:cubicBezTo>
                <a:cubicBezTo>
                  <a:pt x="3983337" y="5309070"/>
                  <a:pt x="3983337" y="5309070"/>
                  <a:pt x="3983337" y="5134798"/>
                </a:cubicBezTo>
                <a:cubicBezTo>
                  <a:pt x="3983337" y="5134798"/>
                  <a:pt x="3983337" y="5134798"/>
                  <a:pt x="4153305" y="5283047"/>
                </a:cubicBezTo>
                <a:cubicBezTo>
                  <a:pt x="4153305" y="5283047"/>
                  <a:pt x="4153305" y="5283047"/>
                  <a:pt x="4160329" y="5272008"/>
                </a:cubicBezTo>
                <a:cubicBezTo>
                  <a:pt x="4160329" y="5272008"/>
                  <a:pt x="4160329" y="5272008"/>
                  <a:pt x="3991063" y="5125335"/>
                </a:cubicBezTo>
                <a:cubicBezTo>
                  <a:pt x="3991063" y="5125335"/>
                  <a:pt x="3991063" y="5125335"/>
                  <a:pt x="4316249" y="4847761"/>
                </a:cubicBezTo>
                <a:cubicBezTo>
                  <a:pt x="4316249" y="4847761"/>
                  <a:pt x="4316249" y="4847761"/>
                  <a:pt x="4392103" y="4913212"/>
                </a:cubicBezTo>
                <a:cubicBezTo>
                  <a:pt x="4392103" y="4913212"/>
                  <a:pt x="4392103" y="4913212"/>
                  <a:pt x="4636520" y="5126124"/>
                </a:cubicBezTo>
                <a:cubicBezTo>
                  <a:pt x="4636520" y="5126124"/>
                  <a:pt x="4636520" y="5126124"/>
                  <a:pt x="4311333" y="5403697"/>
                </a:cubicBezTo>
                <a:cubicBezTo>
                  <a:pt x="4311333" y="5403697"/>
                  <a:pt x="4311333" y="5403697"/>
                  <a:pt x="4160329" y="5272796"/>
                </a:cubicBezTo>
                <a:cubicBezTo>
                  <a:pt x="4160329" y="5272796"/>
                  <a:pt x="4160329" y="5272796"/>
                  <a:pt x="4154007" y="5283047"/>
                </a:cubicBezTo>
                <a:cubicBezTo>
                  <a:pt x="4154007" y="5283047"/>
                  <a:pt x="4154007" y="5283047"/>
                  <a:pt x="4305715" y="5415526"/>
                </a:cubicBezTo>
                <a:cubicBezTo>
                  <a:pt x="4305715" y="5415526"/>
                  <a:pt x="4305715" y="5415526"/>
                  <a:pt x="4305715" y="5761705"/>
                </a:cubicBezTo>
                <a:cubicBezTo>
                  <a:pt x="4305715" y="5761705"/>
                  <a:pt x="4305715" y="5761705"/>
                  <a:pt x="3983337" y="5480976"/>
                </a:cubicBezTo>
                <a:cubicBezTo>
                  <a:pt x="3983337" y="5480976"/>
                  <a:pt x="3983337" y="5480976"/>
                  <a:pt x="3983337" y="5309858"/>
                </a:cubicBezTo>
                <a:cubicBezTo>
                  <a:pt x="3983337" y="5309858"/>
                  <a:pt x="3983337" y="5309858"/>
                  <a:pt x="3971397" y="5307493"/>
                </a:cubicBezTo>
                <a:cubicBezTo>
                  <a:pt x="3971397" y="5307493"/>
                  <a:pt x="3971397" y="5307493"/>
                  <a:pt x="3971397" y="5487285"/>
                </a:cubicBezTo>
                <a:cubicBezTo>
                  <a:pt x="3971397" y="5487285"/>
                  <a:pt x="3971397" y="5487285"/>
                  <a:pt x="3755776" y="5671020"/>
                </a:cubicBezTo>
                <a:cubicBezTo>
                  <a:pt x="3755776" y="5671020"/>
                  <a:pt x="3755776" y="5671020"/>
                  <a:pt x="3639186" y="5770379"/>
                </a:cubicBezTo>
                <a:cubicBezTo>
                  <a:pt x="3639186" y="5770379"/>
                  <a:pt x="3639186" y="5770379"/>
                  <a:pt x="3639186" y="6021141"/>
                </a:cubicBezTo>
                <a:cubicBezTo>
                  <a:pt x="3639186" y="6021141"/>
                  <a:pt x="3639186" y="6021141"/>
                  <a:pt x="3651126" y="6026661"/>
                </a:cubicBezTo>
                <a:cubicBezTo>
                  <a:pt x="3651126" y="6026661"/>
                  <a:pt x="3651126" y="6026661"/>
                  <a:pt x="3651126" y="5786939"/>
                </a:cubicBezTo>
                <a:cubicBezTo>
                  <a:pt x="3651126" y="5786939"/>
                  <a:pt x="3651126" y="5786939"/>
                  <a:pt x="3973504" y="6067667"/>
                </a:cubicBezTo>
                <a:cubicBezTo>
                  <a:pt x="3973504" y="6067667"/>
                  <a:pt x="3973504" y="6067667"/>
                  <a:pt x="3973504" y="6413845"/>
                </a:cubicBezTo>
                <a:cubicBezTo>
                  <a:pt x="3973504" y="6413845"/>
                  <a:pt x="3973504" y="6413845"/>
                  <a:pt x="3651126" y="6133906"/>
                </a:cubicBezTo>
                <a:cubicBezTo>
                  <a:pt x="3651126" y="6133906"/>
                  <a:pt x="3651126" y="6133906"/>
                  <a:pt x="3651126" y="6027450"/>
                </a:cubicBezTo>
                <a:cubicBezTo>
                  <a:pt x="3651126" y="6027450"/>
                  <a:pt x="3651126" y="6027450"/>
                  <a:pt x="3639186" y="6021930"/>
                </a:cubicBezTo>
                <a:cubicBezTo>
                  <a:pt x="3639186" y="6021930"/>
                  <a:pt x="3639186" y="6021930"/>
                  <a:pt x="3639186" y="6140214"/>
                </a:cubicBezTo>
                <a:cubicBezTo>
                  <a:pt x="3639186" y="6140214"/>
                  <a:pt x="3639186" y="6140214"/>
                  <a:pt x="3979123" y="6435925"/>
                </a:cubicBezTo>
                <a:cubicBezTo>
                  <a:pt x="3979123" y="6435925"/>
                  <a:pt x="3979123" y="6435925"/>
                  <a:pt x="4316249" y="6147311"/>
                </a:cubicBezTo>
                <a:cubicBezTo>
                  <a:pt x="4316249" y="6147311"/>
                  <a:pt x="4316249" y="6147311"/>
                  <a:pt x="4397020" y="6217493"/>
                </a:cubicBezTo>
                <a:cubicBezTo>
                  <a:pt x="4397020" y="6217493"/>
                  <a:pt x="4397020" y="6217493"/>
                  <a:pt x="4403341" y="6206454"/>
                </a:cubicBezTo>
                <a:cubicBezTo>
                  <a:pt x="4403341" y="6206454"/>
                  <a:pt x="4403341" y="6206454"/>
                  <a:pt x="4397722" y="6218282"/>
                </a:cubicBezTo>
                <a:cubicBezTo>
                  <a:pt x="4397722" y="6218282"/>
                  <a:pt x="4397722" y="6218282"/>
                  <a:pt x="4640032" y="6429617"/>
                </a:cubicBezTo>
                <a:cubicBezTo>
                  <a:pt x="4640032" y="6429617"/>
                  <a:pt x="4640032" y="6429617"/>
                  <a:pt x="4640032" y="6784470"/>
                </a:cubicBezTo>
                <a:cubicBezTo>
                  <a:pt x="4640032" y="6784470"/>
                  <a:pt x="4640032" y="6784470"/>
                  <a:pt x="4583142" y="6833040"/>
                </a:cubicBezTo>
                <a:lnTo>
                  <a:pt x="4553907" y="6858000"/>
                </a:lnTo>
                <a:lnTo>
                  <a:pt x="3038475" y="6858000"/>
                </a:lnTo>
                <a:lnTo>
                  <a:pt x="0" y="6858000"/>
                </a:lnTo>
                <a:close/>
              </a:path>
            </a:pathLst>
          </a:custGeom>
          <a:solidFill>
            <a:schemeClr val="bg1">
              <a:lumMod val="65000"/>
            </a:schemeClr>
          </a:solidFill>
        </p:spPr>
        <p:txBody>
          <a:bodyPr wrap="square" lIns="36000" tIns="900000">
            <a:noAutofit/>
          </a:bodyPr>
          <a:lstStyle>
            <a:lvl1pPr algn="l">
              <a:defRPr>
                <a:solidFill>
                  <a:schemeClr val="accent2">
                    <a:lumMod val="40000"/>
                    <a:lumOff val="60000"/>
                  </a:schemeClr>
                </a:solidFill>
              </a:defRPr>
            </a:lvl1pPr>
          </a:lstStyle>
          <a:p>
            <a:r>
              <a:rPr lang="fr-FR" dirty="0"/>
              <a:t>Insérez ou glissez votre image ici</a:t>
            </a:r>
          </a:p>
          <a:p>
            <a:endParaRPr lang="fr-FR" dirty="0"/>
          </a:p>
        </p:txBody>
      </p:sp>
    </p:spTree>
    <p:extLst>
      <p:ext uri="{BB962C8B-B14F-4D97-AF65-F5344CB8AC3E}">
        <p14:creationId xmlns:p14="http://schemas.microsoft.com/office/powerpoint/2010/main" val="394225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suel haut +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3/12/2026</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haut + contenu</a:t>
            </a:r>
          </a:p>
          <a:p>
            <a:endParaRPr lang="fr-FR" sz="1200" dirty="0">
              <a:solidFill>
                <a:schemeClr val="bg1">
                  <a:lumMod val="50000"/>
                </a:schemeClr>
              </a:solidFill>
            </a:endParaRPr>
          </a:p>
        </p:txBody>
      </p:sp>
      <p:sp>
        <p:nvSpPr>
          <p:cNvPr id="11" name="Espace réservé du contenu 2">
            <a:extLst>
              <a:ext uri="{FF2B5EF4-FFF2-40B4-BE49-F238E27FC236}">
                <a16:creationId xmlns:a16="http://schemas.microsoft.com/office/drawing/2014/main" id="{9BDF78EF-B925-4A77-F088-A8970BDC4FE9}"/>
              </a:ext>
            </a:extLst>
          </p:cNvPr>
          <p:cNvSpPr>
            <a:spLocks noGrp="1"/>
          </p:cNvSpPr>
          <p:nvPr>
            <p:ph idx="1"/>
          </p:nvPr>
        </p:nvSpPr>
        <p:spPr>
          <a:xfrm>
            <a:off x="731838" y="3381829"/>
            <a:ext cx="10836275" cy="25316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1" name="ZoneTexte 20">
            <a:extLst>
              <a:ext uri="{FF2B5EF4-FFF2-40B4-BE49-F238E27FC236}">
                <a16:creationId xmlns:a16="http://schemas.microsoft.com/office/drawing/2014/main" id="{46C622DF-824A-7030-FF06-98A537DB20A5}"/>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:Après avoir insérez votre image, adaptez si besoin la couleur du texte en fonction de celle-ci</a:t>
            </a:r>
          </a:p>
          <a:p>
            <a:endParaRPr lang="fr-FR" sz="1200" dirty="0">
              <a:solidFill>
                <a:schemeClr val="bg1">
                  <a:lumMod val="50000"/>
                </a:schemeClr>
              </a:solidFill>
            </a:endParaRPr>
          </a:p>
        </p:txBody>
      </p:sp>
      <p:sp>
        <p:nvSpPr>
          <p:cNvPr id="10" name="Titre 1">
            <a:extLst>
              <a:ext uri="{FF2B5EF4-FFF2-40B4-BE49-F238E27FC236}">
                <a16:creationId xmlns:a16="http://schemas.microsoft.com/office/drawing/2014/main" id="{285252E3-9176-AD7B-44E7-02A49D473FFA}"/>
              </a:ext>
            </a:extLst>
          </p:cNvPr>
          <p:cNvSpPr>
            <a:spLocks noGrp="1"/>
          </p:cNvSpPr>
          <p:nvPr>
            <p:ph type="title"/>
          </p:nvPr>
        </p:nvSpPr>
        <p:spPr>
          <a:xfrm>
            <a:off x="731838" y="319314"/>
            <a:ext cx="10728325" cy="1084263"/>
          </a:xfrm>
        </p:spPr>
        <p:txBody>
          <a:bodyPr/>
          <a:lstStyle>
            <a:lvl1pPr>
              <a:defRPr>
                <a:solidFill>
                  <a:schemeClr val="bg1"/>
                </a:solidFill>
              </a:defRPr>
            </a:lvl1pPr>
          </a:lstStyle>
          <a:p>
            <a:r>
              <a:rPr lang="en-US"/>
              <a:t>Click to edit Master title style</a:t>
            </a:r>
            <a:endParaRPr lang="fr-FR" dirty="0"/>
          </a:p>
        </p:txBody>
      </p:sp>
      <p:sp>
        <p:nvSpPr>
          <p:cNvPr id="12" name="Espace réservé pour une image  11">
            <a:extLst>
              <a:ext uri="{FF2B5EF4-FFF2-40B4-BE49-F238E27FC236}">
                <a16:creationId xmlns:a16="http://schemas.microsoft.com/office/drawing/2014/main" id="{5B768F97-EB7A-FDD7-6E36-781A0783E3FC}"/>
              </a:ext>
            </a:extLst>
          </p:cNvPr>
          <p:cNvSpPr>
            <a:spLocks noGrp="1"/>
          </p:cNvSpPr>
          <p:nvPr>
            <p:ph type="pic" sz="quarter" idx="14" hasCustomPrompt="1"/>
          </p:nvPr>
        </p:nvSpPr>
        <p:spPr>
          <a:xfrm>
            <a:off x="0" y="-27685"/>
            <a:ext cx="12086611" cy="2408285"/>
          </a:xfrm>
          <a:custGeom>
            <a:avLst/>
            <a:gdLst>
              <a:gd name="connsiteX0" fmla="*/ 11874479 w 12086611"/>
              <a:gd name="connsiteY0" fmla="*/ 2376194 h 2408285"/>
              <a:gd name="connsiteX1" fmla="*/ 11897822 w 12086611"/>
              <a:gd name="connsiteY1" fmla="*/ 2397884 h 2408285"/>
              <a:gd name="connsiteX2" fmla="*/ 11898186 w 12086611"/>
              <a:gd name="connsiteY2" fmla="*/ 2398222 h 2408285"/>
              <a:gd name="connsiteX3" fmla="*/ 11850311 w 12086611"/>
              <a:gd name="connsiteY3" fmla="*/ 2398222 h 2408285"/>
              <a:gd name="connsiteX4" fmla="*/ 11852466 w 12086611"/>
              <a:gd name="connsiteY4" fmla="*/ 2396257 h 2408285"/>
              <a:gd name="connsiteX5" fmla="*/ 11875838 w 12086611"/>
              <a:gd name="connsiteY5" fmla="*/ 2252563 h 2408285"/>
              <a:gd name="connsiteX6" fmla="*/ 11979865 w 12086611"/>
              <a:gd name="connsiteY6" fmla="*/ 2349082 h 2408285"/>
              <a:gd name="connsiteX7" fmla="*/ 11979865 w 12086611"/>
              <a:gd name="connsiteY7" fmla="*/ 2378140 h 2408285"/>
              <a:gd name="connsiteX8" fmla="*/ 11979865 w 12086611"/>
              <a:gd name="connsiteY8" fmla="*/ 2398222 h 2408285"/>
              <a:gd name="connsiteX9" fmla="*/ 11904568 w 12086611"/>
              <a:gd name="connsiteY9" fmla="*/ 2398222 h 2408285"/>
              <a:gd name="connsiteX10" fmla="*/ 11903035 w 12086611"/>
              <a:gd name="connsiteY10" fmla="*/ 2396799 h 2408285"/>
              <a:gd name="connsiteX11" fmla="*/ 11897822 w 12086611"/>
              <a:gd name="connsiteY11" fmla="*/ 2397884 h 2408285"/>
              <a:gd name="connsiteX12" fmla="*/ 11902808 w 12086611"/>
              <a:gd name="connsiteY12" fmla="*/ 2396528 h 2408285"/>
              <a:gd name="connsiteX13" fmla="*/ 11875838 w 12086611"/>
              <a:gd name="connsiteY13" fmla="*/ 2371585 h 2408285"/>
              <a:gd name="connsiteX14" fmla="*/ 11768639 w 12086611"/>
              <a:gd name="connsiteY14" fmla="*/ 2029973 h 2408285"/>
              <a:gd name="connsiteX15" fmla="*/ 11835724 w 12086611"/>
              <a:gd name="connsiteY15" fmla="*/ 2092331 h 2408285"/>
              <a:gd name="connsiteX16" fmla="*/ 11872666 w 12086611"/>
              <a:gd name="connsiteY16" fmla="*/ 2126492 h 2408285"/>
              <a:gd name="connsiteX17" fmla="*/ 11872666 w 12086611"/>
              <a:gd name="connsiteY17" fmla="*/ 2245514 h 2408285"/>
              <a:gd name="connsiteX18" fmla="*/ 11795609 w 12086611"/>
              <a:gd name="connsiteY18" fmla="*/ 2174210 h 2408285"/>
              <a:gd name="connsiteX19" fmla="*/ 11768639 w 12086611"/>
              <a:gd name="connsiteY19" fmla="*/ 2149266 h 2408285"/>
              <a:gd name="connsiteX20" fmla="*/ 11658947 w 12086611"/>
              <a:gd name="connsiteY20" fmla="*/ 1929930 h 2408285"/>
              <a:gd name="connsiteX21" fmla="*/ 11763653 w 12086611"/>
              <a:gd name="connsiteY21" fmla="*/ 2027262 h 2408285"/>
              <a:gd name="connsiteX22" fmla="*/ 11658721 w 12086611"/>
              <a:gd name="connsiteY22" fmla="*/ 2122697 h 2408285"/>
              <a:gd name="connsiteX23" fmla="*/ 11554014 w 12086611"/>
              <a:gd name="connsiteY23" fmla="*/ 2025364 h 2408285"/>
              <a:gd name="connsiteX24" fmla="*/ 11590503 w 12086611"/>
              <a:gd name="connsiteY24" fmla="*/ 1992287 h 2408285"/>
              <a:gd name="connsiteX25" fmla="*/ 11983265 w 12086611"/>
              <a:gd name="connsiteY25" fmla="*/ 1707069 h 2408285"/>
              <a:gd name="connsiteX26" fmla="*/ 12086611 w 12086611"/>
              <a:gd name="connsiteY26" fmla="*/ 1802775 h 2408285"/>
              <a:gd name="connsiteX27" fmla="*/ 11981678 w 12086611"/>
              <a:gd name="connsiteY27" fmla="*/ 1898209 h 2408285"/>
              <a:gd name="connsiteX28" fmla="*/ 11946776 w 12086611"/>
              <a:gd name="connsiteY28" fmla="*/ 1865674 h 2408285"/>
              <a:gd name="connsiteX29" fmla="*/ 11944736 w 12086611"/>
              <a:gd name="connsiteY29" fmla="*/ 1869741 h 2408285"/>
              <a:gd name="connsiteX30" fmla="*/ 11979865 w 12086611"/>
              <a:gd name="connsiteY30" fmla="*/ 1902276 h 2408285"/>
              <a:gd name="connsiteX31" fmla="*/ 11979865 w 12086611"/>
              <a:gd name="connsiteY31" fmla="*/ 2021298 h 2408285"/>
              <a:gd name="connsiteX32" fmla="*/ 11904621 w 12086611"/>
              <a:gd name="connsiteY32" fmla="*/ 1951619 h 2408285"/>
              <a:gd name="connsiteX33" fmla="*/ 11902582 w 12086611"/>
              <a:gd name="connsiteY33" fmla="*/ 1955957 h 2408285"/>
              <a:gd name="connsiteX34" fmla="*/ 11979412 w 12086611"/>
              <a:gd name="connsiteY34" fmla="*/ 2027262 h 2408285"/>
              <a:gd name="connsiteX35" fmla="*/ 11874479 w 12086611"/>
              <a:gd name="connsiteY35" fmla="*/ 2122697 h 2408285"/>
              <a:gd name="connsiteX36" fmla="*/ 11837764 w 12086611"/>
              <a:gd name="connsiteY36" fmla="*/ 2088535 h 2408285"/>
              <a:gd name="connsiteX37" fmla="*/ 11835724 w 12086611"/>
              <a:gd name="connsiteY37" fmla="*/ 2092331 h 2408285"/>
              <a:gd name="connsiteX38" fmla="*/ 11837537 w 12086611"/>
              <a:gd name="connsiteY38" fmla="*/ 2088264 h 2408285"/>
              <a:gd name="connsiteX39" fmla="*/ 11769772 w 12086611"/>
              <a:gd name="connsiteY39" fmla="*/ 2025364 h 2408285"/>
              <a:gd name="connsiteX40" fmla="*/ 11874705 w 12086611"/>
              <a:gd name="connsiteY40" fmla="*/ 1929930 h 2408285"/>
              <a:gd name="connsiteX41" fmla="*/ 11902355 w 12086611"/>
              <a:gd name="connsiteY41" fmla="*/ 1955686 h 2408285"/>
              <a:gd name="connsiteX42" fmla="*/ 11904621 w 12086611"/>
              <a:gd name="connsiteY42" fmla="*/ 1951349 h 2408285"/>
              <a:gd name="connsiteX43" fmla="*/ 11875838 w 12086611"/>
              <a:gd name="connsiteY43" fmla="*/ 1924778 h 2408285"/>
              <a:gd name="connsiteX44" fmla="*/ 11875838 w 12086611"/>
              <a:gd name="connsiteY44" fmla="*/ 1805757 h 2408285"/>
              <a:gd name="connsiteX45" fmla="*/ 11944736 w 12086611"/>
              <a:gd name="connsiteY45" fmla="*/ 1869470 h 2408285"/>
              <a:gd name="connsiteX46" fmla="*/ 11946549 w 12086611"/>
              <a:gd name="connsiteY46" fmla="*/ 1865674 h 2408285"/>
              <a:gd name="connsiteX47" fmla="*/ 11878332 w 12086611"/>
              <a:gd name="connsiteY47" fmla="*/ 1802503 h 2408285"/>
              <a:gd name="connsiteX48" fmla="*/ 11768639 w 12086611"/>
              <a:gd name="connsiteY48" fmla="*/ 1583167 h 2408285"/>
              <a:gd name="connsiteX49" fmla="*/ 11840257 w 12086611"/>
              <a:gd name="connsiteY49" fmla="*/ 1649591 h 2408285"/>
              <a:gd name="connsiteX50" fmla="*/ 11842523 w 12086611"/>
              <a:gd name="connsiteY50" fmla="*/ 1646067 h 2408285"/>
              <a:gd name="connsiteX51" fmla="*/ 11840483 w 12086611"/>
              <a:gd name="connsiteY51" fmla="*/ 1649591 h 2408285"/>
              <a:gd name="connsiteX52" fmla="*/ 11872666 w 12086611"/>
              <a:gd name="connsiteY52" fmla="*/ 1679686 h 2408285"/>
              <a:gd name="connsiteX53" fmla="*/ 11872666 w 12086611"/>
              <a:gd name="connsiteY53" fmla="*/ 1798708 h 2408285"/>
              <a:gd name="connsiteX54" fmla="*/ 11794249 w 12086611"/>
              <a:gd name="connsiteY54" fmla="*/ 1726047 h 2408285"/>
              <a:gd name="connsiteX55" fmla="*/ 11791983 w 12086611"/>
              <a:gd name="connsiteY55" fmla="*/ 1729572 h 2408285"/>
              <a:gd name="connsiteX56" fmla="*/ 11794023 w 12086611"/>
              <a:gd name="connsiteY56" fmla="*/ 1725776 h 2408285"/>
              <a:gd name="connsiteX57" fmla="*/ 11768639 w 12086611"/>
              <a:gd name="connsiteY57" fmla="*/ 1702189 h 2408285"/>
              <a:gd name="connsiteX58" fmla="*/ 11874705 w 12086611"/>
              <a:gd name="connsiteY58" fmla="*/ 1483123 h 2408285"/>
              <a:gd name="connsiteX59" fmla="*/ 11979412 w 12086611"/>
              <a:gd name="connsiteY59" fmla="*/ 1580184 h 2408285"/>
              <a:gd name="connsiteX60" fmla="*/ 11874479 w 12086611"/>
              <a:gd name="connsiteY60" fmla="*/ 1675619 h 2408285"/>
              <a:gd name="connsiteX61" fmla="*/ 11842523 w 12086611"/>
              <a:gd name="connsiteY61" fmla="*/ 1646067 h 2408285"/>
              <a:gd name="connsiteX62" fmla="*/ 11769772 w 12086611"/>
              <a:gd name="connsiteY62" fmla="*/ 1578558 h 2408285"/>
              <a:gd name="connsiteX63" fmla="*/ 11766146 w 12086611"/>
              <a:gd name="connsiteY63" fmla="*/ 1258907 h 2408285"/>
              <a:gd name="connsiteX64" fmla="*/ 11870853 w 12086611"/>
              <a:gd name="connsiteY64" fmla="*/ 1355968 h 2408285"/>
              <a:gd name="connsiteX65" fmla="*/ 11765920 w 12086611"/>
              <a:gd name="connsiteY65" fmla="*/ 1451673 h 2408285"/>
              <a:gd name="connsiteX66" fmla="*/ 11661213 w 12086611"/>
              <a:gd name="connsiteY66" fmla="*/ 1354341 h 2408285"/>
              <a:gd name="connsiteX67" fmla="*/ 11763200 w 12086611"/>
              <a:gd name="connsiteY67" fmla="*/ 1261618 h 2408285"/>
              <a:gd name="connsiteX68" fmla="*/ 11661213 w 12086611"/>
              <a:gd name="connsiteY68" fmla="*/ 913228 h 2408285"/>
              <a:gd name="connsiteX69" fmla="*/ 11728298 w 12086611"/>
              <a:gd name="connsiteY69" fmla="*/ 975315 h 2408285"/>
              <a:gd name="connsiteX70" fmla="*/ 11730338 w 12086611"/>
              <a:gd name="connsiteY70" fmla="*/ 971519 h 2408285"/>
              <a:gd name="connsiteX71" fmla="*/ 11728525 w 12086611"/>
              <a:gd name="connsiteY71" fmla="*/ 975586 h 2408285"/>
              <a:gd name="connsiteX72" fmla="*/ 11765240 w 12086611"/>
              <a:gd name="connsiteY72" fmla="*/ 1009747 h 2408285"/>
              <a:gd name="connsiteX73" fmla="*/ 11765240 w 12086611"/>
              <a:gd name="connsiteY73" fmla="*/ 1128769 h 2408285"/>
              <a:gd name="connsiteX74" fmla="*/ 11688410 w 12086611"/>
              <a:gd name="connsiteY74" fmla="*/ 1057464 h 2408285"/>
              <a:gd name="connsiteX75" fmla="*/ 11686370 w 12086611"/>
              <a:gd name="connsiteY75" fmla="*/ 1061260 h 2408285"/>
              <a:gd name="connsiteX76" fmla="*/ 11688183 w 12086611"/>
              <a:gd name="connsiteY76" fmla="*/ 1057193 h 2408285"/>
              <a:gd name="connsiteX77" fmla="*/ 11661213 w 12086611"/>
              <a:gd name="connsiteY77" fmla="*/ 1032250 h 2408285"/>
              <a:gd name="connsiteX78" fmla="*/ 11876065 w 12086611"/>
              <a:gd name="connsiteY78" fmla="*/ 590053 h 2408285"/>
              <a:gd name="connsiteX79" fmla="*/ 11979412 w 12086611"/>
              <a:gd name="connsiteY79" fmla="*/ 686029 h 2408285"/>
              <a:gd name="connsiteX80" fmla="*/ 11874479 w 12086611"/>
              <a:gd name="connsiteY80" fmla="*/ 781464 h 2408285"/>
              <a:gd name="connsiteX81" fmla="*/ 11839350 w 12086611"/>
              <a:gd name="connsiteY81" fmla="*/ 748929 h 2408285"/>
              <a:gd name="connsiteX82" fmla="*/ 11837537 w 12086611"/>
              <a:gd name="connsiteY82" fmla="*/ 752725 h 2408285"/>
              <a:gd name="connsiteX83" fmla="*/ 11872666 w 12086611"/>
              <a:gd name="connsiteY83" fmla="*/ 785259 h 2408285"/>
              <a:gd name="connsiteX84" fmla="*/ 11872666 w 12086611"/>
              <a:gd name="connsiteY84" fmla="*/ 904552 h 2408285"/>
              <a:gd name="connsiteX85" fmla="*/ 11797422 w 12086611"/>
              <a:gd name="connsiteY85" fmla="*/ 834603 h 2408285"/>
              <a:gd name="connsiteX86" fmla="*/ 11795383 w 12086611"/>
              <a:gd name="connsiteY86" fmla="*/ 838941 h 2408285"/>
              <a:gd name="connsiteX87" fmla="*/ 11871986 w 12086611"/>
              <a:gd name="connsiteY87" fmla="*/ 910246 h 2408285"/>
              <a:gd name="connsiteX88" fmla="*/ 11767053 w 12086611"/>
              <a:gd name="connsiteY88" fmla="*/ 1005680 h 2408285"/>
              <a:gd name="connsiteX89" fmla="*/ 11730338 w 12086611"/>
              <a:gd name="connsiteY89" fmla="*/ 971519 h 2408285"/>
              <a:gd name="connsiteX90" fmla="*/ 11662573 w 12086611"/>
              <a:gd name="connsiteY90" fmla="*/ 908619 h 2408285"/>
              <a:gd name="connsiteX91" fmla="*/ 11767506 w 12086611"/>
              <a:gd name="connsiteY91" fmla="*/ 813185 h 2408285"/>
              <a:gd name="connsiteX92" fmla="*/ 11795156 w 12086611"/>
              <a:gd name="connsiteY92" fmla="*/ 838941 h 2408285"/>
              <a:gd name="connsiteX93" fmla="*/ 11797196 w 12086611"/>
              <a:gd name="connsiteY93" fmla="*/ 834603 h 2408285"/>
              <a:gd name="connsiteX94" fmla="*/ 11768639 w 12086611"/>
              <a:gd name="connsiteY94" fmla="*/ 808034 h 2408285"/>
              <a:gd name="connsiteX95" fmla="*/ 11768639 w 12086611"/>
              <a:gd name="connsiteY95" fmla="*/ 688741 h 2408285"/>
              <a:gd name="connsiteX96" fmla="*/ 11837310 w 12086611"/>
              <a:gd name="connsiteY96" fmla="*/ 752725 h 2408285"/>
              <a:gd name="connsiteX97" fmla="*/ 11839350 w 12086611"/>
              <a:gd name="connsiteY97" fmla="*/ 748658 h 2408285"/>
              <a:gd name="connsiteX98" fmla="*/ 11771132 w 12086611"/>
              <a:gd name="connsiteY98" fmla="*/ 685487 h 2408285"/>
              <a:gd name="connsiteX99" fmla="*/ 11661213 w 12086611"/>
              <a:gd name="connsiteY99" fmla="*/ 466151 h 2408285"/>
              <a:gd name="connsiteX100" fmla="*/ 11733057 w 12086611"/>
              <a:gd name="connsiteY100" fmla="*/ 532846 h 2408285"/>
              <a:gd name="connsiteX101" fmla="*/ 11765240 w 12086611"/>
              <a:gd name="connsiteY101" fmla="*/ 562669 h 2408285"/>
              <a:gd name="connsiteX102" fmla="*/ 11765240 w 12086611"/>
              <a:gd name="connsiteY102" fmla="*/ 681691 h 2408285"/>
              <a:gd name="connsiteX103" fmla="*/ 11687050 w 12086611"/>
              <a:gd name="connsiteY103" fmla="*/ 609031 h 2408285"/>
              <a:gd name="connsiteX104" fmla="*/ 11684784 w 12086611"/>
              <a:gd name="connsiteY104" fmla="*/ 612827 h 2408285"/>
              <a:gd name="connsiteX105" fmla="*/ 11763653 w 12086611"/>
              <a:gd name="connsiteY105" fmla="*/ 686029 h 2408285"/>
              <a:gd name="connsiteX106" fmla="*/ 11658721 w 12086611"/>
              <a:gd name="connsiteY106" fmla="*/ 781464 h 2408285"/>
              <a:gd name="connsiteX107" fmla="*/ 11609994 w 12086611"/>
              <a:gd name="connsiteY107" fmla="*/ 736187 h 2408285"/>
              <a:gd name="connsiteX108" fmla="*/ 11555374 w 12086611"/>
              <a:gd name="connsiteY108" fmla="*/ 685487 h 2408285"/>
              <a:gd name="connsiteX109" fmla="*/ 11660307 w 12086611"/>
              <a:gd name="connsiteY109" fmla="*/ 590053 h 2408285"/>
              <a:gd name="connsiteX110" fmla="*/ 11684557 w 12086611"/>
              <a:gd name="connsiteY110" fmla="*/ 612556 h 2408285"/>
              <a:gd name="connsiteX111" fmla="*/ 11686824 w 12086611"/>
              <a:gd name="connsiteY111" fmla="*/ 609031 h 2408285"/>
              <a:gd name="connsiteX112" fmla="*/ 11661213 w 12086611"/>
              <a:gd name="connsiteY112" fmla="*/ 585444 h 2408285"/>
              <a:gd name="connsiteX113" fmla="*/ 11767506 w 12086611"/>
              <a:gd name="connsiteY113" fmla="*/ 366107 h 2408285"/>
              <a:gd name="connsiteX114" fmla="*/ 11871986 w 12086611"/>
              <a:gd name="connsiteY114" fmla="*/ 463440 h 2408285"/>
              <a:gd name="connsiteX115" fmla="*/ 11767053 w 12086611"/>
              <a:gd name="connsiteY115" fmla="*/ 558874 h 2408285"/>
              <a:gd name="connsiteX116" fmla="*/ 11735324 w 12086611"/>
              <a:gd name="connsiteY116" fmla="*/ 529322 h 2408285"/>
              <a:gd name="connsiteX117" fmla="*/ 11733057 w 12086611"/>
              <a:gd name="connsiteY117" fmla="*/ 532846 h 2408285"/>
              <a:gd name="connsiteX118" fmla="*/ 11735097 w 12086611"/>
              <a:gd name="connsiteY118" fmla="*/ 529051 h 2408285"/>
              <a:gd name="connsiteX119" fmla="*/ 11662573 w 12086611"/>
              <a:gd name="connsiteY119" fmla="*/ 461542 h 2408285"/>
              <a:gd name="connsiteX120" fmla="*/ 11658947 w 12086611"/>
              <a:gd name="connsiteY120" fmla="*/ 142162 h 2408285"/>
              <a:gd name="connsiteX121" fmla="*/ 11763653 w 12086611"/>
              <a:gd name="connsiteY121" fmla="*/ 239223 h 2408285"/>
              <a:gd name="connsiteX122" fmla="*/ 11658721 w 12086611"/>
              <a:gd name="connsiteY122" fmla="*/ 334657 h 2408285"/>
              <a:gd name="connsiteX123" fmla="*/ 11554014 w 12086611"/>
              <a:gd name="connsiteY123" fmla="*/ 237596 h 2408285"/>
              <a:gd name="connsiteX124" fmla="*/ 11656001 w 12086611"/>
              <a:gd name="connsiteY124" fmla="*/ 144873 h 2408285"/>
              <a:gd name="connsiteX125" fmla="*/ 11690766 w 12086611"/>
              <a:gd name="connsiteY125" fmla="*/ 40330 h 2408285"/>
              <a:gd name="connsiteX126" fmla="*/ 11845185 w 12086611"/>
              <a:gd name="connsiteY126" fmla="*/ 40330 h 2408285"/>
              <a:gd name="connsiteX127" fmla="*/ 11840228 w 12086611"/>
              <a:gd name="connsiteY127" fmla="*/ 44830 h 2408285"/>
              <a:gd name="connsiteX128" fmla="*/ 11767053 w 12086611"/>
              <a:gd name="connsiteY128" fmla="*/ 111254 h 2408285"/>
              <a:gd name="connsiteX129" fmla="*/ 11712546 w 12086611"/>
              <a:gd name="connsiteY129" fmla="*/ 60579 h 2408285"/>
              <a:gd name="connsiteX130" fmla="*/ 11661213 w 12086611"/>
              <a:gd name="connsiteY130" fmla="*/ 40330 h 2408285"/>
              <a:gd name="connsiteX131" fmla="*/ 11684643 w 12086611"/>
              <a:gd name="connsiteY131" fmla="*/ 40330 h 2408285"/>
              <a:gd name="connsiteX132" fmla="*/ 11690280 w 12086611"/>
              <a:gd name="connsiteY132" fmla="*/ 45575 h 2408285"/>
              <a:gd name="connsiteX133" fmla="*/ 11765240 w 12086611"/>
              <a:gd name="connsiteY133" fmla="*/ 115321 h 2408285"/>
              <a:gd name="connsiteX134" fmla="*/ 11765240 w 12086611"/>
              <a:gd name="connsiteY134" fmla="*/ 234343 h 2408285"/>
              <a:gd name="connsiteX135" fmla="*/ 11661213 w 12086611"/>
              <a:gd name="connsiteY135" fmla="*/ 137824 h 2408285"/>
              <a:gd name="connsiteX136" fmla="*/ 11661213 w 12086611"/>
              <a:gd name="connsiteY136" fmla="*/ 69350 h 2408285"/>
              <a:gd name="connsiteX137" fmla="*/ 0 w 12086611"/>
              <a:gd name="connsiteY137" fmla="*/ 0 h 2408285"/>
              <a:gd name="connsiteX138" fmla="*/ 11657587 w 12086611"/>
              <a:gd name="connsiteY138" fmla="*/ 40330 h 2408285"/>
              <a:gd name="connsiteX139" fmla="*/ 11657587 w 12086611"/>
              <a:gd name="connsiteY139" fmla="*/ 41002 h 2408285"/>
              <a:gd name="connsiteX140" fmla="*/ 11657587 w 12086611"/>
              <a:gd name="connsiteY140" fmla="*/ 137824 h 2408285"/>
              <a:gd name="connsiteX141" fmla="*/ 11653055 w 12086611"/>
              <a:gd name="connsiteY141" fmla="*/ 141891 h 2408285"/>
              <a:gd name="connsiteX142" fmla="*/ 11656001 w 12086611"/>
              <a:gd name="connsiteY142" fmla="*/ 144873 h 2408285"/>
              <a:gd name="connsiteX143" fmla="*/ 11652828 w 12086611"/>
              <a:gd name="connsiteY143" fmla="*/ 141891 h 2408285"/>
              <a:gd name="connsiteX144" fmla="*/ 11549028 w 12086611"/>
              <a:gd name="connsiteY144" fmla="*/ 236512 h 2408285"/>
              <a:gd name="connsiteX145" fmla="*/ 11549028 w 12086611"/>
              <a:gd name="connsiteY145" fmla="*/ 243019 h 2408285"/>
              <a:gd name="connsiteX146" fmla="*/ 11552881 w 12086611"/>
              <a:gd name="connsiteY146" fmla="*/ 246543 h 2408285"/>
              <a:gd name="connsiteX147" fmla="*/ 11552881 w 12086611"/>
              <a:gd name="connsiteY147" fmla="*/ 242205 h 2408285"/>
              <a:gd name="connsiteX148" fmla="*/ 11656681 w 12086611"/>
              <a:gd name="connsiteY148" fmla="*/ 338724 h 2408285"/>
              <a:gd name="connsiteX149" fmla="*/ 11656681 w 12086611"/>
              <a:gd name="connsiteY149" fmla="*/ 457746 h 2408285"/>
              <a:gd name="connsiteX150" fmla="*/ 11552881 w 12086611"/>
              <a:gd name="connsiteY150" fmla="*/ 361227 h 2408285"/>
              <a:gd name="connsiteX151" fmla="*/ 11552881 w 12086611"/>
              <a:gd name="connsiteY151" fmla="*/ 246814 h 2408285"/>
              <a:gd name="connsiteX152" fmla="*/ 11549028 w 12086611"/>
              <a:gd name="connsiteY152" fmla="*/ 243290 h 2408285"/>
              <a:gd name="connsiteX153" fmla="*/ 11549028 w 12086611"/>
              <a:gd name="connsiteY153" fmla="*/ 363125 h 2408285"/>
              <a:gd name="connsiteX154" fmla="*/ 11441829 w 12086611"/>
              <a:gd name="connsiteY154" fmla="*/ 460457 h 2408285"/>
              <a:gd name="connsiteX155" fmla="*/ 11441829 w 12086611"/>
              <a:gd name="connsiteY155" fmla="*/ 587613 h 2408285"/>
              <a:gd name="connsiteX156" fmla="*/ 11544269 w 12086611"/>
              <a:gd name="connsiteY156" fmla="*/ 682505 h 2408285"/>
              <a:gd name="connsiteX157" fmla="*/ 11544269 w 12086611"/>
              <a:gd name="connsiteY157" fmla="*/ 676811 h 2408285"/>
              <a:gd name="connsiteX158" fmla="*/ 11445455 w 12086611"/>
              <a:gd name="connsiteY158" fmla="*/ 585444 h 2408285"/>
              <a:gd name="connsiteX159" fmla="*/ 11445455 w 12086611"/>
              <a:gd name="connsiteY159" fmla="*/ 466151 h 2408285"/>
              <a:gd name="connsiteX160" fmla="*/ 11544269 w 12086611"/>
              <a:gd name="connsiteY160" fmla="*/ 557789 h 2408285"/>
              <a:gd name="connsiteX161" fmla="*/ 11544269 w 12086611"/>
              <a:gd name="connsiteY161" fmla="*/ 552096 h 2408285"/>
              <a:gd name="connsiteX162" fmla="*/ 11446815 w 12086611"/>
              <a:gd name="connsiteY162" fmla="*/ 461542 h 2408285"/>
              <a:gd name="connsiteX163" fmla="*/ 11551748 w 12086611"/>
              <a:gd name="connsiteY163" fmla="*/ 366107 h 2408285"/>
              <a:gd name="connsiteX164" fmla="*/ 11656454 w 12086611"/>
              <a:gd name="connsiteY164" fmla="*/ 463440 h 2408285"/>
              <a:gd name="connsiteX165" fmla="*/ 11551521 w 12086611"/>
              <a:gd name="connsiteY165" fmla="*/ 558874 h 2408285"/>
              <a:gd name="connsiteX166" fmla="*/ 11544495 w 12086611"/>
              <a:gd name="connsiteY166" fmla="*/ 552367 h 2408285"/>
              <a:gd name="connsiteX167" fmla="*/ 11544495 w 12086611"/>
              <a:gd name="connsiteY167" fmla="*/ 558061 h 2408285"/>
              <a:gd name="connsiteX168" fmla="*/ 11549482 w 12086611"/>
              <a:gd name="connsiteY168" fmla="*/ 562669 h 2408285"/>
              <a:gd name="connsiteX169" fmla="*/ 11549482 w 12086611"/>
              <a:gd name="connsiteY169" fmla="*/ 681691 h 2408285"/>
              <a:gd name="connsiteX170" fmla="*/ 11544495 w 12086611"/>
              <a:gd name="connsiteY170" fmla="*/ 677083 h 2408285"/>
              <a:gd name="connsiteX171" fmla="*/ 11544495 w 12086611"/>
              <a:gd name="connsiteY171" fmla="*/ 682776 h 2408285"/>
              <a:gd name="connsiteX172" fmla="*/ 11549028 w 12086611"/>
              <a:gd name="connsiteY172" fmla="*/ 687114 h 2408285"/>
              <a:gd name="connsiteX173" fmla="*/ 11549028 w 12086611"/>
              <a:gd name="connsiteY173" fmla="*/ 748116 h 2408285"/>
              <a:gd name="connsiteX174" fmla="*/ 11552881 w 12086611"/>
              <a:gd name="connsiteY174" fmla="*/ 748658 h 2408285"/>
              <a:gd name="connsiteX175" fmla="*/ 11552881 w 12086611"/>
              <a:gd name="connsiteY175" fmla="*/ 688741 h 2408285"/>
              <a:gd name="connsiteX176" fmla="*/ 11607727 w 12086611"/>
              <a:gd name="connsiteY176" fmla="*/ 739711 h 2408285"/>
              <a:gd name="connsiteX177" fmla="*/ 11609994 w 12086611"/>
              <a:gd name="connsiteY177" fmla="*/ 736187 h 2408285"/>
              <a:gd name="connsiteX178" fmla="*/ 11607727 w 12086611"/>
              <a:gd name="connsiteY178" fmla="*/ 739982 h 2408285"/>
              <a:gd name="connsiteX179" fmla="*/ 11656681 w 12086611"/>
              <a:gd name="connsiteY179" fmla="*/ 785259 h 2408285"/>
              <a:gd name="connsiteX180" fmla="*/ 11656681 w 12086611"/>
              <a:gd name="connsiteY180" fmla="*/ 904552 h 2408285"/>
              <a:gd name="connsiteX181" fmla="*/ 11552881 w 12086611"/>
              <a:gd name="connsiteY181" fmla="*/ 808034 h 2408285"/>
              <a:gd name="connsiteX182" fmla="*/ 11552881 w 12086611"/>
              <a:gd name="connsiteY182" fmla="*/ 748929 h 2408285"/>
              <a:gd name="connsiteX183" fmla="*/ 11549028 w 12086611"/>
              <a:gd name="connsiteY183" fmla="*/ 748387 h 2408285"/>
              <a:gd name="connsiteX184" fmla="*/ 11549028 w 12086611"/>
              <a:gd name="connsiteY184" fmla="*/ 809931 h 2408285"/>
              <a:gd name="connsiteX185" fmla="*/ 11479451 w 12086611"/>
              <a:gd name="connsiteY185" fmla="*/ 873102 h 2408285"/>
              <a:gd name="connsiteX186" fmla="*/ 11483304 w 12086611"/>
              <a:gd name="connsiteY186" fmla="*/ 875271 h 2408285"/>
              <a:gd name="connsiteX187" fmla="*/ 11551748 w 12086611"/>
              <a:gd name="connsiteY187" fmla="*/ 813185 h 2408285"/>
              <a:gd name="connsiteX188" fmla="*/ 11656454 w 12086611"/>
              <a:gd name="connsiteY188" fmla="*/ 910246 h 2408285"/>
              <a:gd name="connsiteX189" fmla="*/ 11551521 w 12086611"/>
              <a:gd name="connsiteY189" fmla="*/ 1005680 h 2408285"/>
              <a:gd name="connsiteX190" fmla="*/ 11446815 w 12086611"/>
              <a:gd name="connsiteY190" fmla="*/ 908619 h 2408285"/>
              <a:gd name="connsiteX191" fmla="*/ 11483077 w 12086611"/>
              <a:gd name="connsiteY191" fmla="*/ 875543 h 2408285"/>
              <a:gd name="connsiteX192" fmla="*/ 11479224 w 12086611"/>
              <a:gd name="connsiteY192" fmla="*/ 873374 h 2408285"/>
              <a:gd name="connsiteX193" fmla="*/ 11441829 w 12086611"/>
              <a:gd name="connsiteY193" fmla="*/ 907535 h 2408285"/>
              <a:gd name="connsiteX194" fmla="*/ 11441829 w 12086611"/>
              <a:gd name="connsiteY194" fmla="*/ 993751 h 2408285"/>
              <a:gd name="connsiteX195" fmla="*/ 11445455 w 12086611"/>
              <a:gd name="connsiteY195" fmla="*/ 995649 h 2408285"/>
              <a:gd name="connsiteX196" fmla="*/ 11445455 w 12086611"/>
              <a:gd name="connsiteY196" fmla="*/ 913228 h 2408285"/>
              <a:gd name="connsiteX197" fmla="*/ 11549482 w 12086611"/>
              <a:gd name="connsiteY197" fmla="*/ 1009747 h 2408285"/>
              <a:gd name="connsiteX198" fmla="*/ 11549482 w 12086611"/>
              <a:gd name="connsiteY198" fmla="*/ 1128769 h 2408285"/>
              <a:gd name="connsiteX199" fmla="*/ 11445455 w 12086611"/>
              <a:gd name="connsiteY199" fmla="*/ 1032250 h 2408285"/>
              <a:gd name="connsiteX200" fmla="*/ 11445455 w 12086611"/>
              <a:gd name="connsiteY200" fmla="*/ 995920 h 2408285"/>
              <a:gd name="connsiteX201" fmla="*/ 11441829 w 12086611"/>
              <a:gd name="connsiteY201" fmla="*/ 994022 h 2408285"/>
              <a:gd name="connsiteX202" fmla="*/ 11441829 w 12086611"/>
              <a:gd name="connsiteY202" fmla="*/ 1034419 h 2408285"/>
              <a:gd name="connsiteX203" fmla="*/ 11551295 w 12086611"/>
              <a:gd name="connsiteY203" fmla="*/ 1136089 h 2408285"/>
              <a:gd name="connsiteX204" fmla="*/ 11660307 w 12086611"/>
              <a:gd name="connsiteY204" fmla="*/ 1037130 h 2408285"/>
              <a:gd name="connsiteX205" fmla="*/ 11686370 w 12086611"/>
              <a:gd name="connsiteY205" fmla="*/ 1061260 h 2408285"/>
              <a:gd name="connsiteX206" fmla="*/ 11764787 w 12086611"/>
              <a:gd name="connsiteY206" fmla="*/ 1133920 h 2408285"/>
              <a:gd name="connsiteX207" fmla="*/ 11764787 w 12086611"/>
              <a:gd name="connsiteY207" fmla="*/ 1250231 h 2408285"/>
              <a:gd name="connsiteX208" fmla="*/ 11768639 w 12086611"/>
              <a:gd name="connsiteY208" fmla="*/ 1250231 h 2408285"/>
              <a:gd name="connsiteX209" fmla="*/ 11768639 w 12086611"/>
              <a:gd name="connsiteY209" fmla="*/ 1243724 h 2408285"/>
              <a:gd name="connsiteX210" fmla="*/ 11768639 w 12086611"/>
              <a:gd name="connsiteY210" fmla="*/ 1135818 h 2408285"/>
              <a:gd name="connsiteX211" fmla="*/ 11872666 w 12086611"/>
              <a:gd name="connsiteY211" fmla="*/ 1232337 h 2408285"/>
              <a:gd name="connsiteX212" fmla="*/ 11872666 w 12086611"/>
              <a:gd name="connsiteY212" fmla="*/ 1242097 h 2408285"/>
              <a:gd name="connsiteX213" fmla="*/ 11872666 w 12086611"/>
              <a:gd name="connsiteY213" fmla="*/ 1351088 h 2408285"/>
              <a:gd name="connsiteX214" fmla="*/ 11768639 w 12086611"/>
              <a:gd name="connsiteY214" fmla="*/ 1254840 h 2408285"/>
              <a:gd name="connsiteX215" fmla="*/ 11768639 w 12086611"/>
              <a:gd name="connsiteY215" fmla="*/ 1250502 h 2408285"/>
              <a:gd name="connsiteX216" fmla="*/ 11764787 w 12086611"/>
              <a:gd name="connsiteY216" fmla="*/ 1250502 h 2408285"/>
              <a:gd name="connsiteX217" fmla="*/ 11764787 w 12086611"/>
              <a:gd name="connsiteY217" fmla="*/ 1254569 h 2408285"/>
              <a:gd name="connsiteX218" fmla="*/ 11760254 w 12086611"/>
              <a:gd name="connsiteY218" fmla="*/ 1258636 h 2408285"/>
              <a:gd name="connsiteX219" fmla="*/ 11763200 w 12086611"/>
              <a:gd name="connsiteY219" fmla="*/ 1261618 h 2408285"/>
              <a:gd name="connsiteX220" fmla="*/ 11760027 w 12086611"/>
              <a:gd name="connsiteY220" fmla="*/ 1258907 h 2408285"/>
              <a:gd name="connsiteX221" fmla="*/ 11656227 w 12086611"/>
              <a:gd name="connsiteY221" fmla="*/ 1353257 h 2408285"/>
              <a:gd name="connsiteX222" fmla="*/ 11656227 w 12086611"/>
              <a:gd name="connsiteY222" fmla="*/ 1360035 h 2408285"/>
              <a:gd name="connsiteX223" fmla="*/ 11660080 w 12086611"/>
              <a:gd name="connsiteY223" fmla="*/ 1363559 h 2408285"/>
              <a:gd name="connsiteX224" fmla="*/ 11660080 w 12086611"/>
              <a:gd name="connsiteY224" fmla="*/ 1358950 h 2408285"/>
              <a:gd name="connsiteX225" fmla="*/ 11764107 w 12086611"/>
              <a:gd name="connsiteY225" fmla="*/ 1455469 h 2408285"/>
              <a:gd name="connsiteX226" fmla="*/ 11764107 w 12086611"/>
              <a:gd name="connsiteY226" fmla="*/ 1574491 h 2408285"/>
              <a:gd name="connsiteX227" fmla="*/ 11660080 w 12086611"/>
              <a:gd name="connsiteY227" fmla="*/ 1478243 h 2408285"/>
              <a:gd name="connsiteX228" fmla="*/ 11660080 w 12086611"/>
              <a:gd name="connsiteY228" fmla="*/ 1363830 h 2408285"/>
              <a:gd name="connsiteX229" fmla="*/ 11656227 w 12086611"/>
              <a:gd name="connsiteY229" fmla="*/ 1360306 h 2408285"/>
              <a:gd name="connsiteX230" fmla="*/ 11656227 w 12086611"/>
              <a:gd name="connsiteY230" fmla="*/ 1479870 h 2408285"/>
              <a:gd name="connsiteX231" fmla="*/ 11549028 w 12086611"/>
              <a:gd name="connsiteY231" fmla="*/ 1577473 h 2408285"/>
              <a:gd name="connsiteX232" fmla="*/ 11549028 w 12086611"/>
              <a:gd name="connsiteY232" fmla="*/ 1704357 h 2408285"/>
              <a:gd name="connsiteX233" fmla="*/ 11651468 w 12086611"/>
              <a:gd name="connsiteY233" fmla="*/ 1799521 h 2408285"/>
              <a:gd name="connsiteX234" fmla="*/ 11651468 w 12086611"/>
              <a:gd name="connsiteY234" fmla="*/ 1793827 h 2408285"/>
              <a:gd name="connsiteX235" fmla="*/ 11552881 w 12086611"/>
              <a:gd name="connsiteY235" fmla="*/ 1702189 h 2408285"/>
              <a:gd name="connsiteX236" fmla="*/ 11552881 w 12086611"/>
              <a:gd name="connsiteY236" fmla="*/ 1583167 h 2408285"/>
              <a:gd name="connsiteX237" fmla="*/ 11651468 w 12086611"/>
              <a:gd name="connsiteY237" fmla="*/ 1674535 h 2408285"/>
              <a:gd name="connsiteX238" fmla="*/ 11651468 w 12086611"/>
              <a:gd name="connsiteY238" fmla="*/ 1669112 h 2408285"/>
              <a:gd name="connsiteX239" fmla="*/ 11554014 w 12086611"/>
              <a:gd name="connsiteY239" fmla="*/ 1578558 h 2408285"/>
              <a:gd name="connsiteX240" fmla="*/ 11658947 w 12086611"/>
              <a:gd name="connsiteY240" fmla="*/ 1483123 h 2408285"/>
              <a:gd name="connsiteX241" fmla="*/ 11763653 w 12086611"/>
              <a:gd name="connsiteY241" fmla="*/ 1580184 h 2408285"/>
              <a:gd name="connsiteX242" fmla="*/ 11658721 w 12086611"/>
              <a:gd name="connsiteY242" fmla="*/ 1675619 h 2408285"/>
              <a:gd name="connsiteX243" fmla="*/ 11651695 w 12086611"/>
              <a:gd name="connsiteY243" fmla="*/ 1669112 h 2408285"/>
              <a:gd name="connsiteX244" fmla="*/ 11651695 w 12086611"/>
              <a:gd name="connsiteY244" fmla="*/ 1674805 h 2408285"/>
              <a:gd name="connsiteX245" fmla="*/ 11656907 w 12086611"/>
              <a:gd name="connsiteY245" fmla="*/ 1679686 h 2408285"/>
              <a:gd name="connsiteX246" fmla="*/ 11656907 w 12086611"/>
              <a:gd name="connsiteY246" fmla="*/ 1798708 h 2408285"/>
              <a:gd name="connsiteX247" fmla="*/ 11651695 w 12086611"/>
              <a:gd name="connsiteY247" fmla="*/ 1793827 h 2408285"/>
              <a:gd name="connsiteX248" fmla="*/ 11651695 w 12086611"/>
              <a:gd name="connsiteY248" fmla="*/ 1799521 h 2408285"/>
              <a:gd name="connsiteX249" fmla="*/ 11656227 w 12086611"/>
              <a:gd name="connsiteY249" fmla="*/ 1803859 h 2408285"/>
              <a:gd name="connsiteX250" fmla="*/ 11656227 w 12086611"/>
              <a:gd name="connsiteY250" fmla="*/ 1864861 h 2408285"/>
              <a:gd name="connsiteX251" fmla="*/ 11660080 w 12086611"/>
              <a:gd name="connsiteY251" fmla="*/ 1865674 h 2408285"/>
              <a:gd name="connsiteX252" fmla="*/ 11660080 w 12086611"/>
              <a:gd name="connsiteY252" fmla="*/ 1805757 h 2408285"/>
              <a:gd name="connsiteX253" fmla="*/ 11714927 w 12086611"/>
              <a:gd name="connsiteY253" fmla="*/ 1856727 h 2408285"/>
              <a:gd name="connsiteX254" fmla="*/ 11717193 w 12086611"/>
              <a:gd name="connsiteY254" fmla="*/ 1852932 h 2408285"/>
              <a:gd name="connsiteX255" fmla="*/ 11662573 w 12086611"/>
              <a:gd name="connsiteY255" fmla="*/ 1802503 h 2408285"/>
              <a:gd name="connsiteX256" fmla="*/ 11767506 w 12086611"/>
              <a:gd name="connsiteY256" fmla="*/ 1707069 h 2408285"/>
              <a:gd name="connsiteX257" fmla="*/ 11791983 w 12086611"/>
              <a:gd name="connsiteY257" fmla="*/ 1729572 h 2408285"/>
              <a:gd name="connsiteX258" fmla="*/ 11870853 w 12086611"/>
              <a:gd name="connsiteY258" fmla="*/ 1802775 h 2408285"/>
              <a:gd name="connsiteX259" fmla="*/ 11765920 w 12086611"/>
              <a:gd name="connsiteY259" fmla="*/ 1898209 h 2408285"/>
              <a:gd name="connsiteX260" fmla="*/ 11717193 w 12086611"/>
              <a:gd name="connsiteY260" fmla="*/ 1853203 h 2408285"/>
              <a:gd name="connsiteX261" fmla="*/ 11715153 w 12086611"/>
              <a:gd name="connsiteY261" fmla="*/ 1856727 h 2408285"/>
              <a:gd name="connsiteX262" fmla="*/ 11764107 w 12086611"/>
              <a:gd name="connsiteY262" fmla="*/ 1902276 h 2408285"/>
              <a:gd name="connsiteX263" fmla="*/ 11764107 w 12086611"/>
              <a:gd name="connsiteY263" fmla="*/ 2021298 h 2408285"/>
              <a:gd name="connsiteX264" fmla="*/ 11660080 w 12086611"/>
              <a:gd name="connsiteY264" fmla="*/ 1924778 h 2408285"/>
              <a:gd name="connsiteX265" fmla="*/ 11660080 w 12086611"/>
              <a:gd name="connsiteY265" fmla="*/ 1865945 h 2408285"/>
              <a:gd name="connsiteX266" fmla="*/ 11656227 w 12086611"/>
              <a:gd name="connsiteY266" fmla="*/ 1865132 h 2408285"/>
              <a:gd name="connsiteX267" fmla="*/ 11656227 w 12086611"/>
              <a:gd name="connsiteY267" fmla="*/ 1926948 h 2408285"/>
              <a:gd name="connsiteX268" fmla="*/ 11586650 w 12086611"/>
              <a:gd name="connsiteY268" fmla="*/ 1990119 h 2408285"/>
              <a:gd name="connsiteX269" fmla="*/ 11549028 w 12086611"/>
              <a:gd name="connsiteY269" fmla="*/ 2024280 h 2408285"/>
              <a:gd name="connsiteX270" fmla="*/ 11549028 w 12086611"/>
              <a:gd name="connsiteY270" fmla="*/ 2110496 h 2408285"/>
              <a:gd name="connsiteX271" fmla="*/ 11552881 w 12086611"/>
              <a:gd name="connsiteY271" fmla="*/ 2112394 h 2408285"/>
              <a:gd name="connsiteX272" fmla="*/ 11552881 w 12086611"/>
              <a:gd name="connsiteY272" fmla="*/ 2029973 h 2408285"/>
              <a:gd name="connsiteX273" fmla="*/ 11656907 w 12086611"/>
              <a:gd name="connsiteY273" fmla="*/ 2126492 h 2408285"/>
              <a:gd name="connsiteX274" fmla="*/ 11656907 w 12086611"/>
              <a:gd name="connsiteY274" fmla="*/ 2245514 h 2408285"/>
              <a:gd name="connsiteX275" fmla="*/ 11552881 w 12086611"/>
              <a:gd name="connsiteY275" fmla="*/ 2149266 h 2408285"/>
              <a:gd name="connsiteX276" fmla="*/ 11552881 w 12086611"/>
              <a:gd name="connsiteY276" fmla="*/ 2112665 h 2408285"/>
              <a:gd name="connsiteX277" fmla="*/ 11549028 w 12086611"/>
              <a:gd name="connsiteY277" fmla="*/ 2110767 h 2408285"/>
              <a:gd name="connsiteX278" fmla="*/ 11549028 w 12086611"/>
              <a:gd name="connsiteY278" fmla="*/ 2151435 h 2408285"/>
              <a:gd name="connsiteX279" fmla="*/ 11658721 w 12086611"/>
              <a:gd name="connsiteY279" fmla="*/ 2253105 h 2408285"/>
              <a:gd name="connsiteX280" fmla="*/ 11767506 w 12086611"/>
              <a:gd name="connsiteY280" fmla="*/ 2153875 h 2408285"/>
              <a:gd name="connsiteX281" fmla="*/ 11793569 w 12086611"/>
              <a:gd name="connsiteY281" fmla="*/ 2178005 h 2408285"/>
              <a:gd name="connsiteX282" fmla="*/ 11795609 w 12086611"/>
              <a:gd name="connsiteY282" fmla="*/ 2174210 h 2408285"/>
              <a:gd name="connsiteX283" fmla="*/ 11793796 w 12086611"/>
              <a:gd name="connsiteY283" fmla="*/ 2178276 h 2408285"/>
              <a:gd name="connsiteX284" fmla="*/ 11871986 w 12086611"/>
              <a:gd name="connsiteY284" fmla="*/ 2250937 h 2408285"/>
              <a:gd name="connsiteX285" fmla="*/ 11871986 w 12086611"/>
              <a:gd name="connsiteY285" fmla="*/ 2372941 h 2408285"/>
              <a:gd name="connsiteX286" fmla="*/ 11853628 w 12086611"/>
              <a:gd name="connsiteY286" fmla="*/ 2389640 h 2408285"/>
              <a:gd name="connsiteX287" fmla="*/ 11844194 w 12086611"/>
              <a:gd name="connsiteY287" fmla="*/ 2398222 h 2408285"/>
              <a:gd name="connsiteX288" fmla="*/ 0 w 12086611"/>
              <a:gd name="connsiteY288" fmla="*/ 2408285 h 240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2086611" h="2408285">
                <a:moveTo>
                  <a:pt x="11874479" y="2376194"/>
                </a:moveTo>
                <a:lnTo>
                  <a:pt x="11897822" y="2397884"/>
                </a:lnTo>
                <a:lnTo>
                  <a:pt x="11898186" y="2398222"/>
                </a:lnTo>
                <a:lnTo>
                  <a:pt x="11850311" y="2398222"/>
                </a:lnTo>
                <a:lnTo>
                  <a:pt x="11852466" y="2396257"/>
                </a:lnTo>
                <a:close/>
                <a:moveTo>
                  <a:pt x="11875838" y="2252563"/>
                </a:moveTo>
                <a:lnTo>
                  <a:pt x="11979865" y="2349082"/>
                </a:lnTo>
                <a:lnTo>
                  <a:pt x="11979865" y="2378140"/>
                </a:lnTo>
                <a:lnTo>
                  <a:pt x="11979865" y="2398222"/>
                </a:lnTo>
                <a:lnTo>
                  <a:pt x="11904568" y="2398222"/>
                </a:lnTo>
                <a:lnTo>
                  <a:pt x="11903035" y="2396799"/>
                </a:lnTo>
                <a:cubicBezTo>
                  <a:pt x="11901449" y="2397071"/>
                  <a:pt x="11899635" y="2397613"/>
                  <a:pt x="11897822" y="2397884"/>
                </a:cubicBezTo>
                <a:cubicBezTo>
                  <a:pt x="11899635" y="2397341"/>
                  <a:pt x="11901222" y="2397071"/>
                  <a:pt x="11902808" y="2396528"/>
                </a:cubicBezTo>
                <a:lnTo>
                  <a:pt x="11875838" y="2371585"/>
                </a:lnTo>
                <a:close/>
                <a:moveTo>
                  <a:pt x="11768639" y="2029973"/>
                </a:moveTo>
                <a:lnTo>
                  <a:pt x="11835724" y="2092331"/>
                </a:lnTo>
                <a:lnTo>
                  <a:pt x="11872666" y="2126492"/>
                </a:lnTo>
                <a:lnTo>
                  <a:pt x="11872666" y="2245514"/>
                </a:lnTo>
                <a:lnTo>
                  <a:pt x="11795609" y="2174210"/>
                </a:lnTo>
                <a:lnTo>
                  <a:pt x="11768639" y="2149266"/>
                </a:lnTo>
                <a:close/>
                <a:moveTo>
                  <a:pt x="11658947" y="1929930"/>
                </a:moveTo>
                <a:lnTo>
                  <a:pt x="11763653" y="2027262"/>
                </a:lnTo>
                <a:lnTo>
                  <a:pt x="11658721" y="2122697"/>
                </a:lnTo>
                <a:lnTo>
                  <a:pt x="11554014" y="2025364"/>
                </a:lnTo>
                <a:lnTo>
                  <a:pt x="11590503" y="1992287"/>
                </a:lnTo>
                <a:close/>
                <a:moveTo>
                  <a:pt x="11983265" y="1707069"/>
                </a:moveTo>
                <a:lnTo>
                  <a:pt x="12086611" y="1802775"/>
                </a:lnTo>
                <a:lnTo>
                  <a:pt x="11981678" y="1898209"/>
                </a:lnTo>
                <a:lnTo>
                  <a:pt x="11946776" y="1865674"/>
                </a:lnTo>
                <a:lnTo>
                  <a:pt x="11944736" y="1869741"/>
                </a:lnTo>
                <a:lnTo>
                  <a:pt x="11979865" y="1902276"/>
                </a:lnTo>
                <a:lnTo>
                  <a:pt x="11979865" y="2021298"/>
                </a:lnTo>
                <a:lnTo>
                  <a:pt x="11904621" y="1951619"/>
                </a:lnTo>
                <a:lnTo>
                  <a:pt x="11902582" y="1955957"/>
                </a:lnTo>
                <a:lnTo>
                  <a:pt x="11979412" y="2027262"/>
                </a:lnTo>
                <a:lnTo>
                  <a:pt x="11874479" y="2122697"/>
                </a:lnTo>
                <a:lnTo>
                  <a:pt x="11837764" y="2088535"/>
                </a:lnTo>
                <a:lnTo>
                  <a:pt x="11835724" y="2092331"/>
                </a:lnTo>
                <a:lnTo>
                  <a:pt x="11837537" y="2088264"/>
                </a:lnTo>
                <a:lnTo>
                  <a:pt x="11769772" y="2025364"/>
                </a:lnTo>
                <a:lnTo>
                  <a:pt x="11874705" y="1929930"/>
                </a:lnTo>
                <a:lnTo>
                  <a:pt x="11902355" y="1955686"/>
                </a:lnTo>
                <a:lnTo>
                  <a:pt x="11904621" y="1951349"/>
                </a:lnTo>
                <a:lnTo>
                  <a:pt x="11875838" y="1924778"/>
                </a:lnTo>
                <a:lnTo>
                  <a:pt x="11875838" y="1805757"/>
                </a:lnTo>
                <a:lnTo>
                  <a:pt x="11944736" y="1869470"/>
                </a:lnTo>
                <a:lnTo>
                  <a:pt x="11946549" y="1865674"/>
                </a:lnTo>
                <a:lnTo>
                  <a:pt x="11878332" y="1802503"/>
                </a:lnTo>
                <a:close/>
                <a:moveTo>
                  <a:pt x="11768639" y="1583167"/>
                </a:moveTo>
                <a:lnTo>
                  <a:pt x="11840257" y="1649591"/>
                </a:lnTo>
                <a:lnTo>
                  <a:pt x="11842523" y="1646067"/>
                </a:lnTo>
                <a:lnTo>
                  <a:pt x="11840483" y="1649591"/>
                </a:lnTo>
                <a:lnTo>
                  <a:pt x="11872666" y="1679686"/>
                </a:lnTo>
                <a:lnTo>
                  <a:pt x="11872666" y="1798708"/>
                </a:lnTo>
                <a:lnTo>
                  <a:pt x="11794249" y="1726047"/>
                </a:lnTo>
                <a:lnTo>
                  <a:pt x="11791983" y="1729572"/>
                </a:lnTo>
                <a:lnTo>
                  <a:pt x="11794023" y="1725776"/>
                </a:lnTo>
                <a:lnTo>
                  <a:pt x="11768639" y="1702189"/>
                </a:lnTo>
                <a:close/>
                <a:moveTo>
                  <a:pt x="11874705" y="1483123"/>
                </a:moveTo>
                <a:lnTo>
                  <a:pt x="11979412" y="1580184"/>
                </a:lnTo>
                <a:lnTo>
                  <a:pt x="11874479" y="1675619"/>
                </a:lnTo>
                <a:lnTo>
                  <a:pt x="11842523" y="1646067"/>
                </a:lnTo>
                <a:lnTo>
                  <a:pt x="11769772" y="1578558"/>
                </a:lnTo>
                <a:close/>
                <a:moveTo>
                  <a:pt x="11766146" y="1258907"/>
                </a:moveTo>
                <a:lnTo>
                  <a:pt x="11870853" y="1355968"/>
                </a:lnTo>
                <a:lnTo>
                  <a:pt x="11765920" y="1451673"/>
                </a:lnTo>
                <a:lnTo>
                  <a:pt x="11661213" y="1354341"/>
                </a:lnTo>
                <a:lnTo>
                  <a:pt x="11763200" y="1261618"/>
                </a:lnTo>
                <a:close/>
                <a:moveTo>
                  <a:pt x="11661213" y="913228"/>
                </a:moveTo>
                <a:lnTo>
                  <a:pt x="11728298" y="975315"/>
                </a:lnTo>
                <a:lnTo>
                  <a:pt x="11730338" y="971519"/>
                </a:lnTo>
                <a:lnTo>
                  <a:pt x="11728525" y="975586"/>
                </a:lnTo>
                <a:lnTo>
                  <a:pt x="11765240" y="1009747"/>
                </a:lnTo>
                <a:lnTo>
                  <a:pt x="11765240" y="1128769"/>
                </a:lnTo>
                <a:lnTo>
                  <a:pt x="11688410" y="1057464"/>
                </a:lnTo>
                <a:lnTo>
                  <a:pt x="11686370" y="1061260"/>
                </a:lnTo>
                <a:lnTo>
                  <a:pt x="11688183" y="1057193"/>
                </a:lnTo>
                <a:lnTo>
                  <a:pt x="11661213" y="1032250"/>
                </a:lnTo>
                <a:close/>
                <a:moveTo>
                  <a:pt x="11876065" y="590053"/>
                </a:moveTo>
                <a:lnTo>
                  <a:pt x="11979412" y="686029"/>
                </a:lnTo>
                <a:lnTo>
                  <a:pt x="11874479" y="781464"/>
                </a:lnTo>
                <a:lnTo>
                  <a:pt x="11839350" y="748929"/>
                </a:lnTo>
                <a:lnTo>
                  <a:pt x="11837537" y="752725"/>
                </a:lnTo>
                <a:lnTo>
                  <a:pt x="11872666" y="785259"/>
                </a:lnTo>
                <a:lnTo>
                  <a:pt x="11872666" y="904552"/>
                </a:lnTo>
                <a:lnTo>
                  <a:pt x="11797422" y="834603"/>
                </a:lnTo>
                <a:lnTo>
                  <a:pt x="11795383" y="838941"/>
                </a:lnTo>
                <a:lnTo>
                  <a:pt x="11871986" y="910246"/>
                </a:lnTo>
                <a:lnTo>
                  <a:pt x="11767053" y="1005680"/>
                </a:lnTo>
                <a:lnTo>
                  <a:pt x="11730338" y="971519"/>
                </a:lnTo>
                <a:lnTo>
                  <a:pt x="11662573" y="908619"/>
                </a:lnTo>
                <a:lnTo>
                  <a:pt x="11767506" y="813185"/>
                </a:lnTo>
                <a:lnTo>
                  <a:pt x="11795156" y="838941"/>
                </a:lnTo>
                <a:lnTo>
                  <a:pt x="11797196" y="834603"/>
                </a:lnTo>
                <a:lnTo>
                  <a:pt x="11768639" y="808034"/>
                </a:lnTo>
                <a:lnTo>
                  <a:pt x="11768639" y="688741"/>
                </a:lnTo>
                <a:lnTo>
                  <a:pt x="11837310" y="752725"/>
                </a:lnTo>
                <a:lnTo>
                  <a:pt x="11839350" y="748658"/>
                </a:lnTo>
                <a:lnTo>
                  <a:pt x="11771132" y="685487"/>
                </a:lnTo>
                <a:close/>
                <a:moveTo>
                  <a:pt x="11661213" y="466151"/>
                </a:moveTo>
                <a:lnTo>
                  <a:pt x="11733057" y="532846"/>
                </a:lnTo>
                <a:lnTo>
                  <a:pt x="11765240" y="562669"/>
                </a:lnTo>
                <a:lnTo>
                  <a:pt x="11765240" y="681691"/>
                </a:lnTo>
                <a:lnTo>
                  <a:pt x="11687050" y="609031"/>
                </a:lnTo>
                <a:lnTo>
                  <a:pt x="11684784" y="612827"/>
                </a:lnTo>
                <a:lnTo>
                  <a:pt x="11763653" y="686029"/>
                </a:lnTo>
                <a:lnTo>
                  <a:pt x="11658721" y="781464"/>
                </a:lnTo>
                <a:lnTo>
                  <a:pt x="11609994" y="736187"/>
                </a:lnTo>
                <a:lnTo>
                  <a:pt x="11555374" y="685487"/>
                </a:lnTo>
                <a:lnTo>
                  <a:pt x="11660307" y="590053"/>
                </a:lnTo>
                <a:lnTo>
                  <a:pt x="11684557" y="612556"/>
                </a:lnTo>
                <a:lnTo>
                  <a:pt x="11686824" y="609031"/>
                </a:lnTo>
                <a:lnTo>
                  <a:pt x="11661213" y="585444"/>
                </a:lnTo>
                <a:close/>
                <a:moveTo>
                  <a:pt x="11767506" y="366107"/>
                </a:moveTo>
                <a:lnTo>
                  <a:pt x="11871986" y="463440"/>
                </a:lnTo>
                <a:lnTo>
                  <a:pt x="11767053" y="558874"/>
                </a:lnTo>
                <a:lnTo>
                  <a:pt x="11735324" y="529322"/>
                </a:lnTo>
                <a:lnTo>
                  <a:pt x="11733057" y="532846"/>
                </a:lnTo>
                <a:lnTo>
                  <a:pt x="11735097" y="529051"/>
                </a:lnTo>
                <a:lnTo>
                  <a:pt x="11662573" y="461542"/>
                </a:lnTo>
                <a:close/>
                <a:moveTo>
                  <a:pt x="11658947" y="142162"/>
                </a:moveTo>
                <a:lnTo>
                  <a:pt x="11763653" y="239223"/>
                </a:lnTo>
                <a:lnTo>
                  <a:pt x="11658721" y="334657"/>
                </a:lnTo>
                <a:lnTo>
                  <a:pt x="11554014" y="237596"/>
                </a:lnTo>
                <a:lnTo>
                  <a:pt x="11656001" y="144873"/>
                </a:lnTo>
                <a:close/>
                <a:moveTo>
                  <a:pt x="11690766" y="40330"/>
                </a:moveTo>
                <a:lnTo>
                  <a:pt x="11845185" y="40330"/>
                </a:lnTo>
                <a:lnTo>
                  <a:pt x="11840228" y="44830"/>
                </a:lnTo>
                <a:lnTo>
                  <a:pt x="11767053" y="111254"/>
                </a:lnTo>
                <a:lnTo>
                  <a:pt x="11712546" y="60579"/>
                </a:lnTo>
                <a:close/>
                <a:moveTo>
                  <a:pt x="11661213" y="40330"/>
                </a:moveTo>
                <a:lnTo>
                  <a:pt x="11684643" y="40330"/>
                </a:lnTo>
                <a:lnTo>
                  <a:pt x="11690280" y="45575"/>
                </a:lnTo>
                <a:lnTo>
                  <a:pt x="11765240" y="115321"/>
                </a:lnTo>
                <a:lnTo>
                  <a:pt x="11765240" y="234343"/>
                </a:lnTo>
                <a:lnTo>
                  <a:pt x="11661213" y="137824"/>
                </a:lnTo>
                <a:lnTo>
                  <a:pt x="11661213" y="69350"/>
                </a:lnTo>
                <a:close/>
                <a:moveTo>
                  <a:pt x="0" y="0"/>
                </a:moveTo>
                <a:lnTo>
                  <a:pt x="11657587" y="40330"/>
                </a:lnTo>
                <a:lnTo>
                  <a:pt x="11657587" y="41002"/>
                </a:lnTo>
                <a:lnTo>
                  <a:pt x="11657587" y="137824"/>
                </a:lnTo>
                <a:lnTo>
                  <a:pt x="11653055" y="141891"/>
                </a:lnTo>
                <a:lnTo>
                  <a:pt x="11656001" y="144873"/>
                </a:lnTo>
                <a:lnTo>
                  <a:pt x="11652828" y="141891"/>
                </a:lnTo>
                <a:lnTo>
                  <a:pt x="11549028" y="236512"/>
                </a:lnTo>
                <a:lnTo>
                  <a:pt x="11549028" y="243019"/>
                </a:lnTo>
                <a:lnTo>
                  <a:pt x="11552881" y="246543"/>
                </a:lnTo>
                <a:lnTo>
                  <a:pt x="11552881" y="242205"/>
                </a:lnTo>
                <a:lnTo>
                  <a:pt x="11656681" y="338724"/>
                </a:lnTo>
                <a:lnTo>
                  <a:pt x="11656681" y="457746"/>
                </a:lnTo>
                <a:lnTo>
                  <a:pt x="11552881" y="361227"/>
                </a:lnTo>
                <a:lnTo>
                  <a:pt x="11552881" y="246814"/>
                </a:lnTo>
                <a:lnTo>
                  <a:pt x="11549028" y="243290"/>
                </a:lnTo>
                <a:lnTo>
                  <a:pt x="11549028" y="363125"/>
                </a:lnTo>
                <a:lnTo>
                  <a:pt x="11441829" y="460457"/>
                </a:lnTo>
                <a:lnTo>
                  <a:pt x="11441829" y="587613"/>
                </a:lnTo>
                <a:lnTo>
                  <a:pt x="11544269" y="682505"/>
                </a:lnTo>
                <a:lnTo>
                  <a:pt x="11544269" y="676811"/>
                </a:lnTo>
                <a:lnTo>
                  <a:pt x="11445455" y="585444"/>
                </a:lnTo>
                <a:lnTo>
                  <a:pt x="11445455" y="466151"/>
                </a:lnTo>
                <a:lnTo>
                  <a:pt x="11544269" y="557789"/>
                </a:lnTo>
                <a:lnTo>
                  <a:pt x="11544269" y="552096"/>
                </a:lnTo>
                <a:lnTo>
                  <a:pt x="11446815" y="461542"/>
                </a:lnTo>
                <a:lnTo>
                  <a:pt x="11551748" y="366107"/>
                </a:lnTo>
                <a:lnTo>
                  <a:pt x="11656454" y="463440"/>
                </a:lnTo>
                <a:lnTo>
                  <a:pt x="11551521" y="558874"/>
                </a:lnTo>
                <a:lnTo>
                  <a:pt x="11544495" y="552367"/>
                </a:lnTo>
                <a:lnTo>
                  <a:pt x="11544495" y="558061"/>
                </a:lnTo>
                <a:lnTo>
                  <a:pt x="11549482" y="562669"/>
                </a:lnTo>
                <a:lnTo>
                  <a:pt x="11549482" y="681691"/>
                </a:lnTo>
                <a:lnTo>
                  <a:pt x="11544495" y="677083"/>
                </a:lnTo>
                <a:lnTo>
                  <a:pt x="11544495" y="682776"/>
                </a:lnTo>
                <a:lnTo>
                  <a:pt x="11549028" y="687114"/>
                </a:lnTo>
                <a:lnTo>
                  <a:pt x="11549028" y="748116"/>
                </a:lnTo>
                <a:lnTo>
                  <a:pt x="11552881" y="748658"/>
                </a:lnTo>
                <a:lnTo>
                  <a:pt x="11552881" y="688741"/>
                </a:lnTo>
                <a:lnTo>
                  <a:pt x="11607727" y="739711"/>
                </a:lnTo>
                <a:lnTo>
                  <a:pt x="11609994" y="736187"/>
                </a:lnTo>
                <a:lnTo>
                  <a:pt x="11607727" y="739982"/>
                </a:lnTo>
                <a:lnTo>
                  <a:pt x="11656681" y="785259"/>
                </a:lnTo>
                <a:lnTo>
                  <a:pt x="11656681" y="904552"/>
                </a:lnTo>
                <a:lnTo>
                  <a:pt x="11552881" y="808034"/>
                </a:lnTo>
                <a:lnTo>
                  <a:pt x="11552881" y="748929"/>
                </a:lnTo>
                <a:lnTo>
                  <a:pt x="11549028" y="748387"/>
                </a:lnTo>
                <a:lnTo>
                  <a:pt x="11549028" y="809931"/>
                </a:lnTo>
                <a:lnTo>
                  <a:pt x="11479451" y="873102"/>
                </a:lnTo>
                <a:lnTo>
                  <a:pt x="11483304" y="875271"/>
                </a:lnTo>
                <a:lnTo>
                  <a:pt x="11551748" y="813185"/>
                </a:lnTo>
                <a:lnTo>
                  <a:pt x="11656454" y="910246"/>
                </a:lnTo>
                <a:lnTo>
                  <a:pt x="11551521" y="1005680"/>
                </a:lnTo>
                <a:lnTo>
                  <a:pt x="11446815" y="908619"/>
                </a:lnTo>
                <a:lnTo>
                  <a:pt x="11483077" y="875543"/>
                </a:lnTo>
                <a:lnTo>
                  <a:pt x="11479224" y="873374"/>
                </a:lnTo>
                <a:lnTo>
                  <a:pt x="11441829" y="907535"/>
                </a:lnTo>
                <a:lnTo>
                  <a:pt x="11441829" y="993751"/>
                </a:lnTo>
                <a:lnTo>
                  <a:pt x="11445455" y="995649"/>
                </a:lnTo>
                <a:lnTo>
                  <a:pt x="11445455" y="913228"/>
                </a:lnTo>
                <a:lnTo>
                  <a:pt x="11549482" y="1009747"/>
                </a:lnTo>
                <a:lnTo>
                  <a:pt x="11549482" y="1128769"/>
                </a:lnTo>
                <a:lnTo>
                  <a:pt x="11445455" y="1032250"/>
                </a:lnTo>
                <a:lnTo>
                  <a:pt x="11445455" y="995920"/>
                </a:lnTo>
                <a:lnTo>
                  <a:pt x="11441829" y="994022"/>
                </a:lnTo>
                <a:lnTo>
                  <a:pt x="11441829" y="1034419"/>
                </a:lnTo>
                <a:lnTo>
                  <a:pt x="11551295" y="1136089"/>
                </a:lnTo>
                <a:lnTo>
                  <a:pt x="11660307" y="1037130"/>
                </a:lnTo>
                <a:lnTo>
                  <a:pt x="11686370" y="1061260"/>
                </a:lnTo>
                <a:lnTo>
                  <a:pt x="11764787" y="1133920"/>
                </a:lnTo>
                <a:lnTo>
                  <a:pt x="11764787" y="1250231"/>
                </a:lnTo>
                <a:lnTo>
                  <a:pt x="11768639" y="1250231"/>
                </a:lnTo>
                <a:lnTo>
                  <a:pt x="11768639" y="1243724"/>
                </a:lnTo>
                <a:lnTo>
                  <a:pt x="11768639" y="1135818"/>
                </a:lnTo>
                <a:lnTo>
                  <a:pt x="11872666" y="1232337"/>
                </a:lnTo>
                <a:lnTo>
                  <a:pt x="11872666" y="1242097"/>
                </a:lnTo>
                <a:lnTo>
                  <a:pt x="11872666" y="1351088"/>
                </a:lnTo>
                <a:lnTo>
                  <a:pt x="11768639" y="1254840"/>
                </a:lnTo>
                <a:lnTo>
                  <a:pt x="11768639" y="1250502"/>
                </a:lnTo>
                <a:lnTo>
                  <a:pt x="11764787" y="1250502"/>
                </a:lnTo>
                <a:lnTo>
                  <a:pt x="11764787" y="1254569"/>
                </a:lnTo>
                <a:lnTo>
                  <a:pt x="11760254" y="1258636"/>
                </a:lnTo>
                <a:lnTo>
                  <a:pt x="11763200" y="1261618"/>
                </a:lnTo>
                <a:lnTo>
                  <a:pt x="11760027" y="1258907"/>
                </a:lnTo>
                <a:lnTo>
                  <a:pt x="11656227" y="1353257"/>
                </a:lnTo>
                <a:lnTo>
                  <a:pt x="11656227" y="1360035"/>
                </a:lnTo>
                <a:lnTo>
                  <a:pt x="11660080" y="1363559"/>
                </a:lnTo>
                <a:lnTo>
                  <a:pt x="11660080" y="1358950"/>
                </a:lnTo>
                <a:lnTo>
                  <a:pt x="11764107" y="1455469"/>
                </a:lnTo>
                <a:lnTo>
                  <a:pt x="11764107" y="1574491"/>
                </a:lnTo>
                <a:lnTo>
                  <a:pt x="11660080" y="1478243"/>
                </a:lnTo>
                <a:lnTo>
                  <a:pt x="11660080" y="1363830"/>
                </a:lnTo>
                <a:lnTo>
                  <a:pt x="11656227" y="1360306"/>
                </a:lnTo>
                <a:lnTo>
                  <a:pt x="11656227" y="1479870"/>
                </a:lnTo>
                <a:lnTo>
                  <a:pt x="11549028" y="1577473"/>
                </a:lnTo>
                <a:lnTo>
                  <a:pt x="11549028" y="1704357"/>
                </a:lnTo>
                <a:lnTo>
                  <a:pt x="11651468" y="1799521"/>
                </a:lnTo>
                <a:lnTo>
                  <a:pt x="11651468" y="1793827"/>
                </a:lnTo>
                <a:lnTo>
                  <a:pt x="11552881" y="1702189"/>
                </a:lnTo>
                <a:lnTo>
                  <a:pt x="11552881" y="1583167"/>
                </a:lnTo>
                <a:lnTo>
                  <a:pt x="11651468" y="1674535"/>
                </a:lnTo>
                <a:lnTo>
                  <a:pt x="11651468" y="1669112"/>
                </a:lnTo>
                <a:lnTo>
                  <a:pt x="11554014" y="1578558"/>
                </a:lnTo>
                <a:lnTo>
                  <a:pt x="11658947" y="1483123"/>
                </a:lnTo>
                <a:lnTo>
                  <a:pt x="11763653" y="1580184"/>
                </a:lnTo>
                <a:lnTo>
                  <a:pt x="11658721" y="1675619"/>
                </a:lnTo>
                <a:lnTo>
                  <a:pt x="11651695" y="1669112"/>
                </a:lnTo>
                <a:lnTo>
                  <a:pt x="11651695" y="1674805"/>
                </a:lnTo>
                <a:lnTo>
                  <a:pt x="11656907" y="1679686"/>
                </a:lnTo>
                <a:lnTo>
                  <a:pt x="11656907" y="1798708"/>
                </a:lnTo>
                <a:lnTo>
                  <a:pt x="11651695" y="1793827"/>
                </a:lnTo>
                <a:lnTo>
                  <a:pt x="11651695" y="1799521"/>
                </a:lnTo>
                <a:lnTo>
                  <a:pt x="11656227" y="1803859"/>
                </a:lnTo>
                <a:lnTo>
                  <a:pt x="11656227" y="1864861"/>
                </a:lnTo>
                <a:lnTo>
                  <a:pt x="11660080" y="1865674"/>
                </a:lnTo>
                <a:lnTo>
                  <a:pt x="11660080" y="1805757"/>
                </a:lnTo>
                <a:lnTo>
                  <a:pt x="11714927" y="1856727"/>
                </a:lnTo>
                <a:lnTo>
                  <a:pt x="11717193" y="1852932"/>
                </a:lnTo>
                <a:lnTo>
                  <a:pt x="11662573" y="1802503"/>
                </a:lnTo>
                <a:lnTo>
                  <a:pt x="11767506" y="1707069"/>
                </a:lnTo>
                <a:lnTo>
                  <a:pt x="11791983" y="1729572"/>
                </a:lnTo>
                <a:lnTo>
                  <a:pt x="11870853" y="1802775"/>
                </a:lnTo>
                <a:lnTo>
                  <a:pt x="11765920" y="1898209"/>
                </a:lnTo>
                <a:lnTo>
                  <a:pt x="11717193" y="1853203"/>
                </a:lnTo>
                <a:lnTo>
                  <a:pt x="11715153" y="1856727"/>
                </a:lnTo>
                <a:lnTo>
                  <a:pt x="11764107" y="1902276"/>
                </a:lnTo>
                <a:lnTo>
                  <a:pt x="11764107" y="2021298"/>
                </a:lnTo>
                <a:lnTo>
                  <a:pt x="11660080" y="1924778"/>
                </a:lnTo>
                <a:lnTo>
                  <a:pt x="11660080" y="1865945"/>
                </a:lnTo>
                <a:lnTo>
                  <a:pt x="11656227" y="1865132"/>
                </a:lnTo>
                <a:lnTo>
                  <a:pt x="11656227" y="1926948"/>
                </a:lnTo>
                <a:lnTo>
                  <a:pt x="11586650" y="1990119"/>
                </a:lnTo>
                <a:lnTo>
                  <a:pt x="11549028" y="2024280"/>
                </a:lnTo>
                <a:lnTo>
                  <a:pt x="11549028" y="2110496"/>
                </a:lnTo>
                <a:lnTo>
                  <a:pt x="11552881" y="2112394"/>
                </a:lnTo>
                <a:lnTo>
                  <a:pt x="11552881" y="2029973"/>
                </a:lnTo>
                <a:lnTo>
                  <a:pt x="11656907" y="2126492"/>
                </a:lnTo>
                <a:lnTo>
                  <a:pt x="11656907" y="2245514"/>
                </a:lnTo>
                <a:lnTo>
                  <a:pt x="11552881" y="2149266"/>
                </a:lnTo>
                <a:lnTo>
                  <a:pt x="11552881" y="2112665"/>
                </a:lnTo>
                <a:lnTo>
                  <a:pt x="11549028" y="2110767"/>
                </a:lnTo>
                <a:lnTo>
                  <a:pt x="11549028" y="2151435"/>
                </a:lnTo>
                <a:lnTo>
                  <a:pt x="11658721" y="2253105"/>
                </a:lnTo>
                <a:lnTo>
                  <a:pt x="11767506" y="2153875"/>
                </a:lnTo>
                <a:lnTo>
                  <a:pt x="11793569" y="2178005"/>
                </a:lnTo>
                <a:lnTo>
                  <a:pt x="11795609" y="2174210"/>
                </a:lnTo>
                <a:lnTo>
                  <a:pt x="11793796" y="2178276"/>
                </a:lnTo>
                <a:lnTo>
                  <a:pt x="11871986" y="2250937"/>
                </a:lnTo>
                <a:lnTo>
                  <a:pt x="11871986" y="2372941"/>
                </a:lnTo>
                <a:lnTo>
                  <a:pt x="11853628" y="2389640"/>
                </a:lnTo>
                <a:lnTo>
                  <a:pt x="11844194" y="2398222"/>
                </a:lnTo>
                <a:lnTo>
                  <a:pt x="0" y="2408285"/>
                </a:lnTo>
                <a:close/>
              </a:path>
            </a:pathLst>
          </a:custGeom>
          <a:solidFill>
            <a:schemeClr val="bg1">
              <a:lumMod val="65000"/>
            </a:schemeClr>
          </a:solidFill>
        </p:spPr>
        <p:txBody>
          <a:bodyPr wrap="square" tIns="288000">
            <a:noAutofit/>
          </a:bodyPr>
          <a:lstStyle>
            <a:lvl1pPr algn="ctr">
              <a:defRPr>
                <a:solidFill>
                  <a:schemeClr val="accent2">
                    <a:lumMod val="40000"/>
                    <a:lumOff val="60000"/>
                  </a:schemeClr>
                </a:solidFill>
              </a:defRPr>
            </a:lvl1pPr>
          </a:lstStyle>
          <a:p>
            <a:r>
              <a:rPr lang="fr-FR" dirty="0"/>
              <a:t>Insérez ou glissez votre image ici</a:t>
            </a:r>
          </a:p>
          <a:p>
            <a:endParaRPr lang="fr-FR" dirty="0"/>
          </a:p>
        </p:txBody>
      </p:sp>
    </p:spTree>
    <p:extLst>
      <p:ext uri="{BB962C8B-B14F-4D97-AF65-F5344CB8AC3E}">
        <p14:creationId xmlns:p14="http://schemas.microsoft.com/office/powerpoint/2010/main" val="3251136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lIns="0" anchor="b">
            <a:normAutofit/>
          </a:bodyPr>
          <a:lstStyle>
            <a:lvl1pPr algn="l">
              <a:defRPr sz="2800">
                <a:solidFill>
                  <a:schemeClr val="tx1"/>
                </a:solidFill>
              </a:defRPr>
            </a:lvl1pPr>
          </a:lstStyle>
          <a:p>
            <a:r>
              <a:rPr lang="en-US"/>
              <a:t>Click to edit Master title style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hasCustomPrompt="1"/>
          </p:nvPr>
        </p:nvSpPr>
        <p:spPr>
          <a:xfrm>
            <a:off x="731838" y="4262438"/>
            <a:ext cx="5294312" cy="1655762"/>
          </a:xfrm>
        </p:spPr>
        <p:txBody>
          <a:bodyPr rIns="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style des sous-titres du masque</a:t>
            </a:r>
          </a:p>
        </p:txBody>
      </p:sp>
      <p:pic>
        <p:nvPicPr>
          <p:cNvPr id="8"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10" name="ZoneTexte 9">
            <a:extLst>
              <a:ext uri="{FF2B5EF4-FFF2-40B4-BE49-F238E27FC236}">
                <a16:creationId xmlns:a16="http://schemas.microsoft.com/office/drawing/2014/main" id="{931EACC6-5472-4DD6-3DB8-DB3936803B32}"/>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image</a:t>
            </a:r>
          </a:p>
        </p:txBody>
      </p:sp>
      <p:sp>
        <p:nvSpPr>
          <p:cNvPr id="38" name="Rectangle 21">
            <a:extLst>
              <a:ext uri="{FF2B5EF4-FFF2-40B4-BE49-F238E27FC236}">
                <a16:creationId xmlns:a16="http://schemas.microsoft.com/office/drawing/2014/main" id="{A735B0D2-65F8-67B3-4CB3-F526012A0592}"/>
              </a:ext>
            </a:extLst>
          </p:cNvPr>
          <p:cNvSpPr>
            <a:spLocks noChangeArrowheads="1"/>
          </p:cNvSpPr>
          <p:nvPr userDrawn="1"/>
        </p:nvSpPr>
        <p:spPr bwMode="auto">
          <a:xfrm>
            <a:off x="7110585" y="-1588"/>
            <a:ext cx="20638" cy="311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Espace réservé pour une image  60">
            <a:extLst>
              <a:ext uri="{FF2B5EF4-FFF2-40B4-BE49-F238E27FC236}">
                <a16:creationId xmlns:a16="http://schemas.microsoft.com/office/drawing/2014/main" id="{570E7ABE-1C46-BCBC-E4AA-CED1991C314D}"/>
              </a:ext>
            </a:extLst>
          </p:cNvPr>
          <p:cNvSpPr>
            <a:spLocks noGrp="1"/>
          </p:cNvSpPr>
          <p:nvPr>
            <p:ph type="pic" sz="quarter" idx="10" hasCustomPrompt="1"/>
          </p:nvPr>
        </p:nvSpPr>
        <p:spPr>
          <a:xfrm>
            <a:off x="5435600" y="0"/>
            <a:ext cx="6756400" cy="6858000"/>
          </a:xfrm>
          <a:custGeom>
            <a:avLst/>
            <a:gdLst>
              <a:gd name="connsiteX0" fmla="*/ 558577 w 6756400"/>
              <a:gd name="connsiteY0" fmla="*/ 2472501 h 6858000"/>
              <a:gd name="connsiteX1" fmla="*/ 1118234 w 6756400"/>
              <a:gd name="connsiteY1" fmla="*/ 2898413 h 6858000"/>
              <a:gd name="connsiteX2" fmla="*/ 754773 w 6756400"/>
              <a:gd name="connsiteY2" fmla="*/ 3179642 h 6858000"/>
              <a:gd name="connsiteX3" fmla="*/ 765623 w 6756400"/>
              <a:gd name="connsiteY3" fmla="*/ 3197727 h 6858000"/>
              <a:gd name="connsiteX4" fmla="*/ 1132700 w 6756400"/>
              <a:gd name="connsiteY4" fmla="*/ 2912881 h 6858000"/>
              <a:gd name="connsiteX5" fmla="*/ 1132700 w 6756400"/>
              <a:gd name="connsiteY5" fmla="*/ 3443689 h 6858000"/>
              <a:gd name="connsiteX6" fmla="*/ 978998 w 6756400"/>
              <a:gd name="connsiteY6" fmla="*/ 3562149 h 6858000"/>
              <a:gd name="connsiteX7" fmla="*/ 990752 w 6756400"/>
              <a:gd name="connsiteY7" fmla="*/ 3582043 h 6858000"/>
              <a:gd name="connsiteX8" fmla="*/ 1138125 w 6756400"/>
              <a:gd name="connsiteY8" fmla="*/ 3467200 h 6858000"/>
              <a:gd name="connsiteX9" fmla="*/ 1697783 w 6756400"/>
              <a:gd name="connsiteY9" fmla="*/ 3892208 h 6858000"/>
              <a:gd name="connsiteX10" fmla="*/ 1337034 w 6756400"/>
              <a:gd name="connsiteY10" fmla="*/ 4172532 h 6858000"/>
              <a:gd name="connsiteX11" fmla="*/ 1346980 w 6756400"/>
              <a:gd name="connsiteY11" fmla="*/ 4190618 h 6858000"/>
              <a:gd name="connsiteX12" fmla="*/ 1704112 w 6756400"/>
              <a:gd name="connsiteY12" fmla="*/ 3913006 h 6858000"/>
              <a:gd name="connsiteX13" fmla="*/ 1704112 w 6756400"/>
              <a:gd name="connsiteY13" fmla="*/ 4443814 h 6858000"/>
              <a:gd name="connsiteX14" fmla="*/ 1560355 w 6756400"/>
              <a:gd name="connsiteY14" fmla="*/ 4555944 h 6858000"/>
              <a:gd name="connsiteX15" fmla="*/ 1149879 w 6756400"/>
              <a:gd name="connsiteY15" fmla="*/ 4874248 h 6858000"/>
              <a:gd name="connsiteX16" fmla="*/ 1149879 w 6756400"/>
              <a:gd name="connsiteY16" fmla="*/ 4343440 h 6858000"/>
              <a:gd name="connsiteX17" fmla="*/ 1346076 w 6756400"/>
              <a:gd name="connsiteY17" fmla="*/ 4190618 h 6858000"/>
              <a:gd name="connsiteX18" fmla="*/ 1336130 w 6756400"/>
              <a:gd name="connsiteY18" fmla="*/ 4173437 h 6858000"/>
              <a:gd name="connsiteX19" fmla="*/ 1139934 w 6756400"/>
              <a:gd name="connsiteY19" fmla="*/ 4325354 h 6858000"/>
              <a:gd name="connsiteX20" fmla="*/ 580276 w 6756400"/>
              <a:gd name="connsiteY20" fmla="*/ 3900346 h 6858000"/>
              <a:gd name="connsiteX21" fmla="*/ 989848 w 6756400"/>
              <a:gd name="connsiteY21" fmla="*/ 3582043 h 6858000"/>
              <a:gd name="connsiteX22" fmla="*/ 978094 w 6756400"/>
              <a:gd name="connsiteY22" fmla="*/ 3563053 h 6858000"/>
              <a:gd name="connsiteX23" fmla="*/ 577563 w 6756400"/>
              <a:gd name="connsiteY23" fmla="*/ 3874123 h 6858000"/>
              <a:gd name="connsiteX24" fmla="*/ 577563 w 6756400"/>
              <a:gd name="connsiteY24" fmla="*/ 3342411 h 6858000"/>
              <a:gd name="connsiteX25" fmla="*/ 764719 w 6756400"/>
              <a:gd name="connsiteY25" fmla="*/ 3197727 h 6858000"/>
              <a:gd name="connsiteX26" fmla="*/ 754773 w 6756400"/>
              <a:gd name="connsiteY26" fmla="*/ 3180546 h 6858000"/>
              <a:gd name="connsiteX27" fmla="*/ 567618 w 6756400"/>
              <a:gd name="connsiteY27" fmla="*/ 3325229 h 6858000"/>
              <a:gd name="connsiteX28" fmla="*/ 7960 w 6756400"/>
              <a:gd name="connsiteY28" fmla="*/ 2899317 h 6858000"/>
              <a:gd name="connsiteX29" fmla="*/ 558577 w 6756400"/>
              <a:gd name="connsiteY29" fmla="*/ 2472501 h 6858000"/>
              <a:gd name="connsiteX30" fmla="*/ 1724907 w 6756400"/>
              <a:gd name="connsiteY30" fmla="*/ 0 h 6858000"/>
              <a:gd name="connsiteX31" fmla="*/ 6756400 w 6756400"/>
              <a:gd name="connsiteY31" fmla="*/ 0 h 6858000"/>
              <a:gd name="connsiteX32" fmla="*/ 6756400 w 6756400"/>
              <a:gd name="connsiteY32" fmla="*/ 6858000 h 6858000"/>
              <a:gd name="connsiteX33" fmla="*/ 0 w 6756400"/>
              <a:gd name="connsiteY33" fmla="*/ 6858000 h 6858000"/>
              <a:gd name="connsiteX34" fmla="*/ 0 w 6756400"/>
              <a:gd name="connsiteY34" fmla="*/ 6856412 h 6858000"/>
              <a:gd name="connsiteX35" fmla="*/ 162738 w 6756400"/>
              <a:gd name="connsiteY35" fmla="*/ 6856412 h 6858000"/>
              <a:gd name="connsiteX36" fmla="*/ 1149879 w 6756400"/>
              <a:gd name="connsiteY36" fmla="*/ 6856412 h 6858000"/>
              <a:gd name="connsiteX37" fmla="*/ 1149879 w 6756400"/>
              <a:gd name="connsiteY37" fmla="*/ 6332839 h 6858000"/>
              <a:gd name="connsiteX38" fmla="*/ 1704112 w 6756400"/>
              <a:gd name="connsiteY38" fmla="*/ 5902405 h 6858000"/>
              <a:gd name="connsiteX39" fmla="*/ 1704112 w 6756400"/>
              <a:gd name="connsiteY39" fmla="*/ 6433213 h 6858000"/>
              <a:gd name="connsiteX40" fmla="*/ 1159824 w 6756400"/>
              <a:gd name="connsiteY40" fmla="*/ 6855508 h 6858000"/>
              <a:gd name="connsiteX41" fmla="*/ 1193277 w 6756400"/>
              <a:gd name="connsiteY41" fmla="*/ 6855508 h 6858000"/>
              <a:gd name="connsiteX42" fmla="*/ 1724907 w 6756400"/>
              <a:gd name="connsiteY42" fmla="*/ 6443160 h 6858000"/>
              <a:gd name="connsiteX43" fmla="*/ 1724907 w 6756400"/>
              <a:gd name="connsiteY43" fmla="*/ 5877086 h 6858000"/>
              <a:gd name="connsiteX44" fmla="*/ 1386762 w 6756400"/>
              <a:gd name="connsiteY44" fmla="*/ 5620272 h 6858000"/>
              <a:gd name="connsiteX45" fmla="*/ 1343363 w 6756400"/>
              <a:gd name="connsiteY45" fmla="*/ 5612134 h 6858000"/>
              <a:gd name="connsiteX46" fmla="*/ 1697783 w 6756400"/>
              <a:gd name="connsiteY46" fmla="*/ 5881607 h 6858000"/>
              <a:gd name="connsiteX47" fmla="*/ 1139934 w 6756400"/>
              <a:gd name="connsiteY47" fmla="*/ 6314753 h 6858000"/>
              <a:gd name="connsiteX48" fmla="*/ 581180 w 6756400"/>
              <a:gd name="connsiteY48" fmla="*/ 5889745 h 6858000"/>
              <a:gd name="connsiteX49" fmla="*/ 1014259 w 6756400"/>
              <a:gd name="connsiteY49" fmla="*/ 5553356 h 6858000"/>
              <a:gd name="connsiteX50" fmla="*/ 987135 w 6756400"/>
              <a:gd name="connsiteY50" fmla="*/ 5548835 h 6858000"/>
              <a:gd name="connsiteX51" fmla="*/ 577563 w 6756400"/>
              <a:gd name="connsiteY51" fmla="*/ 5866234 h 6858000"/>
              <a:gd name="connsiteX52" fmla="*/ 577563 w 6756400"/>
              <a:gd name="connsiteY52" fmla="*/ 5335426 h 6858000"/>
              <a:gd name="connsiteX53" fmla="*/ 1132700 w 6756400"/>
              <a:gd name="connsiteY53" fmla="*/ 4905897 h 6858000"/>
              <a:gd name="connsiteX54" fmla="*/ 1132700 w 6756400"/>
              <a:gd name="connsiteY54" fmla="*/ 5435801 h 6858000"/>
              <a:gd name="connsiteX55" fmla="*/ 988039 w 6756400"/>
              <a:gd name="connsiteY55" fmla="*/ 5547930 h 6858000"/>
              <a:gd name="connsiteX56" fmla="*/ 1015163 w 6756400"/>
              <a:gd name="connsiteY56" fmla="*/ 5552452 h 6858000"/>
              <a:gd name="connsiteX57" fmla="*/ 1139029 w 6756400"/>
              <a:gd name="connsiteY57" fmla="*/ 5456599 h 6858000"/>
              <a:gd name="connsiteX58" fmla="*/ 1342459 w 6756400"/>
              <a:gd name="connsiteY58" fmla="*/ 5611229 h 6858000"/>
              <a:gd name="connsiteX59" fmla="*/ 1384953 w 6756400"/>
              <a:gd name="connsiteY59" fmla="*/ 5619368 h 6858000"/>
              <a:gd name="connsiteX60" fmla="*/ 1152591 w 6756400"/>
              <a:gd name="connsiteY60" fmla="*/ 5442131 h 6858000"/>
              <a:gd name="connsiteX61" fmla="*/ 1152591 w 6756400"/>
              <a:gd name="connsiteY61" fmla="*/ 4897759 h 6858000"/>
              <a:gd name="connsiteX62" fmla="*/ 1570300 w 6756400"/>
              <a:gd name="connsiteY62" fmla="*/ 4573125 h 6858000"/>
              <a:gd name="connsiteX63" fmla="*/ 1560355 w 6756400"/>
              <a:gd name="connsiteY63" fmla="*/ 4555944 h 6858000"/>
              <a:gd name="connsiteX64" fmla="*/ 1571205 w 6756400"/>
              <a:gd name="connsiteY64" fmla="*/ 4573125 h 6858000"/>
              <a:gd name="connsiteX65" fmla="*/ 1709537 w 6756400"/>
              <a:gd name="connsiteY65" fmla="*/ 4465517 h 6858000"/>
              <a:gd name="connsiteX66" fmla="*/ 2290894 w 6756400"/>
              <a:gd name="connsiteY66" fmla="*/ 4907706 h 6858000"/>
              <a:gd name="connsiteX67" fmla="*/ 2874963 w 6756400"/>
              <a:gd name="connsiteY67" fmla="*/ 4453761 h 6858000"/>
              <a:gd name="connsiteX68" fmla="*/ 2874963 w 6756400"/>
              <a:gd name="connsiteY68" fmla="*/ 4272907 h 6858000"/>
              <a:gd name="connsiteX69" fmla="*/ 2855072 w 6756400"/>
              <a:gd name="connsiteY69" fmla="*/ 4281949 h 6858000"/>
              <a:gd name="connsiteX70" fmla="*/ 2855072 w 6756400"/>
              <a:gd name="connsiteY70" fmla="*/ 4443814 h 6858000"/>
              <a:gd name="connsiteX71" fmla="*/ 2300839 w 6756400"/>
              <a:gd name="connsiteY71" fmla="*/ 4874248 h 6858000"/>
              <a:gd name="connsiteX72" fmla="*/ 2300839 w 6756400"/>
              <a:gd name="connsiteY72" fmla="*/ 4343440 h 6858000"/>
              <a:gd name="connsiteX73" fmla="*/ 2855072 w 6756400"/>
              <a:gd name="connsiteY73" fmla="*/ 3913006 h 6858000"/>
              <a:gd name="connsiteX74" fmla="*/ 2855072 w 6756400"/>
              <a:gd name="connsiteY74" fmla="*/ 4281045 h 6858000"/>
              <a:gd name="connsiteX75" fmla="*/ 2874963 w 6756400"/>
              <a:gd name="connsiteY75" fmla="*/ 4272002 h 6858000"/>
              <a:gd name="connsiteX76" fmla="*/ 2874963 w 6756400"/>
              <a:gd name="connsiteY76" fmla="*/ 3887687 h 6858000"/>
              <a:gd name="connsiteX77" fmla="*/ 2675150 w 6756400"/>
              <a:gd name="connsiteY77" fmla="*/ 3735769 h 6858000"/>
              <a:gd name="connsiteX78" fmla="*/ 2654355 w 6756400"/>
              <a:gd name="connsiteY78" fmla="*/ 3744812 h 6858000"/>
              <a:gd name="connsiteX79" fmla="*/ 2848743 w 6756400"/>
              <a:gd name="connsiteY79" fmla="*/ 3892208 h 6858000"/>
              <a:gd name="connsiteX80" fmla="*/ 2290894 w 6756400"/>
              <a:gd name="connsiteY80" fmla="*/ 4325354 h 6858000"/>
              <a:gd name="connsiteX81" fmla="*/ 1731236 w 6756400"/>
              <a:gd name="connsiteY81" fmla="*/ 3900346 h 6858000"/>
              <a:gd name="connsiteX82" fmla="*/ 2289086 w 6756400"/>
              <a:gd name="connsiteY82" fmla="*/ 3467200 h 6858000"/>
              <a:gd name="connsiteX83" fmla="*/ 2653451 w 6756400"/>
              <a:gd name="connsiteY83" fmla="*/ 3743907 h 6858000"/>
              <a:gd name="connsiteX84" fmla="*/ 2674246 w 6756400"/>
              <a:gd name="connsiteY84" fmla="*/ 3734865 h 6858000"/>
              <a:gd name="connsiteX85" fmla="*/ 2303552 w 6756400"/>
              <a:gd name="connsiteY85" fmla="*/ 3452732 h 6858000"/>
              <a:gd name="connsiteX86" fmla="*/ 2303552 w 6756400"/>
              <a:gd name="connsiteY86" fmla="*/ 3177833 h 6858000"/>
              <a:gd name="connsiteX87" fmla="*/ 2282757 w 6756400"/>
              <a:gd name="connsiteY87" fmla="*/ 3180546 h 6858000"/>
              <a:gd name="connsiteX88" fmla="*/ 2282757 w 6756400"/>
              <a:gd name="connsiteY88" fmla="*/ 3443689 h 6858000"/>
              <a:gd name="connsiteX89" fmla="*/ 1728524 w 6756400"/>
              <a:gd name="connsiteY89" fmla="*/ 3874123 h 6858000"/>
              <a:gd name="connsiteX90" fmla="*/ 1728524 w 6756400"/>
              <a:gd name="connsiteY90" fmla="*/ 3342411 h 6858000"/>
              <a:gd name="connsiteX91" fmla="*/ 1989818 w 6756400"/>
              <a:gd name="connsiteY91" fmla="*/ 3140758 h 6858000"/>
              <a:gd name="connsiteX92" fmla="*/ 1978064 w 6756400"/>
              <a:gd name="connsiteY92" fmla="*/ 3124481 h 6858000"/>
              <a:gd name="connsiteX93" fmla="*/ 1718578 w 6756400"/>
              <a:gd name="connsiteY93" fmla="*/ 3325229 h 6858000"/>
              <a:gd name="connsiteX94" fmla="*/ 1158920 w 6756400"/>
              <a:gd name="connsiteY94" fmla="*/ 2899317 h 6858000"/>
              <a:gd name="connsiteX95" fmla="*/ 1579342 w 6756400"/>
              <a:gd name="connsiteY95" fmla="*/ 2573779 h 6858000"/>
              <a:gd name="connsiteX96" fmla="*/ 1567588 w 6756400"/>
              <a:gd name="connsiteY96" fmla="*/ 2557502 h 6858000"/>
              <a:gd name="connsiteX97" fmla="*/ 1149879 w 6756400"/>
              <a:gd name="connsiteY97" fmla="*/ 2881232 h 6858000"/>
              <a:gd name="connsiteX98" fmla="*/ 1149879 w 6756400"/>
              <a:gd name="connsiteY98" fmla="*/ 2350424 h 6858000"/>
              <a:gd name="connsiteX99" fmla="*/ 1321664 w 6756400"/>
              <a:gd name="connsiteY99" fmla="*/ 2216592 h 6858000"/>
              <a:gd name="connsiteX100" fmla="*/ 1309910 w 6756400"/>
              <a:gd name="connsiteY100" fmla="*/ 2201219 h 6858000"/>
              <a:gd name="connsiteX101" fmla="*/ 1139934 w 6756400"/>
              <a:gd name="connsiteY101" fmla="*/ 2332339 h 6858000"/>
              <a:gd name="connsiteX102" fmla="*/ 580276 w 6756400"/>
              <a:gd name="connsiteY102" fmla="*/ 1907331 h 6858000"/>
              <a:gd name="connsiteX103" fmla="*/ 1138125 w 6756400"/>
              <a:gd name="connsiteY103" fmla="*/ 1474184 h 6858000"/>
              <a:gd name="connsiteX104" fmla="*/ 1697783 w 6756400"/>
              <a:gd name="connsiteY104" fmla="*/ 1899192 h 6858000"/>
              <a:gd name="connsiteX105" fmla="*/ 1310815 w 6756400"/>
              <a:gd name="connsiteY105" fmla="*/ 2200315 h 6858000"/>
              <a:gd name="connsiteX106" fmla="*/ 1322568 w 6756400"/>
              <a:gd name="connsiteY106" fmla="*/ 2216592 h 6858000"/>
              <a:gd name="connsiteX107" fmla="*/ 1704112 w 6756400"/>
              <a:gd name="connsiteY107" fmla="*/ 1919991 h 6858000"/>
              <a:gd name="connsiteX108" fmla="*/ 1704112 w 6756400"/>
              <a:gd name="connsiteY108" fmla="*/ 2450798 h 6858000"/>
              <a:gd name="connsiteX109" fmla="*/ 1568492 w 6756400"/>
              <a:gd name="connsiteY109" fmla="*/ 2556598 h 6858000"/>
              <a:gd name="connsiteX110" fmla="*/ 1580246 w 6756400"/>
              <a:gd name="connsiteY110" fmla="*/ 2572875 h 6858000"/>
              <a:gd name="connsiteX111" fmla="*/ 1709537 w 6756400"/>
              <a:gd name="connsiteY111" fmla="*/ 2472501 h 6858000"/>
              <a:gd name="connsiteX112" fmla="*/ 2269195 w 6756400"/>
              <a:gd name="connsiteY112" fmla="*/ 2898413 h 6858000"/>
              <a:gd name="connsiteX113" fmla="*/ 1978968 w 6756400"/>
              <a:gd name="connsiteY113" fmla="*/ 3123577 h 6858000"/>
              <a:gd name="connsiteX114" fmla="*/ 1990722 w 6756400"/>
              <a:gd name="connsiteY114" fmla="*/ 3139854 h 6858000"/>
              <a:gd name="connsiteX115" fmla="*/ 2282757 w 6756400"/>
              <a:gd name="connsiteY115" fmla="*/ 2912881 h 6858000"/>
              <a:gd name="connsiteX116" fmla="*/ 2282757 w 6756400"/>
              <a:gd name="connsiteY116" fmla="*/ 3179642 h 6858000"/>
              <a:gd name="connsiteX117" fmla="*/ 2303552 w 6756400"/>
              <a:gd name="connsiteY117" fmla="*/ 3176929 h 6858000"/>
              <a:gd name="connsiteX118" fmla="*/ 2303552 w 6756400"/>
              <a:gd name="connsiteY118" fmla="*/ 2904743 h 6858000"/>
              <a:gd name="connsiteX119" fmla="*/ 2327963 w 6756400"/>
              <a:gd name="connsiteY119" fmla="*/ 2885753 h 6858000"/>
              <a:gd name="connsiteX120" fmla="*/ 2327963 w 6756400"/>
              <a:gd name="connsiteY120" fmla="*/ 2860433 h 6858000"/>
              <a:gd name="connsiteX121" fmla="*/ 2300839 w 6756400"/>
              <a:gd name="connsiteY121" fmla="*/ 2881232 h 6858000"/>
              <a:gd name="connsiteX122" fmla="*/ 2300839 w 6756400"/>
              <a:gd name="connsiteY122" fmla="*/ 2350424 h 6858000"/>
              <a:gd name="connsiteX123" fmla="*/ 2327963 w 6756400"/>
              <a:gd name="connsiteY123" fmla="*/ 2328721 h 6858000"/>
              <a:gd name="connsiteX124" fmla="*/ 2327963 w 6756400"/>
              <a:gd name="connsiteY124" fmla="*/ 2303402 h 6858000"/>
              <a:gd name="connsiteX125" fmla="*/ 2290894 w 6756400"/>
              <a:gd name="connsiteY125" fmla="*/ 2332339 h 6858000"/>
              <a:gd name="connsiteX126" fmla="*/ 1731236 w 6756400"/>
              <a:gd name="connsiteY126" fmla="*/ 1907331 h 6858000"/>
              <a:gd name="connsiteX127" fmla="*/ 2289086 w 6756400"/>
              <a:gd name="connsiteY127" fmla="*/ 1474184 h 6858000"/>
              <a:gd name="connsiteX128" fmla="*/ 2848743 w 6756400"/>
              <a:gd name="connsiteY128" fmla="*/ 1899192 h 6858000"/>
              <a:gd name="connsiteX129" fmla="*/ 2328867 w 6756400"/>
              <a:gd name="connsiteY129" fmla="*/ 2302498 h 6858000"/>
              <a:gd name="connsiteX130" fmla="*/ 2328867 w 6756400"/>
              <a:gd name="connsiteY130" fmla="*/ 2327817 h 6858000"/>
              <a:gd name="connsiteX131" fmla="*/ 2855072 w 6756400"/>
              <a:gd name="connsiteY131" fmla="*/ 1919991 h 6858000"/>
              <a:gd name="connsiteX132" fmla="*/ 2855072 w 6756400"/>
              <a:gd name="connsiteY132" fmla="*/ 2450798 h 6858000"/>
              <a:gd name="connsiteX133" fmla="*/ 2328867 w 6756400"/>
              <a:gd name="connsiteY133" fmla="*/ 2859529 h 6858000"/>
              <a:gd name="connsiteX134" fmla="*/ 2328867 w 6756400"/>
              <a:gd name="connsiteY134" fmla="*/ 2884849 h 6858000"/>
              <a:gd name="connsiteX135" fmla="*/ 2874963 w 6756400"/>
              <a:gd name="connsiteY135" fmla="*/ 2460745 h 6858000"/>
              <a:gd name="connsiteX136" fmla="*/ 2874963 w 6756400"/>
              <a:gd name="connsiteY136" fmla="*/ 1894671 h 6858000"/>
              <a:gd name="connsiteX137" fmla="*/ 2303552 w 6756400"/>
              <a:gd name="connsiteY137" fmla="*/ 1459716 h 6858000"/>
              <a:gd name="connsiteX138" fmla="*/ 2303552 w 6756400"/>
              <a:gd name="connsiteY138" fmla="*/ 926195 h 6858000"/>
              <a:gd name="connsiteX139" fmla="*/ 2282757 w 6756400"/>
              <a:gd name="connsiteY139" fmla="*/ 941568 h 6858000"/>
              <a:gd name="connsiteX140" fmla="*/ 2282757 w 6756400"/>
              <a:gd name="connsiteY140" fmla="*/ 1451578 h 6858000"/>
              <a:gd name="connsiteX141" fmla="*/ 1728524 w 6756400"/>
              <a:gd name="connsiteY141" fmla="*/ 1882011 h 6858000"/>
              <a:gd name="connsiteX142" fmla="*/ 1728524 w 6756400"/>
              <a:gd name="connsiteY142" fmla="*/ 1351203 h 6858000"/>
              <a:gd name="connsiteX143" fmla="*/ 2282757 w 6756400"/>
              <a:gd name="connsiteY143" fmla="*/ 920770 h 6858000"/>
              <a:gd name="connsiteX144" fmla="*/ 2282757 w 6756400"/>
              <a:gd name="connsiteY144" fmla="*/ 940664 h 6858000"/>
              <a:gd name="connsiteX145" fmla="*/ 2303552 w 6756400"/>
              <a:gd name="connsiteY145" fmla="*/ 924387 h 6858000"/>
              <a:gd name="connsiteX146" fmla="*/ 2303552 w 6756400"/>
              <a:gd name="connsiteY146" fmla="*/ 895450 h 6858000"/>
              <a:gd name="connsiteX147" fmla="*/ 1749319 w 6756400"/>
              <a:gd name="connsiteY147" fmla="*/ 474059 h 6858000"/>
              <a:gd name="connsiteX148" fmla="*/ 1733044 w 6756400"/>
              <a:gd name="connsiteY148" fmla="*/ 486719 h 6858000"/>
              <a:gd name="connsiteX149" fmla="*/ 2276428 w 6756400"/>
              <a:gd name="connsiteY149" fmla="*/ 899971 h 6858000"/>
              <a:gd name="connsiteX150" fmla="*/ 1718578 w 6756400"/>
              <a:gd name="connsiteY150" fmla="*/ 1333118 h 6858000"/>
              <a:gd name="connsiteX151" fmla="*/ 1158920 w 6756400"/>
              <a:gd name="connsiteY151" fmla="*/ 908110 h 6858000"/>
              <a:gd name="connsiteX152" fmla="*/ 1716770 w 6756400"/>
              <a:gd name="connsiteY152" fmla="*/ 474964 h 6858000"/>
              <a:gd name="connsiteX153" fmla="*/ 1732140 w 6756400"/>
              <a:gd name="connsiteY153" fmla="*/ 486719 h 6858000"/>
              <a:gd name="connsiteX154" fmla="*/ 1748415 w 6756400"/>
              <a:gd name="connsiteY154" fmla="*/ 474059 h 6858000"/>
              <a:gd name="connsiteX155" fmla="*/ 1724907 w 6756400"/>
              <a:gd name="connsiteY155" fmla="*/ 455070 h 6858000"/>
              <a:gd name="connsiteX156" fmla="*/ 1724907 w 6756400"/>
              <a:gd name="connsiteY156" fmla="*/ 206 h 6858000"/>
              <a:gd name="connsiteX157" fmla="*/ 1606490 w 6756400"/>
              <a:gd name="connsiteY157" fmla="*/ 0 h 6858000"/>
              <a:gd name="connsiteX158" fmla="*/ 1704112 w 6756400"/>
              <a:gd name="connsiteY158" fmla="*/ 0 h 6858000"/>
              <a:gd name="connsiteX159" fmla="*/ 1704112 w 6756400"/>
              <a:gd name="connsiteY159" fmla="*/ 79700 h 6858000"/>
              <a:gd name="connsiteX160" fmla="*/ 1704112 w 6756400"/>
              <a:gd name="connsiteY160" fmla="*/ 455974 h 6858000"/>
              <a:gd name="connsiteX161" fmla="*/ 1149879 w 6756400"/>
              <a:gd name="connsiteY161" fmla="*/ 885503 h 6858000"/>
              <a:gd name="connsiteX162" fmla="*/ 1149879 w 6756400"/>
              <a:gd name="connsiteY162" fmla="*/ 354695 h 6858000"/>
              <a:gd name="connsiteX163" fmla="*/ 1606476 w 6756400"/>
              <a:gd name="connsiteY163" fmla="*/ 11 h 6858000"/>
              <a:gd name="connsiteX164" fmla="*/ 696284 w 6756400"/>
              <a:gd name="connsiteY164" fmla="*/ 0 h 6858000"/>
              <a:gd name="connsiteX165" fmla="*/ 1573942 w 6756400"/>
              <a:gd name="connsiteY165" fmla="*/ 0 h 6858000"/>
              <a:gd name="connsiteX166" fmla="*/ 1498270 w 6756400"/>
              <a:gd name="connsiteY166" fmla="*/ 58848 h 6858000"/>
              <a:gd name="connsiteX167" fmla="*/ 1139934 w 6756400"/>
              <a:gd name="connsiteY167" fmla="*/ 337514 h 6858000"/>
              <a:gd name="connsiteX168" fmla="*/ 701161 w 6756400"/>
              <a:gd name="connsiteY168" fmla="*/ 3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756400" h="6858000">
                <a:moveTo>
                  <a:pt x="558577" y="2472501"/>
                </a:moveTo>
                <a:cubicBezTo>
                  <a:pt x="1118234" y="2898413"/>
                  <a:pt x="1118234" y="2898413"/>
                  <a:pt x="1118234" y="2898413"/>
                </a:cubicBezTo>
                <a:cubicBezTo>
                  <a:pt x="754773" y="3179642"/>
                  <a:pt x="754773" y="3179642"/>
                  <a:pt x="754773" y="3179642"/>
                </a:cubicBezTo>
                <a:cubicBezTo>
                  <a:pt x="765623" y="3197727"/>
                  <a:pt x="765623" y="3197727"/>
                  <a:pt x="765623" y="3197727"/>
                </a:cubicBezTo>
                <a:cubicBezTo>
                  <a:pt x="1132700" y="2912881"/>
                  <a:pt x="1132700" y="2912881"/>
                  <a:pt x="1132700" y="2912881"/>
                </a:cubicBezTo>
                <a:cubicBezTo>
                  <a:pt x="1132700" y="3443689"/>
                  <a:pt x="1132700" y="3443689"/>
                  <a:pt x="1132700" y="3443689"/>
                </a:cubicBezTo>
                <a:cubicBezTo>
                  <a:pt x="978998" y="3562149"/>
                  <a:pt x="978998" y="3562149"/>
                  <a:pt x="978998" y="3562149"/>
                </a:cubicBezTo>
                <a:cubicBezTo>
                  <a:pt x="990752" y="3582043"/>
                  <a:pt x="990752" y="3582043"/>
                  <a:pt x="990752" y="3582043"/>
                </a:cubicBezTo>
                <a:cubicBezTo>
                  <a:pt x="1138125" y="3467200"/>
                  <a:pt x="1138125" y="3467200"/>
                  <a:pt x="1138125" y="3467200"/>
                </a:cubicBezTo>
                <a:cubicBezTo>
                  <a:pt x="1697783" y="3892208"/>
                  <a:pt x="1697783" y="3892208"/>
                  <a:pt x="1697783" y="3892208"/>
                </a:cubicBezTo>
                <a:cubicBezTo>
                  <a:pt x="1337034" y="4172532"/>
                  <a:pt x="1337034" y="4172532"/>
                  <a:pt x="1337034" y="4172532"/>
                </a:cubicBezTo>
                <a:cubicBezTo>
                  <a:pt x="1346980" y="4190618"/>
                  <a:pt x="1346980" y="4190618"/>
                  <a:pt x="1346980" y="4190618"/>
                </a:cubicBezTo>
                <a:cubicBezTo>
                  <a:pt x="1704112" y="3913006"/>
                  <a:pt x="1704112" y="3913006"/>
                  <a:pt x="1704112" y="3913006"/>
                </a:cubicBezTo>
                <a:cubicBezTo>
                  <a:pt x="1704112" y="4443814"/>
                  <a:pt x="1704112" y="4443814"/>
                  <a:pt x="1704112" y="4443814"/>
                </a:cubicBezTo>
                <a:cubicBezTo>
                  <a:pt x="1560355" y="4555944"/>
                  <a:pt x="1560355" y="4555944"/>
                  <a:pt x="1560355" y="4555944"/>
                </a:cubicBezTo>
                <a:cubicBezTo>
                  <a:pt x="1149879" y="4874248"/>
                  <a:pt x="1149879" y="4874248"/>
                  <a:pt x="1149879" y="4874248"/>
                </a:cubicBezTo>
                <a:cubicBezTo>
                  <a:pt x="1149879" y="4343440"/>
                  <a:pt x="1149879" y="4343440"/>
                  <a:pt x="1149879" y="4343440"/>
                </a:cubicBezTo>
                <a:cubicBezTo>
                  <a:pt x="1346076" y="4190618"/>
                  <a:pt x="1346076" y="4190618"/>
                  <a:pt x="1346076" y="4190618"/>
                </a:cubicBezTo>
                <a:cubicBezTo>
                  <a:pt x="1336130" y="4173437"/>
                  <a:pt x="1336130" y="4173437"/>
                  <a:pt x="1336130" y="4173437"/>
                </a:cubicBezTo>
                <a:cubicBezTo>
                  <a:pt x="1139934" y="4325354"/>
                  <a:pt x="1139934" y="4325354"/>
                  <a:pt x="1139934" y="4325354"/>
                </a:cubicBezTo>
                <a:cubicBezTo>
                  <a:pt x="580276" y="3900346"/>
                  <a:pt x="580276" y="3900346"/>
                  <a:pt x="580276" y="3900346"/>
                </a:cubicBezTo>
                <a:cubicBezTo>
                  <a:pt x="989848" y="3582043"/>
                  <a:pt x="989848" y="3582043"/>
                  <a:pt x="989848" y="3582043"/>
                </a:cubicBezTo>
                <a:cubicBezTo>
                  <a:pt x="978094" y="3563053"/>
                  <a:pt x="978094" y="3563053"/>
                  <a:pt x="978094" y="3563053"/>
                </a:cubicBezTo>
                <a:cubicBezTo>
                  <a:pt x="577563" y="3874123"/>
                  <a:pt x="577563" y="3874123"/>
                  <a:pt x="577563" y="3874123"/>
                </a:cubicBezTo>
                <a:cubicBezTo>
                  <a:pt x="577563" y="3342411"/>
                  <a:pt x="577563" y="3342411"/>
                  <a:pt x="577563" y="3342411"/>
                </a:cubicBezTo>
                <a:cubicBezTo>
                  <a:pt x="764719" y="3197727"/>
                  <a:pt x="764719" y="3197727"/>
                  <a:pt x="764719" y="3197727"/>
                </a:cubicBezTo>
                <a:cubicBezTo>
                  <a:pt x="754773" y="3180546"/>
                  <a:pt x="754773" y="3180546"/>
                  <a:pt x="754773" y="3180546"/>
                </a:cubicBezTo>
                <a:cubicBezTo>
                  <a:pt x="567618" y="3325229"/>
                  <a:pt x="567618" y="3325229"/>
                  <a:pt x="567618" y="3325229"/>
                </a:cubicBezTo>
                <a:cubicBezTo>
                  <a:pt x="7960" y="2899317"/>
                  <a:pt x="7960" y="2899317"/>
                  <a:pt x="7960" y="2899317"/>
                </a:cubicBezTo>
                <a:cubicBezTo>
                  <a:pt x="558577" y="2472501"/>
                  <a:pt x="558577" y="2472501"/>
                  <a:pt x="558577" y="2472501"/>
                </a:cubicBezTo>
                <a:close/>
                <a:moveTo>
                  <a:pt x="1724907" y="0"/>
                </a:moveTo>
                <a:lnTo>
                  <a:pt x="6756400" y="0"/>
                </a:lnTo>
                <a:lnTo>
                  <a:pt x="6756400" y="6858000"/>
                </a:lnTo>
                <a:lnTo>
                  <a:pt x="0" y="6858000"/>
                </a:lnTo>
                <a:lnTo>
                  <a:pt x="0" y="6856412"/>
                </a:lnTo>
                <a:lnTo>
                  <a:pt x="162738" y="6856412"/>
                </a:lnTo>
                <a:cubicBezTo>
                  <a:pt x="1149879" y="6856412"/>
                  <a:pt x="1149879" y="6856412"/>
                  <a:pt x="1149879" y="6856412"/>
                </a:cubicBezTo>
                <a:cubicBezTo>
                  <a:pt x="1149879" y="6332839"/>
                  <a:pt x="1149879" y="6332839"/>
                  <a:pt x="1149879" y="6332839"/>
                </a:cubicBezTo>
                <a:cubicBezTo>
                  <a:pt x="1704112" y="5902405"/>
                  <a:pt x="1704112" y="5902405"/>
                  <a:pt x="1704112" y="5902405"/>
                </a:cubicBezTo>
                <a:cubicBezTo>
                  <a:pt x="1704112" y="6433213"/>
                  <a:pt x="1704112" y="6433213"/>
                  <a:pt x="1704112" y="6433213"/>
                </a:cubicBezTo>
                <a:cubicBezTo>
                  <a:pt x="1159824" y="6855508"/>
                  <a:pt x="1159824" y="6855508"/>
                  <a:pt x="1159824" y="6855508"/>
                </a:cubicBezTo>
                <a:cubicBezTo>
                  <a:pt x="1193277" y="6855508"/>
                  <a:pt x="1193277" y="6855508"/>
                  <a:pt x="1193277" y="6855508"/>
                </a:cubicBezTo>
                <a:cubicBezTo>
                  <a:pt x="1724907" y="6443160"/>
                  <a:pt x="1724907" y="6443160"/>
                  <a:pt x="1724907" y="6443160"/>
                </a:cubicBezTo>
                <a:cubicBezTo>
                  <a:pt x="1724907" y="5877086"/>
                  <a:pt x="1724907" y="5877086"/>
                  <a:pt x="1724907" y="5877086"/>
                </a:cubicBezTo>
                <a:cubicBezTo>
                  <a:pt x="1386762" y="5620272"/>
                  <a:pt x="1386762" y="5620272"/>
                  <a:pt x="1386762" y="5620272"/>
                </a:cubicBezTo>
                <a:cubicBezTo>
                  <a:pt x="1372296" y="5617559"/>
                  <a:pt x="1357829" y="5614847"/>
                  <a:pt x="1343363" y="5612134"/>
                </a:cubicBezTo>
                <a:cubicBezTo>
                  <a:pt x="1697783" y="5881607"/>
                  <a:pt x="1697783" y="5881607"/>
                  <a:pt x="1697783" y="5881607"/>
                </a:cubicBezTo>
                <a:cubicBezTo>
                  <a:pt x="1139934" y="6314753"/>
                  <a:pt x="1139934" y="6314753"/>
                  <a:pt x="1139934" y="6314753"/>
                </a:cubicBezTo>
                <a:cubicBezTo>
                  <a:pt x="581180" y="5889745"/>
                  <a:pt x="581180" y="5889745"/>
                  <a:pt x="581180" y="5889745"/>
                </a:cubicBezTo>
                <a:cubicBezTo>
                  <a:pt x="1014259" y="5553356"/>
                  <a:pt x="1014259" y="5553356"/>
                  <a:pt x="1014259" y="5553356"/>
                </a:cubicBezTo>
                <a:cubicBezTo>
                  <a:pt x="1005218" y="5551548"/>
                  <a:pt x="995272" y="5549739"/>
                  <a:pt x="987135" y="5548835"/>
                </a:cubicBezTo>
                <a:cubicBezTo>
                  <a:pt x="577563" y="5866234"/>
                  <a:pt x="577563" y="5866234"/>
                  <a:pt x="577563" y="5866234"/>
                </a:cubicBezTo>
                <a:cubicBezTo>
                  <a:pt x="577563" y="5335426"/>
                  <a:pt x="577563" y="5335426"/>
                  <a:pt x="577563" y="5335426"/>
                </a:cubicBezTo>
                <a:cubicBezTo>
                  <a:pt x="1132700" y="4905897"/>
                  <a:pt x="1132700" y="4905897"/>
                  <a:pt x="1132700" y="4905897"/>
                </a:cubicBezTo>
                <a:cubicBezTo>
                  <a:pt x="1132700" y="5435801"/>
                  <a:pt x="1132700" y="5435801"/>
                  <a:pt x="1132700" y="5435801"/>
                </a:cubicBezTo>
                <a:cubicBezTo>
                  <a:pt x="988039" y="5547930"/>
                  <a:pt x="988039" y="5547930"/>
                  <a:pt x="988039" y="5547930"/>
                </a:cubicBezTo>
                <a:cubicBezTo>
                  <a:pt x="997081" y="5549739"/>
                  <a:pt x="1006122" y="5550643"/>
                  <a:pt x="1015163" y="5552452"/>
                </a:cubicBezTo>
                <a:cubicBezTo>
                  <a:pt x="1139029" y="5456599"/>
                  <a:pt x="1139029" y="5456599"/>
                  <a:pt x="1139029" y="5456599"/>
                </a:cubicBezTo>
                <a:cubicBezTo>
                  <a:pt x="1342459" y="5611229"/>
                  <a:pt x="1342459" y="5611229"/>
                  <a:pt x="1342459" y="5611229"/>
                </a:cubicBezTo>
                <a:cubicBezTo>
                  <a:pt x="1356925" y="5613942"/>
                  <a:pt x="1371391" y="5616655"/>
                  <a:pt x="1384953" y="5619368"/>
                </a:cubicBezTo>
                <a:cubicBezTo>
                  <a:pt x="1152591" y="5442131"/>
                  <a:pt x="1152591" y="5442131"/>
                  <a:pt x="1152591" y="5442131"/>
                </a:cubicBezTo>
                <a:cubicBezTo>
                  <a:pt x="1152591" y="4897759"/>
                  <a:pt x="1152591" y="4897759"/>
                  <a:pt x="1152591" y="4897759"/>
                </a:cubicBezTo>
                <a:cubicBezTo>
                  <a:pt x="1570300" y="4573125"/>
                  <a:pt x="1570300" y="4573125"/>
                  <a:pt x="1570300" y="4573125"/>
                </a:cubicBezTo>
                <a:cubicBezTo>
                  <a:pt x="1560355" y="4555944"/>
                  <a:pt x="1560355" y="4555944"/>
                  <a:pt x="1560355" y="4555944"/>
                </a:cubicBezTo>
                <a:cubicBezTo>
                  <a:pt x="1571205" y="4573125"/>
                  <a:pt x="1571205" y="4573125"/>
                  <a:pt x="1571205" y="4573125"/>
                </a:cubicBezTo>
                <a:cubicBezTo>
                  <a:pt x="1709537" y="4465517"/>
                  <a:pt x="1709537" y="4465517"/>
                  <a:pt x="1709537" y="4465517"/>
                </a:cubicBezTo>
                <a:cubicBezTo>
                  <a:pt x="2290894" y="4907706"/>
                  <a:pt x="2290894" y="4907706"/>
                  <a:pt x="2290894" y="4907706"/>
                </a:cubicBezTo>
                <a:cubicBezTo>
                  <a:pt x="2874963" y="4453761"/>
                  <a:pt x="2874963" y="4453761"/>
                  <a:pt x="2874963" y="4453761"/>
                </a:cubicBezTo>
                <a:cubicBezTo>
                  <a:pt x="2874963" y="4272907"/>
                  <a:pt x="2874963" y="4272907"/>
                  <a:pt x="2874963" y="4272907"/>
                </a:cubicBezTo>
                <a:cubicBezTo>
                  <a:pt x="2855072" y="4281949"/>
                  <a:pt x="2855072" y="4281949"/>
                  <a:pt x="2855072" y="4281949"/>
                </a:cubicBezTo>
                <a:cubicBezTo>
                  <a:pt x="2855072" y="4443814"/>
                  <a:pt x="2855072" y="4443814"/>
                  <a:pt x="2855072" y="4443814"/>
                </a:cubicBezTo>
                <a:cubicBezTo>
                  <a:pt x="2300839" y="4874248"/>
                  <a:pt x="2300839" y="4874248"/>
                  <a:pt x="2300839" y="4874248"/>
                </a:cubicBezTo>
                <a:cubicBezTo>
                  <a:pt x="2300839" y="4343440"/>
                  <a:pt x="2300839" y="4343440"/>
                  <a:pt x="2300839" y="4343440"/>
                </a:cubicBezTo>
                <a:cubicBezTo>
                  <a:pt x="2855072" y="3913006"/>
                  <a:pt x="2855072" y="3913006"/>
                  <a:pt x="2855072" y="3913006"/>
                </a:cubicBezTo>
                <a:cubicBezTo>
                  <a:pt x="2855072" y="4281045"/>
                  <a:pt x="2855072" y="4281045"/>
                  <a:pt x="2855072" y="4281045"/>
                </a:cubicBezTo>
                <a:cubicBezTo>
                  <a:pt x="2874963" y="4272002"/>
                  <a:pt x="2874963" y="4272002"/>
                  <a:pt x="2874963" y="4272002"/>
                </a:cubicBezTo>
                <a:cubicBezTo>
                  <a:pt x="2874963" y="3887687"/>
                  <a:pt x="2874963" y="3887687"/>
                  <a:pt x="2874963" y="3887687"/>
                </a:cubicBezTo>
                <a:cubicBezTo>
                  <a:pt x="2675150" y="3735769"/>
                  <a:pt x="2675150" y="3735769"/>
                  <a:pt x="2675150" y="3735769"/>
                </a:cubicBezTo>
                <a:cubicBezTo>
                  <a:pt x="2654355" y="3744812"/>
                  <a:pt x="2654355" y="3744812"/>
                  <a:pt x="2654355" y="3744812"/>
                </a:cubicBezTo>
                <a:cubicBezTo>
                  <a:pt x="2848743" y="3892208"/>
                  <a:pt x="2848743" y="3892208"/>
                  <a:pt x="2848743" y="3892208"/>
                </a:cubicBezTo>
                <a:cubicBezTo>
                  <a:pt x="2290894" y="4325354"/>
                  <a:pt x="2290894" y="4325354"/>
                  <a:pt x="2290894" y="4325354"/>
                </a:cubicBezTo>
                <a:cubicBezTo>
                  <a:pt x="1731236" y="3900346"/>
                  <a:pt x="1731236" y="3900346"/>
                  <a:pt x="1731236" y="3900346"/>
                </a:cubicBezTo>
                <a:cubicBezTo>
                  <a:pt x="2289086" y="3467200"/>
                  <a:pt x="2289086" y="3467200"/>
                  <a:pt x="2289086" y="3467200"/>
                </a:cubicBezTo>
                <a:cubicBezTo>
                  <a:pt x="2653451" y="3743907"/>
                  <a:pt x="2653451" y="3743907"/>
                  <a:pt x="2653451" y="3743907"/>
                </a:cubicBezTo>
                <a:cubicBezTo>
                  <a:pt x="2674246" y="3734865"/>
                  <a:pt x="2674246" y="3734865"/>
                  <a:pt x="2674246" y="3734865"/>
                </a:cubicBezTo>
                <a:cubicBezTo>
                  <a:pt x="2303552" y="3452732"/>
                  <a:pt x="2303552" y="3452732"/>
                  <a:pt x="2303552" y="3452732"/>
                </a:cubicBezTo>
                <a:cubicBezTo>
                  <a:pt x="2303552" y="3177833"/>
                  <a:pt x="2303552" y="3177833"/>
                  <a:pt x="2303552" y="3177833"/>
                </a:cubicBezTo>
                <a:cubicBezTo>
                  <a:pt x="2282757" y="3180546"/>
                  <a:pt x="2282757" y="3180546"/>
                  <a:pt x="2282757" y="3180546"/>
                </a:cubicBezTo>
                <a:cubicBezTo>
                  <a:pt x="2282757" y="3443689"/>
                  <a:pt x="2282757" y="3443689"/>
                  <a:pt x="2282757" y="3443689"/>
                </a:cubicBezTo>
                <a:cubicBezTo>
                  <a:pt x="1728524" y="3874123"/>
                  <a:pt x="1728524" y="3874123"/>
                  <a:pt x="1728524" y="3874123"/>
                </a:cubicBezTo>
                <a:cubicBezTo>
                  <a:pt x="1728524" y="3342411"/>
                  <a:pt x="1728524" y="3342411"/>
                  <a:pt x="1728524" y="3342411"/>
                </a:cubicBezTo>
                <a:cubicBezTo>
                  <a:pt x="1989818" y="3140758"/>
                  <a:pt x="1989818" y="3140758"/>
                  <a:pt x="1989818" y="3140758"/>
                </a:cubicBezTo>
                <a:cubicBezTo>
                  <a:pt x="1978064" y="3124481"/>
                  <a:pt x="1978064" y="3124481"/>
                  <a:pt x="1978064" y="3124481"/>
                </a:cubicBezTo>
                <a:cubicBezTo>
                  <a:pt x="1718578" y="3325229"/>
                  <a:pt x="1718578" y="3325229"/>
                  <a:pt x="1718578" y="3325229"/>
                </a:cubicBezTo>
                <a:cubicBezTo>
                  <a:pt x="1158920" y="2899317"/>
                  <a:pt x="1158920" y="2899317"/>
                  <a:pt x="1158920" y="2899317"/>
                </a:cubicBezTo>
                <a:cubicBezTo>
                  <a:pt x="1579342" y="2573779"/>
                  <a:pt x="1579342" y="2573779"/>
                  <a:pt x="1579342" y="2573779"/>
                </a:cubicBezTo>
                <a:cubicBezTo>
                  <a:pt x="1567588" y="2557502"/>
                  <a:pt x="1567588" y="2557502"/>
                  <a:pt x="1567588" y="2557502"/>
                </a:cubicBezTo>
                <a:cubicBezTo>
                  <a:pt x="1149879" y="2881232"/>
                  <a:pt x="1149879" y="2881232"/>
                  <a:pt x="1149879" y="2881232"/>
                </a:cubicBezTo>
                <a:cubicBezTo>
                  <a:pt x="1149879" y="2350424"/>
                  <a:pt x="1149879" y="2350424"/>
                  <a:pt x="1149879" y="2350424"/>
                </a:cubicBezTo>
                <a:cubicBezTo>
                  <a:pt x="1321664" y="2216592"/>
                  <a:pt x="1321664" y="2216592"/>
                  <a:pt x="1321664" y="2216592"/>
                </a:cubicBezTo>
                <a:cubicBezTo>
                  <a:pt x="1309910" y="2201219"/>
                  <a:pt x="1309910" y="2201219"/>
                  <a:pt x="1309910" y="2201219"/>
                </a:cubicBezTo>
                <a:cubicBezTo>
                  <a:pt x="1139934" y="2332339"/>
                  <a:pt x="1139934" y="2332339"/>
                  <a:pt x="1139934" y="2332339"/>
                </a:cubicBezTo>
                <a:cubicBezTo>
                  <a:pt x="580276" y="1907331"/>
                  <a:pt x="580276" y="1907331"/>
                  <a:pt x="580276" y="1907331"/>
                </a:cubicBezTo>
                <a:cubicBezTo>
                  <a:pt x="1138125" y="1474184"/>
                  <a:pt x="1138125" y="1474184"/>
                  <a:pt x="1138125" y="1474184"/>
                </a:cubicBezTo>
                <a:cubicBezTo>
                  <a:pt x="1697783" y="1899192"/>
                  <a:pt x="1697783" y="1899192"/>
                  <a:pt x="1697783" y="1899192"/>
                </a:cubicBezTo>
                <a:cubicBezTo>
                  <a:pt x="1310815" y="2200315"/>
                  <a:pt x="1310815" y="2200315"/>
                  <a:pt x="1310815" y="2200315"/>
                </a:cubicBezTo>
                <a:cubicBezTo>
                  <a:pt x="1322568" y="2216592"/>
                  <a:pt x="1322568" y="2216592"/>
                  <a:pt x="1322568" y="2216592"/>
                </a:cubicBezTo>
                <a:cubicBezTo>
                  <a:pt x="1704112" y="1919991"/>
                  <a:pt x="1704112" y="1919991"/>
                  <a:pt x="1704112" y="1919991"/>
                </a:cubicBezTo>
                <a:cubicBezTo>
                  <a:pt x="1704112" y="2450798"/>
                  <a:pt x="1704112" y="2450798"/>
                  <a:pt x="1704112" y="2450798"/>
                </a:cubicBezTo>
                <a:cubicBezTo>
                  <a:pt x="1568492" y="2556598"/>
                  <a:pt x="1568492" y="2556598"/>
                  <a:pt x="1568492" y="2556598"/>
                </a:cubicBezTo>
                <a:cubicBezTo>
                  <a:pt x="1580246" y="2572875"/>
                  <a:pt x="1580246" y="2572875"/>
                  <a:pt x="1580246" y="2572875"/>
                </a:cubicBezTo>
                <a:cubicBezTo>
                  <a:pt x="1709537" y="2472501"/>
                  <a:pt x="1709537" y="2472501"/>
                  <a:pt x="1709537" y="2472501"/>
                </a:cubicBezTo>
                <a:cubicBezTo>
                  <a:pt x="2269195" y="2898413"/>
                  <a:pt x="2269195" y="2898413"/>
                  <a:pt x="2269195" y="2898413"/>
                </a:cubicBezTo>
                <a:cubicBezTo>
                  <a:pt x="1978968" y="3123577"/>
                  <a:pt x="1978968" y="3123577"/>
                  <a:pt x="1978968" y="3123577"/>
                </a:cubicBezTo>
                <a:cubicBezTo>
                  <a:pt x="1990722" y="3139854"/>
                  <a:pt x="1990722" y="3139854"/>
                  <a:pt x="1990722" y="3139854"/>
                </a:cubicBezTo>
                <a:cubicBezTo>
                  <a:pt x="2282757" y="2912881"/>
                  <a:pt x="2282757" y="2912881"/>
                  <a:pt x="2282757" y="2912881"/>
                </a:cubicBezTo>
                <a:cubicBezTo>
                  <a:pt x="2282757" y="3179642"/>
                  <a:pt x="2282757" y="3179642"/>
                  <a:pt x="2282757" y="3179642"/>
                </a:cubicBezTo>
                <a:cubicBezTo>
                  <a:pt x="2303552" y="3176929"/>
                  <a:pt x="2303552" y="3176929"/>
                  <a:pt x="2303552" y="3176929"/>
                </a:cubicBezTo>
                <a:cubicBezTo>
                  <a:pt x="2303552" y="2904743"/>
                  <a:pt x="2303552" y="2904743"/>
                  <a:pt x="2303552" y="2904743"/>
                </a:cubicBezTo>
                <a:cubicBezTo>
                  <a:pt x="2327963" y="2885753"/>
                  <a:pt x="2327963" y="2885753"/>
                  <a:pt x="2327963" y="2885753"/>
                </a:cubicBezTo>
                <a:cubicBezTo>
                  <a:pt x="2327963" y="2860433"/>
                  <a:pt x="2327963" y="2860433"/>
                  <a:pt x="2327963" y="2860433"/>
                </a:cubicBezTo>
                <a:cubicBezTo>
                  <a:pt x="2300839" y="2881232"/>
                  <a:pt x="2300839" y="2881232"/>
                  <a:pt x="2300839" y="2881232"/>
                </a:cubicBezTo>
                <a:cubicBezTo>
                  <a:pt x="2300839" y="2350424"/>
                  <a:pt x="2300839" y="2350424"/>
                  <a:pt x="2300839" y="2350424"/>
                </a:cubicBezTo>
                <a:cubicBezTo>
                  <a:pt x="2327963" y="2328721"/>
                  <a:pt x="2327963" y="2328721"/>
                  <a:pt x="2327963" y="2328721"/>
                </a:cubicBezTo>
                <a:cubicBezTo>
                  <a:pt x="2327963" y="2303402"/>
                  <a:pt x="2327963" y="2303402"/>
                  <a:pt x="2327963" y="2303402"/>
                </a:cubicBezTo>
                <a:cubicBezTo>
                  <a:pt x="2290894" y="2332339"/>
                  <a:pt x="2290894" y="2332339"/>
                  <a:pt x="2290894" y="2332339"/>
                </a:cubicBezTo>
                <a:cubicBezTo>
                  <a:pt x="1731236" y="1907331"/>
                  <a:pt x="1731236" y="1907331"/>
                  <a:pt x="1731236" y="1907331"/>
                </a:cubicBezTo>
                <a:cubicBezTo>
                  <a:pt x="2289086" y="1474184"/>
                  <a:pt x="2289086" y="1474184"/>
                  <a:pt x="2289086" y="1474184"/>
                </a:cubicBezTo>
                <a:cubicBezTo>
                  <a:pt x="2848743" y="1899192"/>
                  <a:pt x="2848743" y="1899192"/>
                  <a:pt x="2848743" y="1899192"/>
                </a:cubicBezTo>
                <a:cubicBezTo>
                  <a:pt x="2328867" y="2302498"/>
                  <a:pt x="2328867" y="2302498"/>
                  <a:pt x="2328867" y="2302498"/>
                </a:cubicBezTo>
                <a:cubicBezTo>
                  <a:pt x="2328867" y="2327817"/>
                  <a:pt x="2328867" y="2327817"/>
                  <a:pt x="2328867" y="2327817"/>
                </a:cubicBezTo>
                <a:cubicBezTo>
                  <a:pt x="2855072" y="1919991"/>
                  <a:pt x="2855072" y="1919991"/>
                  <a:pt x="2855072" y="1919991"/>
                </a:cubicBezTo>
                <a:cubicBezTo>
                  <a:pt x="2855072" y="2450798"/>
                  <a:pt x="2855072" y="2450798"/>
                  <a:pt x="2855072" y="2450798"/>
                </a:cubicBezTo>
                <a:lnTo>
                  <a:pt x="2328867" y="2859529"/>
                </a:lnTo>
                <a:cubicBezTo>
                  <a:pt x="2328867" y="2884849"/>
                  <a:pt x="2328867" y="2884849"/>
                  <a:pt x="2328867" y="2884849"/>
                </a:cubicBezTo>
                <a:cubicBezTo>
                  <a:pt x="2874963" y="2460745"/>
                  <a:pt x="2874963" y="2460745"/>
                  <a:pt x="2874963" y="2460745"/>
                </a:cubicBezTo>
                <a:cubicBezTo>
                  <a:pt x="2874963" y="1894671"/>
                  <a:pt x="2874963" y="1894671"/>
                  <a:pt x="2874963" y="1894671"/>
                </a:cubicBezTo>
                <a:cubicBezTo>
                  <a:pt x="2303552" y="1459716"/>
                  <a:pt x="2303552" y="1459716"/>
                  <a:pt x="2303552" y="1459716"/>
                </a:cubicBezTo>
                <a:cubicBezTo>
                  <a:pt x="2303552" y="926195"/>
                  <a:pt x="2303552" y="926195"/>
                  <a:pt x="2303552" y="926195"/>
                </a:cubicBezTo>
                <a:cubicBezTo>
                  <a:pt x="2282757" y="941568"/>
                  <a:pt x="2282757" y="941568"/>
                  <a:pt x="2282757" y="941568"/>
                </a:cubicBezTo>
                <a:cubicBezTo>
                  <a:pt x="2282757" y="1451578"/>
                  <a:pt x="2282757" y="1451578"/>
                  <a:pt x="2282757" y="1451578"/>
                </a:cubicBezTo>
                <a:cubicBezTo>
                  <a:pt x="1728524" y="1882011"/>
                  <a:pt x="1728524" y="1882011"/>
                  <a:pt x="1728524" y="1882011"/>
                </a:cubicBezTo>
                <a:cubicBezTo>
                  <a:pt x="1728524" y="1351203"/>
                  <a:pt x="1728524" y="1351203"/>
                  <a:pt x="1728524" y="1351203"/>
                </a:cubicBezTo>
                <a:cubicBezTo>
                  <a:pt x="2282757" y="920770"/>
                  <a:pt x="2282757" y="920770"/>
                  <a:pt x="2282757" y="920770"/>
                </a:cubicBezTo>
                <a:cubicBezTo>
                  <a:pt x="2282757" y="940664"/>
                  <a:pt x="2282757" y="940664"/>
                  <a:pt x="2282757" y="940664"/>
                </a:cubicBezTo>
                <a:cubicBezTo>
                  <a:pt x="2303552" y="924387"/>
                  <a:pt x="2303552" y="924387"/>
                  <a:pt x="2303552" y="924387"/>
                </a:cubicBezTo>
                <a:cubicBezTo>
                  <a:pt x="2303552" y="895450"/>
                  <a:pt x="2303552" y="895450"/>
                  <a:pt x="2303552" y="895450"/>
                </a:cubicBezTo>
                <a:cubicBezTo>
                  <a:pt x="1749319" y="474059"/>
                  <a:pt x="1749319" y="474059"/>
                  <a:pt x="1749319" y="474059"/>
                </a:cubicBezTo>
                <a:cubicBezTo>
                  <a:pt x="1733044" y="486719"/>
                  <a:pt x="1733044" y="486719"/>
                  <a:pt x="1733044" y="486719"/>
                </a:cubicBezTo>
                <a:cubicBezTo>
                  <a:pt x="2276428" y="899971"/>
                  <a:pt x="2276428" y="899971"/>
                  <a:pt x="2276428" y="899971"/>
                </a:cubicBezTo>
                <a:cubicBezTo>
                  <a:pt x="1718578" y="1333118"/>
                  <a:pt x="1718578" y="1333118"/>
                  <a:pt x="1718578" y="1333118"/>
                </a:cubicBezTo>
                <a:cubicBezTo>
                  <a:pt x="1158920" y="908110"/>
                  <a:pt x="1158920" y="908110"/>
                  <a:pt x="1158920" y="908110"/>
                </a:cubicBezTo>
                <a:cubicBezTo>
                  <a:pt x="1716770" y="474964"/>
                  <a:pt x="1716770" y="474964"/>
                  <a:pt x="1716770" y="474964"/>
                </a:cubicBezTo>
                <a:cubicBezTo>
                  <a:pt x="1732140" y="486719"/>
                  <a:pt x="1732140" y="486719"/>
                  <a:pt x="1732140" y="486719"/>
                </a:cubicBezTo>
                <a:cubicBezTo>
                  <a:pt x="1748415" y="474059"/>
                  <a:pt x="1748415" y="474059"/>
                  <a:pt x="1748415" y="474059"/>
                </a:cubicBezTo>
                <a:cubicBezTo>
                  <a:pt x="1724907" y="455070"/>
                  <a:pt x="1724907" y="455070"/>
                  <a:pt x="1724907" y="455070"/>
                </a:cubicBezTo>
                <a:cubicBezTo>
                  <a:pt x="1724907" y="56286"/>
                  <a:pt x="1724907" y="6438"/>
                  <a:pt x="1724907" y="206"/>
                </a:cubicBezTo>
                <a:close/>
                <a:moveTo>
                  <a:pt x="1606490" y="0"/>
                </a:moveTo>
                <a:lnTo>
                  <a:pt x="1704112" y="0"/>
                </a:lnTo>
                <a:lnTo>
                  <a:pt x="1704112" y="79700"/>
                </a:lnTo>
                <a:cubicBezTo>
                  <a:pt x="1704112" y="455974"/>
                  <a:pt x="1704112" y="455974"/>
                  <a:pt x="1704112" y="455974"/>
                </a:cubicBezTo>
                <a:cubicBezTo>
                  <a:pt x="1149879" y="885503"/>
                  <a:pt x="1149879" y="885503"/>
                  <a:pt x="1149879" y="885503"/>
                </a:cubicBezTo>
                <a:cubicBezTo>
                  <a:pt x="1149879" y="354695"/>
                  <a:pt x="1149879" y="354695"/>
                  <a:pt x="1149879" y="354695"/>
                </a:cubicBezTo>
                <a:cubicBezTo>
                  <a:pt x="1550183" y="43739"/>
                  <a:pt x="1600221" y="4869"/>
                  <a:pt x="1606476" y="11"/>
                </a:cubicBezTo>
                <a:close/>
                <a:moveTo>
                  <a:pt x="696284" y="0"/>
                </a:moveTo>
                <a:lnTo>
                  <a:pt x="1573942" y="0"/>
                </a:lnTo>
                <a:lnTo>
                  <a:pt x="1498270" y="58848"/>
                </a:lnTo>
                <a:cubicBezTo>
                  <a:pt x="1139934" y="337514"/>
                  <a:pt x="1139934" y="337514"/>
                  <a:pt x="1139934" y="337514"/>
                </a:cubicBezTo>
                <a:cubicBezTo>
                  <a:pt x="805631" y="83188"/>
                  <a:pt x="722055" y="19606"/>
                  <a:pt x="701161" y="3711"/>
                </a:cubicBezTo>
                <a:close/>
              </a:path>
            </a:pathLst>
          </a:custGeom>
          <a:solidFill>
            <a:schemeClr val="bg1">
              <a:lumMod val="65000"/>
            </a:schemeClr>
          </a:solidFill>
        </p:spPr>
        <p:txBody>
          <a:bodyPr wrap="square" tIns="684000" rIns="756000">
            <a:noAutofit/>
          </a:bodyPr>
          <a:lstStyle>
            <a:lvl1pPr algn="r">
              <a:defRPr i="1">
                <a:solidFill>
                  <a:schemeClr val="accent2">
                    <a:lumMod val="40000"/>
                    <a:lumOff val="60000"/>
                  </a:schemeClr>
                </a:solidFill>
              </a:defRPr>
            </a:lvl1pPr>
          </a:lstStyle>
          <a:p>
            <a:r>
              <a:rPr lang="fr-FR" dirty="0"/>
              <a:t>Insérez ou glissez votre image ici</a:t>
            </a:r>
          </a:p>
        </p:txBody>
      </p:sp>
      <p:sp>
        <p:nvSpPr>
          <p:cNvPr id="4" name="Espace réservé du texte 4">
            <a:extLst>
              <a:ext uri="{FF2B5EF4-FFF2-40B4-BE49-F238E27FC236}">
                <a16:creationId xmlns:a16="http://schemas.microsoft.com/office/drawing/2014/main" id="{1CD6972B-DFC0-49E0-CEDD-F3560A107C30}"/>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tx1"/>
                </a:solidFill>
              </a:defRPr>
            </a:lvl1pPr>
          </a:lstStyle>
          <a:p>
            <a:pPr lvl="0"/>
            <a:r>
              <a:rPr lang="fr-FR" dirty="0"/>
              <a:t>Emplacement logotypes financeurs/partenaires</a:t>
            </a:r>
          </a:p>
        </p:txBody>
      </p:sp>
    </p:spTree>
    <p:extLst>
      <p:ext uri="{BB962C8B-B14F-4D97-AF65-F5344CB8AC3E}">
        <p14:creationId xmlns:p14="http://schemas.microsoft.com/office/powerpoint/2010/main" val="2288014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suel  Bas+ contenu">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3/12/2026</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Bas+ contenu</a:t>
            </a:r>
          </a:p>
          <a:p>
            <a:endParaRPr lang="fr-FR" sz="1200" dirty="0">
              <a:solidFill>
                <a:schemeClr val="bg1">
                  <a:lumMod val="50000"/>
                </a:schemeClr>
              </a:solidFill>
            </a:endParaRPr>
          </a:p>
        </p:txBody>
      </p:sp>
      <p:sp>
        <p:nvSpPr>
          <p:cNvPr id="10" name="Espace réservé du contenu 2">
            <a:extLst>
              <a:ext uri="{FF2B5EF4-FFF2-40B4-BE49-F238E27FC236}">
                <a16:creationId xmlns:a16="http://schemas.microsoft.com/office/drawing/2014/main" id="{96CEC976-242A-291F-5C18-817BBE12E980}"/>
              </a:ext>
            </a:extLst>
          </p:cNvPr>
          <p:cNvSpPr>
            <a:spLocks noGrp="1"/>
          </p:cNvSpPr>
          <p:nvPr>
            <p:ph idx="1"/>
          </p:nvPr>
        </p:nvSpPr>
        <p:spPr>
          <a:xfrm>
            <a:off x="715646" y="1381125"/>
            <a:ext cx="10744517" cy="2073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9" name="ZoneTexte 28">
            <a:extLst>
              <a:ext uri="{FF2B5EF4-FFF2-40B4-BE49-F238E27FC236}">
                <a16:creationId xmlns:a16="http://schemas.microsoft.com/office/drawing/2014/main" id="{E462F4B3-C673-4762-4C2C-2CE0330E60F9}"/>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p:txBody>
      </p:sp>
      <p:sp>
        <p:nvSpPr>
          <p:cNvPr id="8" name="Espace réservé pour une image  7">
            <a:extLst>
              <a:ext uri="{FF2B5EF4-FFF2-40B4-BE49-F238E27FC236}">
                <a16:creationId xmlns:a16="http://schemas.microsoft.com/office/drawing/2014/main" id="{9DA4377E-E879-7766-B5D1-D1A5E41F4CD5}"/>
              </a:ext>
            </a:extLst>
          </p:cNvPr>
          <p:cNvSpPr>
            <a:spLocks noGrp="1"/>
          </p:cNvSpPr>
          <p:nvPr>
            <p:ph type="pic" sz="quarter" idx="13" hasCustomPrompt="1"/>
          </p:nvPr>
        </p:nvSpPr>
        <p:spPr>
          <a:xfrm>
            <a:off x="500197" y="3824036"/>
            <a:ext cx="11691803" cy="2356755"/>
          </a:xfrm>
          <a:custGeom>
            <a:avLst/>
            <a:gdLst>
              <a:gd name="connsiteX0" fmla="*/ 205830 w 11691803"/>
              <a:gd name="connsiteY0" fmla="*/ 2325379 h 2356755"/>
              <a:gd name="connsiteX1" fmla="*/ 227189 w 11691803"/>
              <a:gd name="connsiteY1" fmla="*/ 2345014 h 2356755"/>
              <a:gd name="connsiteX2" fmla="*/ 229280 w 11691803"/>
              <a:gd name="connsiteY2" fmla="*/ 2346937 h 2356755"/>
              <a:gd name="connsiteX3" fmla="*/ 182828 w 11691803"/>
              <a:gd name="connsiteY3" fmla="*/ 2346937 h 2356755"/>
              <a:gd name="connsiteX4" fmla="*/ 183180 w 11691803"/>
              <a:gd name="connsiteY4" fmla="*/ 2346606 h 2356755"/>
              <a:gd name="connsiteX5" fmla="*/ 204511 w 11691803"/>
              <a:gd name="connsiteY5" fmla="*/ 2204386 h 2356755"/>
              <a:gd name="connsiteX6" fmla="*/ 204511 w 11691803"/>
              <a:gd name="connsiteY6" fmla="*/ 2320869 h 2356755"/>
              <a:gd name="connsiteX7" fmla="*/ 178342 w 11691803"/>
              <a:gd name="connsiteY7" fmla="*/ 2345280 h 2356755"/>
              <a:gd name="connsiteX8" fmla="*/ 183180 w 11691803"/>
              <a:gd name="connsiteY8" fmla="*/ 2346606 h 2356755"/>
              <a:gd name="connsiteX9" fmla="*/ 178122 w 11691803"/>
              <a:gd name="connsiteY9" fmla="*/ 2345545 h 2356755"/>
              <a:gd name="connsiteX10" fmla="*/ 176635 w 11691803"/>
              <a:gd name="connsiteY10" fmla="*/ 2346937 h 2356755"/>
              <a:gd name="connsiteX11" fmla="*/ 103575 w 11691803"/>
              <a:gd name="connsiteY11" fmla="*/ 2346937 h 2356755"/>
              <a:gd name="connsiteX12" fmla="*/ 103575 w 11691803"/>
              <a:gd name="connsiteY12" fmla="*/ 2327284 h 2356755"/>
              <a:gd name="connsiteX13" fmla="*/ 103575 w 11691803"/>
              <a:gd name="connsiteY13" fmla="*/ 2298846 h 2356755"/>
              <a:gd name="connsiteX14" fmla="*/ 308525 w 11691803"/>
              <a:gd name="connsiteY14" fmla="*/ 1986544 h 2356755"/>
              <a:gd name="connsiteX15" fmla="*/ 308525 w 11691803"/>
              <a:gd name="connsiteY15" fmla="*/ 2103293 h 2356755"/>
              <a:gd name="connsiteX16" fmla="*/ 282357 w 11691803"/>
              <a:gd name="connsiteY16" fmla="*/ 2127704 h 2356755"/>
              <a:gd name="connsiteX17" fmla="*/ 207589 w 11691803"/>
              <a:gd name="connsiteY17" fmla="*/ 2197487 h 2356755"/>
              <a:gd name="connsiteX18" fmla="*/ 207589 w 11691803"/>
              <a:gd name="connsiteY18" fmla="*/ 2081004 h 2356755"/>
              <a:gd name="connsiteX19" fmla="*/ 243434 w 11691803"/>
              <a:gd name="connsiteY19" fmla="*/ 2047572 h 2356755"/>
              <a:gd name="connsiteX20" fmla="*/ 414959 w 11691803"/>
              <a:gd name="connsiteY20" fmla="*/ 1888635 h 2356755"/>
              <a:gd name="connsiteX21" fmla="*/ 481370 w 11691803"/>
              <a:gd name="connsiteY21" fmla="*/ 1949662 h 2356755"/>
              <a:gd name="connsiteX22" fmla="*/ 516774 w 11691803"/>
              <a:gd name="connsiteY22" fmla="*/ 1982034 h 2356755"/>
              <a:gd name="connsiteX23" fmla="*/ 415179 w 11691803"/>
              <a:gd name="connsiteY23" fmla="*/ 2077290 h 2356755"/>
              <a:gd name="connsiteX24" fmla="*/ 313363 w 11691803"/>
              <a:gd name="connsiteY24" fmla="*/ 1983891 h 2356755"/>
              <a:gd name="connsiteX25" fmla="*/ 100276 w 11691803"/>
              <a:gd name="connsiteY25" fmla="*/ 1670528 h 2356755"/>
              <a:gd name="connsiteX26" fmla="*/ 202092 w 11691803"/>
              <a:gd name="connsiteY26" fmla="*/ 1763927 h 2356755"/>
              <a:gd name="connsiteX27" fmla="*/ 135901 w 11691803"/>
              <a:gd name="connsiteY27" fmla="*/ 1825750 h 2356755"/>
              <a:gd name="connsiteX28" fmla="*/ 137660 w 11691803"/>
              <a:gd name="connsiteY28" fmla="*/ 1829465 h 2356755"/>
              <a:gd name="connsiteX29" fmla="*/ 204511 w 11691803"/>
              <a:gd name="connsiteY29" fmla="*/ 1767111 h 2356755"/>
              <a:gd name="connsiteX30" fmla="*/ 204511 w 11691803"/>
              <a:gd name="connsiteY30" fmla="*/ 1883594 h 2356755"/>
              <a:gd name="connsiteX31" fmla="*/ 176583 w 11691803"/>
              <a:gd name="connsiteY31" fmla="*/ 1909597 h 2356755"/>
              <a:gd name="connsiteX32" fmla="*/ 178782 w 11691803"/>
              <a:gd name="connsiteY32" fmla="*/ 1913842 h 2356755"/>
              <a:gd name="connsiteX33" fmla="*/ 205610 w 11691803"/>
              <a:gd name="connsiteY33" fmla="*/ 1888635 h 2356755"/>
              <a:gd name="connsiteX34" fmla="*/ 307426 w 11691803"/>
              <a:gd name="connsiteY34" fmla="*/ 1982034 h 2356755"/>
              <a:gd name="connsiteX35" fmla="*/ 241675 w 11691803"/>
              <a:gd name="connsiteY35" fmla="*/ 2043592 h 2356755"/>
              <a:gd name="connsiteX36" fmla="*/ 243434 w 11691803"/>
              <a:gd name="connsiteY36" fmla="*/ 2047572 h 2356755"/>
              <a:gd name="connsiteX37" fmla="*/ 241455 w 11691803"/>
              <a:gd name="connsiteY37" fmla="*/ 2043857 h 2356755"/>
              <a:gd name="connsiteX38" fmla="*/ 205830 w 11691803"/>
              <a:gd name="connsiteY38" fmla="*/ 2077290 h 2356755"/>
              <a:gd name="connsiteX39" fmla="*/ 104015 w 11691803"/>
              <a:gd name="connsiteY39" fmla="*/ 1983891 h 2356755"/>
              <a:gd name="connsiteX40" fmla="*/ 178562 w 11691803"/>
              <a:gd name="connsiteY40" fmla="*/ 1914107 h 2356755"/>
              <a:gd name="connsiteX41" fmla="*/ 176583 w 11691803"/>
              <a:gd name="connsiteY41" fmla="*/ 1909862 h 2356755"/>
              <a:gd name="connsiteX42" fmla="*/ 103575 w 11691803"/>
              <a:gd name="connsiteY42" fmla="*/ 1978054 h 2356755"/>
              <a:gd name="connsiteX43" fmla="*/ 103575 w 11691803"/>
              <a:gd name="connsiteY43" fmla="*/ 1861571 h 2356755"/>
              <a:gd name="connsiteX44" fmla="*/ 137660 w 11691803"/>
              <a:gd name="connsiteY44" fmla="*/ 1829730 h 2356755"/>
              <a:gd name="connsiteX45" fmla="*/ 135681 w 11691803"/>
              <a:gd name="connsiteY45" fmla="*/ 1825750 h 2356755"/>
              <a:gd name="connsiteX46" fmla="*/ 101816 w 11691803"/>
              <a:gd name="connsiteY46" fmla="*/ 1857591 h 2356755"/>
              <a:gd name="connsiteX47" fmla="*/ 0 w 11691803"/>
              <a:gd name="connsiteY47" fmla="*/ 1764192 h 2356755"/>
              <a:gd name="connsiteX48" fmla="*/ 308525 w 11691803"/>
              <a:gd name="connsiteY48" fmla="*/ 1549269 h 2356755"/>
              <a:gd name="connsiteX49" fmla="*/ 308525 w 11691803"/>
              <a:gd name="connsiteY49" fmla="*/ 1665752 h 2356755"/>
              <a:gd name="connsiteX50" fmla="*/ 283896 w 11691803"/>
              <a:gd name="connsiteY50" fmla="*/ 1688836 h 2356755"/>
              <a:gd name="connsiteX51" fmla="*/ 285875 w 11691803"/>
              <a:gd name="connsiteY51" fmla="*/ 1692551 h 2356755"/>
              <a:gd name="connsiteX52" fmla="*/ 283676 w 11691803"/>
              <a:gd name="connsiteY52" fmla="*/ 1689102 h 2356755"/>
              <a:gd name="connsiteX53" fmla="*/ 207589 w 11691803"/>
              <a:gd name="connsiteY53" fmla="*/ 1760212 h 2356755"/>
              <a:gd name="connsiteX54" fmla="*/ 207589 w 11691803"/>
              <a:gd name="connsiteY54" fmla="*/ 1643729 h 2356755"/>
              <a:gd name="connsiteX55" fmla="*/ 238816 w 11691803"/>
              <a:gd name="connsiteY55" fmla="*/ 1614277 h 2356755"/>
              <a:gd name="connsiteX56" fmla="*/ 236837 w 11691803"/>
              <a:gd name="connsiteY56" fmla="*/ 1610828 h 2356755"/>
              <a:gd name="connsiteX57" fmla="*/ 239036 w 11691803"/>
              <a:gd name="connsiteY57" fmla="*/ 1614277 h 2356755"/>
              <a:gd name="connsiteX58" fmla="*/ 205610 w 11691803"/>
              <a:gd name="connsiteY58" fmla="*/ 1451360 h 2356755"/>
              <a:gd name="connsiteX59" fmla="*/ 307426 w 11691803"/>
              <a:gd name="connsiteY59" fmla="*/ 1544759 h 2356755"/>
              <a:gd name="connsiteX60" fmla="*/ 236837 w 11691803"/>
              <a:gd name="connsiteY60" fmla="*/ 1610828 h 2356755"/>
              <a:gd name="connsiteX61" fmla="*/ 205830 w 11691803"/>
              <a:gd name="connsiteY61" fmla="*/ 1639749 h 2356755"/>
              <a:gd name="connsiteX62" fmla="*/ 104015 w 11691803"/>
              <a:gd name="connsiteY62" fmla="*/ 1546351 h 2356755"/>
              <a:gd name="connsiteX63" fmla="*/ 310944 w 11691803"/>
              <a:gd name="connsiteY63" fmla="*/ 1231926 h 2356755"/>
              <a:gd name="connsiteX64" fmla="*/ 313803 w 11691803"/>
              <a:gd name="connsiteY64" fmla="*/ 1234580 h 2356755"/>
              <a:gd name="connsiteX65" fmla="*/ 412760 w 11691803"/>
              <a:gd name="connsiteY65" fmla="*/ 1325325 h 2356755"/>
              <a:gd name="connsiteX66" fmla="*/ 311164 w 11691803"/>
              <a:gd name="connsiteY66" fmla="*/ 1420581 h 2356755"/>
              <a:gd name="connsiteX67" fmla="*/ 209349 w 11691803"/>
              <a:gd name="connsiteY67" fmla="*/ 1326917 h 2356755"/>
              <a:gd name="connsiteX68" fmla="*/ 412760 w 11691803"/>
              <a:gd name="connsiteY68" fmla="*/ 893622 h 2356755"/>
              <a:gd name="connsiteX69" fmla="*/ 412760 w 11691803"/>
              <a:gd name="connsiteY69" fmla="*/ 1010105 h 2356755"/>
              <a:gd name="connsiteX70" fmla="*/ 386591 w 11691803"/>
              <a:gd name="connsiteY70" fmla="*/ 1034516 h 2356755"/>
              <a:gd name="connsiteX71" fmla="*/ 388351 w 11691803"/>
              <a:gd name="connsiteY71" fmla="*/ 1038496 h 2356755"/>
              <a:gd name="connsiteX72" fmla="*/ 386371 w 11691803"/>
              <a:gd name="connsiteY72" fmla="*/ 1034781 h 2356755"/>
              <a:gd name="connsiteX73" fmla="*/ 311824 w 11691803"/>
              <a:gd name="connsiteY73" fmla="*/ 1104565 h 2356755"/>
              <a:gd name="connsiteX74" fmla="*/ 311824 w 11691803"/>
              <a:gd name="connsiteY74" fmla="*/ 988082 h 2356755"/>
              <a:gd name="connsiteX75" fmla="*/ 347448 w 11691803"/>
              <a:gd name="connsiteY75" fmla="*/ 954650 h 2356755"/>
              <a:gd name="connsiteX76" fmla="*/ 345689 w 11691803"/>
              <a:gd name="connsiteY76" fmla="*/ 950669 h 2356755"/>
              <a:gd name="connsiteX77" fmla="*/ 347668 w 11691803"/>
              <a:gd name="connsiteY77" fmla="*/ 954384 h 2356755"/>
              <a:gd name="connsiteX78" fmla="*/ 204291 w 11691803"/>
              <a:gd name="connsiteY78" fmla="*/ 577340 h 2356755"/>
              <a:gd name="connsiteX79" fmla="*/ 306106 w 11691803"/>
              <a:gd name="connsiteY79" fmla="*/ 670739 h 2356755"/>
              <a:gd name="connsiteX80" fmla="*/ 239915 w 11691803"/>
              <a:gd name="connsiteY80" fmla="*/ 732563 h 2356755"/>
              <a:gd name="connsiteX81" fmla="*/ 241895 w 11691803"/>
              <a:gd name="connsiteY81" fmla="*/ 736542 h 2356755"/>
              <a:gd name="connsiteX82" fmla="*/ 308525 w 11691803"/>
              <a:gd name="connsiteY82" fmla="*/ 673923 h 2356755"/>
              <a:gd name="connsiteX83" fmla="*/ 308525 w 11691803"/>
              <a:gd name="connsiteY83" fmla="*/ 790671 h 2356755"/>
              <a:gd name="connsiteX84" fmla="*/ 280818 w 11691803"/>
              <a:gd name="connsiteY84" fmla="*/ 816674 h 2356755"/>
              <a:gd name="connsiteX85" fmla="*/ 282797 w 11691803"/>
              <a:gd name="connsiteY85" fmla="*/ 820920 h 2356755"/>
              <a:gd name="connsiteX86" fmla="*/ 309625 w 11691803"/>
              <a:gd name="connsiteY86" fmla="*/ 795713 h 2356755"/>
              <a:gd name="connsiteX87" fmla="*/ 411440 w 11691803"/>
              <a:gd name="connsiteY87" fmla="*/ 889111 h 2356755"/>
              <a:gd name="connsiteX88" fmla="*/ 345689 w 11691803"/>
              <a:gd name="connsiteY88" fmla="*/ 950669 h 2356755"/>
              <a:gd name="connsiteX89" fmla="*/ 310065 w 11691803"/>
              <a:gd name="connsiteY89" fmla="*/ 984102 h 2356755"/>
              <a:gd name="connsiteX90" fmla="*/ 208249 w 11691803"/>
              <a:gd name="connsiteY90" fmla="*/ 890703 h 2356755"/>
              <a:gd name="connsiteX91" fmla="*/ 282577 w 11691803"/>
              <a:gd name="connsiteY91" fmla="*/ 820920 h 2356755"/>
              <a:gd name="connsiteX92" fmla="*/ 280597 w 11691803"/>
              <a:gd name="connsiteY92" fmla="*/ 816674 h 2356755"/>
              <a:gd name="connsiteX93" fmla="*/ 207589 w 11691803"/>
              <a:gd name="connsiteY93" fmla="*/ 885131 h 2356755"/>
              <a:gd name="connsiteX94" fmla="*/ 207589 w 11691803"/>
              <a:gd name="connsiteY94" fmla="*/ 768383 h 2356755"/>
              <a:gd name="connsiteX95" fmla="*/ 241675 w 11691803"/>
              <a:gd name="connsiteY95" fmla="*/ 736542 h 2356755"/>
              <a:gd name="connsiteX96" fmla="*/ 239915 w 11691803"/>
              <a:gd name="connsiteY96" fmla="*/ 732828 h 2356755"/>
              <a:gd name="connsiteX97" fmla="*/ 205830 w 11691803"/>
              <a:gd name="connsiteY97" fmla="*/ 764668 h 2356755"/>
              <a:gd name="connsiteX98" fmla="*/ 104015 w 11691803"/>
              <a:gd name="connsiteY98" fmla="*/ 671270 h 2356755"/>
              <a:gd name="connsiteX99" fmla="*/ 412760 w 11691803"/>
              <a:gd name="connsiteY99" fmla="*/ 456082 h 2356755"/>
              <a:gd name="connsiteX100" fmla="*/ 412760 w 11691803"/>
              <a:gd name="connsiteY100" fmla="*/ 572830 h 2356755"/>
              <a:gd name="connsiteX101" fmla="*/ 387911 w 11691803"/>
              <a:gd name="connsiteY101" fmla="*/ 595914 h 2356755"/>
              <a:gd name="connsiteX102" fmla="*/ 390110 w 11691803"/>
              <a:gd name="connsiteY102" fmla="*/ 599364 h 2356755"/>
              <a:gd name="connsiteX103" fmla="*/ 413639 w 11691803"/>
              <a:gd name="connsiteY103" fmla="*/ 577340 h 2356755"/>
              <a:gd name="connsiteX104" fmla="*/ 515455 w 11691803"/>
              <a:gd name="connsiteY104" fmla="*/ 670739 h 2356755"/>
              <a:gd name="connsiteX105" fmla="*/ 462458 w 11691803"/>
              <a:gd name="connsiteY105" fmla="*/ 720357 h 2356755"/>
              <a:gd name="connsiteX106" fmla="*/ 415179 w 11691803"/>
              <a:gd name="connsiteY106" fmla="*/ 764668 h 2356755"/>
              <a:gd name="connsiteX107" fmla="*/ 313363 w 11691803"/>
              <a:gd name="connsiteY107" fmla="*/ 671270 h 2356755"/>
              <a:gd name="connsiteX108" fmla="*/ 389890 w 11691803"/>
              <a:gd name="connsiteY108" fmla="*/ 599629 h 2356755"/>
              <a:gd name="connsiteX109" fmla="*/ 387691 w 11691803"/>
              <a:gd name="connsiteY109" fmla="*/ 595914 h 2356755"/>
              <a:gd name="connsiteX110" fmla="*/ 311824 w 11691803"/>
              <a:gd name="connsiteY110" fmla="*/ 667024 h 2356755"/>
              <a:gd name="connsiteX111" fmla="*/ 311824 w 11691803"/>
              <a:gd name="connsiteY111" fmla="*/ 550541 h 2356755"/>
              <a:gd name="connsiteX112" fmla="*/ 343050 w 11691803"/>
              <a:gd name="connsiteY112" fmla="*/ 521355 h 2356755"/>
              <a:gd name="connsiteX113" fmla="*/ 309625 w 11691803"/>
              <a:gd name="connsiteY113" fmla="*/ 358172 h 2356755"/>
              <a:gd name="connsiteX114" fmla="*/ 411440 w 11691803"/>
              <a:gd name="connsiteY114" fmla="*/ 451571 h 2356755"/>
              <a:gd name="connsiteX115" fmla="*/ 341071 w 11691803"/>
              <a:gd name="connsiteY115" fmla="*/ 517640 h 2356755"/>
              <a:gd name="connsiteX116" fmla="*/ 343050 w 11691803"/>
              <a:gd name="connsiteY116" fmla="*/ 521355 h 2356755"/>
              <a:gd name="connsiteX117" fmla="*/ 340851 w 11691803"/>
              <a:gd name="connsiteY117" fmla="*/ 517905 h 2356755"/>
              <a:gd name="connsiteX118" fmla="*/ 310065 w 11691803"/>
              <a:gd name="connsiteY118" fmla="*/ 546827 h 2356755"/>
              <a:gd name="connsiteX119" fmla="*/ 208249 w 11691803"/>
              <a:gd name="connsiteY119" fmla="*/ 453428 h 2356755"/>
              <a:gd name="connsiteX120" fmla="*/ 414959 w 11691803"/>
              <a:gd name="connsiteY120" fmla="*/ 139004 h 2356755"/>
              <a:gd name="connsiteX121" fmla="*/ 417818 w 11691803"/>
              <a:gd name="connsiteY121" fmla="*/ 141657 h 2356755"/>
              <a:gd name="connsiteX122" fmla="*/ 516774 w 11691803"/>
              <a:gd name="connsiteY122" fmla="*/ 232402 h 2356755"/>
              <a:gd name="connsiteX123" fmla="*/ 415179 w 11691803"/>
              <a:gd name="connsiteY123" fmla="*/ 327393 h 2356755"/>
              <a:gd name="connsiteX124" fmla="*/ 313363 w 11691803"/>
              <a:gd name="connsiteY124" fmla="*/ 233995 h 2356755"/>
              <a:gd name="connsiteX125" fmla="*/ 390027 w 11691803"/>
              <a:gd name="connsiteY125" fmla="*/ 39345 h 2356755"/>
              <a:gd name="connsiteX126" fmla="*/ 412760 w 11691803"/>
              <a:gd name="connsiteY126" fmla="*/ 39345 h 2356755"/>
              <a:gd name="connsiteX127" fmla="*/ 412760 w 11691803"/>
              <a:gd name="connsiteY127" fmla="*/ 67745 h 2356755"/>
              <a:gd name="connsiteX128" fmla="*/ 412760 w 11691803"/>
              <a:gd name="connsiteY128" fmla="*/ 134759 h 2356755"/>
              <a:gd name="connsiteX129" fmla="*/ 311824 w 11691803"/>
              <a:gd name="connsiteY129" fmla="*/ 229219 h 2356755"/>
              <a:gd name="connsiteX130" fmla="*/ 311824 w 11691803"/>
              <a:gd name="connsiteY130" fmla="*/ 112736 h 2356755"/>
              <a:gd name="connsiteX131" fmla="*/ 384557 w 11691803"/>
              <a:gd name="connsiteY131" fmla="*/ 44478 h 2356755"/>
              <a:gd name="connsiteX132" fmla="*/ 234254 w 11691803"/>
              <a:gd name="connsiteY132" fmla="*/ 39345 h 2356755"/>
              <a:gd name="connsiteX133" fmla="*/ 384085 w 11691803"/>
              <a:gd name="connsiteY133" fmla="*/ 39345 h 2356755"/>
              <a:gd name="connsiteX134" fmla="*/ 362952 w 11691803"/>
              <a:gd name="connsiteY134" fmla="*/ 59162 h 2356755"/>
              <a:gd name="connsiteX135" fmla="*/ 310065 w 11691803"/>
              <a:gd name="connsiteY135" fmla="*/ 108755 h 2356755"/>
              <a:gd name="connsiteX136" fmla="*/ 239063 w 11691803"/>
              <a:gd name="connsiteY136" fmla="*/ 43748 h 2356755"/>
              <a:gd name="connsiteX137" fmla="*/ 11691803 w 11691803"/>
              <a:gd name="connsiteY137" fmla="*/ 0 h 2356755"/>
              <a:gd name="connsiteX138" fmla="*/ 11691803 w 11691803"/>
              <a:gd name="connsiteY138" fmla="*/ 2356755 h 2356755"/>
              <a:gd name="connsiteX139" fmla="*/ 235215 w 11691803"/>
              <a:gd name="connsiteY139" fmla="*/ 2346937 h 2356755"/>
              <a:gd name="connsiteX140" fmla="*/ 226061 w 11691803"/>
              <a:gd name="connsiteY140" fmla="*/ 2338538 h 2356755"/>
              <a:gd name="connsiteX141" fmla="*/ 208249 w 11691803"/>
              <a:gd name="connsiteY141" fmla="*/ 2322195 h 2356755"/>
              <a:gd name="connsiteX142" fmla="*/ 208249 w 11691803"/>
              <a:gd name="connsiteY142" fmla="*/ 2202794 h 2356755"/>
              <a:gd name="connsiteX143" fmla="*/ 284116 w 11691803"/>
              <a:gd name="connsiteY143" fmla="*/ 2131684 h 2356755"/>
              <a:gd name="connsiteX144" fmla="*/ 282357 w 11691803"/>
              <a:gd name="connsiteY144" fmla="*/ 2127704 h 2356755"/>
              <a:gd name="connsiteX145" fmla="*/ 284336 w 11691803"/>
              <a:gd name="connsiteY145" fmla="*/ 2131418 h 2356755"/>
              <a:gd name="connsiteX146" fmla="*/ 309625 w 11691803"/>
              <a:gd name="connsiteY146" fmla="*/ 2107803 h 2356755"/>
              <a:gd name="connsiteX147" fmla="*/ 415179 w 11691803"/>
              <a:gd name="connsiteY147" fmla="*/ 2204916 h 2356755"/>
              <a:gd name="connsiteX148" fmla="*/ 521612 w 11691803"/>
              <a:gd name="connsiteY148" fmla="*/ 2105415 h 2356755"/>
              <a:gd name="connsiteX149" fmla="*/ 521612 w 11691803"/>
              <a:gd name="connsiteY149" fmla="*/ 2065615 h 2356755"/>
              <a:gd name="connsiteX150" fmla="*/ 517874 w 11691803"/>
              <a:gd name="connsiteY150" fmla="*/ 2067472 h 2356755"/>
              <a:gd name="connsiteX151" fmla="*/ 517874 w 11691803"/>
              <a:gd name="connsiteY151" fmla="*/ 2103293 h 2356755"/>
              <a:gd name="connsiteX152" fmla="*/ 416938 w 11691803"/>
              <a:gd name="connsiteY152" fmla="*/ 2197487 h 2356755"/>
              <a:gd name="connsiteX153" fmla="*/ 416938 w 11691803"/>
              <a:gd name="connsiteY153" fmla="*/ 2081004 h 2356755"/>
              <a:gd name="connsiteX154" fmla="*/ 517874 w 11691803"/>
              <a:gd name="connsiteY154" fmla="*/ 1986544 h 2356755"/>
              <a:gd name="connsiteX155" fmla="*/ 517874 w 11691803"/>
              <a:gd name="connsiteY155" fmla="*/ 2067207 h 2356755"/>
              <a:gd name="connsiteX156" fmla="*/ 521612 w 11691803"/>
              <a:gd name="connsiteY156" fmla="*/ 2065349 h 2356755"/>
              <a:gd name="connsiteX157" fmla="*/ 521612 w 11691803"/>
              <a:gd name="connsiteY157" fmla="*/ 1980972 h 2356755"/>
              <a:gd name="connsiteX158" fmla="*/ 485108 w 11691803"/>
              <a:gd name="connsiteY158" fmla="*/ 1947540 h 2356755"/>
              <a:gd name="connsiteX159" fmla="*/ 417598 w 11691803"/>
              <a:gd name="connsiteY159" fmla="*/ 1885716 h 2356755"/>
              <a:gd name="connsiteX160" fmla="*/ 417598 w 11691803"/>
              <a:gd name="connsiteY160" fmla="*/ 1825220 h 2356755"/>
              <a:gd name="connsiteX161" fmla="*/ 413859 w 11691803"/>
              <a:gd name="connsiteY161" fmla="*/ 1826015 h 2356755"/>
              <a:gd name="connsiteX162" fmla="*/ 413859 w 11691803"/>
              <a:gd name="connsiteY162" fmla="*/ 1883594 h 2356755"/>
              <a:gd name="connsiteX163" fmla="*/ 312923 w 11691803"/>
              <a:gd name="connsiteY163" fmla="*/ 1978054 h 2356755"/>
              <a:gd name="connsiteX164" fmla="*/ 312923 w 11691803"/>
              <a:gd name="connsiteY164" fmla="*/ 1861571 h 2356755"/>
              <a:gd name="connsiteX165" fmla="*/ 360423 w 11691803"/>
              <a:gd name="connsiteY165" fmla="*/ 1816994 h 2356755"/>
              <a:gd name="connsiteX166" fmla="*/ 358443 w 11691803"/>
              <a:gd name="connsiteY166" fmla="*/ 1813545 h 2356755"/>
              <a:gd name="connsiteX167" fmla="*/ 311164 w 11691803"/>
              <a:gd name="connsiteY167" fmla="*/ 1857591 h 2356755"/>
              <a:gd name="connsiteX168" fmla="*/ 209349 w 11691803"/>
              <a:gd name="connsiteY168" fmla="*/ 1764192 h 2356755"/>
              <a:gd name="connsiteX169" fmla="*/ 285875 w 11691803"/>
              <a:gd name="connsiteY169" fmla="*/ 1692551 h 2356755"/>
              <a:gd name="connsiteX170" fmla="*/ 309625 w 11691803"/>
              <a:gd name="connsiteY170" fmla="*/ 1670528 h 2356755"/>
              <a:gd name="connsiteX171" fmla="*/ 411440 w 11691803"/>
              <a:gd name="connsiteY171" fmla="*/ 1763927 h 2356755"/>
              <a:gd name="connsiteX172" fmla="*/ 358443 w 11691803"/>
              <a:gd name="connsiteY172" fmla="*/ 1813280 h 2356755"/>
              <a:gd name="connsiteX173" fmla="*/ 360642 w 11691803"/>
              <a:gd name="connsiteY173" fmla="*/ 1816994 h 2356755"/>
              <a:gd name="connsiteX174" fmla="*/ 413859 w 11691803"/>
              <a:gd name="connsiteY174" fmla="*/ 1767111 h 2356755"/>
              <a:gd name="connsiteX175" fmla="*/ 413859 w 11691803"/>
              <a:gd name="connsiteY175" fmla="*/ 1825750 h 2356755"/>
              <a:gd name="connsiteX176" fmla="*/ 417598 w 11691803"/>
              <a:gd name="connsiteY176" fmla="*/ 1824954 h 2356755"/>
              <a:gd name="connsiteX177" fmla="*/ 417598 w 11691803"/>
              <a:gd name="connsiteY177" fmla="*/ 1765254 h 2356755"/>
              <a:gd name="connsiteX178" fmla="*/ 421996 w 11691803"/>
              <a:gd name="connsiteY178" fmla="*/ 1761008 h 2356755"/>
              <a:gd name="connsiteX179" fmla="*/ 421996 w 11691803"/>
              <a:gd name="connsiteY179" fmla="*/ 1755436 h 2356755"/>
              <a:gd name="connsiteX180" fmla="*/ 416938 w 11691803"/>
              <a:gd name="connsiteY180" fmla="*/ 1760212 h 2356755"/>
              <a:gd name="connsiteX181" fmla="*/ 416938 w 11691803"/>
              <a:gd name="connsiteY181" fmla="*/ 1643729 h 2356755"/>
              <a:gd name="connsiteX182" fmla="*/ 421996 w 11691803"/>
              <a:gd name="connsiteY182" fmla="*/ 1638953 h 2356755"/>
              <a:gd name="connsiteX183" fmla="*/ 421996 w 11691803"/>
              <a:gd name="connsiteY183" fmla="*/ 1633381 h 2356755"/>
              <a:gd name="connsiteX184" fmla="*/ 415179 w 11691803"/>
              <a:gd name="connsiteY184" fmla="*/ 1639749 h 2356755"/>
              <a:gd name="connsiteX185" fmla="*/ 313363 w 11691803"/>
              <a:gd name="connsiteY185" fmla="*/ 1546351 h 2356755"/>
              <a:gd name="connsiteX186" fmla="*/ 414959 w 11691803"/>
              <a:gd name="connsiteY186" fmla="*/ 1451360 h 2356755"/>
              <a:gd name="connsiteX187" fmla="*/ 516774 w 11691803"/>
              <a:gd name="connsiteY187" fmla="*/ 1544759 h 2356755"/>
              <a:gd name="connsiteX188" fmla="*/ 422216 w 11691803"/>
              <a:gd name="connsiteY188" fmla="*/ 1633381 h 2356755"/>
              <a:gd name="connsiteX189" fmla="*/ 422216 w 11691803"/>
              <a:gd name="connsiteY189" fmla="*/ 1638688 h 2356755"/>
              <a:gd name="connsiteX190" fmla="*/ 517874 w 11691803"/>
              <a:gd name="connsiteY190" fmla="*/ 1549269 h 2356755"/>
              <a:gd name="connsiteX191" fmla="*/ 517874 w 11691803"/>
              <a:gd name="connsiteY191" fmla="*/ 1665752 h 2356755"/>
              <a:gd name="connsiteX192" fmla="*/ 422216 w 11691803"/>
              <a:gd name="connsiteY192" fmla="*/ 1755436 h 2356755"/>
              <a:gd name="connsiteX193" fmla="*/ 422216 w 11691803"/>
              <a:gd name="connsiteY193" fmla="*/ 1761008 h 2356755"/>
              <a:gd name="connsiteX194" fmla="*/ 521612 w 11691803"/>
              <a:gd name="connsiteY194" fmla="*/ 1667875 h 2356755"/>
              <a:gd name="connsiteX195" fmla="*/ 521612 w 11691803"/>
              <a:gd name="connsiteY195" fmla="*/ 1543697 h 2356755"/>
              <a:gd name="connsiteX196" fmla="*/ 417598 w 11691803"/>
              <a:gd name="connsiteY196" fmla="*/ 1448176 h 2356755"/>
              <a:gd name="connsiteX197" fmla="*/ 417598 w 11691803"/>
              <a:gd name="connsiteY197" fmla="*/ 1331162 h 2356755"/>
              <a:gd name="connsiteX198" fmla="*/ 413859 w 11691803"/>
              <a:gd name="connsiteY198" fmla="*/ 1334612 h 2356755"/>
              <a:gd name="connsiteX199" fmla="*/ 413859 w 11691803"/>
              <a:gd name="connsiteY199" fmla="*/ 1446584 h 2356755"/>
              <a:gd name="connsiteX200" fmla="*/ 312923 w 11691803"/>
              <a:gd name="connsiteY200" fmla="*/ 1540778 h 2356755"/>
              <a:gd name="connsiteX201" fmla="*/ 312923 w 11691803"/>
              <a:gd name="connsiteY201" fmla="*/ 1424295 h 2356755"/>
              <a:gd name="connsiteX202" fmla="*/ 413859 w 11691803"/>
              <a:gd name="connsiteY202" fmla="*/ 1329836 h 2356755"/>
              <a:gd name="connsiteX203" fmla="*/ 413859 w 11691803"/>
              <a:gd name="connsiteY203" fmla="*/ 1334346 h 2356755"/>
              <a:gd name="connsiteX204" fmla="*/ 417598 w 11691803"/>
              <a:gd name="connsiteY204" fmla="*/ 1330897 h 2356755"/>
              <a:gd name="connsiteX205" fmla="*/ 417598 w 11691803"/>
              <a:gd name="connsiteY205" fmla="*/ 1324264 h 2356755"/>
              <a:gd name="connsiteX206" fmla="*/ 316882 w 11691803"/>
              <a:gd name="connsiteY206" fmla="*/ 1231926 h 2356755"/>
              <a:gd name="connsiteX207" fmla="*/ 313803 w 11691803"/>
              <a:gd name="connsiteY207" fmla="*/ 1234580 h 2356755"/>
              <a:gd name="connsiteX208" fmla="*/ 316662 w 11691803"/>
              <a:gd name="connsiteY208" fmla="*/ 1231661 h 2356755"/>
              <a:gd name="connsiteX209" fmla="*/ 312264 w 11691803"/>
              <a:gd name="connsiteY209" fmla="*/ 1227681 h 2356755"/>
              <a:gd name="connsiteX210" fmla="*/ 312264 w 11691803"/>
              <a:gd name="connsiteY210" fmla="*/ 1223701 h 2356755"/>
              <a:gd name="connsiteX211" fmla="*/ 308525 w 11691803"/>
              <a:gd name="connsiteY211" fmla="*/ 1223701 h 2356755"/>
              <a:gd name="connsiteX212" fmla="*/ 308525 w 11691803"/>
              <a:gd name="connsiteY212" fmla="*/ 1227946 h 2356755"/>
              <a:gd name="connsiteX213" fmla="*/ 207589 w 11691803"/>
              <a:gd name="connsiteY213" fmla="*/ 1322141 h 2356755"/>
              <a:gd name="connsiteX214" fmla="*/ 207589 w 11691803"/>
              <a:gd name="connsiteY214" fmla="*/ 1215476 h 2356755"/>
              <a:gd name="connsiteX215" fmla="*/ 207589 w 11691803"/>
              <a:gd name="connsiteY215" fmla="*/ 1205923 h 2356755"/>
              <a:gd name="connsiteX216" fmla="*/ 308525 w 11691803"/>
              <a:gd name="connsiteY216" fmla="*/ 1111464 h 2356755"/>
              <a:gd name="connsiteX217" fmla="*/ 308525 w 11691803"/>
              <a:gd name="connsiteY217" fmla="*/ 1217068 h 2356755"/>
              <a:gd name="connsiteX218" fmla="*/ 308525 w 11691803"/>
              <a:gd name="connsiteY218" fmla="*/ 1223436 h 2356755"/>
              <a:gd name="connsiteX219" fmla="*/ 312264 w 11691803"/>
              <a:gd name="connsiteY219" fmla="*/ 1223436 h 2356755"/>
              <a:gd name="connsiteX220" fmla="*/ 312264 w 11691803"/>
              <a:gd name="connsiteY220" fmla="*/ 1109606 h 2356755"/>
              <a:gd name="connsiteX221" fmla="*/ 388351 w 11691803"/>
              <a:gd name="connsiteY221" fmla="*/ 1038496 h 2356755"/>
              <a:gd name="connsiteX222" fmla="*/ 413639 w 11691803"/>
              <a:gd name="connsiteY222" fmla="*/ 1014881 h 2356755"/>
              <a:gd name="connsiteX223" fmla="*/ 519413 w 11691803"/>
              <a:gd name="connsiteY223" fmla="*/ 1111729 h 2356755"/>
              <a:gd name="connsiteX224" fmla="*/ 625626 w 11691803"/>
              <a:gd name="connsiteY224" fmla="*/ 1012228 h 2356755"/>
              <a:gd name="connsiteX225" fmla="*/ 625626 w 11691803"/>
              <a:gd name="connsiteY225" fmla="*/ 972692 h 2356755"/>
              <a:gd name="connsiteX226" fmla="*/ 622108 w 11691803"/>
              <a:gd name="connsiteY226" fmla="*/ 974550 h 2356755"/>
              <a:gd name="connsiteX227" fmla="*/ 622108 w 11691803"/>
              <a:gd name="connsiteY227" fmla="*/ 1010105 h 2356755"/>
              <a:gd name="connsiteX228" fmla="*/ 521172 w 11691803"/>
              <a:gd name="connsiteY228" fmla="*/ 1104565 h 2356755"/>
              <a:gd name="connsiteX229" fmla="*/ 521172 w 11691803"/>
              <a:gd name="connsiteY229" fmla="*/ 988082 h 2356755"/>
              <a:gd name="connsiteX230" fmla="*/ 622108 w 11691803"/>
              <a:gd name="connsiteY230" fmla="*/ 893622 h 2356755"/>
              <a:gd name="connsiteX231" fmla="*/ 622108 w 11691803"/>
              <a:gd name="connsiteY231" fmla="*/ 974284 h 2356755"/>
              <a:gd name="connsiteX232" fmla="*/ 625626 w 11691803"/>
              <a:gd name="connsiteY232" fmla="*/ 972427 h 2356755"/>
              <a:gd name="connsiteX233" fmla="*/ 625626 w 11691803"/>
              <a:gd name="connsiteY233" fmla="*/ 888050 h 2356755"/>
              <a:gd name="connsiteX234" fmla="*/ 589342 w 11691803"/>
              <a:gd name="connsiteY234" fmla="*/ 854618 h 2356755"/>
              <a:gd name="connsiteX235" fmla="*/ 585604 w 11691803"/>
              <a:gd name="connsiteY235" fmla="*/ 856740 h 2356755"/>
              <a:gd name="connsiteX236" fmla="*/ 620789 w 11691803"/>
              <a:gd name="connsiteY236" fmla="*/ 889111 h 2356755"/>
              <a:gd name="connsiteX237" fmla="*/ 519193 w 11691803"/>
              <a:gd name="connsiteY237" fmla="*/ 984102 h 2356755"/>
              <a:gd name="connsiteX238" fmla="*/ 417378 w 11691803"/>
              <a:gd name="connsiteY238" fmla="*/ 890703 h 2356755"/>
              <a:gd name="connsiteX239" fmla="*/ 518973 w 11691803"/>
              <a:gd name="connsiteY239" fmla="*/ 795713 h 2356755"/>
              <a:gd name="connsiteX240" fmla="*/ 585384 w 11691803"/>
              <a:gd name="connsiteY240" fmla="*/ 856475 h 2356755"/>
              <a:gd name="connsiteX241" fmla="*/ 589122 w 11691803"/>
              <a:gd name="connsiteY241" fmla="*/ 854352 h 2356755"/>
              <a:gd name="connsiteX242" fmla="*/ 521612 w 11691803"/>
              <a:gd name="connsiteY242" fmla="*/ 792529 h 2356755"/>
              <a:gd name="connsiteX243" fmla="*/ 521612 w 11691803"/>
              <a:gd name="connsiteY243" fmla="*/ 732297 h 2356755"/>
              <a:gd name="connsiteX244" fmla="*/ 517874 w 11691803"/>
              <a:gd name="connsiteY244" fmla="*/ 732828 h 2356755"/>
              <a:gd name="connsiteX245" fmla="*/ 517874 w 11691803"/>
              <a:gd name="connsiteY245" fmla="*/ 790671 h 2356755"/>
              <a:gd name="connsiteX246" fmla="*/ 417158 w 11691803"/>
              <a:gd name="connsiteY246" fmla="*/ 885131 h 2356755"/>
              <a:gd name="connsiteX247" fmla="*/ 417158 w 11691803"/>
              <a:gd name="connsiteY247" fmla="*/ 768383 h 2356755"/>
              <a:gd name="connsiteX248" fmla="*/ 464657 w 11691803"/>
              <a:gd name="connsiteY248" fmla="*/ 724072 h 2356755"/>
              <a:gd name="connsiteX249" fmla="*/ 462458 w 11691803"/>
              <a:gd name="connsiteY249" fmla="*/ 720357 h 2356755"/>
              <a:gd name="connsiteX250" fmla="*/ 464657 w 11691803"/>
              <a:gd name="connsiteY250" fmla="*/ 723807 h 2356755"/>
              <a:gd name="connsiteX251" fmla="*/ 517874 w 11691803"/>
              <a:gd name="connsiteY251" fmla="*/ 673923 h 2356755"/>
              <a:gd name="connsiteX252" fmla="*/ 517874 w 11691803"/>
              <a:gd name="connsiteY252" fmla="*/ 732563 h 2356755"/>
              <a:gd name="connsiteX253" fmla="*/ 521612 w 11691803"/>
              <a:gd name="connsiteY253" fmla="*/ 732032 h 2356755"/>
              <a:gd name="connsiteX254" fmla="*/ 521612 w 11691803"/>
              <a:gd name="connsiteY254" fmla="*/ 672331 h 2356755"/>
              <a:gd name="connsiteX255" fmla="*/ 526010 w 11691803"/>
              <a:gd name="connsiteY255" fmla="*/ 668086 h 2356755"/>
              <a:gd name="connsiteX256" fmla="*/ 526010 w 11691803"/>
              <a:gd name="connsiteY256" fmla="*/ 662514 h 2356755"/>
              <a:gd name="connsiteX257" fmla="*/ 521172 w 11691803"/>
              <a:gd name="connsiteY257" fmla="*/ 667024 h 2356755"/>
              <a:gd name="connsiteX258" fmla="*/ 521172 w 11691803"/>
              <a:gd name="connsiteY258" fmla="*/ 550541 h 2356755"/>
              <a:gd name="connsiteX259" fmla="*/ 526010 w 11691803"/>
              <a:gd name="connsiteY259" fmla="*/ 546031 h 2356755"/>
              <a:gd name="connsiteX260" fmla="*/ 526010 w 11691803"/>
              <a:gd name="connsiteY260" fmla="*/ 540459 h 2356755"/>
              <a:gd name="connsiteX261" fmla="*/ 519193 w 11691803"/>
              <a:gd name="connsiteY261" fmla="*/ 546827 h 2356755"/>
              <a:gd name="connsiteX262" fmla="*/ 417378 w 11691803"/>
              <a:gd name="connsiteY262" fmla="*/ 453428 h 2356755"/>
              <a:gd name="connsiteX263" fmla="*/ 518973 w 11691803"/>
              <a:gd name="connsiteY263" fmla="*/ 358172 h 2356755"/>
              <a:gd name="connsiteX264" fmla="*/ 620789 w 11691803"/>
              <a:gd name="connsiteY264" fmla="*/ 451571 h 2356755"/>
              <a:gd name="connsiteX265" fmla="*/ 526230 w 11691803"/>
              <a:gd name="connsiteY265" fmla="*/ 540194 h 2356755"/>
              <a:gd name="connsiteX266" fmla="*/ 526230 w 11691803"/>
              <a:gd name="connsiteY266" fmla="*/ 545765 h 2356755"/>
              <a:gd name="connsiteX267" fmla="*/ 622108 w 11691803"/>
              <a:gd name="connsiteY267" fmla="*/ 456082 h 2356755"/>
              <a:gd name="connsiteX268" fmla="*/ 622108 w 11691803"/>
              <a:gd name="connsiteY268" fmla="*/ 572830 h 2356755"/>
              <a:gd name="connsiteX269" fmla="*/ 526230 w 11691803"/>
              <a:gd name="connsiteY269" fmla="*/ 662248 h 2356755"/>
              <a:gd name="connsiteX270" fmla="*/ 526230 w 11691803"/>
              <a:gd name="connsiteY270" fmla="*/ 667820 h 2356755"/>
              <a:gd name="connsiteX271" fmla="*/ 625626 w 11691803"/>
              <a:gd name="connsiteY271" fmla="*/ 574952 h 2356755"/>
              <a:gd name="connsiteX272" fmla="*/ 625626 w 11691803"/>
              <a:gd name="connsiteY272" fmla="*/ 450509 h 2356755"/>
              <a:gd name="connsiteX273" fmla="*/ 521612 w 11691803"/>
              <a:gd name="connsiteY273" fmla="*/ 355254 h 2356755"/>
              <a:gd name="connsiteX274" fmla="*/ 521612 w 11691803"/>
              <a:gd name="connsiteY274" fmla="*/ 237975 h 2356755"/>
              <a:gd name="connsiteX275" fmla="*/ 517874 w 11691803"/>
              <a:gd name="connsiteY275" fmla="*/ 241424 h 2356755"/>
              <a:gd name="connsiteX276" fmla="*/ 517874 w 11691803"/>
              <a:gd name="connsiteY276" fmla="*/ 353396 h 2356755"/>
              <a:gd name="connsiteX277" fmla="*/ 417158 w 11691803"/>
              <a:gd name="connsiteY277" fmla="*/ 447856 h 2356755"/>
              <a:gd name="connsiteX278" fmla="*/ 417158 w 11691803"/>
              <a:gd name="connsiteY278" fmla="*/ 331373 h 2356755"/>
              <a:gd name="connsiteX279" fmla="*/ 517874 w 11691803"/>
              <a:gd name="connsiteY279" fmla="*/ 236913 h 2356755"/>
              <a:gd name="connsiteX280" fmla="*/ 517874 w 11691803"/>
              <a:gd name="connsiteY280" fmla="*/ 241159 h 2356755"/>
              <a:gd name="connsiteX281" fmla="*/ 521612 w 11691803"/>
              <a:gd name="connsiteY281" fmla="*/ 237709 h 2356755"/>
              <a:gd name="connsiteX282" fmla="*/ 521612 w 11691803"/>
              <a:gd name="connsiteY282" fmla="*/ 231341 h 2356755"/>
              <a:gd name="connsiteX283" fmla="*/ 420896 w 11691803"/>
              <a:gd name="connsiteY283" fmla="*/ 138739 h 2356755"/>
              <a:gd name="connsiteX284" fmla="*/ 417818 w 11691803"/>
              <a:gd name="connsiteY284" fmla="*/ 141657 h 2356755"/>
              <a:gd name="connsiteX285" fmla="*/ 420676 w 11691803"/>
              <a:gd name="connsiteY285" fmla="*/ 138739 h 2356755"/>
              <a:gd name="connsiteX286" fmla="*/ 416278 w 11691803"/>
              <a:gd name="connsiteY286" fmla="*/ 134759 h 2356755"/>
              <a:gd name="connsiteX287" fmla="*/ 416278 w 11691803"/>
              <a:gd name="connsiteY287" fmla="*/ 40002 h 2356755"/>
              <a:gd name="connsiteX288" fmla="*/ 416278 w 11691803"/>
              <a:gd name="connsiteY288" fmla="*/ 39345 h 235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1691803" h="2356755">
                <a:moveTo>
                  <a:pt x="205830" y="2325379"/>
                </a:moveTo>
                <a:lnTo>
                  <a:pt x="227189" y="2345014"/>
                </a:lnTo>
                <a:lnTo>
                  <a:pt x="229280" y="2346937"/>
                </a:lnTo>
                <a:lnTo>
                  <a:pt x="182828" y="2346937"/>
                </a:lnTo>
                <a:lnTo>
                  <a:pt x="183180" y="2346606"/>
                </a:lnTo>
                <a:close/>
                <a:moveTo>
                  <a:pt x="204511" y="2204386"/>
                </a:moveTo>
                <a:lnTo>
                  <a:pt x="204511" y="2320869"/>
                </a:lnTo>
                <a:lnTo>
                  <a:pt x="178342" y="2345280"/>
                </a:lnTo>
                <a:cubicBezTo>
                  <a:pt x="179882" y="2345810"/>
                  <a:pt x="181421" y="2346076"/>
                  <a:pt x="183180" y="2346606"/>
                </a:cubicBezTo>
                <a:cubicBezTo>
                  <a:pt x="181421" y="2346341"/>
                  <a:pt x="179662" y="2345810"/>
                  <a:pt x="178122" y="2345545"/>
                </a:cubicBezTo>
                <a:lnTo>
                  <a:pt x="176635" y="2346937"/>
                </a:lnTo>
                <a:lnTo>
                  <a:pt x="103575" y="2346937"/>
                </a:lnTo>
                <a:lnTo>
                  <a:pt x="103575" y="2327284"/>
                </a:lnTo>
                <a:lnTo>
                  <a:pt x="103575" y="2298846"/>
                </a:lnTo>
                <a:close/>
                <a:moveTo>
                  <a:pt x="308525" y="1986544"/>
                </a:moveTo>
                <a:lnTo>
                  <a:pt x="308525" y="2103293"/>
                </a:lnTo>
                <a:lnTo>
                  <a:pt x="282357" y="2127704"/>
                </a:lnTo>
                <a:lnTo>
                  <a:pt x="207589" y="2197487"/>
                </a:lnTo>
                <a:lnTo>
                  <a:pt x="207589" y="2081004"/>
                </a:lnTo>
                <a:lnTo>
                  <a:pt x="243434" y="2047572"/>
                </a:lnTo>
                <a:close/>
                <a:moveTo>
                  <a:pt x="414959" y="1888635"/>
                </a:moveTo>
                <a:lnTo>
                  <a:pt x="481370" y="1949662"/>
                </a:lnTo>
                <a:lnTo>
                  <a:pt x="516774" y="1982034"/>
                </a:lnTo>
                <a:lnTo>
                  <a:pt x="415179" y="2077290"/>
                </a:lnTo>
                <a:lnTo>
                  <a:pt x="313363" y="1983891"/>
                </a:lnTo>
                <a:close/>
                <a:moveTo>
                  <a:pt x="100276" y="1670528"/>
                </a:moveTo>
                <a:lnTo>
                  <a:pt x="202092" y="1763927"/>
                </a:lnTo>
                <a:lnTo>
                  <a:pt x="135901" y="1825750"/>
                </a:lnTo>
                <a:lnTo>
                  <a:pt x="137660" y="1829465"/>
                </a:lnTo>
                <a:lnTo>
                  <a:pt x="204511" y="1767111"/>
                </a:lnTo>
                <a:lnTo>
                  <a:pt x="204511" y="1883594"/>
                </a:lnTo>
                <a:lnTo>
                  <a:pt x="176583" y="1909597"/>
                </a:lnTo>
                <a:lnTo>
                  <a:pt x="178782" y="1913842"/>
                </a:lnTo>
                <a:lnTo>
                  <a:pt x="205610" y="1888635"/>
                </a:lnTo>
                <a:lnTo>
                  <a:pt x="307426" y="1982034"/>
                </a:lnTo>
                <a:lnTo>
                  <a:pt x="241675" y="2043592"/>
                </a:lnTo>
                <a:lnTo>
                  <a:pt x="243434" y="2047572"/>
                </a:lnTo>
                <a:lnTo>
                  <a:pt x="241455" y="2043857"/>
                </a:lnTo>
                <a:lnTo>
                  <a:pt x="205830" y="2077290"/>
                </a:lnTo>
                <a:lnTo>
                  <a:pt x="104015" y="1983891"/>
                </a:lnTo>
                <a:lnTo>
                  <a:pt x="178562" y="1914107"/>
                </a:lnTo>
                <a:lnTo>
                  <a:pt x="176583" y="1909862"/>
                </a:lnTo>
                <a:lnTo>
                  <a:pt x="103575" y="1978054"/>
                </a:lnTo>
                <a:lnTo>
                  <a:pt x="103575" y="1861571"/>
                </a:lnTo>
                <a:lnTo>
                  <a:pt x="137660" y="1829730"/>
                </a:lnTo>
                <a:lnTo>
                  <a:pt x="135681" y="1825750"/>
                </a:lnTo>
                <a:lnTo>
                  <a:pt x="101816" y="1857591"/>
                </a:lnTo>
                <a:lnTo>
                  <a:pt x="0" y="1764192"/>
                </a:lnTo>
                <a:close/>
                <a:moveTo>
                  <a:pt x="308525" y="1549269"/>
                </a:moveTo>
                <a:lnTo>
                  <a:pt x="308525" y="1665752"/>
                </a:lnTo>
                <a:lnTo>
                  <a:pt x="283896" y="1688836"/>
                </a:lnTo>
                <a:lnTo>
                  <a:pt x="285875" y="1692551"/>
                </a:lnTo>
                <a:lnTo>
                  <a:pt x="283676" y="1689102"/>
                </a:lnTo>
                <a:lnTo>
                  <a:pt x="207589" y="1760212"/>
                </a:lnTo>
                <a:lnTo>
                  <a:pt x="207589" y="1643729"/>
                </a:lnTo>
                <a:lnTo>
                  <a:pt x="238816" y="1614277"/>
                </a:lnTo>
                <a:lnTo>
                  <a:pt x="236837" y="1610828"/>
                </a:lnTo>
                <a:lnTo>
                  <a:pt x="239036" y="1614277"/>
                </a:lnTo>
                <a:close/>
                <a:moveTo>
                  <a:pt x="205610" y="1451360"/>
                </a:moveTo>
                <a:lnTo>
                  <a:pt x="307426" y="1544759"/>
                </a:lnTo>
                <a:lnTo>
                  <a:pt x="236837" y="1610828"/>
                </a:lnTo>
                <a:lnTo>
                  <a:pt x="205830" y="1639749"/>
                </a:lnTo>
                <a:lnTo>
                  <a:pt x="104015" y="1546351"/>
                </a:lnTo>
                <a:close/>
                <a:moveTo>
                  <a:pt x="310944" y="1231926"/>
                </a:moveTo>
                <a:lnTo>
                  <a:pt x="313803" y="1234580"/>
                </a:lnTo>
                <a:lnTo>
                  <a:pt x="412760" y="1325325"/>
                </a:lnTo>
                <a:lnTo>
                  <a:pt x="311164" y="1420581"/>
                </a:lnTo>
                <a:lnTo>
                  <a:pt x="209349" y="1326917"/>
                </a:lnTo>
                <a:close/>
                <a:moveTo>
                  <a:pt x="412760" y="893622"/>
                </a:moveTo>
                <a:lnTo>
                  <a:pt x="412760" y="1010105"/>
                </a:lnTo>
                <a:lnTo>
                  <a:pt x="386591" y="1034516"/>
                </a:lnTo>
                <a:lnTo>
                  <a:pt x="388351" y="1038496"/>
                </a:lnTo>
                <a:lnTo>
                  <a:pt x="386371" y="1034781"/>
                </a:lnTo>
                <a:lnTo>
                  <a:pt x="311824" y="1104565"/>
                </a:lnTo>
                <a:lnTo>
                  <a:pt x="311824" y="988082"/>
                </a:lnTo>
                <a:lnTo>
                  <a:pt x="347448" y="954650"/>
                </a:lnTo>
                <a:lnTo>
                  <a:pt x="345689" y="950669"/>
                </a:lnTo>
                <a:lnTo>
                  <a:pt x="347668" y="954384"/>
                </a:lnTo>
                <a:close/>
                <a:moveTo>
                  <a:pt x="204291" y="577340"/>
                </a:moveTo>
                <a:lnTo>
                  <a:pt x="306106" y="670739"/>
                </a:lnTo>
                <a:lnTo>
                  <a:pt x="239915" y="732563"/>
                </a:lnTo>
                <a:lnTo>
                  <a:pt x="241895" y="736542"/>
                </a:lnTo>
                <a:lnTo>
                  <a:pt x="308525" y="673923"/>
                </a:lnTo>
                <a:lnTo>
                  <a:pt x="308525" y="790671"/>
                </a:lnTo>
                <a:lnTo>
                  <a:pt x="280818" y="816674"/>
                </a:lnTo>
                <a:lnTo>
                  <a:pt x="282797" y="820920"/>
                </a:lnTo>
                <a:lnTo>
                  <a:pt x="309625" y="795713"/>
                </a:lnTo>
                <a:lnTo>
                  <a:pt x="411440" y="889111"/>
                </a:lnTo>
                <a:lnTo>
                  <a:pt x="345689" y="950669"/>
                </a:lnTo>
                <a:lnTo>
                  <a:pt x="310065" y="984102"/>
                </a:lnTo>
                <a:lnTo>
                  <a:pt x="208249" y="890703"/>
                </a:lnTo>
                <a:lnTo>
                  <a:pt x="282577" y="820920"/>
                </a:lnTo>
                <a:lnTo>
                  <a:pt x="280597" y="816674"/>
                </a:lnTo>
                <a:lnTo>
                  <a:pt x="207589" y="885131"/>
                </a:lnTo>
                <a:lnTo>
                  <a:pt x="207589" y="768383"/>
                </a:lnTo>
                <a:lnTo>
                  <a:pt x="241675" y="736542"/>
                </a:lnTo>
                <a:lnTo>
                  <a:pt x="239915" y="732828"/>
                </a:lnTo>
                <a:lnTo>
                  <a:pt x="205830" y="764668"/>
                </a:lnTo>
                <a:lnTo>
                  <a:pt x="104015" y="671270"/>
                </a:lnTo>
                <a:close/>
                <a:moveTo>
                  <a:pt x="412760" y="456082"/>
                </a:moveTo>
                <a:lnTo>
                  <a:pt x="412760" y="572830"/>
                </a:lnTo>
                <a:lnTo>
                  <a:pt x="387911" y="595914"/>
                </a:lnTo>
                <a:lnTo>
                  <a:pt x="390110" y="599364"/>
                </a:lnTo>
                <a:lnTo>
                  <a:pt x="413639" y="577340"/>
                </a:lnTo>
                <a:lnTo>
                  <a:pt x="515455" y="670739"/>
                </a:lnTo>
                <a:lnTo>
                  <a:pt x="462458" y="720357"/>
                </a:lnTo>
                <a:lnTo>
                  <a:pt x="415179" y="764668"/>
                </a:lnTo>
                <a:lnTo>
                  <a:pt x="313363" y="671270"/>
                </a:lnTo>
                <a:lnTo>
                  <a:pt x="389890" y="599629"/>
                </a:lnTo>
                <a:lnTo>
                  <a:pt x="387691" y="595914"/>
                </a:lnTo>
                <a:lnTo>
                  <a:pt x="311824" y="667024"/>
                </a:lnTo>
                <a:lnTo>
                  <a:pt x="311824" y="550541"/>
                </a:lnTo>
                <a:lnTo>
                  <a:pt x="343050" y="521355"/>
                </a:lnTo>
                <a:close/>
                <a:moveTo>
                  <a:pt x="309625" y="358172"/>
                </a:moveTo>
                <a:lnTo>
                  <a:pt x="411440" y="451571"/>
                </a:lnTo>
                <a:lnTo>
                  <a:pt x="341071" y="517640"/>
                </a:lnTo>
                <a:lnTo>
                  <a:pt x="343050" y="521355"/>
                </a:lnTo>
                <a:lnTo>
                  <a:pt x="340851" y="517905"/>
                </a:lnTo>
                <a:lnTo>
                  <a:pt x="310065" y="546827"/>
                </a:lnTo>
                <a:lnTo>
                  <a:pt x="208249" y="453428"/>
                </a:lnTo>
                <a:close/>
                <a:moveTo>
                  <a:pt x="414959" y="139004"/>
                </a:moveTo>
                <a:lnTo>
                  <a:pt x="417818" y="141657"/>
                </a:lnTo>
                <a:lnTo>
                  <a:pt x="516774" y="232402"/>
                </a:lnTo>
                <a:lnTo>
                  <a:pt x="415179" y="327393"/>
                </a:lnTo>
                <a:lnTo>
                  <a:pt x="313363" y="233995"/>
                </a:lnTo>
                <a:close/>
                <a:moveTo>
                  <a:pt x="390027" y="39345"/>
                </a:moveTo>
                <a:lnTo>
                  <a:pt x="412760" y="39345"/>
                </a:lnTo>
                <a:lnTo>
                  <a:pt x="412760" y="67745"/>
                </a:lnTo>
                <a:lnTo>
                  <a:pt x="412760" y="134759"/>
                </a:lnTo>
                <a:lnTo>
                  <a:pt x="311824" y="229219"/>
                </a:lnTo>
                <a:lnTo>
                  <a:pt x="311824" y="112736"/>
                </a:lnTo>
                <a:lnTo>
                  <a:pt x="384557" y="44478"/>
                </a:lnTo>
                <a:close/>
                <a:moveTo>
                  <a:pt x="234254" y="39345"/>
                </a:moveTo>
                <a:lnTo>
                  <a:pt x="384085" y="39345"/>
                </a:lnTo>
                <a:lnTo>
                  <a:pt x="362952" y="59162"/>
                </a:lnTo>
                <a:lnTo>
                  <a:pt x="310065" y="108755"/>
                </a:lnTo>
                <a:lnTo>
                  <a:pt x="239063" y="43748"/>
                </a:lnTo>
                <a:close/>
                <a:moveTo>
                  <a:pt x="11691803" y="0"/>
                </a:moveTo>
                <a:lnTo>
                  <a:pt x="11691803" y="2356755"/>
                </a:lnTo>
                <a:lnTo>
                  <a:pt x="235215" y="2346937"/>
                </a:lnTo>
                <a:lnTo>
                  <a:pt x="226061" y="2338538"/>
                </a:lnTo>
                <a:lnTo>
                  <a:pt x="208249" y="2322195"/>
                </a:lnTo>
                <a:lnTo>
                  <a:pt x="208249" y="2202794"/>
                </a:lnTo>
                <a:lnTo>
                  <a:pt x="284116" y="2131684"/>
                </a:lnTo>
                <a:lnTo>
                  <a:pt x="282357" y="2127704"/>
                </a:lnTo>
                <a:lnTo>
                  <a:pt x="284336" y="2131418"/>
                </a:lnTo>
                <a:lnTo>
                  <a:pt x="309625" y="2107803"/>
                </a:lnTo>
                <a:lnTo>
                  <a:pt x="415179" y="2204916"/>
                </a:lnTo>
                <a:lnTo>
                  <a:pt x="521612" y="2105415"/>
                </a:lnTo>
                <a:lnTo>
                  <a:pt x="521612" y="2065615"/>
                </a:lnTo>
                <a:lnTo>
                  <a:pt x="517874" y="2067472"/>
                </a:lnTo>
                <a:lnTo>
                  <a:pt x="517874" y="2103293"/>
                </a:lnTo>
                <a:lnTo>
                  <a:pt x="416938" y="2197487"/>
                </a:lnTo>
                <a:lnTo>
                  <a:pt x="416938" y="2081004"/>
                </a:lnTo>
                <a:lnTo>
                  <a:pt x="517874" y="1986544"/>
                </a:lnTo>
                <a:lnTo>
                  <a:pt x="517874" y="2067207"/>
                </a:lnTo>
                <a:lnTo>
                  <a:pt x="521612" y="2065349"/>
                </a:lnTo>
                <a:lnTo>
                  <a:pt x="521612" y="1980972"/>
                </a:lnTo>
                <a:lnTo>
                  <a:pt x="485108" y="1947540"/>
                </a:lnTo>
                <a:lnTo>
                  <a:pt x="417598" y="1885716"/>
                </a:lnTo>
                <a:lnTo>
                  <a:pt x="417598" y="1825220"/>
                </a:lnTo>
                <a:lnTo>
                  <a:pt x="413859" y="1826015"/>
                </a:lnTo>
                <a:lnTo>
                  <a:pt x="413859" y="1883594"/>
                </a:lnTo>
                <a:lnTo>
                  <a:pt x="312923" y="1978054"/>
                </a:lnTo>
                <a:lnTo>
                  <a:pt x="312923" y="1861571"/>
                </a:lnTo>
                <a:lnTo>
                  <a:pt x="360423" y="1816994"/>
                </a:lnTo>
                <a:lnTo>
                  <a:pt x="358443" y="1813545"/>
                </a:lnTo>
                <a:lnTo>
                  <a:pt x="311164" y="1857591"/>
                </a:lnTo>
                <a:lnTo>
                  <a:pt x="209349" y="1764192"/>
                </a:lnTo>
                <a:lnTo>
                  <a:pt x="285875" y="1692551"/>
                </a:lnTo>
                <a:lnTo>
                  <a:pt x="309625" y="1670528"/>
                </a:lnTo>
                <a:lnTo>
                  <a:pt x="411440" y="1763927"/>
                </a:lnTo>
                <a:lnTo>
                  <a:pt x="358443" y="1813280"/>
                </a:lnTo>
                <a:lnTo>
                  <a:pt x="360642" y="1816994"/>
                </a:lnTo>
                <a:lnTo>
                  <a:pt x="413859" y="1767111"/>
                </a:lnTo>
                <a:lnTo>
                  <a:pt x="413859" y="1825750"/>
                </a:lnTo>
                <a:lnTo>
                  <a:pt x="417598" y="1824954"/>
                </a:lnTo>
                <a:lnTo>
                  <a:pt x="417598" y="1765254"/>
                </a:lnTo>
                <a:lnTo>
                  <a:pt x="421996" y="1761008"/>
                </a:lnTo>
                <a:lnTo>
                  <a:pt x="421996" y="1755436"/>
                </a:lnTo>
                <a:lnTo>
                  <a:pt x="416938" y="1760212"/>
                </a:lnTo>
                <a:lnTo>
                  <a:pt x="416938" y="1643729"/>
                </a:lnTo>
                <a:lnTo>
                  <a:pt x="421996" y="1638953"/>
                </a:lnTo>
                <a:lnTo>
                  <a:pt x="421996" y="1633381"/>
                </a:lnTo>
                <a:lnTo>
                  <a:pt x="415179" y="1639749"/>
                </a:lnTo>
                <a:lnTo>
                  <a:pt x="313363" y="1546351"/>
                </a:lnTo>
                <a:lnTo>
                  <a:pt x="414959" y="1451360"/>
                </a:lnTo>
                <a:lnTo>
                  <a:pt x="516774" y="1544759"/>
                </a:lnTo>
                <a:lnTo>
                  <a:pt x="422216" y="1633381"/>
                </a:lnTo>
                <a:lnTo>
                  <a:pt x="422216" y="1638688"/>
                </a:lnTo>
                <a:lnTo>
                  <a:pt x="517874" y="1549269"/>
                </a:lnTo>
                <a:lnTo>
                  <a:pt x="517874" y="1665752"/>
                </a:lnTo>
                <a:lnTo>
                  <a:pt x="422216" y="1755436"/>
                </a:lnTo>
                <a:lnTo>
                  <a:pt x="422216" y="1761008"/>
                </a:lnTo>
                <a:lnTo>
                  <a:pt x="521612" y="1667875"/>
                </a:lnTo>
                <a:lnTo>
                  <a:pt x="521612" y="1543697"/>
                </a:lnTo>
                <a:lnTo>
                  <a:pt x="417598" y="1448176"/>
                </a:lnTo>
                <a:lnTo>
                  <a:pt x="417598" y="1331162"/>
                </a:lnTo>
                <a:lnTo>
                  <a:pt x="413859" y="1334612"/>
                </a:lnTo>
                <a:lnTo>
                  <a:pt x="413859" y="1446584"/>
                </a:lnTo>
                <a:lnTo>
                  <a:pt x="312923" y="1540778"/>
                </a:lnTo>
                <a:lnTo>
                  <a:pt x="312923" y="1424295"/>
                </a:lnTo>
                <a:lnTo>
                  <a:pt x="413859" y="1329836"/>
                </a:lnTo>
                <a:lnTo>
                  <a:pt x="413859" y="1334346"/>
                </a:lnTo>
                <a:lnTo>
                  <a:pt x="417598" y="1330897"/>
                </a:lnTo>
                <a:lnTo>
                  <a:pt x="417598" y="1324264"/>
                </a:lnTo>
                <a:lnTo>
                  <a:pt x="316882" y="1231926"/>
                </a:lnTo>
                <a:lnTo>
                  <a:pt x="313803" y="1234580"/>
                </a:lnTo>
                <a:lnTo>
                  <a:pt x="316662" y="1231661"/>
                </a:lnTo>
                <a:lnTo>
                  <a:pt x="312264" y="1227681"/>
                </a:lnTo>
                <a:lnTo>
                  <a:pt x="312264" y="1223701"/>
                </a:lnTo>
                <a:lnTo>
                  <a:pt x="308525" y="1223701"/>
                </a:lnTo>
                <a:lnTo>
                  <a:pt x="308525" y="1227946"/>
                </a:lnTo>
                <a:lnTo>
                  <a:pt x="207589" y="1322141"/>
                </a:lnTo>
                <a:lnTo>
                  <a:pt x="207589" y="1215476"/>
                </a:lnTo>
                <a:lnTo>
                  <a:pt x="207589" y="1205923"/>
                </a:lnTo>
                <a:lnTo>
                  <a:pt x="308525" y="1111464"/>
                </a:lnTo>
                <a:lnTo>
                  <a:pt x="308525" y="1217068"/>
                </a:lnTo>
                <a:lnTo>
                  <a:pt x="308525" y="1223436"/>
                </a:lnTo>
                <a:lnTo>
                  <a:pt x="312264" y="1223436"/>
                </a:lnTo>
                <a:lnTo>
                  <a:pt x="312264" y="1109606"/>
                </a:lnTo>
                <a:lnTo>
                  <a:pt x="388351" y="1038496"/>
                </a:lnTo>
                <a:lnTo>
                  <a:pt x="413639" y="1014881"/>
                </a:lnTo>
                <a:lnTo>
                  <a:pt x="519413" y="1111729"/>
                </a:lnTo>
                <a:lnTo>
                  <a:pt x="625626" y="1012228"/>
                </a:lnTo>
                <a:lnTo>
                  <a:pt x="625626" y="972692"/>
                </a:lnTo>
                <a:lnTo>
                  <a:pt x="622108" y="974550"/>
                </a:lnTo>
                <a:lnTo>
                  <a:pt x="622108" y="1010105"/>
                </a:lnTo>
                <a:lnTo>
                  <a:pt x="521172" y="1104565"/>
                </a:lnTo>
                <a:lnTo>
                  <a:pt x="521172" y="988082"/>
                </a:lnTo>
                <a:lnTo>
                  <a:pt x="622108" y="893622"/>
                </a:lnTo>
                <a:lnTo>
                  <a:pt x="622108" y="974284"/>
                </a:lnTo>
                <a:lnTo>
                  <a:pt x="625626" y="972427"/>
                </a:lnTo>
                <a:lnTo>
                  <a:pt x="625626" y="888050"/>
                </a:lnTo>
                <a:lnTo>
                  <a:pt x="589342" y="854618"/>
                </a:lnTo>
                <a:lnTo>
                  <a:pt x="585604" y="856740"/>
                </a:lnTo>
                <a:lnTo>
                  <a:pt x="620789" y="889111"/>
                </a:lnTo>
                <a:lnTo>
                  <a:pt x="519193" y="984102"/>
                </a:lnTo>
                <a:lnTo>
                  <a:pt x="417378" y="890703"/>
                </a:lnTo>
                <a:lnTo>
                  <a:pt x="518973" y="795713"/>
                </a:lnTo>
                <a:lnTo>
                  <a:pt x="585384" y="856475"/>
                </a:lnTo>
                <a:lnTo>
                  <a:pt x="589122" y="854352"/>
                </a:lnTo>
                <a:lnTo>
                  <a:pt x="521612" y="792529"/>
                </a:lnTo>
                <a:lnTo>
                  <a:pt x="521612" y="732297"/>
                </a:lnTo>
                <a:lnTo>
                  <a:pt x="517874" y="732828"/>
                </a:lnTo>
                <a:lnTo>
                  <a:pt x="517874" y="790671"/>
                </a:lnTo>
                <a:lnTo>
                  <a:pt x="417158" y="885131"/>
                </a:lnTo>
                <a:lnTo>
                  <a:pt x="417158" y="768383"/>
                </a:lnTo>
                <a:lnTo>
                  <a:pt x="464657" y="724072"/>
                </a:lnTo>
                <a:lnTo>
                  <a:pt x="462458" y="720357"/>
                </a:lnTo>
                <a:lnTo>
                  <a:pt x="464657" y="723807"/>
                </a:lnTo>
                <a:lnTo>
                  <a:pt x="517874" y="673923"/>
                </a:lnTo>
                <a:lnTo>
                  <a:pt x="517874" y="732563"/>
                </a:lnTo>
                <a:lnTo>
                  <a:pt x="521612" y="732032"/>
                </a:lnTo>
                <a:lnTo>
                  <a:pt x="521612" y="672331"/>
                </a:lnTo>
                <a:lnTo>
                  <a:pt x="526010" y="668086"/>
                </a:lnTo>
                <a:lnTo>
                  <a:pt x="526010" y="662514"/>
                </a:lnTo>
                <a:lnTo>
                  <a:pt x="521172" y="667024"/>
                </a:lnTo>
                <a:lnTo>
                  <a:pt x="521172" y="550541"/>
                </a:lnTo>
                <a:lnTo>
                  <a:pt x="526010" y="546031"/>
                </a:lnTo>
                <a:lnTo>
                  <a:pt x="526010" y="540459"/>
                </a:lnTo>
                <a:lnTo>
                  <a:pt x="519193" y="546827"/>
                </a:lnTo>
                <a:lnTo>
                  <a:pt x="417378" y="453428"/>
                </a:lnTo>
                <a:lnTo>
                  <a:pt x="518973" y="358172"/>
                </a:lnTo>
                <a:lnTo>
                  <a:pt x="620789" y="451571"/>
                </a:lnTo>
                <a:lnTo>
                  <a:pt x="526230" y="540194"/>
                </a:lnTo>
                <a:lnTo>
                  <a:pt x="526230" y="545765"/>
                </a:lnTo>
                <a:lnTo>
                  <a:pt x="622108" y="456082"/>
                </a:lnTo>
                <a:lnTo>
                  <a:pt x="622108" y="572830"/>
                </a:lnTo>
                <a:lnTo>
                  <a:pt x="526230" y="662248"/>
                </a:lnTo>
                <a:lnTo>
                  <a:pt x="526230" y="667820"/>
                </a:lnTo>
                <a:lnTo>
                  <a:pt x="625626" y="574952"/>
                </a:lnTo>
                <a:lnTo>
                  <a:pt x="625626" y="450509"/>
                </a:lnTo>
                <a:lnTo>
                  <a:pt x="521612" y="355254"/>
                </a:lnTo>
                <a:lnTo>
                  <a:pt x="521612" y="237975"/>
                </a:lnTo>
                <a:lnTo>
                  <a:pt x="517874" y="241424"/>
                </a:lnTo>
                <a:lnTo>
                  <a:pt x="517874" y="353396"/>
                </a:lnTo>
                <a:lnTo>
                  <a:pt x="417158" y="447856"/>
                </a:lnTo>
                <a:lnTo>
                  <a:pt x="417158" y="331373"/>
                </a:lnTo>
                <a:lnTo>
                  <a:pt x="517874" y="236913"/>
                </a:lnTo>
                <a:lnTo>
                  <a:pt x="517874" y="241159"/>
                </a:lnTo>
                <a:lnTo>
                  <a:pt x="521612" y="237709"/>
                </a:lnTo>
                <a:lnTo>
                  <a:pt x="521612" y="231341"/>
                </a:lnTo>
                <a:lnTo>
                  <a:pt x="420896" y="138739"/>
                </a:lnTo>
                <a:lnTo>
                  <a:pt x="417818" y="141657"/>
                </a:lnTo>
                <a:lnTo>
                  <a:pt x="420676" y="138739"/>
                </a:lnTo>
                <a:lnTo>
                  <a:pt x="416278" y="134759"/>
                </a:lnTo>
                <a:lnTo>
                  <a:pt x="416278" y="40002"/>
                </a:lnTo>
                <a:lnTo>
                  <a:pt x="416278" y="39345"/>
                </a:lnTo>
                <a:close/>
              </a:path>
            </a:pathLst>
          </a:custGeom>
          <a:solidFill>
            <a:schemeClr val="bg1">
              <a:lumMod val="65000"/>
            </a:schemeClr>
          </a:solidFill>
        </p:spPr>
        <p:txBody>
          <a:bodyPr wrap="square" tIns="540000" rIns="540000">
            <a:noAutofit/>
          </a:bodyPr>
          <a:lstStyle>
            <a:lvl1pPr algn="r">
              <a:defRPr>
                <a:solidFill>
                  <a:schemeClr val="accent2">
                    <a:lumMod val="40000"/>
                    <a:lumOff val="60000"/>
                  </a:schemeClr>
                </a:solidFill>
              </a:defRPr>
            </a:lvl1pPr>
          </a:lstStyle>
          <a:p>
            <a:r>
              <a:rPr lang="fr-FR" dirty="0"/>
              <a:t>Insérez ou glissez votre image ici</a:t>
            </a:r>
          </a:p>
        </p:txBody>
      </p:sp>
      <p:sp>
        <p:nvSpPr>
          <p:cNvPr id="2" name="Titre 1">
            <a:extLst>
              <a:ext uri="{FF2B5EF4-FFF2-40B4-BE49-F238E27FC236}">
                <a16:creationId xmlns:a16="http://schemas.microsoft.com/office/drawing/2014/main" id="{D5AF0AE2-7DAE-3EB0-5E60-D2EFCEC2EA43}"/>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fr-FR"/>
          </a:p>
        </p:txBody>
      </p:sp>
    </p:spTree>
    <p:extLst>
      <p:ext uri="{BB962C8B-B14F-4D97-AF65-F5344CB8AC3E}">
        <p14:creationId xmlns:p14="http://schemas.microsoft.com/office/powerpoint/2010/main" val="310376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Espace réservé de la date 3">
            <a:extLst>
              <a:ext uri="{FF2B5EF4-FFF2-40B4-BE49-F238E27FC236}">
                <a16:creationId xmlns:a16="http://schemas.microsoft.com/office/drawing/2014/main" id="{E1C2B0A2-D20B-4AF8-11A0-04ADF7A00166}"/>
              </a:ext>
            </a:extLst>
          </p:cNvPr>
          <p:cNvSpPr>
            <a:spLocks noGrp="1"/>
          </p:cNvSpPr>
          <p:nvPr>
            <p:ph type="dt" sz="half" idx="10"/>
          </p:nvPr>
        </p:nvSpPr>
        <p:spPr/>
        <p:txBody>
          <a:bodyPr/>
          <a:lstStyle/>
          <a:p>
            <a:r>
              <a:rPr lang="en-US"/>
              <a:t>3/12/2026</a:t>
            </a:r>
            <a:endParaRPr lang="fr-FR"/>
          </a:p>
        </p:txBody>
      </p:sp>
      <p:sp>
        <p:nvSpPr>
          <p:cNvPr id="5" name="Espace réservé du pied de page 4">
            <a:extLst>
              <a:ext uri="{FF2B5EF4-FFF2-40B4-BE49-F238E27FC236}">
                <a16:creationId xmlns:a16="http://schemas.microsoft.com/office/drawing/2014/main" id="{E674BCD5-99F2-142E-3FEE-1ACCB474B9C4}"/>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8209301D-2360-8D20-B992-EE6672D60716}"/>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7" name="ZoneTexte 6">
            <a:extLst>
              <a:ext uri="{FF2B5EF4-FFF2-40B4-BE49-F238E27FC236}">
                <a16:creationId xmlns:a16="http://schemas.microsoft.com/office/drawing/2014/main" id="{31680F71-13D8-7F13-2E1C-1B43E34B35C6}"/>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et contenu</a:t>
            </a:r>
          </a:p>
        </p:txBody>
      </p:sp>
      <p:pic>
        <p:nvPicPr>
          <p:cNvPr id="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32F98917-083E-F98C-816F-48F1437B41BD}"/>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250085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en-US"/>
              <a:t>3/12/2026</a:t>
            </a:r>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seul</a:t>
            </a:r>
          </a:p>
        </p:txBody>
      </p:sp>
      <p:pic>
        <p:nvPicPr>
          <p:cNvPr id="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8C593314-5853-721D-C381-C5C6DA55FA41}"/>
              </a:ext>
            </a:extLst>
          </p:cNvPr>
          <p:cNvSpPr>
            <a:spLocks noGrp="1"/>
          </p:cNvSpPr>
          <p:nvPr>
            <p:ph type="title"/>
          </p:nvPr>
        </p:nvSpPr>
        <p:spPr/>
        <p:txBody>
          <a:bodyPr/>
          <a:lstStyle/>
          <a:p>
            <a:r>
              <a:rPr lang="en-US"/>
              <a:t>Click to edit Master title style</a:t>
            </a:r>
            <a:endParaRPr lang="fr-FR"/>
          </a:p>
        </p:txBody>
      </p:sp>
    </p:spTree>
    <p:extLst>
      <p:ext uri="{BB962C8B-B14F-4D97-AF65-F5344CB8AC3E}">
        <p14:creationId xmlns:p14="http://schemas.microsoft.com/office/powerpoint/2010/main" val="4249831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9C14385-C06C-03C8-FC0B-6EDE0E294E52}"/>
              </a:ext>
            </a:extLst>
          </p:cNvPr>
          <p:cNvSpPr>
            <a:spLocks noGrp="1"/>
          </p:cNvSpPr>
          <p:nvPr>
            <p:ph type="dt" sz="half" idx="10"/>
          </p:nvPr>
        </p:nvSpPr>
        <p:spPr/>
        <p:txBody>
          <a:bodyPr/>
          <a:lstStyle/>
          <a:p>
            <a:r>
              <a:rPr lang="en-US"/>
              <a:t>3/12/2026</a:t>
            </a:r>
            <a:endParaRPr lang="fr-FR"/>
          </a:p>
        </p:txBody>
      </p:sp>
      <p:sp>
        <p:nvSpPr>
          <p:cNvPr id="3" name="Espace réservé du pied de page 2">
            <a:extLst>
              <a:ext uri="{FF2B5EF4-FFF2-40B4-BE49-F238E27FC236}">
                <a16:creationId xmlns:a16="http://schemas.microsoft.com/office/drawing/2014/main" id="{C5925030-DB19-61B7-32BA-FFFFADD4FAB2}"/>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Espace réservé du numéro de diapositive 3">
            <a:extLst>
              <a:ext uri="{FF2B5EF4-FFF2-40B4-BE49-F238E27FC236}">
                <a16:creationId xmlns:a16="http://schemas.microsoft.com/office/drawing/2014/main" id="{6A84369A-A294-0F2F-E84F-D0990A22CF47}"/>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5" name="ZoneTexte 4">
            <a:extLst>
              <a:ext uri="{FF2B5EF4-FFF2-40B4-BE49-F238E27FC236}">
                <a16:creationId xmlns:a16="http://schemas.microsoft.com/office/drawing/2014/main" id="{F661E88D-94E7-20B9-0926-4E18EFBC1BA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Vide</a:t>
            </a:r>
          </a:p>
        </p:txBody>
      </p:sp>
      <p:pic>
        <p:nvPicPr>
          <p:cNvPr id="7"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Tree>
    <p:extLst>
      <p:ext uri="{BB962C8B-B14F-4D97-AF65-F5344CB8AC3E}">
        <p14:creationId xmlns:p14="http://schemas.microsoft.com/office/powerpoint/2010/main" val="3497386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venants">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51A86F0-4870-165D-E01B-6415309E1300}"/>
              </a:ext>
            </a:extLst>
          </p:cNvPr>
          <p:cNvSpPr/>
          <p:nvPr userDrawn="1"/>
        </p:nvSpPr>
        <p:spPr>
          <a:xfrm>
            <a:off x="11460163" y="0"/>
            <a:ext cx="7318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Intervenants</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en-US"/>
              <a:t>3/12/2026</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en-US"/>
              <a:t>FISSION 2026: 7th Workshop on Nuclear Fission and Spectroscopy of Neutron-Rich Nuclei</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a:t>
            </a:fld>
            <a:endParaRPr lang="fr-FR" dirty="0"/>
          </a:p>
        </p:txBody>
      </p:sp>
      <p:sp>
        <p:nvSpPr>
          <p:cNvPr id="25" name="Espace réservé du texte 8">
            <a:extLst>
              <a:ext uri="{FF2B5EF4-FFF2-40B4-BE49-F238E27FC236}">
                <a16:creationId xmlns:a16="http://schemas.microsoft.com/office/drawing/2014/main" id="{EE9D7CE3-0338-EF86-9151-9AA39188D19A}"/>
              </a:ext>
            </a:extLst>
          </p:cNvPr>
          <p:cNvSpPr>
            <a:spLocks noGrp="1"/>
          </p:cNvSpPr>
          <p:nvPr>
            <p:ph type="body" sz="quarter" idx="13" hasCustomPrompt="1"/>
          </p:nvPr>
        </p:nvSpPr>
        <p:spPr>
          <a:xfrm>
            <a:off x="407368"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7" name="Espace réservé du texte 8">
            <a:extLst>
              <a:ext uri="{FF2B5EF4-FFF2-40B4-BE49-F238E27FC236}">
                <a16:creationId xmlns:a16="http://schemas.microsoft.com/office/drawing/2014/main" id="{7E242CEA-B629-6061-3336-B00B5B03631E}"/>
              </a:ext>
            </a:extLst>
          </p:cNvPr>
          <p:cNvSpPr>
            <a:spLocks noGrp="1"/>
          </p:cNvSpPr>
          <p:nvPr>
            <p:ph type="body" sz="quarter" idx="16" hasCustomPrompt="1"/>
          </p:nvPr>
        </p:nvSpPr>
        <p:spPr>
          <a:xfrm>
            <a:off x="3327251"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9" name="Espace réservé du texte 8">
            <a:extLst>
              <a:ext uri="{FF2B5EF4-FFF2-40B4-BE49-F238E27FC236}">
                <a16:creationId xmlns:a16="http://schemas.microsoft.com/office/drawing/2014/main" id="{13577D77-6A07-A133-9442-B0E04B740BCB}"/>
              </a:ext>
            </a:extLst>
          </p:cNvPr>
          <p:cNvSpPr>
            <a:spLocks noGrp="1"/>
          </p:cNvSpPr>
          <p:nvPr>
            <p:ph type="body" sz="quarter" idx="18" hasCustomPrompt="1"/>
          </p:nvPr>
        </p:nvSpPr>
        <p:spPr>
          <a:xfrm>
            <a:off x="9167017"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31" name="Espace réservé du texte 8">
            <a:extLst>
              <a:ext uri="{FF2B5EF4-FFF2-40B4-BE49-F238E27FC236}">
                <a16:creationId xmlns:a16="http://schemas.microsoft.com/office/drawing/2014/main" id="{7647BCFB-4928-920C-2E15-C8AE4C72EBA8}"/>
              </a:ext>
            </a:extLst>
          </p:cNvPr>
          <p:cNvSpPr>
            <a:spLocks noGrp="1"/>
          </p:cNvSpPr>
          <p:nvPr>
            <p:ph type="body" sz="quarter" idx="20" hasCustomPrompt="1"/>
          </p:nvPr>
        </p:nvSpPr>
        <p:spPr>
          <a:xfrm>
            <a:off x="6247134" y="4583137"/>
            <a:ext cx="2592288" cy="909613"/>
          </a:xfrm>
        </p:spPr>
        <p:txBody>
          <a:bodyPr lIns="72000" rIns="72000">
            <a:normAutofit/>
          </a:bodyPr>
          <a:lstStyle>
            <a:lvl1pPr algn="ctr">
              <a:lnSpc>
                <a:spcPts val="2000"/>
              </a:lnSpc>
              <a:defRPr sz="1800" b="1">
                <a:solidFill>
                  <a:schemeClr val="tx2"/>
                </a:solidFill>
              </a:defRPr>
            </a:lvl1pPr>
            <a:lvl2pPr marL="0" indent="0" algn="ctr">
              <a:lnSpc>
                <a:spcPts val="2000"/>
              </a:lnSpc>
              <a:buNone/>
              <a:defRPr sz="1600" i="1"/>
            </a:lvl2pPr>
          </a:lstStyle>
          <a:p>
            <a:pPr lvl="0"/>
            <a:r>
              <a:rPr lang="fr-FR" dirty="0"/>
              <a:t>Prénom NOM</a:t>
            </a:r>
          </a:p>
          <a:p>
            <a:pPr lvl="1"/>
            <a:r>
              <a:rPr lang="fr-FR" dirty="0"/>
              <a:t>Fonctions</a:t>
            </a:r>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407368"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28" name="図プレースホルダー 9">
            <a:extLst>
              <a:ext uri="{FF2B5EF4-FFF2-40B4-BE49-F238E27FC236}">
                <a16:creationId xmlns:a16="http://schemas.microsoft.com/office/drawing/2014/main" id="{6BF72028-41E2-619A-D233-341EEFEC504D}"/>
              </a:ext>
            </a:extLst>
          </p:cNvPr>
          <p:cNvSpPr>
            <a:spLocks noGrp="1"/>
          </p:cNvSpPr>
          <p:nvPr>
            <p:ph type="pic" sz="quarter" idx="17" hasCustomPrompt="1"/>
          </p:nvPr>
        </p:nvSpPr>
        <p:spPr>
          <a:xfrm>
            <a:off x="3327251"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0" name="図プレースホルダー 9">
            <a:extLst>
              <a:ext uri="{FF2B5EF4-FFF2-40B4-BE49-F238E27FC236}">
                <a16:creationId xmlns:a16="http://schemas.microsoft.com/office/drawing/2014/main" id="{74AA3498-C08C-43F4-B6BB-AE8E3CC9E9CC}"/>
              </a:ext>
            </a:extLst>
          </p:cNvPr>
          <p:cNvSpPr>
            <a:spLocks noGrp="1"/>
          </p:cNvSpPr>
          <p:nvPr>
            <p:ph type="pic" sz="quarter" idx="19" hasCustomPrompt="1"/>
          </p:nvPr>
        </p:nvSpPr>
        <p:spPr>
          <a:xfrm>
            <a:off x="9167017"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2" name="図プレースホルダー 9">
            <a:extLst>
              <a:ext uri="{FF2B5EF4-FFF2-40B4-BE49-F238E27FC236}">
                <a16:creationId xmlns:a16="http://schemas.microsoft.com/office/drawing/2014/main" id="{1DC76755-C8C6-A984-C78A-E29A74AAF2E9}"/>
              </a:ext>
            </a:extLst>
          </p:cNvPr>
          <p:cNvSpPr>
            <a:spLocks noGrp="1"/>
          </p:cNvSpPr>
          <p:nvPr>
            <p:ph type="pic" sz="quarter" idx="21" hasCustomPrompt="1"/>
          </p:nvPr>
        </p:nvSpPr>
        <p:spPr>
          <a:xfrm>
            <a:off x="6247134" y="1819796"/>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pic>
        <p:nvPicPr>
          <p:cNvPr id="18"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B16D91DA-45B8-FD04-3A3A-E545BB21D2E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fr-FR"/>
          </a:p>
        </p:txBody>
      </p:sp>
    </p:spTree>
    <p:extLst>
      <p:ext uri="{BB962C8B-B14F-4D97-AF65-F5344CB8AC3E}">
        <p14:creationId xmlns:p14="http://schemas.microsoft.com/office/powerpoint/2010/main" val="3333175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tervenant / CV">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53AF1D4-4843-AF3F-A326-45F38F216CA0}"/>
              </a:ext>
            </a:extLst>
          </p:cNvPr>
          <p:cNvSpPr/>
          <p:nvPr userDrawn="1"/>
        </p:nvSpPr>
        <p:spPr>
          <a:xfrm>
            <a:off x="7199086" y="0"/>
            <a:ext cx="49929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Intervenant / CV</a:t>
            </a:r>
          </a:p>
        </p:txBody>
      </p:sp>
      <p:sp>
        <p:nvSpPr>
          <p:cNvPr id="7" name="Espace réservé de la date 6">
            <a:extLst>
              <a:ext uri="{FF2B5EF4-FFF2-40B4-BE49-F238E27FC236}">
                <a16:creationId xmlns:a16="http://schemas.microsoft.com/office/drawing/2014/main" id="{AEB06F5F-32C6-8107-64D0-A34C291438F3}"/>
              </a:ext>
            </a:extLst>
          </p:cNvPr>
          <p:cNvSpPr>
            <a:spLocks noGrp="1"/>
          </p:cNvSpPr>
          <p:nvPr>
            <p:ph type="dt" sz="half" idx="10"/>
          </p:nvPr>
        </p:nvSpPr>
        <p:spPr>
          <a:xfrm>
            <a:off x="9875538" y="6343650"/>
            <a:ext cx="1016000" cy="365125"/>
          </a:xfrm>
        </p:spPr>
        <p:txBody>
          <a:bodyPr/>
          <a:lstStyle/>
          <a:p>
            <a:r>
              <a:rPr lang="en-US"/>
              <a:t>3/12/2026</a:t>
            </a:r>
            <a:endParaRPr lang="fr-FR" dirty="0"/>
          </a:p>
        </p:txBody>
      </p:sp>
      <p:sp>
        <p:nvSpPr>
          <p:cNvPr id="8" name="Espace réservé du pied de page 7">
            <a:extLst>
              <a:ext uri="{FF2B5EF4-FFF2-40B4-BE49-F238E27FC236}">
                <a16:creationId xmlns:a16="http://schemas.microsoft.com/office/drawing/2014/main" id="{B725FD7F-C465-8D65-075F-32AAF06B3F81}"/>
              </a:ext>
            </a:extLst>
          </p:cNvPr>
          <p:cNvSpPr>
            <a:spLocks noGrp="1"/>
          </p:cNvSpPr>
          <p:nvPr>
            <p:ph type="ftr" sz="quarter" idx="11"/>
          </p:nvPr>
        </p:nvSpPr>
        <p:spPr/>
        <p:txBody>
          <a:bodyPr/>
          <a:lstStyle/>
          <a:p>
            <a:r>
              <a:rPr lang="en-US"/>
              <a:t>FISSION 2026: 7th Workshop on Nuclear Fission and Spectroscopy of Neutron-Rich Nuclei</a:t>
            </a:r>
            <a:endParaRPr lang="fr-FR" dirty="0"/>
          </a:p>
        </p:txBody>
      </p:sp>
      <p:sp>
        <p:nvSpPr>
          <p:cNvPr id="9" name="Espace réservé du numéro de diapositive 8">
            <a:extLst>
              <a:ext uri="{FF2B5EF4-FFF2-40B4-BE49-F238E27FC236}">
                <a16:creationId xmlns:a16="http://schemas.microsoft.com/office/drawing/2014/main" id="{8D38D448-932F-258E-2E58-CA802334900A}"/>
              </a:ext>
            </a:extLst>
          </p:cNvPr>
          <p:cNvSpPr>
            <a:spLocks noGrp="1"/>
          </p:cNvSpPr>
          <p:nvPr>
            <p:ph type="sldNum" sz="quarter" idx="12"/>
          </p:nvPr>
        </p:nvSpPr>
        <p:spPr/>
        <p:txBody>
          <a:bodyPr/>
          <a:lstStyle/>
          <a:p>
            <a:fld id="{0CBC77A0-1F4E-42FF-9FFC-F45C3A64AF90}" type="slidenum">
              <a:rPr lang="fr-FR" smtClean="0"/>
              <a:pPr/>
              <a:t>‹#›</a:t>
            </a:fld>
            <a:endParaRPr lang="fr-FR" dirty="0"/>
          </a:p>
        </p:txBody>
      </p:sp>
      <p:sp>
        <p:nvSpPr>
          <p:cNvPr id="36" name="ZoneTexte 35">
            <a:extLst>
              <a:ext uri="{FF2B5EF4-FFF2-40B4-BE49-F238E27FC236}">
                <a16:creationId xmlns:a16="http://schemas.microsoft.com/office/drawing/2014/main" id="{C24E81A9-10CF-5234-1441-4D3B94BB47FE}"/>
              </a:ext>
            </a:extLst>
          </p:cNvPr>
          <p:cNvSpPr txBox="1"/>
          <p:nvPr userDrawn="1"/>
        </p:nvSpPr>
        <p:spPr>
          <a:xfrm>
            <a:off x="-101600" y="6858000"/>
            <a:ext cx="12192000" cy="276999"/>
          </a:xfrm>
          <a:prstGeom prst="rect">
            <a:avLst/>
          </a:prstGeom>
          <a:noFill/>
        </p:spPr>
        <p:txBody>
          <a:bodyPr wrap="square" rtlCol="0">
            <a:spAutoFit/>
          </a:bodyPr>
          <a:lstStyle/>
          <a:p>
            <a:r>
              <a:rPr lang="fr-FR" sz="1200" dirty="0">
                <a:solidFill>
                  <a:schemeClr val="bg1">
                    <a:lumMod val="50000"/>
                  </a:schemeClr>
                </a:solidFill>
              </a:rPr>
              <a:t>Astuce : Vous pouvez supprimer autant de blocs d’intervenant que vous le souhaitez</a:t>
            </a:r>
          </a:p>
        </p:txBody>
      </p:sp>
      <p:sp>
        <p:nvSpPr>
          <p:cNvPr id="14" name="Espace réservé du texte 2">
            <a:extLst>
              <a:ext uri="{FF2B5EF4-FFF2-40B4-BE49-F238E27FC236}">
                <a16:creationId xmlns:a16="http://schemas.microsoft.com/office/drawing/2014/main" id="{3AE77C0A-ACF9-C7EB-2F0B-D7114392665D}"/>
              </a:ext>
            </a:extLst>
          </p:cNvPr>
          <p:cNvSpPr>
            <a:spLocks noGrp="1"/>
          </p:cNvSpPr>
          <p:nvPr>
            <p:ph type="body" idx="1" hasCustomPrompt="1"/>
          </p:nvPr>
        </p:nvSpPr>
        <p:spPr>
          <a:xfrm>
            <a:off x="3467100" y="1541463"/>
            <a:ext cx="7993063" cy="823912"/>
          </a:xfrm>
        </p:spPr>
        <p:txBody>
          <a:bodyPr anchor="b">
            <a:normAutofit/>
          </a:bodyPr>
          <a:lstStyle>
            <a:lvl1pPr marL="0" indent="0">
              <a:spcBef>
                <a:spcPts val="0"/>
              </a:spcBef>
              <a:buNone/>
              <a:defRPr sz="2000" b="1">
                <a:solidFill>
                  <a:schemeClr val="tx2"/>
                </a:solidFill>
                <a:latin typeface="+mj-lt"/>
              </a:defRPr>
            </a:lvl1pPr>
            <a:lvl2pPr marL="0" indent="0">
              <a:spcBef>
                <a:spcPts val="0"/>
              </a:spcBef>
              <a:buNone/>
              <a:defRPr sz="1600" b="0" i="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Prénom NOM</a:t>
            </a:r>
          </a:p>
          <a:p>
            <a:pPr lvl="1"/>
            <a:r>
              <a:rPr lang="fr-FR" dirty="0"/>
              <a:t>Fonction/titre</a:t>
            </a:r>
          </a:p>
        </p:txBody>
      </p:sp>
      <p:sp>
        <p:nvSpPr>
          <p:cNvPr id="15" name="Espace réservé du texte 20">
            <a:extLst>
              <a:ext uri="{FF2B5EF4-FFF2-40B4-BE49-F238E27FC236}">
                <a16:creationId xmlns:a16="http://schemas.microsoft.com/office/drawing/2014/main" id="{BC7575DE-FB39-1529-3362-6DDB6F59CA2B}"/>
              </a:ext>
            </a:extLst>
          </p:cNvPr>
          <p:cNvSpPr>
            <a:spLocks noGrp="1"/>
          </p:cNvSpPr>
          <p:nvPr>
            <p:ph type="body" sz="quarter" idx="14"/>
          </p:nvPr>
        </p:nvSpPr>
        <p:spPr>
          <a:xfrm>
            <a:off x="3467100" y="2413000"/>
            <a:ext cx="7993063" cy="3500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26" name="図プレースホルダー 9">
            <a:extLst>
              <a:ext uri="{FF2B5EF4-FFF2-40B4-BE49-F238E27FC236}">
                <a16:creationId xmlns:a16="http://schemas.microsoft.com/office/drawing/2014/main" id="{17DDD33A-87AA-3D6F-D996-3C0AE9416F93}"/>
              </a:ext>
            </a:extLst>
          </p:cNvPr>
          <p:cNvSpPr>
            <a:spLocks noGrp="1"/>
          </p:cNvSpPr>
          <p:nvPr>
            <p:ph type="pic" sz="quarter" idx="15" hasCustomPrompt="1"/>
          </p:nvPr>
        </p:nvSpPr>
        <p:spPr>
          <a:xfrm>
            <a:off x="572468" y="1457845"/>
            <a:ext cx="2575952" cy="2576175"/>
          </a:xfrm>
          <a:prstGeom prst="ellipse">
            <a:avLst/>
          </a:prstGeom>
          <a:solidFill>
            <a:schemeClr val="bg1">
              <a:lumMod val="65000"/>
            </a:schemeClr>
          </a:solidFill>
        </p:spPr>
        <p:txBody>
          <a:bodyPr>
            <a:normAutofit/>
          </a:bodyPr>
          <a:lstStyle>
            <a:lvl1pPr algn="ctr">
              <a:defRPr sz="1200">
                <a:solidFill>
                  <a:schemeClr val="accent2">
                    <a:lumMod val="40000"/>
                    <a:lumOff val="60000"/>
                  </a:schemeClr>
                </a:solidFill>
              </a:defRPr>
            </a:lvl1pPr>
          </a:lstStyle>
          <a:p>
            <a:r>
              <a:rPr lang="fr-FR" dirty="0"/>
              <a:t>Insérez un portrait ici</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09A53DC-AB4B-EC82-92B3-B8B715CDC6A1}"/>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fr-FR"/>
          </a:p>
        </p:txBody>
      </p:sp>
    </p:spTree>
    <p:extLst>
      <p:ext uri="{BB962C8B-B14F-4D97-AF65-F5344CB8AC3E}">
        <p14:creationId xmlns:p14="http://schemas.microsoft.com/office/powerpoint/2010/main" val="3113896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3/12/2026</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a:t>
            </a:fld>
            <a:endParaRPr lang="fr-F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24" name="Image 2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Tree>
    <p:extLst>
      <p:ext uri="{BB962C8B-B14F-4D97-AF65-F5344CB8AC3E}">
        <p14:creationId xmlns:p14="http://schemas.microsoft.com/office/powerpoint/2010/main" val="201096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ion Bleu foncé">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3/12/2026</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Bleu foncé</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CD1C80FF-3EC2-C65E-39A3-3D5B556D3A76}"/>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DD99EE02-4A21-0C84-48D4-82F813D3CEA1}"/>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3111971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ion clai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3/12/2026</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a:t>
            </a:fld>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Citation claire</a:t>
            </a: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tx2"/>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930F834B-23C4-8EC1-2C21-5E1E110A7BF9}"/>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A31F7F2B-1941-1250-D680-FD079465EC46}"/>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tx1"/>
                </a:solidFill>
              </a:defRPr>
            </a:lvl1pPr>
          </a:lstStyle>
          <a:p>
            <a:r>
              <a:rPr lang="fr-FR" dirty="0"/>
              <a:t>Ici votre citation qui peut être sur plusieurs lignes ’’ </a:t>
            </a:r>
          </a:p>
        </p:txBody>
      </p:sp>
    </p:spTree>
    <p:extLst>
      <p:ext uri="{BB962C8B-B14F-4D97-AF65-F5344CB8AC3E}">
        <p14:creationId xmlns:p14="http://schemas.microsoft.com/office/powerpoint/2010/main" val="230068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ita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3/12/2026</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Citation Gris</a:t>
            </a:r>
          </a:p>
          <a:p>
            <a:endParaRPr lang="fr-FR" sz="1200" dirty="0">
              <a:solidFill>
                <a:schemeClr val="bg1">
                  <a:lumMod val="50000"/>
                </a:schemeClr>
              </a:solidFill>
            </a:endParaRPr>
          </a:p>
        </p:txBody>
      </p:sp>
      <p:sp>
        <p:nvSpPr>
          <p:cNvPr id="13" name="ZoneTexte 12">
            <a:extLst>
              <a:ext uri="{FF2B5EF4-FFF2-40B4-BE49-F238E27FC236}">
                <a16:creationId xmlns:a16="http://schemas.microsoft.com/office/drawing/2014/main" id="{00475712-48BB-EC3B-E6C3-3284AF014AB8}"/>
              </a:ext>
            </a:extLst>
          </p:cNvPr>
          <p:cNvSpPr txBox="1"/>
          <p:nvPr userDrawn="1"/>
        </p:nvSpPr>
        <p:spPr>
          <a:xfrm>
            <a:off x="327692" y="1548040"/>
            <a:ext cx="1325468" cy="2169825"/>
          </a:xfrm>
          <a:prstGeom prst="rect">
            <a:avLst/>
          </a:prstGeom>
          <a:noFill/>
        </p:spPr>
        <p:txBody>
          <a:bodyPr wrap="square" rtlCol="0">
            <a:spAutoFit/>
          </a:bodyPr>
          <a:lstStyle/>
          <a:p>
            <a:pPr algn="r"/>
            <a:r>
              <a:rPr lang="fr-FR" sz="13500" dirty="0">
                <a:solidFill>
                  <a:schemeClr val="bg1"/>
                </a:solidFill>
                <a:latin typeface="+mj-lt"/>
              </a:rPr>
              <a:t>“</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endParaRPr lang="fr-FR" sz="1200" dirty="0">
              <a:solidFill>
                <a:schemeClr val="bg1">
                  <a:lumMod val="50000"/>
                </a:schemeClr>
              </a:solidFill>
            </a:endParaRPr>
          </a:p>
        </p:txBody>
      </p:sp>
      <p:pic>
        <p:nvPicPr>
          <p:cNvPr id="14" name="Image 13">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pic>
        <p:nvPicPr>
          <p:cNvPr id="16"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sp>
        <p:nvSpPr>
          <p:cNvPr id="8" name="Espace réservé du texte 2">
            <a:extLst>
              <a:ext uri="{FF2B5EF4-FFF2-40B4-BE49-F238E27FC236}">
                <a16:creationId xmlns:a16="http://schemas.microsoft.com/office/drawing/2014/main" id="{5E9AB1AA-33F6-3FFD-8F1A-9BB4B728DF31}"/>
              </a:ext>
            </a:extLst>
          </p:cNvPr>
          <p:cNvSpPr>
            <a:spLocks noGrp="1"/>
          </p:cNvSpPr>
          <p:nvPr>
            <p:ph type="body" idx="1" hasCustomPrompt="1"/>
          </p:nvPr>
        </p:nvSpPr>
        <p:spPr>
          <a:xfrm>
            <a:off x="1734459" y="4702629"/>
            <a:ext cx="7380000"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9" name="Titre 1">
            <a:extLst>
              <a:ext uri="{FF2B5EF4-FFF2-40B4-BE49-F238E27FC236}">
                <a16:creationId xmlns:a16="http://schemas.microsoft.com/office/drawing/2014/main" id="{1EB622B9-FCAB-DF76-D3A8-8B7A3392A585}"/>
              </a:ext>
            </a:extLst>
          </p:cNvPr>
          <p:cNvSpPr>
            <a:spLocks noGrp="1"/>
          </p:cNvSpPr>
          <p:nvPr>
            <p:ph type="title" hasCustomPrompt="1"/>
          </p:nvPr>
        </p:nvSpPr>
        <p:spPr>
          <a:xfrm>
            <a:off x="1734459" y="2171700"/>
            <a:ext cx="7380000" cy="2400300"/>
          </a:xfrm>
        </p:spPr>
        <p:txBody>
          <a:bodyPr anchor="t">
            <a:normAutofit/>
          </a:bodyPr>
          <a:lstStyle>
            <a:lvl1pPr>
              <a:defRPr sz="4000">
                <a:solidFill>
                  <a:schemeClr val="bg1"/>
                </a:solidFill>
              </a:defRPr>
            </a:lvl1pPr>
          </a:lstStyle>
          <a:p>
            <a:r>
              <a:rPr lang="fr-FR" dirty="0"/>
              <a:t>Ici votre citation qui peut être sur plusieurs lignes ’’ </a:t>
            </a:r>
          </a:p>
        </p:txBody>
      </p:sp>
    </p:spTree>
    <p:extLst>
      <p:ext uri="{BB962C8B-B14F-4D97-AF65-F5344CB8AC3E}">
        <p14:creationId xmlns:p14="http://schemas.microsoft.com/office/powerpoint/2010/main" val="2348275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re CEA lite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en-US"/>
              <a:t>Click to edit Master title style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sp>
        <p:nvSpPr>
          <p:cNvPr id="4" name="ZoneTexte 3">
            <a:extLst>
              <a:ext uri="{FF2B5EF4-FFF2-40B4-BE49-F238E27FC236}">
                <a16:creationId xmlns:a16="http://schemas.microsoft.com/office/drawing/2014/main" id="{772B667D-CC06-7D82-8E0F-CFDA021D6AD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liten</a:t>
            </a:r>
            <a:endParaRPr lang="fr-FR" sz="1200" dirty="0">
              <a:solidFill>
                <a:schemeClr val="bg1">
                  <a:lumMod val="50000"/>
                </a:schemeClr>
              </a:solidFill>
            </a:endParaRPr>
          </a:p>
        </p:txBody>
      </p:sp>
      <p:pic>
        <p:nvPicPr>
          <p:cNvPr id="5" name="Logo CEA liten">
            <a:extLst>
              <a:ext uri="{FF2B5EF4-FFF2-40B4-BE49-F238E27FC236}">
                <a16:creationId xmlns:a16="http://schemas.microsoft.com/office/drawing/2014/main" id="{59C151D8-9F2F-A121-360A-4DC7F82C41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38" y="890433"/>
            <a:ext cx="4053600" cy="1481458"/>
          </a:xfrm>
          <a:prstGeom prst="rect">
            <a:avLst/>
          </a:prstGeom>
        </p:spPr>
      </p:pic>
      <p:sp>
        <p:nvSpPr>
          <p:cNvPr id="6" name="Rectangle 5">
            <a:extLst>
              <a:ext uri="{FF2B5EF4-FFF2-40B4-BE49-F238E27FC236}">
                <a16:creationId xmlns:a16="http://schemas.microsoft.com/office/drawing/2014/main" id="{31F5FF40-204E-79EE-35CB-85711491D064}"/>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1953648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suel citation">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75131BF9-1179-4373-984B-3BA3810DA921}"/>
              </a:ext>
            </a:extLst>
          </p:cNvPr>
          <p:cNvGrpSpPr/>
          <p:nvPr userDrawn="1"/>
        </p:nvGrpSpPr>
        <p:grpSpPr>
          <a:xfrm>
            <a:off x="206373" y="6296024"/>
            <a:ext cx="468000" cy="468000"/>
            <a:chOff x="206373" y="6296024"/>
            <a:chExt cx="468000" cy="468000"/>
          </a:xfrm>
        </p:grpSpPr>
        <p:sp>
          <p:nvSpPr>
            <p:cNvPr id="20" name="Rectangle 19">
              <a:extLst>
                <a:ext uri="{FF2B5EF4-FFF2-40B4-BE49-F238E27FC236}">
                  <a16:creationId xmlns:a16="http://schemas.microsoft.com/office/drawing/2014/main" id="{26D7E0A0-6204-A96D-17C4-F1F3019C9994}"/>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21" name="Logo CEA">
              <a:extLst>
                <a:ext uri="{FF2B5EF4-FFF2-40B4-BE49-F238E27FC236}">
                  <a16:creationId xmlns:a16="http://schemas.microsoft.com/office/drawing/2014/main" id="{925ECDAD-C79A-E959-8415-90319293CF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9" name="Espace réservé pour une image  8">
            <a:extLst>
              <a:ext uri="{FF2B5EF4-FFF2-40B4-BE49-F238E27FC236}">
                <a16:creationId xmlns:a16="http://schemas.microsoft.com/office/drawing/2014/main" id="{4C4230D1-9E7A-4F15-722D-49C58B4ED767}"/>
              </a:ext>
            </a:extLst>
          </p:cNvPr>
          <p:cNvSpPr>
            <a:spLocks noGrp="1"/>
          </p:cNvSpPr>
          <p:nvPr>
            <p:ph type="pic" sz="quarter" idx="13" hasCustomPrompt="1"/>
          </p:nvPr>
        </p:nvSpPr>
        <p:spPr>
          <a:xfrm>
            <a:off x="1" y="0"/>
            <a:ext cx="12192000" cy="6858000"/>
          </a:xfrm>
          <a:custGeom>
            <a:avLst/>
            <a:gdLst>
              <a:gd name="connsiteX0" fmla="*/ 257896 w 12192000"/>
              <a:gd name="connsiteY0" fmla="*/ 6343650 h 6858000"/>
              <a:gd name="connsiteX1" fmla="*/ 257896 w 12192000"/>
              <a:gd name="connsiteY1" fmla="*/ 6707250 h 6858000"/>
              <a:gd name="connsiteX2" fmla="*/ 621496 w 12192000"/>
              <a:gd name="connsiteY2" fmla="*/ 6707250 h 6858000"/>
              <a:gd name="connsiteX3" fmla="*/ 621496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6" y="6343650"/>
                </a:moveTo>
                <a:lnTo>
                  <a:pt x="257896" y="6707250"/>
                </a:lnTo>
                <a:lnTo>
                  <a:pt x="621496" y="6707250"/>
                </a:lnTo>
                <a:lnTo>
                  <a:pt x="621496"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hasCustomPrompt="1"/>
          </p:nvPr>
        </p:nvSpPr>
        <p:spPr>
          <a:xfrm>
            <a:off x="1683658" y="4702629"/>
            <a:ext cx="8323941" cy="504372"/>
          </a:xfrm>
        </p:spPr>
        <p:txBody>
          <a:bodyPr anchor="t">
            <a:normAutofit/>
          </a:bodyPr>
          <a:lstStyle>
            <a:lvl1pPr marL="0" indent="0" algn="r">
              <a:buNone/>
              <a:defRPr sz="18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Ici l’auteur de la citation</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3/12/2026</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citation</a:t>
            </a:r>
          </a:p>
          <a:p>
            <a:endParaRPr lang="fr-FR" sz="1200" dirty="0">
              <a:solidFill>
                <a:schemeClr val="bg1">
                  <a:lumMod val="50000"/>
                </a:schemeClr>
              </a:solidFill>
            </a:endParaRP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1683658" y="1714500"/>
            <a:ext cx="8323941" cy="2857500"/>
          </a:xfrm>
        </p:spPr>
        <p:txBody>
          <a:bodyPr tIns="468000" anchor="b">
            <a:normAutofit/>
          </a:bodyPr>
          <a:lstStyle>
            <a:lvl1pPr marL="571500" indent="-571500">
              <a:buSzPct val="200000"/>
              <a:buFont typeface="Arial Black" panose="020B0A04020102020204" pitchFamily="34" charset="0"/>
              <a:buChar char="“"/>
              <a:defRPr sz="4000">
                <a:solidFill>
                  <a:schemeClr val="bg1"/>
                </a:solidFill>
              </a:defRPr>
            </a:lvl1pPr>
          </a:lstStyle>
          <a:p>
            <a:r>
              <a:rPr lang="fr-FR" dirty="0"/>
              <a:t>Ici votre citation qui peut être sur plusieurs lignes ’’ </a:t>
            </a: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:Pour fermer les guillemets de fin de citation ajoutez 2 apostrophes à la fin de votre texte (touche [4] du clavier)</a:t>
            </a:r>
          </a:p>
          <a:p>
            <a:r>
              <a:rPr lang="fr-FR" sz="1200" dirty="0">
                <a:solidFill>
                  <a:schemeClr val="bg1">
                    <a:lumMod val="50000"/>
                  </a:schemeClr>
                </a:solidFill>
              </a:rPr>
              <a:t>Astuce :Après avoir insérez votre image, placez celle-ci en arrière plan : Clic droit + « Arrière plan »</a:t>
            </a:r>
          </a:p>
          <a:p>
            <a:r>
              <a:rPr lang="fr-FR" sz="1200" dirty="0">
                <a:solidFill>
                  <a:schemeClr val="bg1">
                    <a:lumMod val="50000"/>
                  </a:schemeClr>
                </a:solidFill>
              </a:rPr>
              <a:t>Astuce :Après avoir insérez votre image, adaptez si besoin la couleur du texte en fonction de celle-ci</a:t>
            </a:r>
          </a:p>
        </p:txBody>
      </p:sp>
    </p:spTree>
    <p:extLst>
      <p:ext uri="{BB962C8B-B14F-4D97-AF65-F5344CB8AC3E}">
        <p14:creationId xmlns:p14="http://schemas.microsoft.com/office/powerpoint/2010/main" val="174623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suel pleine pag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74F437C1-0C37-DF8E-EF64-2BA107BEFB2F}"/>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19AF48E4-0EE8-3CC7-27AA-1591F5F46EA9}"/>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3" name="Logo CEA">
              <a:extLst>
                <a:ext uri="{FF2B5EF4-FFF2-40B4-BE49-F238E27FC236}">
                  <a16:creationId xmlns:a16="http://schemas.microsoft.com/office/drawing/2014/main" id="{DFA7C964-126E-3D36-7408-04B6C0889C8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7" name="Espace réservé pour une image  6">
            <a:extLst>
              <a:ext uri="{FF2B5EF4-FFF2-40B4-BE49-F238E27FC236}">
                <a16:creationId xmlns:a16="http://schemas.microsoft.com/office/drawing/2014/main" id="{C5DB15CE-1737-19C7-773E-184AB58648CC}"/>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872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3/12/2026</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Tree>
    <p:extLst>
      <p:ext uri="{BB962C8B-B14F-4D97-AF65-F5344CB8AC3E}">
        <p14:creationId xmlns:p14="http://schemas.microsoft.com/office/powerpoint/2010/main" val="1700821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suel pleine page + texte">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E2FB537C-FD4D-0AEC-C133-0DAF4636E2B9}"/>
              </a:ext>
            </a:extLst>
          </p:cNvPr>
          <p:cNvGrpSpPr/>
          <p:nvPr userDrawn="1"/>
        </p:nvGrpSpPr>
        <p:grpSpPr>
          <a:xfrm>
            <a:off x="206373" y="6296024"/>
            <a:ext cx="468000" cy="468000"/>
            <a:chOff x="206373" y="6296024"/>
            <a:chExt cx="468000" cy="468000"/>
          </a:xfrm>
        </p:grpSpPr>
        <p:sp>
          <p:nvSpPr>
            <p:cNvPr id="12" name="Rectangle 11">
              <a:extLst>
                <a:ext uri="{FF2B5EF4-FFF2-40B4-BE49-F238E27FC236}">
                  <a16:creationId xmlns:a16="http://schemas.microsoft.com/office/drawing/2014/main" id="{D16ABDD6-A390-2C6E-2047-D4A9A9710027}"/>
                </a:ext>
              </a:extLst>
            </p:cNvPr>
            <p:cNvSpPr/>
            <p:nvPr userDrawn="1"/>
          </p:nvSpPr>
          <p:spPr>
            <a:xfrm>
              <a:off x="206373" y="6296024"/>
              <a:ext cx="468000" cy="46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7" name="Logo CEA">
              <a:extLst>
                <a:ext uri="{FF2B5EF4-FFF2-40B4-BE49-F238E27FC236}">
                  <a16:creationId xmlns:a16="http://schemas.microsoft.com/office/drawing/2014/main" id="{B331915A-1A76-4EF6-2A1C-75D200A8FE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grpSp>
      <p:sp>
        <p:nvSpPr>
          <p:cNvPr id="8" name="Espace réservé pour une image  7">
            <a:extLst>
              <a:ext uri="{FF2B5EF4-FFF2-40B4-BE49-F238E27FC236}">
                <a16:creationId xmlns:a16="http://schemas.microsoft.com/office/drawing/2014/main" id="{BB2888C6-4081-3327-01C0-D9EA23523CDB}"/>
              </a:ext>
            </a:extLst>
          </p:cNvPr>
          <p:cNvSpPr>
            <a:spLocks noGrp="1"/>
          </p:cNvSpPr>
          <p:nvPr>
            <p:ph type="pic" sz="quarter" idx="13" hasCustomPrompt="1"/>
          </p:nvPr>
        </p:nvSpPr>
        <p:spPr>
          <a:xfrm>
            <a:off x="0" y="0"/>
            <a:ext cx="12192000" cy="6858000"/>
          </a:xfrm>
          <a:custGeom>
            <a:avLst/>
            <a:gdLst>
              <a:gd name="connsiteX0" fmla="*/ 257897 w 12192000"/>
              <a:gd name="connsiteY0" fmla="*/ 6343650 h 6858000"/>
              <a:gd name="connsiteX1" fmla="*/ 257897 w 12192000"/>
              <a:gd name="connsiteY1" fmla="*/ 6707250 h 6858000"/>
              <a:gd name="connsiteX2" fmla="*/ 621497 w 12192000"/>
              <a:gd name="connsiteY2" fmla="*/ 6707250 h 6858000"/>
              <a:gd name="connsiteX3" fmla="*/ 621497 w 12192000"/>
              <a:gd name="connsiteY3" fmla="*/ 63436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257897" y="6343650"/>
                </a:moveTo>
                <a:lnTo>
                  <a:pt x="257897" y="6707250"/>
                </a:lnTo>
                <a:lnTo>
                  <a:pt x="621497" y="6707250"/>
                </a:lnTo>
                <a:lnTo>
                  <a:pt x="621497" y="6343650"/>
                </a:lnTo>
                <a:close/>
                <a:moveTo>
                  <a:pt x="0" y="0"/>
                </a:moveTo>
                <a:lnTo>
                  <a:pt x="12192000" y="0"/>
                </a:lnTo>
                <a:lnTo>
                  <a:pt x="12192000" y="6858000"/>
                </a:lnTo>
                <a:lnTo>
                  <a:pt x="0" y="6858000"/>
                </a:lnTo>
                <a:close/>
              </a:path>
            </a:pathLst>
          </a:custGeom>
          <a:solidFill>
            <a:schemeClr val="bg1">
              <a:lumMod val="65000"/>
            </a:schemeClr>
          </a:solidFill>
        </p:spPr>
        <p:txBody>
          <a:bodyPr wrap="square" tIns="1260000">
            <a:noAutofit/>
          </a:bodyPr>
          <a:lstStyle>
            <a:lvl1pPr algn="ctr">
              <a:defRPr>
                <a:solidFill>
                  <a:schemeClr val="accent2">
                    <a:lumMod val="40000"/>
                    <a:lumOff val="60000"/>
                  </a:schemeClr>
                </a:solidFill>
              </a:defRPr>
            </a:lvl1pPr>
          </a:lstStyle>
          <a:p>
            <a:r>
              <a:rPr lang="fr-FR" dirty="0"/>
              <a:t>Insérez ou glissez votre image ici, puis placez votre image en arrière plan</a:t>
            </a:r>
          </a:p>
          <a:p>
            <a:endParaRPr lang="fr-FR" dirty="0"/>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3/12/2026</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tx2"/>
                </a:solidFill>
              </a:defRPr>
            </a:lvl1pPr>
          </a:lstStyle>
          <a:p>
            <a:fld id="{0CBC77A0-1F4E-42FF-9FFC-F45C3A64AF90}" type="slidenum">
              <a:rPr lang="fr-FR" smtClean="0"/>
              <a:pPr/>
              <a:t>‹#›</a:t>
            </a:fld>
            <a:endParaRPr lang="fr-FR" dirty="0"/>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Visuel pleine page + texte</a:t>
            </a:r>
          </a:p>
          <a:p>
            <a:endParaRPr lang="fr-FR" sz="1200" dirty="0">
              <a:solidFill>
                <a:schemeClr val="bg1">
                  <a:lumMod val="50000"/>
                </a:schemeClr>
              </a:solidFill>
            </a:endParaRPr>
          </a:p>
        </p:txBody>
      </p:sp>
      <p:sp>
        <p:nvSpPr>
          <p:cNvPr id="15" name="ZoneTexte 14">
            <a:extLst>
              <a:ext uri="{FF2B5EF4-FFF2-40B4-BE49-F238E27FC236}">
                <a16:creationId xmlns:a16="http://schemas.microsoft.com/office/drawing/2014/main" id="{19AF9AF5-2FC3-0945-F0DB-EE6D50A5F6C8}"/>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:Après avoir insérez votre image, placez celle-ci en arrière plan : Clic droit + « Arrière plan »</a:t>
            </a:r>
          </a:p>
          <a:p>
            <a:endParaRPr lang="fr-FR" sz="1200" dirty="0">
              <a:solidFill>
                <a:schemeClr val="bg1">
                  <a:lumMod val="50000"/>
                </a:schemeClr>
              </a:solidFill>
            </a:endParaRPr>
          </a:p>
        </p:txBody>
      </p:sp>
      <p:sp>
        <p:nvSpPr>
          <p:cNvPr id="13" name="Espace réservé du texte 12">
            <a:extLst>
              <a:ext uri="{FF2B5EF4-FFF2-40B4-BE49-F238E27FC236}">
                <a16:creationId xmlns:a16="http://schemas.microsoft.com/office/drawing/2014/main" id="{4DB704B1-C9AF-2DEE-2915-BA6F9894D57C}"/>
              </a:ext>
            </a:extLst>
          </p:cNvPr>
          <p:cNvSpPr>
            <a:spLocks noGrp="1"/>
          </p:cNvSpPr>
          <p:nvPr>
            <p:ph type="body" sz="quarter" idx="15" hasCustomPrompt="1"/>
          </p:nvPr>
        </p:nvSpPr>
        <p:spPr>
          <a:xfrm>
            <a:off x="618477" y="1640114"/>
            <a:ext cx="11573522" cy="3439886"/>
          </a:xfrm>
          <a:custGeom>
            <a:avLst/>
            <a:gdLst>
              <a:gd name="connsiteX0" fmla="*/ 388580 w 11573522"/>
              <a:gd name="connsiteY0" fmla="*/ 2811978 h 3439886"/>
              <a:gd name="connsiteX1" fmla="*/ 266084 w 11573522"/>
              <a:gd name="connsiteY1" fmla="*/ 2905253 h 3439886"/>
              <a:gd name="connsiteX2" fmla="*/ 200780 w 11573522"/>
              <a:gd name="connsiteY2" fmla="*/ 2954731 h 3439886"/>
              <a:gd name="connsiteX3" fmla="*/ 388175 w 11573522"/>
              <a:gd name="connsiteY3" fmla="*/ 3100322 h 3439886"/>
              <a:gd name="connsiteX4" fmla="*/ 575977 w 11573522"/>
              <a:gd name="connsiteY4" fmla="*/ 2957569 h 3439886"/>
              <a:gd name="connsiteX5" fmla="*/ 388580 w 11573522"/>
              <a:gd name="connsiteY5" fmla="*/ 2811978 h 3439886"/>
              <a:gd name="connsiteX6" fmla="*/ 386147 w 11573522"/>
              <a:gd name="connsiteY6" fmla="*/ 0 h 3439886"/>
              <a:gd name="connsiteX7" fmla="*/ 392637 w 11573522"/>
              <a:gd name="connsiteY7" fmla="*/ 0 h 3439886"/>
              <a:gd name="connsiteX8" fmla="*/ 392637 w 11573522"/>
              <a:gd name="connsiteY8" fmla="*/ 28893 h 3439886"/>
              <a:gd name="connsiteX9" fmla="*/ 392637 w 11573522"/>
              <a:gd name="connsiteY9" fmla="*/ 131318 h 3439886"/>
              <a:gd name="connsiteX10" fmla="*/ 578816 w 11573522"/>
              <a:gd name="connsiteY10" fmla="*/ 275693 h 3439886"/>
              <a:gd name="connsiteX11" fmla="*/ 578816 w 11573522"/>
              <a:gd name="connsiteY11" fmla="*/ 97658 h 3439886"/>
              <a:gd name="connsiteX12" fmla="*/ 462924 w 11573522"/>
              <a:gd name="connsiteY12" fmla="*/ 7536 h 3439886"/>
              <a:gd name="connsiteX13" fmla="*/ 453234 w 11573522"/>
              <a:gd name="connsiteY13" fmla="*/ 0 h 3439886"/>
              <a:gd name="connsiteX14" fmla="*/ 464209 w 11573522"/>
              <a:gd name="connsiteY14" fmla="*/ 0 h 3439886"/>
              <a:gd name="connsiteX15" fmla="*/ 484510 w 11573522"/>
              <a:gd name="connsiteY15" fmla="*/ 15775 h 3439886"/>
              <a:gd name="connsiteX16" fmla="*/ 582061 w 11573522"/>
              <a:gd name="connsiteY16" fmla="*/ 91574 h 3439886"/>
              <a:gd name="connsiteX17" fmla="*/ 695192 w 11573522"/>
              <a:gd name="connsiteY17" fmla="*/ 5744 h 3439886"/>
              <a:gd name="connsiteX18" fmla="*/ 702764 w 11573522"/>
              <a:gd name="connsiteY18" fmla="*/ 0 h 3439886"/>
              <a:gd name="connsiteX19" fmla="*/ 2758098 w 11573522"/>
              <a:gd name="connsiteY19" fmla="*/ 0 h 3439886"/>
              <a:gd name="connsiteX20" fmla="*/ 2764588 w 11573522"/>
              <a:gd name="connsiteY20" fmla="*/ 0 h 3439886"/>
              <a:gd name="connsiteX21" fmla="*/ 2825185 w 11573522"/>
              <a:gd name="connsiteY21" fmla="*/ 0 h 3439886"/>
              <a:gd name="connsiteX22" fmla="*/ 2836160 w 11573522"/>
              <a:gd name="connsiteY22" fmla="*/ 0 h 3439886"/>
              <a:gd name="connsiteX23" fmla="*/ 3074715 w 11573522"/>
              <a:gd name="connsiteY23" fmla="*/ 0 h 3439886"/>
              <a:gd name="connsiteX24" fmla="*/ 9201571 w 11573522"/>
              <a:gd name="connsiteY24" fmla="*/ 0 h 3439886"/>
              <a:gd name="connsiteX25" fmla="*/ 11573522 w 11573522"/>
              <a:gd name="connsiteY25" fmla="*/ 0 h 3439886"/>
              <a:gd name="connsiteX26" fmla="*/ 11573522 w 11573522"/>
              <a:gd name="connsiteY26" fmla="*/ 3439886 h 3439886"/>
              <a:gd name="connsiteX27" fmla="*/ 962936 w 11573522"/>
              <a:gd name="connsiteY27" fmla="*/ 3439886 h 3439886"/>
              <a:gd name="connsiteX28" fmla="*/ 962936 w 11573522"/>
              <a:gd name="connsiteY28" fmla="*/ 3439632 h 3439886"/>
              <a:gd name="connsiteX29" fmla="*/ 962936 w 11573522"/>
              <a:gd name="connsiteY29" fmla="*/ 3438953 h 3439886"/>
              <a:gd name="connsiteX30" fmla="*/ 776757 w 11573522"/>
              <a:gd name="connsiteY30" fmla="*/ 3294579 h 3439886"/>
              <a:gd name="connsiteX31" fmla="*/ 776757 w 11573522"/>
              <a:gd name="connsiteY31" fmla="*/ 3429148 h 3439886"/>
              <a:gd name="connsiteX32" fmla="*/ 776757 w 11573522"/>
              <a:gd name="connsiteY32" fmla="*/ 3439886 h 3439886"/>
              <a:gd name="connsiteX33" fmla="*/ 769862 w 11573522"/>
              <a:gd name="connsiteY33" fmla="*/ 3439886 h 3439886"/>
              <a:gd name="connsiteX34" fmla="*/ 769862 w 11573522"/>
              <a:gd name="connsiteY34" fmla="*/ 3414403 h 3439886"/>
              <a:gd name="connsiteX35" fmla="*/ 769862 w 11573522"/>
              <a:gd name="connsiteY35" fmla="*/ 3292145 h 3439886"/>
              <a:gd name="connsiteX36" fmla="*/ 629924 w 11573522"/>
              <a:gd name="connsiteY36" fmla="*/ 3183458 h 3439886"/>
              <a:gd name="connsiteX37" fmla="*/ 633168 w 11573522"/>
              <a:gd name="connsiteY37" fmla="*/ 3177375 h 3439886"/>
              <a:gd name="connsiteX38" fmla="*/ 771079 w 11573522"/>
              <a:gd name="connsiteY38" fmla="*/ 3284034 h 3439886"/>
              <a:gd name="connsiteX39" fmla="*/ 771079 w 11573522"/>
              <a:gd name="connsiteY39" fmla="*/ 3105999 h 3439886"/>
              <a:gd name="connsiteX40" fmla="*/ 704963 w 11573522"/>
              <a:gd name="connsiteY40" fmla="*/ 3054900 h 3439886"/>
              <a:gd name="connsiteX41" fmla="*/ 708614 w 11573522"/>
              <a:gd name="connsiteY41" fmla="*/ 3049222 h 3439886"/>
              <a:gd name="connsiteX42" fmla="*/ 774323 w 11573522"/>
              <a:gd name="connsiteY42" fmla="*/ 3100322 h 3439886"/>
              <a:gd name="connsiteX43" fmla="*/ 962125 w 11573522"/>
              <a:gd name="connsiteY43" fmla="*/ 2957569 h 3439886"/>
              <a:gd name="connsiteX44" fmla="*/ 824621 w 11573522"/>
              <a:gd name="connsiteY44" fmla="*/ 2850911 h 3439886"/>
              <a:gd name="connsiteX45" fmla="*/ 828271 w 11573522"/>
              <a:gd name="connsiteY45" fmla="*/ 2844422 h 3439886"/>
              <a:gd name="connsiteX46" fmla="*/ 962936 w 11573522"/>
              <a:gd name="connsiteY46" fmla="*/ 2948647 h 3439886"/>
              <a:gd name="connsiteX47" fmla="*/ 962936 w 11573522"/>
              <a:gd name="connsiteY47" fmla="*/ 2770612 h 3439886"/>
              <a:gd name="connsiteX48" fmla="*/ 900065 w 11573522"/>
              <a:gd name="connsiteY48" fmla="*/ 2721947 h 3439886"/>
              <a:gd name="connsiteX49" fmla="*/ 903716 w 11573522"/>
              <a:gd name="connsiteY49" fmla="*/ 2715864 h 3439886"/>
              <a:gd name="connsiteX50" fmla="*/ 966181 w 11573522"/>
              <a:gd name="connsiteY50" fmla="*/ 2764529 h 3439886"/>
              <a:gd name="connsiteX51" fmla="*/ 1153982 w 11573522"/>
              <a:gd name="connsiteY51" fmla="*/ 2621777 h 3439886"/>
              <a:gd name="connsiteX52" fmla="*/ 969021 w 11573522"/>
              <a:gd name="connsiteY52" fmla="*/ 2478619 h 3439886"/>
              <a:gd name="connsiteX53" fmla="*/ 781219 w 11573522"/>
              <a:gd name="connsiteY53" fmla="*/ 2621371 h 3439886"/>
              <a:gd name="connsiteX54" fmla="*/ 903310 w 11573522"/>
              <a:gd name="connsiteY54" fmla="*/ 2715864 h 3439886"/>
              <a:gd name="connsiteX55" fmla="*/ 900065 w 11573522"/>
              <a:gd name="connsiteY55" fmla="*/ 2721542 h 3439886"/>
              <a:gd name="connsiteX56" fmla="*/ 776757 w 11573522"/>
              <a:gd name="connsiteY56" fmla="*/ 2626238 h 3439886"/>
              <a:gd name="connsiteX57" fmla="*/ 776757 w 11573522"/>
              <a:gd name="connsiteY57" fmla="*/ 2804273 h 3439886"/>
              <a:gd name="connsiteX58" fmla="*/ 828271 w 11573522"/>
              <a:gd name="connsiteY58" fmla="*/ 2844017 h 3439886"/>
              <a:gd name="connsiteX59" fmla="*/ 824215 w 11573522"/>
              <a:gd name="connsiteY59" fmla="*/ 2850506 h 3439886"/>
              <a:gd name="connsiteX60" fmla="*/ 774729 w 11573522"/>
              <a:gd name="connsiteY60" fmla="*/ 2811978 h 3439886"/>
              <a:gd name="connsiteX61" fmla="*/ 586928 w 11573522"/>
              <a:gd name="connsiteY61" fmla="*/ 2954731 h 3439886"/>
              <a:gd name="connsiteX62" fmla="*/ 708208 w 11573522"/>
              <a:gd name="connsiteY62" fmla="*/ 3048817 h 3439886"/>
              <a:gd name="connsiteX63" fmla="*/ 704963 w 11573522"/>
              <a:gd name="connsiteY63" fmla="*/ 3054900 h 3439886"/>
              <a:gd name="connsiteX64" fmla="*/ 584900 w 11573522"/>
              <a:gd name="connsiteY64" fmla="*/ 2961625 h 3439886"/>
              <a:gd name="connsiteX65" fmla="*/ 584900 w 11573522"/>
              <a:gd name="connsiteY65" fmla="*/ 3140065 h 3439886"/>
              <a:gd name="connsiteX66" fmla="*/ 633168 w 11573522"/>
              <a:gd name="connsiteY66" fmla="*/ 3177375 h 3439886"/>
              <a:gd name="connsiteX67" fmla="*/ 629518 w 11573522"/>
              <a:gd name="connsiteY67" fmla="*/ 3183052 h 3439886"/>
              <a:gd name="connsiteX68" fmla="*/ 582872 w 11573522"/>
              <a:gd name="connsiteY68" fmla="*/ 3146960 h 3439886"/>
              <a:gd name="connsiteX69" fmla="*/ 388175 w 11573522"/>
              <a:gd name="connsiteY69" fmla="*/ 3295390 h 3439886"/>
              <a:gd name="connsiteX70" fmla="*/ 191856 w 11573522"/>
              <a:gd name="connsiteY70" fmla="*/ 3143310 h 3439886"/>
              <a:gd name="connsiteX71" fmla="*/ 191856 w 11573522"/>
              <a:gd name="connsiteY71" fmla="*/ 3082477 h 3439886"/>
              <a:gd name="connsiteX72" fmla="*/ 198752 w 11573522"/>
              <a:gd name="connsiteY72" fmla="*/ 3085316 h 3439886"/>
              <a:gd name="connsiteX73" fmla="*/ 198752 w 11573522"/>
              <a:gd name="connsiteY73" fmla="*/ 3140065 h 3439886"/>
              <a:gd name="connsiteX74" fmla="*/ 384930 w 11573522"/>
              <a:gd name="connsiteY74" fmla="*/ 3284034 h 3439886"/>
              <a:gd name="connsiteX75" fmla="*/ 384930 w 11573522"/>
              <a:gd name="connsiteY75" fmla="*/ 3105999 h 3439886"/>
              <a:gd name="connsiteX76" fmla="*/ 198752 w 11573522"/>
              <a:gd name="connsiteY76" fmla="*/ 2961625 h 3439886"/>
              <a:gd name="connsiteX77" fmla="*/ 198752 w 11573522"/>
              <a:gd name="connsiteY77" fmla="*/ 3084911 h 3439886"/>
              <a:gd name="connsiteX78" fmla="*/ 191856 w 11573522"/>
              <a:gd name="connsiteY78" fmla="*/ 3082072 h 3439886"/>
              <a:gd name="connsiteX79" fmla="*/ 191856 w 11573522"/>
              <a:gd name="connsiteY79" fmla="*/ 2953108 h 3439886"/>
              <a:gd name="connsiteX80" fmla="*/ 259189 w 11573522"/>
              <a:gd name="connsiteY80" fmla="*/ 2902009 h 3439886"/>
              <a:gd name="connsiteX81" fmla="*/ 383713 w 11573522"/>
              <a:gd name="connsiteY81" fmla="*/ 2807517 h 3439886"/>
              <a:gd name="connsiteX82" fmla="*/ 383713 w 11573522"/>
              <a:gd name="connsiteY82" fmla="*/ 2715053 h 3439886"/>
              <a:gd name="connsiteX83" fmla="*/ 390609 w 11573522"/>
              <a:gd name="connsiteY83" fmla="*/ 2716269 h 3439886"/>
              <a:gd name="connsiteX84" fmla="*/ 390609 w 11573522"/>
              <a:gd name="connsiteY84" fmla="*/ 2804273 h 3439886"/>
              <a:gd name="connsiteX85" fmla="*/ 576788 w 11573522"/>
              <a:gd name="connsiteY85" fmla="*/ 2948647 h 3439886"/>
              <a:gd name="connsiteX86" fmla="*/ 576788 w 11573522"/>
              <a:gd name="connsiteY86" fmla="*/ 2770612 h 3439886"/>
              <a:gd name="connsiteX87" fmla="*/ 489174 w 11573522"/>
              <a:gd name="connsiteY87" fmla="*/ 2702481 h 3439886"/>
              <a:gd name="connsiteX88" fmla="*/ 492825 w 11573522"/>
              <a:gd name="connsiteY88" fmla="*/ 2697209 h 3439886"/>
              <a:gd name="connsiteX89" fmla="*/ 580033 w 11573522"/>
              <a:gd name="connsiteY89" fmla="*/ 2764529 h 3439886"/>
              <a:gd name="connsiteX90" fmla="*/ 767834 w 11573522"/>
              <a:gd name="connsiteY90" fmla="*/ 2621777 h 3439886"/>
              <a:gd name="connsiteX91" fmla="*/ 626679 w 11573522"/>
              <a:gd name="connsiteY91" fmla="*/ 2512280 h 3439886"/>
              <a:gd name="connsiteX92" fmla="*/ 630735 w 11573522"/>
              <a:gd name="connsiteY92" fmla="*/ 2507007 h 3439886"/>
              <a:gd name="connsiteX93" fmla="*/ 771079 w 11573522"/>
              <a:gd name="connsiteY93" fmla="*/ 2615693 h 3439886"/>
              <a:gd name="connsiteX94" fmla="*/ 771079 w 11573522"/>
              <a:gd name="connsiteY94" fmla="*/ 2437659 h 3439886"/>
              <a:gd name="connsiteX95" fmla="*/ 713481 w 11573522"/>
              <a:gd name="connsiteY95" fmla="*/ 2392644 h 3439886"/>
              <a:gd name="connsiteX96" fmla="*/ 717131 w 11573522"/>
              <a:gd name="connsiteY96" fmla="*/ 2387372 h 3439886"/>
              <a:gd name="connsiteX97" fmla="*/ 774323 w 11573522"/>
              <a:gd name="connsiteY97" fmla="*/ 2431576 h 3439886"/>
              <a:gd name="connsiteX98" fmla="*/ 962125 w 11573522"/>
              <a:gd name="connsiteY98" fmla="*/ 2288824 h 3439886"/>
              <a:gd name="connsiteX99" fmla="*/ 774729 w 11573522"/>
              <a:gd name="connsiteY99" fmla="*/ 2143638 h 3439886"/>
              <a:gd name="connsiteX100" fmla="*/ 586928 w 11573522"/>
              <a:gd name="connsiteY100" fmla="*/ 2286391 h 3439886"/>
              <a:gd name="connsiteX101" fmla="*/ 717131 w 11573522"/>
              <a:gd name="connsiteY101" fmla="*/ 2387372 h 3439886"/>
              <a:gd name="connsiteX102" fmla="*/ 713075 w 11573522"/>
              <a:gd name="connsiteY102" fmla="*/ 2392644 h 3439886"/>
              <a:gd name="connsiteX103" fmla="*/ 584900 w 11573522"/>
              <a:gd name="connsiteY103" fmla="*/ 2293285 h 3439886"/>
              <a:gd name="connsiteX104" fmla="*/ 584900 w 11573522"/>
              <a:gd name="connsiteY104" fmla="*/ 2471319 h 3439886"/>
              <a:gd name="connsiteX105" fmla="*/ 630329 w 11573522"/>
              <a:gd name="connsiteY105" fmla="*/ 2506602 h 3439886"/>
              <a:gd name="connsiteX106" fmla="*/ 626679 w 11573522"/>
              <a:gd name="connsiteY106" fmla="*/ 2512280 h 3439886"/>
              <a:gd name="connsiteX107" fmla="*/ 582872 w 11573522"/>
              <a:gd name="connsiteY107" fmla="*/ 2478619 h 3439886"/>
              <a:gd name="connsiteX108" fmla="*/ 395071 w 11573522"/>
              <a:gd name="connsiteY108" fmla="*/ 2621371 h 3439886"/>
              <a:gd name="connsiteX109" fmla="*/ 492825 w 11573522"/>
              <a:gd name="connsiteY109" fmla="*/ 2696804 h 3439886"/>
              <a:gd name="connsiteX110" fmla="*/ 488769 w 11573522"/>
              <a:gd name="connsiteY110" fmla="*/ 2702481 h 3439886"/>
              <a:gd name="connsiteX111" fmla="*/ 390609 w 11573522"/>
              <a:gd name="connsiteY111" fmla="*/ 2626238 h 3439886"/>
              <a:gd name="connsiteX112" fmla="*/ 390609 w 11573522"/>
              <a:gd name="connsiteY112" fmla="*/ 2715864 h 3439886"/>
              <a:gd name="connsiteX113" fmla="*/ 383713 w 11573522"/>
              <a:gd name="connsiteY113" fmla="*/ 2714647 h 3439886"/>
              <a:gd name="connsiteX114" fmla="*/ 383713 w 11573522"/>
              <a:gd name="connsiteY114" fmla="*/ 2623399 h 3439886"/>
              <a:gd name="connsiteX115" fmla="*/ 375601 w 11573522"/>
              <a:gd name="connsiteY115" fmla="*/ 2616910 h 3439886"/>
              <a:gd name="connsiteX116" fmla="*/ 375601 w 11573522"/>
              <a:gd name="connsiteY116" fmla="*/ 2608394 h 3439886"/>
              <a:gd name="connsiteX117" fmla="*/ 384930 w 11573522"/>
              <a:gd name="connsiteY117" fmla="*/ 2615693 h 3439886"/>
              <a:gd name="connsiteX118" fmla="*/ 384930 w 11573522"/>
              <a:gd name="connsiteY118" fmla="*/ 2437659 h 3439886"/>
              <a:gd name="connsiteX119" fmla="*/ 375601 w 11573522"/>
              <a:gd name="connsiteY119" fmla="*/ 2430360 h 3439886"/>
              <a:gd name="connsiteX120" fmla="*/ 375601 w 11573522"/>
              <a:gd name="connsiteY120" fmla="*/ 2421843 h 3439886"/>
              <a:gd name="connsiteX121" fmla="*/ 388175 w 11573522"/>
              <a:gd name="connsiteY121" fmla="*/ 2431576 h 3439886"/>
              <a:gd name="connsiteX122" fmla="*/ 575977 w 11573522"/>
              <a:gd name="connsiteY122" fmla="*/ 2288824 h 3439886"/>
              <a:gd name="connsiteX123" fmla="*/ 388580 w 11573522"/>
              <a:gd name="connsiteY123" fmla="*/ 2143638 h 3439886"/>
              <a:gd name="connsiteX124" fmla="*/ 200780 w 11573522"/>
              <a:gd name="connsiteY124" fmla="*/ 2286391 h 3439886"/>
              <a:gd name="connsiteX125" fmla="*/ 375195 w 11573522"/>
              <a:gd name="connsiteY125" fmla="*/ 2421843 h 3439886"/>
              <a:gd name="connsiteX126" fmla="*/ 375195 w 11573522"/>
              <a:gd name="connsiteY126" fmla="*/ 2429954 h 3439886"/>
              <a:gd name="connsiteX127" fmla="*/ 198752 w 11573522"/>
              <a:gd name="connsiteY127" fmla="*/ 2293285 h 3439886"/>
              <a:gd name="connsiteX128" fmla="*/ 198752 w 11573522"/>
              <a:gd name="connsiteY128" fmla="*/ 2471319 h 3439886"/>
              <a:gd name="connsiteX129" fmla="*/ 375195 w 11573522"/>
              <a:gd name="connsiteY129" fmla="*/ 2608394 h 3439886"/>
              <a:gd name="connsiteX130" fmla="*/ 375195 w 11573522"/>
              <a:gd name="connsiteY130" fmla="*/ 2616910 h 3439886"/>
              <a:gd name="connsiteX131" fmla="*/ 191856 w 11573522"/>
              <a:gd name="connsiteY131" fmla="*/ 2474563 h 3439886"/>
              <a:gd name="connsiteX132" fmla="*/ 191856 w 11573522"/>
              <a:gd name="connsiteY132" fmla="*/ 2284768 h 3439886"/>
              <a:gd name="connsiteX133" fmla="*/ 383713 w 11573522"/>
              <a:gd name="connsiteY133" fmla="*/ 2138772 h 3439886"/>
              <a:gd name="connsiteX134" fmla="*/ 383713 w 11573522"/>
              <a:gd name="connsiteY134" fmla="*/ 1959926 h 3439886"/>
              <a:gd name="connsiteX135" fmla="*/ 390609 w 11573522"/>
              <a:gd name="connsiteY135" fmla="*/ 1965198 h 3439886"/>
              <a:gd name="connsiteX136" fmla="*/ 390609 w 11573522"/>
              <a:gd name="connsiteY136" fmla="*/ 2136339 h 3439886"/>
              <a:gd name="connsiteX137" fmla="*/ 576788 w 11573522"/>
              <a:gd name="connsiteY137" fmla="*/ 2280307 h 3439886"/>
              <a:gd name="connsiteX138" fmla="*/ 576788 w 11573522"/>
              <a:gd name="connsiteY138" fmla="*/ 2102272 h 3439886"/>
              <a:gd name="connsiteX139" fmla="*/ 390609 w 11573522"/>
              <a:gd name="connsiteY139" fmla="*/ 1957898 h 3439886"/>
              <a:gd name="connsiteX140" fmla="*/ 390609 w 11573522"/>
              <a:gd name="connsiteY140" fmla="*/ 1964792 h 3439886"/>
              <a:gd name="connsiteX141" fmla="*/ 383713 w 11573522"/>
              <a:gd name="connsiteY141" fmla="*/ 1959520 h 3439886"/>
              <a:gd name="connsiteX142" fmla="*/ 383713 w 11573522"/>
              <a:gd name="connsiteY142" fmla="*/ 1949382 h 3439886"/>
              <a:gd name="connsiteX143" fmla="*/ 569487 w 11573522"/>
              <a:gd name="connsiteY143" fmla="*/ 1808251 h 3439886"/>
              <a:gd name="connsiteX144" fmla="*/ 575166 w 11573522"/>
              <a:gd name="connsiteY144" fmla="*/ 1812307 h 3439886"/>
              <a:gd name="connsiteX145" fmla="*/ 392637 w 11573522"/>
              <a:gd name="connsiteY145" fmla="*/ 1951004 h 3439886"/>
              <a:gd name="connsiteX146" fmla="*/ 580033 w 11573522"/>
              <a:gd name="connsiteY146" fmla="*/ 2096594 h 3439886"/>
              <a:gd name="connsiteX147" fmla="*/ 767834 w 11573522"/>
              <a:gd name="connsiteY147" fmla="*/ 1953437 h 3439886"/>
              <a:gd name="connsiteX148" fmla="*/ 580438 w 11573522"/>
              <a:gd name="connsiteY148" fmla="*/ 1808251 h 3439886"/>
              <a:gd name="connsiteX149" fmla="*/ 575166 w 11573522"/>
              <a:gd name="connsiteY149" fmla="*/ 1812307 h 3439886"/>
              <a:gd name="connsiteX150" fmla="*/ 569893 w 11573522"/>
              <a:gd name="connsiteY150" fmla="*/ 1807846 h 3439886"/>
              <a:gd name="connsiteX151" fmla="*/ 578005 w 11573522"/>
              <a:gd name="connsiteY151" fmla="*/ 1801763 h 3439886"/>
              <a:gd name="connsiteX152" fmla="*/ 578005 w 11573522"/>
              <a:gd name="connsiteY152" fmla="*/ 1795679 h 3439886"/>
              <a:gd name="connsiteX153" fmla="*/ 584900 w 11573522"/>
              <a:gd name="connsiteY153" fmla="*/ 1795679 h 3439886"/>
              <a:gd name="connsiteX154" fmla="*/ 584900 w 11573522"/>
              <a:gd name="connsiteY154" fmla="*/ 1802168 h 3439886"/>
              <a:gd name="connsiteX155" fmla="*/ 771079 w 11573522"/>
              <a:gd name="connsiteY155" fmla="*/ 1946137 h 3439886"/>
              <a:gd name="connsiteX156" fmla="*/ 771079 w 11573522"/>
              <a:gd name="connsiteY156" fmla="*/ 1783107 h 3439886"/>
              <a:gd name="connsiteX157" fmla="*/ 771079 w 11573522"/>
              <a:gd name="connsiteY157" fmla="*/ 1768508 h 3439886"/>
              <a:gd name="connsiteX158" fmla="*/ 584900 w 11573522"/>
              <a:gd name="connsiteY158" fmla="*/ 1624133 h 3439886"/>
              <a:gd name="connsiteX159" fmla="*/ 584900 w 11573522"/>
              <a:gd name="connsiteY159" fmla="*/ 1785541 h 3439886"/>
              <a:gd name="connsiteX160" fmla="*/ 584900 w 11573522"/>
              <a:gd name="connsiteY160" fmla="*/ 1795274 h 3439886"/>
              <a:gd name="connsiteX161" fmla="*/ 578005 w 11573522"/>
              <a:gd name="connsiteY161" fmla="*/ 1795274 h 3439886"/>
              <a:gd name="connsiteX162" fmla="*/ 578005 w 11573522"/>
              <a:gd name="connsiteY162" fmla="*/ 1621294 h 3439886"/>
              <a:gd name="connsiteX163" fmla="*/ 437661 w 11573522"/>
              <a:gd name="connsiteY163" fmla="*/ 1512608 h 3439886"/>
              <a:gd name="connsiteX164" fmla="*/ 441312 w 11573522"/>
              <a:gd name="connsiteY164" fmla="*/ 1506930 h 3439886"/>
              <a:gd name="connsiteX165" fmla="*/ 578816 w 11573522"/>
              <a:gd name="connsiteY165" fmla="*/ 1613589 h 3439886"/>
              <a:gd name="connsiteX166" fmla="*/ 578816 w 11573522"/>
              <a:gd name="connsiteY166" fmla="*/ 1435555 h 3439886"/>
              <a:gd name="connsiteX167" fmla="*/ 513106 w 11573522"/>
              <a:gd name="connsiteY167" fmla="*/ 1384456 h 3439886"/>
              <a:gd name="connsiteX168" fmla="*/ 516350 w 11573522"/>
              <a:gd name="connsiteY168" fmla="*/ 1378372 h 3439886"/>
              <a:gd name="connsiteX169" fmla="*/ 582061 w 11573522"/>
              <a:gd name="connsiteY169" fmla="*/ 1429472 h 3439886"/>
              <a:gd name="connsiteX170" fmla="*/ 769862 w 11573522"/>
              <a:gd name="connsiteY170" fmla="*/ 1286719 h 3439886"/>
              <a:gd name="connsiteX171" fmla="*/ 632763 w 11573522"/>
              <a:gd name="connsiteY171" fmla="*/ 1180060 h 3439886"/>
              <a:gd name="connsiteX172" fmla="*/ 636413 w 11573522"/>
              <a:gd name="connsiteY172" fmla="*/ 1173571 h 3439886"/>
              <a:gd name="connsiteX173" fmla="*/ 771079 w 11573522"/>
              <a:gd name="connsiteY173" fmla="*/ 1278203 h 3439886"/>
              <a:gd name="connsiteX174" fmla="*/ 771079 w 11573522"/>
              <a:gd name="connsiteY174" fmla="*/ 1099762 h 3439886"/>
              <a:gd name="connsiteX175" fmla="*/ 708208 w 11573522"/>
              <a:gd name="connsiteY175" fmla="*/ 1051096 h 3439886"/>
              <a:gd name="connsiteX176" fmla="*/ 711453 w 11573522"/>
              <a:gd name="connsiteY176" fmla="*/ 1045419 h 3439886"/>
              <a:gd name="connsiteX177" fmla="*/ 774323 w 11573522"/>
              <a:gd name="connsiteY177" fmla="*/ 1094085 h 3439886"/>
              <a:gd name="connsiteX178" fmla="*/ 962125 w 11573522"/>
              <a:gd name="connsiteY178" fmla="*/ 951332 h 3439886"/>
              <a:gd name="connsiteX179" fmla="*/ 777163 w 11573522"/>
              <a:gd name="connsiteY179" fmla="*/ 807769 h 3439886"/>
              <a:gd name="connsiteX180" fmla="*/ 589362 w 11573522"/>
              <a:gd name="connsiteY180" fmla="*/ 950521 h 3439886"/>
              <a:gd name="connsiteX181" fmla="*/ 711453 w 11573522"/>
              <a:gd name="connsiteY181" fmla="*/ 1045013 h 3439886"/>
              <a:gd name="connsiteX182" fmla="*/ 707802 w 11573522"/>
              <a:gd name="connsiteY182" fmla="*/ 1051096 h 3439886"/>
              <a:gd name="connsiteX183" fmla="*/ 584900 w 11573522"/>
              <a:gd name="connsiteY183" fmla="*/ 955388 h 3439886"/>
              <a:gd name="connsiteX184" fmla="*/ 584900 w 11573522"/>
              <a:gd name="connsiteY184" fmla="*/ 1133828 h 3439886"/>
              <a:gd name="connsiteX185" fmla="*/ 636008 w 11573522"/>
              <a:gd name="connsiteY185" fmla="*/ 1173571 h 3439886"/>
              <a:gd name="connsiteX186" fmla="*/ 632357 w 11573522"/>
              <a:gd name="connsiteY186" fmla="*/ 1180060 h 3439886"/>
              <a:gd name="connsiteX187" fmla="*/ 582872 w 11573522"/>
              <a:gd name="connsiteY187" fmla="*/ 1141534 h 3439886"/>
              <a:gd name="connsiteX188" fmla="*/ 395071 w 11573522"/>
              <a:gd name="connsiteY188" fmla="*/ 1284286 h 3439886"/>
              <a:gd name="connsiteX189" fmla="*/ 516350 w 11573522"/>
              <a:gd name="connsiteY189" fmla="*/ 1378372 h 3439886"/>
              <a:gd name="connsiteX190" fmla="*/ 512700 w 11573522"/>
              <a:gd name="connsiteY190" fmla="*/ 1384050 h 3439886"/>
              <a:gd name="connsiteX191" fmla="*/ 392637 w 11573522"/>
              <a:gd name="connsiteY191" fmla="*/ 1291180 h 3439886"/>
              <a:gd name="connsiteX192" fmla="*/ 392637 w 11573522"/>
              <a:gd name="connsiteY192" fmla="*/ 1469214 h 3439886"/>
              <a:gd name="connsiteX193" fmla="*/ 440906 w 11573522"/>
              <a:gd name="connsiteY193" fmla="*/ 1506525 h 3439886"/>
              <a:gd name="connsiteX194" fmla="*/ 437661 w 11573522"/>
              <a:gd name="connsiteY194" fmla="*/ 1512608 h 3439886"/>
              <a:gd name="connsiteX195" fmla="*/ 391015 w 11573522"/>
              <a:gd name="connsiteY195" fmla="*/ 1476514 h 3439886"/>
              <a:gd name="connsiteX196" fmla="*/ 195912 w 11573522"/>
              <a:gd name="connsiteY196" fmla="*/ 1624539 h 3439886"/>
              <a:gd name="connsiteX197" fmla="*/ 0 w 11573522"/>
              <a:gd name="connsiteY197" fmla="*/ 1472459 h 3439886"/>
              <a:gd name="connsiteX198" fmla="*/ 0 w 11573522"/>
              <a:gd name="connsiteY198" fmla="*/ 1412033 h 3439886"/>
              <a:gd name="connsiteX199" fmla="*/ 6490 w 11573522"/>
              <a:gd name="connsiteY199" fmla="*/ 1414872 h 3439886"/>
              <a:gd name="connsiteX200" fmla="*/ 6490 w 11573522"/>
              <a:gd name="connsiteY200" fmla="*/ 1469214 h 3439886"/>
              <a:gd name="connsiteX201" fmla="*/ 192668 w 11573522"/>
              <a:gd name="connsiteY201" fmla="*/ 1613589 h 3439886"/>
              <a:gd name="connsiteX202" fmla="*/ 192668 w 11573522"/>
              <a:gd name="connsiteY202" fmla="*/ 1435555 h 3439886"/>
              <a:gd name="connsiteX203" fmla="*/ 6490 w 11573522"/>
              <a:gd name="connsiteY203" fmla="*/ 1291180 h 3439886"/>
              <a:gd name="connsiteX204" fmla="*/ 6490 w 11573522"/>
              <a:gd name="connsiteY204" fmla="*/ 1414466 h 3439886"/>
              <a:gd name="connsiteX205" fmla="*/ 0 w 11573522"/>
              <a:gd name="connsiteY205" fmla="*/ 1411627 h 3439886"/>
              <a:gd name="connsiteX206" fmla="*/ 0 w 11573522"/>
              <a:gd name="connsiteY206" fmla="*/ 1282664 h 3439886"/>
              <a:gd name="connsiteX207" fmla="*/ 66926 w 11573522"/>
              <a:gd name="connsiteY207" fmla="*/ 1231565 h 3439886"/>
              <a:gd name="connsiteX208" fmla="*/ 73821 w 11573522"/>
              <a:gd name="connsiteY208" fmla="*/ 1234809 h 3439886"/>
              <a:gd name="connsiteX209" fmla="*/ 8924 w 11573522"/>
              <a:gd name="connsiteY209" fmla="*/ 1284286 h 3439886"/>
              <a:gd name="connsiteX210" fmla="*/ 196318 w 11573522"/>
              <a:gd name="connsiteY210" fmla="*/ 1429472 h 3439886"/>
              <a:gd name="connsiteX211" fmla="*/ 384119 w 11573522"/>
              <a:gd name="connsiteY211" fmla="*/ 1286719 h 3439886"/>
              <a:gd name="connsiteX212" fmla="*/ 196724 w 11573522"/>
              <a:gd name="connsiteY212" fmla="*/ 1141534 h 3439886"/>
              <a:gd name="connsiteX213" fmla="*/ 74227 w 11573522"/>
              <a:gd name="connsiteY213" fmla="*/ 1234403 h 3439886"/>
              <a:gd name="connsiteX214" fmla="*/ 67332 w 11573522"/>
              <a:gd name="connsiteY214" fmla="*/ 1231159 h 3439886"/>
              <a:gd name="connsiteX215" fmla="*/ 191856 w 11573522"/>
              <a:gd name="connsiteY215" fmla="*/ 1136667 h 3439886"/>
              <a:gd name="connsiteX216" fmla="*/ 191856 w 11573522"/>
              <a:gd name="connsiteY216" fmla="*/ 1044607 h 3439886"/>
              <a:gd name="connsiteX217" fmla="*/ 198752 w 11573522"/>
              <a:gd name="connsiteY217" fmla="*/ 1045419 h 3439886"/>
              <a:gd name="connsiteX218" fmla="*/ 198752 w 11573522"/>
              <a:gd name="connsiteY218" fmla="*/ 1133828 h 3439886"/>
              <a:gd name="connsiteX219" fmla="*/ 384524 w 11573522"/>
              <a:gd name="connsiteY219" fmla="*/ 1278203 h 3439886"/>
              <a:gd name="connsiteX220" fmla="*/ 384524 w 11573522"/>
              <a:gd name="connsiteY220" fmla="*/ 1099762 h 3439886"/>
              <a:gd name="connsiteX221" fmla="*/ 296912 w 11573522"/>
              <a:gd name="connsiteY221" fmla="*/ 1032037 h 3439886"/>
              <a:gd name="connsiteX222" fmla="*/ 300968 w 11573522"/>
              <a:gd name="connsiteY222" fmla="*/ 1026359 h 3439886"/>
              <a:gd name="connsiteX223" fmla="*/ 388175 w 11573522"/>
              <a:gd name="connsiteY223" fmla="*/ 1094085 h 3439886"/>
              <a:gd name="connsiteX224" fmla="*/ 575977 w 11573522"/>
              <a:gd name="connsiteY224" fmla="*/ 951332 h 3439886"/>
              <a:gd name="connsiteX225" fmla="*/ 434822 w 11573522"/>
              <a:gd name="connsiteY225" fmla="*/ 841835 h 3439886"/>
              <a:gd name="connsiteX226" fmla="*/ 438878 w 11573522"/>
              <a:gd name="connsiteY226" fmla="*/ 836158 h 3439886"/>
              <a:gd name="connsiteX227" fmla="*/ 578816 w 11573522"/>
              <a:gd name="connsiteY227" fmla="*/ 944843 h 3439886"/>
              <a:gd name="connsiteX228" fmla="*/ 578816 w 11573522"/>
              <a:gd name="connsiteY228" fmla="*/ 766808 h 3439886"/>
              <a:gd name="connsiteX229" fmla="*/ 521218 w 11573522"/>
              <a:gd name="connsiteY229" fmla="*/ 722199 h 3439886"/>
              <a:gd name="connsiteX230" fmla="*/ 525274 w 11573522"/>
              <a:gd name="connsiteY230" fmla="*/ 716927 h 3439886"/>
              <a:gd name="connsiteX231" fmla="*/ 582061 w 11573522"/>
              <a:gd name="connsiteY231" fmla="*/ 761131 h 3439886"/>
              <a:gd name="connsiteX232" fmla="*/ 769862 w 11573522"/>
              <a:gd name="connsiteY232" fmla="*/ 618379 h 3439886"/>
              <a:gd name="connsiteX233" fmla="*/ 582872 w 11573522"/>
              <a:gd name="connsiteY233" fmla="*/ 472787 h 3439886"/>
              <a:gd name="connsiteX234" fmla="*/ 395071 w 11573522"/>
              <a:gd name="connsiteY234" fmla="*/ 615540 h 3439886"/>
              <a:gd name="connsiteX235" fmla="*/ 524868 w 11573522"/>
              <a:gd name="connsiteY235" fmla="*/ 716521 h 3439886"/>
              <a:gd name="connsiteX236" fmla="*/ 521218 w 11573522"/>
              <a:gd name="connsiteY236" fmla="*/ 722199 h 3439886"/>
              <a:gd name="connsiteX237" fmla="*/ 392637 w 11573522"/>
              <a:gd name="connsiteY237" fmla="*/ 622434 h 3439886"/>
              <a:gd name="connsiteX238" fmla="*/ 392637 w 11573522"/>
              <a:gd name="connsiteY238" fmla="*/ 800875 h 3439886"/>
              <a:gd name="connsiteX239" fmla="*/ 438472 w 11573522"/>
              <a:gd name="connsiteY239" fmla="*/ 836158 h 3439886"/>
              <a:gd name="connsiteX240" fmla="*/ 434416 w 11573522"/>
              <a:gd name="connsiteY240" fmla="*/ 841430 h 3439886"/>
              <a:gd name="connsiteX241" fmla="*/ 391015 w 11573522"/>
              <a:gd name="connsiteY241" fmla="*/ 807769 h 3439886"/>
              <a:gd name="connsiteX242" fmla="*/ 203214 w 11573522"/>
              <a:gd name="connsiteY242" fmla="*/ 950521 h 3439886"/>
              <a:gd name="connsiteX243" fmla="*/ 300968 w 11573522"/>
              <a:gd name="connsiteY243" fmla="*/ 1026359 h 3439886"/>
              <a:gd name="connsiteX244" fmla="*/ 296912 w 11573522"/>
              <a:gd name="connsiteY244" fmla="*/ 1031630 h 3439886"/>
              <a:gd name="connsiteX245" fmla="*/ 198752 w 11573522"/>
              <a:gd name="connsiteY245" fmla="*/ 955388 h 3439886"/>
              <a:gd name="connsiteX246" fmla="*/ 198752 w 11573522"/>
              <a:gd name="connsiteY246" fmla="*/ 1045013 h 3439886"/>
              <a:gd name="connsiteX247" fmla="*/ 191856 w 11573522"/>
              <a:gd name="connsiteY247" fmla="*/ 1044202 h 3439886"/>
              <a:gd name="connsiteX248" fmla="*/ 191856 w 11573522"/>
              <a:gd name="connsiteY248" fmla="*/ 952954 h 3439886"/>
              <a:gd name="connsiteX249" fmla="*/ 183744 w 11573522"/>
              <a:gd name="connsiteY249" fmla="*/ 946465 h 3439886"/>
              <a:gd name="connsiteX250" fmla="*/ 183744 w 11573522"/>
              <a:gd name="connsiteY250" fmla="*/ 937949 h 3439886"/>
              <a:gd name="connsiteX251" fmla="*/ 192668 w 11573522"/>
              <a:gd name="connsiteY251" fmla="*/ 944843 h 3439886"/>
              <a:gd name="connsiteX252" fmla="*/ 192668 w 11573522"/>
              <a:gd name="connsiteY252" fmla="*/ 766808 h 3439886"/>
              <a:gd name="connsiteX253" fmla="*/ 183744 w 11573522"/>
              <a:gd name="connsiteY253" fmla="*/ 759914 h 3439886"/>
              <a:gd name="connsiteX254" fmla="*/ 183744 w 11573522"/>
              <a:gd name="connsiteY254" fmla="*/ 751398 h 3439886"/>
              <a:gd name="connsiteX255" fmla="*/ 196318 w 11573522"/>
              <a:gd name="connsiteY255" fmla="*/ 761131 h 3439886"/>
              <a:gd name="connsiteX256" fmla="*/ 384119 w 11573522"/>
              <a:gd name="connsiteY256" fmla="*/ 618379 h 3439886"/>
              <a:gd name="connsiteX257" fmla="*/ 196724 w 11573522"/>
              <a:gd name="connsiteY257" fmla="*/ 472787 h 3439886"/>
              <a:gd name="connsiteX258" fmla="*/ 8924 w 11573522"/>
              <a:gd name="connsiteY258" fmla="*/ 615540 h 3439886"/>
              <a:gd name="connsiteX259" fmla="*/ 183339 w 11573522"/>
              <a:gd name="connsiteY259" fmla="*/ 750992 h 3439886"/>
              <a:gd name="connsiteX260" fmla="*/ 183339 w 11573522"/>
              <a:gd name="connsiteY260" fmla="*/ 759508 h 3439886"/>
              <a:gd name="connsiteX261" fmla="*/ 6490 w 11573522"/>
              <a:gd name="connsiteY261" fmla="*/ 622434 h 3439886"/>
              <a:gd name="connsiteX262" fmla="*/ 6490 w 11573522"/>
              <a:gd name="connsiteY262" fmla="*/ 800875 h 3439886"/>
              <a:gd name="connsiteX263" fmla="*/ 183339 w 11573522"/>
              <a:gd name="connsiteY263" fmla="*/ 937544 h 3439886"/>
              <a:gd name="connsiteX264" fmla="*/ 183339 w 11573522"/>
              <a:gd name="connsiteY264" fmla="*/ 946060 h 3439886"/>
              <a:gd name="connsiteX265" fmla="*/ 0 w 11573522"/>
              <a:gd name="connsiteY265" fmla="*/ 804119 h 3439886"/>
              <a:gd name="connsiteX266" fmla="*/ 0 w 11573522"/>
              <a:gd name="connsiteY266" fmla="*/ 613917 h 3439886"/>
              <a:gd name="connsiteX267" fmla="*/ 191856 w 11573522"/>
              <a:gd name="connsiteY267" fmla="*/ 468327 h 3439886"/>
              <a:gd name="connsiteX268" fmla="*/ 191856 w 11573522"/>
              <a:gd name="connsiteY268" fmla="*/ 289076 h 3439886"/>
              <a:gd name="connsiteX269" fmla="*/ 198752 w 11573522"/>
              <a:gd name="connsiteY269" fmla="*/ 294348 h 3439886"/>
              <a:gd name="connsiteX270" fmla="*/ 198752 w 11573522"/>
              <a:gd name="connsiteY270" fmla="*/ 465488 h 3439886"/>
              <a:gd name="connsiteX271" fmla="*/ 384524 w 11573522"/>
              <a:gd name="connsiteY271" fmla="*/ 609862 h 3439886"/>
              <a:gd name="connsiteX272" fmla="*/ 384524 w 11573522"/>
              <a:gd name="connsiteY272" fmla="*/ 431828 h 3439886"/>
              <a:gd name="connsiteX273" fmla="*/ 198752 w 11573522"/>
              <a:gd name="connsiteY273" fmla="*/ 287453 h 3439886"/>
              <a:gd name="connsiteX274" fmla="*/ 198752 w 11573522"/>
              <a:gd name="connsiteY274" fmla="*/ 293942 h 3439886"/>
              <a:gd name="connsiteX275" fmla="*/ 191856 w 11573522"/>
              <a:gd name="connsiteY275" fmla="*/ 288670 h 3439886"/>
              <a:gd name="connsiteX276" fmla="*/ 191856 w 11573522"/>
              <a:gd name="connsiteY276" fmla="*/ 278937 h 3439886"/>
              <a:gd name="connsiteX277" fmla="*/ 377629 w 11573522"/>
              <a:gd name="connsiteY277" fmla="*/ 137401 h 3439886"/>
              <a:gd name="connsiteX278" fmla="*/ 383308 w 11573522"/>
              <a:gd name="connsiteY278" fmla="*/ 141862 h 3439886"/>
              <a:gd name="connsiteX279" fmla="*/ 200780 w 11573522"/>
              <a:gd name="connsiteY279" fmla="*/ 280559 h 3439886"/>
              <a:gd name="connsiteX280" fmla="*/ 388175 w 11573522"/>
              <a:gd name="connsiteY280" fmla="*/ 425745 h 3439886"/>
              <a:gd name="connsiteX281" fmla="*/ 575977 w 11573522"/>
              <a:gd name="connsiteY281" fmla="*/ 282993 h 3439886"/>
              <a:gd name="connsiteX282" fmla="*/ 388580 w 11573522"/>
              <a:gd name="connsiteY282" fmla="*/ 137807 h 3439886"/>
              <a:gd name="connsiteX283" fmla="*/ 383308 w 11573522"/>
              <a:gd name="connsiteY283" fmla="*/ 141862 h 3439886"/>
              <a:gd name="connsiteX284" fmla="*/ 378035 w 11573522"/>
              <a:gd name="connsiteY284" fmla="*/ 137401 h 3439886"/>
              <a:gd name="connsiteX285" fmla="*/ 386147 w 11573522"/>
              <a:gd name="connsiteY285" fmla="*/ 131318 h 3439886"/>
              <a:gd name="connsiteX286" fmla="*/ 386147 w 11573522"/>
              <a:gd name="connsiteY286" fmla="*/ 1350 h 343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1573522" h="3439886">
                <a:moveTo>
                  <a:pt x="388580" y="2811978"/>
                </a:moveTo>
                <a:cubicBezTo>
                  <a:pt x="266084" y="2905253"/>
                  <a:pt x="266084" y="2905253"/>
                  <a:pt x="266084" y="2905253"/>
                </a:cubicBezTo>
                <a:cubicBezTo>
                  <a:pt x="200780" y="2954731"/>
                  <a:pt x="200780" y="2954731"/>
                  <a:pt x="200780" y="2954731"/>
                </a:cubicBezTo>
                <a:cubicBezTo>
                  <a:pt x="388175" y="3100322"/>
                  <a:pt x="388175" y="3100322"/>
                  <a:pt x="388175" y="3100322"/>
                </a:cubicBezTo>
                <a:cubicBezTo>
                  <a:pt x="575977" y="2957569"/>
                  <a:pt x="575977" y="2957569"/>
                  <a:pt x="575977" y="2957569"/>
                </a:cubicBezTo>
                <a:cubicBezTo>
                  <a:pt x="388580" y="2811978"/>
                  <a:pt x="388580" y="2811978"/>
                  <a:pt x="388580" y="2811978"/>
                </a:cubicBezTo>
                <a:close/>
                <a:moveTo>
                  <a:pt x="386147" y="0"/>
                </a:moveTo>
                <a:lnTo>
                  <a:pt x="392637" y="0"/>
                </a:lnTo>
                <a:lnTo>
                  <a:pt x="392637" y="28893"/>
                </a:lnTo>
                <a:cubicBezTo>
                  <a:pt x="392637" y="131318"/>
                  <a:pt x="392637" y="131318"/>
                  <a:pt x="392637" y="131318"/>
                </a:cubicBezTo>
                <a:cubicBezTo>
                  <a:pt x="578816" y="275693"/>
                  <a:pt x="578816" y="275693"/>
                  <a:pt x="578816" y="275693"/>
                </a:cubicBezTo>
                <a:cubicBezTo>
                  <a:pt x="578816" y="97658"/>
                  <a:pt x="578816" y="97658"/>
                  <a:pt x="578816" y="97658"/>
                </a:cubicBezTo>
                <a:cubicBezTo>
                  <a:pt x="521320" y="52946"/>
                  <a:pt x="485384" y="25001"/>
                  <a:pt x="462924" y="7536"/>
                </a:cubicBezTo>
                <a:lnTo>
                  <a:pt x="453234" y="0"/>
                </a:lnTo>
                <a:lnTo>
                  <a:pt x="464209" y="0"/>
                </a:lnTo>
                <a:lnTo>
                  <a:pt x="484510" y="15775"/>
                </a:lnTo>
                <a:cubicBezTo>
                  <a:pt x="582061" y="91574"/>
                  <a:pt x="582061" y="91574"/>
                  <a:pt x="582061" y="91574"/>
                </a:cubicBezTo>
                <a:cubicBezTo>
                  <a:pt x="638188" y="48992"/>
                  <a:pt x="673267" y="22378"/>
                  <a:pt x="695192" y="5744"/>
                </a:cubicBezTo>
                <a:lnTo>
                  <a:pt x="702764" y="0"/>
                </a:lnTo>
                <a:lnTo>
                  <a:pt x="2758098" y="0"/>
                </a:lnTo>
                <a:lnTo>
                  <a:pt x="2764588" y="0"/>
                </a:lnTo>
                <a:lnTo>
                  <a:pt x="2825185" y="0"/>
                </a:lnTo>
                <a:lnTo>
                  <a:pt x="2836160" y="0"/>
                </a:lnTo>
                <a:lnTo>
                  <a:pt x="3074715" y="0"/>
                </a:lnTo>
                <a:lnTo>
                  <a:pt x="9201571" y="0"/>
                </a:lnTo>
                <a:lnTo>
                  <a:pt x="11573522" y="0"/>
                </a:lnTo>
                <a:lnTo>
                  <a:pt x="11573522" y="3439886"/>
                </a:lnTo>
                <a:lnTo>
                  <a:pt x="962936" y="3439886"/>
                </a:lnTo>
                <a:lnTo>
                  <a:pt x="962936" y="3439632"/>
                </a:lnTo>
                <a:cubicBezTo>
                  <a:pt x="962936" y="3438953"/>
                  <a:pt x="962936" y="3438953"/>
                  <a:pt x="962936" y="3438953"/>
                </a:cubicBezTo>
                <a:cubicBezTo>
                  <a:pt x="776757" y="3294579"/>
                  <a:pt x="776757" y="3294579"/>
                  <a:pt x="776757" y="3294579"/>
                </a:cubicBezTo>
                <a:cubicBezTo>
                  <a:pt x="776757" y="3361342"/>
                  <a:pt x="776757" y="3403069"/>
                  <a:pt x="776757" y="3429148"/>
                </a:cubicBezTo>
                <a:lnTo>
                  <a:pt x="776757" y="3439886"/>
                </a:lnTo>
                <a:lnTo>
                  <a:pt x="769862" y="3439886"/>
                </a:lnTo>
                <a:lnTo>
                  <a:pt x="769862" y="3414403"/>
                </a:lnTo>
                <a:cubicBezTo>
                  <a:pt x="769862" y="3292145"/>
                  <a:pt x="769862" y="3292145"/>
                  <a:pt x="769862" y="3292145"/>
                </a:cubicBezTo>
                <a:cubicBezTo>
                  <a:pt x="629924" y="3183458"/>
                  <a:pt x="629924" y="3183458"/>
                  <a:pt x="629924" y="3183458"/>
                </a:cubicBezTo>
                <a:cubicBezTo>
                  <a:pt x="633168" y="3177375"/>
                  <a:pt x="633168" y="3177375"/>
                  <a:pt x="633168" y="3177375"/>
                </a:cubicBezTo>
                <a:cubicBezTo>
                  <a:pt x="771079" y="3284034"/>
                  <a:pt x="771079" y="3284034"/>
                  <a:pt x="771079" y="3284034"/>
                </a:cubicBezTo>
                <a:cubicBezTo>
                  <a:pt x="771079" y="3105999"/>
                  <a:pt x="771079" y="3105999"/>
                  <a:pt x="771079" y="3105999"/>
                </a:cubicBezTo>
                <a:cubicBezTo>
                  <a:pt x="704963" y="3054900"/>
                  <a:pt x="704963" y="3054900"/>
                  <a:pt x="704963" y="3054900"/>
                </a:cubicBezTo>
                <a:cubicBezTo>
                  <a:pt x="708614" y="3049222"/>
                  <a:pt x="708614" y="3049222"/>
                  <a:pt x="708614" y="3049222"/>
                </a:cubicBezTo>
                <a:cubicBezTo>
                  <a:pt x="774323" y="3100322"/>
                  <a:pt x="774323" y="3100322"/>
                  <a:pt x="774323" y="3100322"/>
                </a:cubicBezTo>
                <a:cubicBezTo>
                  <a:pt x="962125" y="2957569"/>
                  <a:pt x="962125" y="2957569"/>
                  <a:pt x="962125" y="2957569"/>
                </a:cubicBezTo>
                <a:cubicBezTo>
                  <a:pt x="824621" y="2850911"/>
                  <a:pt x="824621" y="2850911"/>
                  <a:pt x="824621" y="2850911"/>
                </a:cubicBezTo>
                <a:cubicBezTo>
                  <a:pt x="828271" y="2844422"/>
                  <a:pt x="828271" y="2844422"/>
                  <a:pt x="828271" y="2844422"/>
                </a:cubicBezTo>
                <a:cubicBezTo>
                  <a:pt x="962936" y="2948647"/>
                  <a:pt x="962936" y="2948647"/>
                  <a:pt x="962936" y="2948647"/>
                </a:cubicBezTo>
                <a:cubicBezTo>
                  <a:pt x="962936" y="2770612"/>
                  <a:pt x="962936" y="2770612"/>
                  <a:pt x="962936" y="2770612"/>
                </a:cubicBezTo>
                <a:cubicBezTo>
                  <a:pt x="900065" y="2721947"/>
                  <a:pt x="900065" y="2721947"/>
                  <a:pt x="900065" y="2721947"/>
                </a:cubicBezTo>
                <a:cubicBezTo>
                  <a:pt x="903716" y="2715864"/>
                  <a:pt x="903716" y="2715864"/>
                  <a:pt x="903716" y="2715864"/>
                </a:cubicBezTo>
                <a:cubicBezTo>
                  <a:pt x="966181" y="2764529"/>
                  <a:pt x="966181" y="2764529"/>
                  <a:pt x="966181" y="2764529"/>
                </a:cubicBezTo>
                <a:cubicBezTo>
                  <a:pt x="1153982" y="2621777"/>
                  <a:pt x="1153982" y="2621777"/>
                  <a:pt x="1153982" y="2621777"/>
                </a:cubicBezTo>
                <a:cubicBezTo>
                  <a:pt x="969021" y="2478619"/>
                  <a:pt x="969021" y="2478619"/>
                  <a:pt x="969021" y="2478619"/>
                </a:cubicBezTo>
                <a:cubicBezTo>
                  <a:pt x="781219" y="2621371"/>
                  <a:pt x="781219" y="2621371"/>
                  <a:pt x="781219" y="2621371"/>
                </a:cubicBezTo>
                <a:cubicBezTo>
                  <a:pt x="903310" y="2715864"/>
                  <a:pt x="903310" y="2715864"/>
                  <a:pt x="903310" y="2715864"/>
                </a:cubicBezTo>
                <a:cubicBezTo>
                  <a:pt x="900065" y="2721542"/>
                  <a:pt x="900065" y="2721542"/>
                  <a:pt x="900065" y="2721542"/>
                </a:cubicBezTo>
                <a:cubicBezTo>
                  <a:pt x="776757" y="2626238"/>
                  <a:pt x="776757" y="2626238"/>
                  <a:pt x="776757" y="2626238"/>
                </a:cubicBezTo>
                <a:cubicBezTo>
                  <a:pt x="776757" y="2804273"/>
                  <a:pt x="776757" y="2804273"/>
                  <a:pt x="776757" y="2804273"/>
                </a:cubicBezTo>
                <a:cubicBezTo>
                  <a:pt x="828271" y="2844017"/>
                  <a:pt x="828271" y="2844017"/>
                  <a:pt x="828271" y="2844017"/>
                </a:cubicBezTo>
                <a:cubicBezTo>
                  <a:pt x="824215" y="2850506"/>
                  <a:pt x="824215" y="2850506"/>
                  <a:pt x="824215" y="2850506"/>
                </a:cubicBezTo>
                <a:cubicBezTo>
                  <a:pt x="774729" y="2811978"/>
                  <a:pt x="774729" y="2811978"/>
                  <a:pt x="774729" y="2811978"/>
                </a:cubicBezTo>
                <a:cubicBezTo>
                  <a:pt x="586928" y="2954731"/>
                  <a:pt x="586928" y="2954731"/>
                  <a:pt x="586928" y="2954731"/>
                </a:cubicBezTo>
                <a:cubicBezTo>
                  <a:pt x="708208" y="3048817"/>
                  <a:pt x="708208" y="3048817"/>
                  <a:pt x="708208" y="3048817"/>
                </a:cubicBezTo>
                <a:cubicBezTo>
                  <a:pt x="704963" y="3054900"/>
                  <a:pt x="704963" y="3054900"/>
                  <a:pt x="704963" y="3054900"/>
                </a:cubicBezTo>
                <a:cubicBezTo>
                  <a:pt x="584900" y="2961625"/>
                  <a:pt x="584900" y="2961625"/>
                  <a:pt x="584900" y="2961625"/>
                </a:cubicBezTo>
                <a:cubicBezTo>
                  <a:pt x="584900" y="3140065"/>
                  <a:pt x="584900" y="3140065"/>
                  <a:pt x="584900" y="3140065"/>
                </a:cubicBezTo>
                <a:cubicBezTo>
                  <a:pt x="633168" y="3177375"/>
                  <a:pt x="633168" y="3177375"/>
                  <a:pt x="633168" y="3177375"/>
                </a:cubicBezTo>
                <a:cubicBezTo>
                  <a:pt x="629518" y="3183052"/>
                  <a:pt x="629518" y="3183052"/>
                  <a:pt x="629518" y="3183052"/>
                </a:cubicBezTo>
                <a:cubicBezTo>
                  <a:pt x="582872" y="3146960"/>
                  <a:pt x="582872" y="3146960"/>
                  <a:pt x="582872" y="3146960"/>
                </a:cubicBezTo>
                <a:cubicBezTo>
                  <a:pt x="388175" y="3295390"/>
                  <a:pt x="388175" y="3295390"/>
                  <a:pt x="388175" y="3295390"/>
                </a:cubicBezTo>
                <a:cubicBezTo>
                  <a:pt x="191856" y="3143310"/>
                  <a:pt x="191856" y="3143310"/>
                  <a:pt x="191856" y="3143310"/>
                </a:cubicBezTo>
                <a:cubicBezTo>
                  <a:pt x="191856" y="3082477"/>
                  <a:pt x="191856" y="3082477"/>
                  <a:pt x="191856" y="3082477"/>
                </a:cubicBezTo>
                <a:cubicBezTo>
                  <a:pt x="198752" y="3085316"/>
                  <a:pt x="198752" y="3085316"/>
                  <a:pt x="198752" y="3085316"/>
                </a:cubicBezTo>
                <a:cubicBezTo>
                  <a:pt x="198752" y="3140065"/>
                  <a:pt x="198752" y="3140065"/>
                  <a:pt x="198752" y="3140065"/>
                </a:cubicBezTo>
                <a:cubicBezTo>
                  <a:pt x="384930" y="3284034"/>
                  <a:pt x="384930" y="3284034"/>
                  <a:pt x="384930" y="3284034"/>
                </a:cubicBezTo>
                <a:cubicBezTo>
                  <a:pt x="384930" y="3105999"/>
                  <a:pt x="384930" y="3105999"/>
                  <a:pt x="384930" y="3105999"/>
                </a:cubicBezTo>
                <a:cubicBezTo>
                  <a:pt x="198752" y="2961625"/>
                  <a:pt x="198752" y="2961625"/>
                  <a:pt x="198752" y="2961625"/>
                </a:cubicBezTo>
                <a:cubicBezTo>
                  <a:pt x="198752" y="3084911"/>
                  <a:pt x="198752" y="3084911"/>
                  <a:pt x="198752" y="3084911"/>
                </a:cubicBezTo>
                <a:cubicBezTo>
                  <a:pt x="191856" y="3082072"/>
                  <a:pt x="191856" y="3082072"/>
                  <a:pt x="191856" y="3082072"/>
                </a:cubicBezTo>
                <a:cubicBezTo>
                  <a:pt x="191856" y="2953108"/>
                  <a:pt x="191856" y="2953108"/>
                  <a:pt x="191856" y="2953108"/>
                </a:cubicBezTo>
                <a:cubicBezTo>
                  <a:pt x="259189" y="2902009"/>
                  <a:pt x="259189" y="2902009"/>
                  <a:pt x="259189" y="2902009"/>
                </a:cubicBezTo>
                <a:cubicBezTo>
                  <a:pt x="383713" y="2807517"/>
                  <a:pt x="383713" y="2807517"/>
                  <a:pt x="383713" y="2807517"/>
                </a:cubicBezTo>
                <a:cubicBezTo>
                  <a:pt x="383713" y="2715053"/>
                  <a:pt x="383713" y="2715053"/>
                  <a:pt x="383713" y="2715053"/>
                </a:cubicBezTo>
                <a:cubicBezTo>
                  <a:pt x="390609" y="2716269"/>
                  <a:pt x="390609" y="2716269"/>
                  <a:pt x="390609" y="2716269"/>
                </a:cubicBezTo>
                <a:cubicBezTo>
                  <a:pt x="390609" y="2804273"/>
                  <a:pt x="390609" y="2804273"/>
                  <a:pt x="390609" y="2804273"/>
                </a:cubicBezTo>
                <a:cubicBezTo>
                  <a:pt x="576788" y="2948647"/>
                  <a:pt x="576788" y="2948647"/>
                  <a:pt x="576788" y="2948647"/>
                </a:cubicBezTo>
                <a:cubicBezTo>
                  <a:pt x="576788" y="2770612"/>
                  <a:pt x="576788" y="2770612"/>
                  <a:pt x="576788" y="2770612"/>
                </a:cubicBezTo>
                <a:cubicBezTo>
                  <a:pt x="489174" y="2702481"/>
                  <a:pt x="489174" y="2702481"/>
                  <a:pt x="489174" y="2702481"/>
                </a:cubicBezTo>
                <a:cubicBezTo>
                  <a:pt x="492825" y="2697209"/>
                  <a:pt x="492825" y="2697209"/>
                  <a:pt x="492825" y="2697209"/>
                </a:cubicBezTo>
                <a:cubicBezTo>
                  <a:pt x="580033" y="2764529"/>
                  <a:pt x="580033" y="2764529"/>
                  <a:pt x="580033" y="2764529"/>
                </a:cubicBezTo>
                <a:cubicBezTo>
                  <a:pt x="767834" y="2621777"/>
                  <a:pt x="767834" y="2621777"/>
                  <a:pt x="767834" y="2621777"/>
                </a:cubicBezTo>
                <a:cubicBezTo>
                  <a:pt x="626679" y="2512280"/>
                  <a:pt x="626679" y="2512280"/>
                  <a:pt x="626679" y="2512280"/>
                </a:cubicBezTo>
                <a:cubicBezTo>
                  <a:pt x="630735" y="2507007"/>
                  <a:pt x="630735" y="2507007"/>
                  <a:pt x="630735" y="2507007"/>
                </a:cubicBezTo>
                <a:cubicBezTo>
                  <a:pt x="771079" y="2615693"/>
                  <a:pt x="771079" y="2615693"/>
                  <a:pt x="771079" y="2615693"/>
                </a:cubicBezTo>
                <a:cubicBezTo>
                  <a:pt x="771079" y="2437659"/>
                  <a:pt x="771079" y="2437659"/>
                  <a:pt x="771079" y="2437659"/>
                </a:cubicBezTo>
                <a:cubicBezTo>
                  <a:pt x="713481" y="2392644"/>
                  <a:pt x="713481" y="2392644"/>
                  <a:pt x="713481" y="2392644"/>
                </a:cubicBezTo>
                <a:cubicBezTo>
                  <a:pt x="717131" y="2387372"/>
                  <a:pt x="717131" y="2387372"/>
                  <a:pt x="717131" y="2387372"/>
                </a:cubicBezTo>
                <a:cubicBezTo>
                  <a:pt x="774323" y="2431576"/>
                  <a:pt x="774323" y="2431576"/>
                  <a:pt x="774323" y="2431576"/>
                </a:cubicBezTo>
                <a:cubicBezTo>
                  <a:pt x="962125" y="2288824"/>
                  <a:pt x="962125" y="2288824"/>
                  <a:pt x="962125" y="2288824"/>
                </a:cubicBezTo>
                <a:cubicBezTo>
                  <a:pt x="774729" y="2143638"/>
                  <a:pt x="774729" y="2143638"/>
                  <a:pt x="774729" y="2143638"/>
                </a:cubicBezTo>
                <a:cubicBezTo>
                  <a:pt x="586928" y="2286391"/>
                  <a:pt x="586928" y="2286391"/>
                  <a:pt x="586928" y="2286391"/>
                </a:cubicBezTo>
                <a:cubicBezTo>
                  <a:pt x="717131" y="2387372"/>
                  <a:pt x="717131" y="2387372"/>
                  <a:pt x="717131" y="2387372"/>
                </a:cubicBezTo>
                <a:cubicBezTo>
                  <a:pt x="713075" y="2392644"/>
                  <a:pt x="713075" y="2392644"/>
                  <a:pt x="713075" y="2392644"/>
                </a:cubicBezTo>
                <a:cubicBezTo>
                  <a:pt x="584900" y="2293285"/>
                  <a:pt x="584900" y="2293285"/>
                  <a:pt x="584900" y="2293285"/>
                </a:cubicBezTo>
                <a:cubicBezTo>
                  <a:pt x="584900" y="2471319"/>
                  <a:pt x="584900" y="2471319"/>
                  <a:pt x="584900" y="2471319"/>
                </a:cubicBezTo>
                <a:cubicBezTo>
                  <a:pt x="630329" y="2506602"/>
                  <a:pt x="630329" y="2506602"/>
                  <a:pt x="630329" y="2506602"/>
                </a:cubicBezTo>
                <a:cubicBezTo>
                  <a:pt x="626679" y="2512280"/>
                  <a:pt x="626679" y="2512280"/>
                  <a:pt x="626679" y="2512280"/>
                </a:cubicBezTo>
                <a:cubicBezTo>
                  <a:pt x="582872" y="2478619"/>
                  <a:pt x="582872" y="2478619"/>
                  <a:pt x="582872" y="2478619"/>
                </a:cubicBezTo>
                <a:cubicBezTo>
                  <a:pt x="395071" y="2621371"/>
                  <a:pt x="395071" y="2621371"/>
                  <a:pt x="395071" y="2621371"/>
                </a:cubicBezTo>
                <a:cubicBezTo>
                  <a:pt x="492825" y="2696804"/>
                  <a:pt x="492825" y="2696804"/>
                  <a:pt x="492825" y="2696804"/>
                </a:cubicBezTo>
                <a:cubicBezTo>
                  <a:pt x="488769" y="2702481"/>
                  <a:pt x="488769" y="2702481"/>
                  <a:pt x="488769" y="2702481"/>
                </a:cubicBezTo>
                <a:cubicBezTo>
                  <a:pt x="390609" y="2626238"/>
                  <a:pt x="390609" y="2626238"/>
                  <a:pt x="390609" y="2626238"/>
                </a:cubicBezTo>
                <a:cubicBezTo>
                  <a:pt x="390609" y="2715864"/>
                  <a:pt x="390609" y="2715864"/>
                  <a:pt x="390609" y="2715864"/>
                </a:cubicBezTo>
                <a:cubicBezTo>
                  <a:pt x="383713" y="2714647"/>
                  <a:pt x="383713" y="2714647"/>
                  <a:pt x="383713" y="2714647"/>
                </a:cubicBezTo>
                <a:cubicBezTo>
                  <a:pt x="383713" y="2623399"/>
                  <a:pt x="383713" y="2623399"/>
                  <a:pt x="383713" y="2623399"/>
                </a:cubicBezTo>
                <a:cubicBezTo>
                  <a:pt x="375601" y="2616910"/>
                  <a:pt x="375601" y="2616910"/>
                  <a:pt x="375601" y="2616910"/>
                </a:cubicBezTo>
                <a:cubicBezTo>
                  <a:pt x="375601" y="2608394"/>
                  <a:pt x="375601" y="2608394"/>
                  <a:pt x="375601" y="2608394"/>
                </a:cubicBezTo>
                <a:cubicBezTo>
                  <a:pt x="384930" y="2615693"/>
                  <a:pt x="384930" y="2615693"/>
                  <a:pt x="384930" y="2615693"/>
                </a:cubicBezTo>
                <a:cubicBezTo>
                  <a:pt x="384930" y="2437659"/>
                  <a:pt x="384930" y="2437659"/>
                  <a:pt x="384930" y="2437659"/>
                </a:cubicBezTo>
                <a:cubicBezTo>
                  <a:pt x="375601" y="2430360"/>
                  <a:pt x="375601" y="2430360"/>
                  <a:pt x="375601" y="2430360"/>
                </a:cubicBezTo>
                <a:cubicBezTo>
                  <a:pt x="375601" y="2421843"/>
                  <a:pt x="375601" y="2421843"/>
                  <a:pt x="375601" y="2421843"/>
                </a:cubicBezTo>
                <a:cubicBezTo>
                  <a:pt x="388175" y="2431576"/>
                  <a:pt x="388175" y="2431576"/>
                  <a:pt x="388175" y="2431576"/>
                </a:cubicBezTo>
                <a:cubicBezTo>
                  <a:pt x="575977" y="2288824"/>
                  <a:pt x="575977" y="2288824"/>
                  <a:pt x="575977" y="2288824"/>
                </a:cubicBezTo>
                <a:cubicBezTo>
                  <a:pt x="388580" y="2143638"/>
                  <a:pt x="388580" y="2143638"/>
                  <a:pt x="388580" y="2143638"/>
                </a:cubicBezTo>
                <a:cubicBezTo>
                  <a:pt x="200780" y="2286391"/>
                  <a:pt x="200780" y="2286391"/>
                  <a:pt x="200780" y="2286391"/>
                </a:cubicBezTo>
                <a:cubicBezTo>
                  <a:pt x="375195" y="2421843"/>
                  <a:pt x="375195" y="2421843"/>
                  <a:pt x="375195" y="2421843"/>
                </a:cubicBezTo>
                <a:cubicBezTo>
                  <a:pt x="375195" y="2429954"/>
                  <a:pt x="375195" y="2429954"/>
                  <a:pt x="375195" y="2429954"/>
                </a:cubicBezTo>
                <a:cubicBezTo>
                  <a:pt x="198752" y="2293285"/>
                  <a:pt x="198752" y="2293285"/>
                  <a:pt x="198752" y="2293285"/>
                </a:cubicBezTo>
                <a:cubicBezTo>
                  <a:pt x="198752" y="2471319"/>
                  <a:pt x="198752" y="2471319"/>
                  <a:pt x="198752" y="2471319"/>
                </a:cubicBezTo>
                <a:cubicBezTo>
                  <a:pt x="375195" y="2608394"/>
                  <a:pt x="375195" y="2608394"/>
                  <a:pt x="375195" y="2608394"/>
                </a:cubicBezTo>
                <a:cubicBezTo>
                  <a:pt x="375195" y="2616910"/>
                  <a:pt x="375195" y="2616910"/>
                  <a:pt x="375195" y="2616910"/>
                </a:cubicBezTo>
                <a:cubicBezTo>
                  <a:pt x="191856" y="2474563"/>
                  <a:pt x="191856" y="2474563"/>
                  <a:pt x="191856" y="2474563"/>
                </a:cubicBezTo>
                <a:cubicBezTo>
                  <a:pt x="191856" y="2284768"/>
                  <a:pt x="191856" y="2284768"/>
                  <a:pt x="191856" y="2284768"/>
                </a:cubicBezTo>
                <a:cubicBezTo>
                  <a:pt x="383713" y="2138772"/>
                  <a:pt x="383713" y="2138772"/>
                  <a:pt x="383713" y="2138772"/>
                </a:cubicBezTo>
                <a:cubicBezTo>
                  <a:pt x="383713" y="1959926"/>
                  <a:pt x="383713" y="1959926"/>
                  <a:pt x="383713" y="1959926"/>
                </a:cubicBezTo>
                <a:cubicBezTo>
                  <a:pt x="390609" y="1965198"/>
                  <a:pt x="390609" y="1965198"/>
                  <a:pt x="390609" y="1965198"/>
                </a:cubicBezTo>
                <a:cubicBezTo>
                  <a:pt x="390609" y="2136339"/>
                  <a:pt x="390609" y="2136339"/>
                  <a:pt x="390609" y="2136339"/>
                </a:cubicBezTo>
                <a:cubicBezTo>
                  <a:pt x="576788" y="2280307"/>
                  <a:pt x="576788" y="2280307"/>
                  <a:pt x="576788" y="2280307"/>
                </a:cubicBezTo>
                <a:cubicBezTo>
                  <a:pt x="576788" y="2102272"/>
                  <a:pt x="576788" y="2102272"/>
                  <a:pt x="576788" y="2102272"/>
                </a:cubicBezTo>
                <a:cubicBezTo>
                  <a:pt x="390609" y="1957898"/>
                  <a:pt x="390609" y="1957898"/>
                  <a:pt x="390609" y="1957898"/>
                </a:cubicBezTo>
                <a:cubicBezTo>
                  <a:pt x="390609" y="1964792"/>
                  <a:pt x="390609" y="1964792"/>
                  <a:pt x="390609" y="1964792"/>
                </a:cubicBezTo>
                <a:cubicBezTo>
                  <a:pt x="383713" y="1959520"/>
                  <a:pt x="383713" y="1959520"/>
                  <a:pt x="383713" y="1959520"/>
                </a:cubicBezTo>
                <a:cubicBezTo>
                  <a:pt x="383713" y="1949382"/>
                  <a:pt x="383713" y="1949382"/>
                  <a:pt x="383713" y="1949382"/>
                </a:cubicBezTo>
                <a:cubicBezTo>
                  <a:pt x="569487" y="1808251"/>
                  <a:pt x="569487" y="1808251"/>
                  <a:pt x="569487" y="1808251"/>
                </a:cubicBezTo>
                <a:cubicBezTo>
                  <a:pt x="575166" y="1812307"/>
                  <a:pt x="575166" y="1812307"/>
                  <a:pt x="575166" y="1812307"/>
                </a:cubicBezTo>
                <a:cubicBezTo>
                  <a:pt x="392637" y="1951004"/>
                  <a:pt x="392637" y="1951004"/>
                  <a:pt x="392637" y="1951004"/>
                </a:cubicBezTo>
                <a:cubicBezTo>
                  <a:pt x="580033" y="2096594"/>
                  <a:pt x="580033" y="2096594"/>
                  <a:pt x="580033" y="2096594"/>
                </a:cubicBezTo>
                <a:cubicBezTo>
                  <a:pt x="767834" y="1953437"/>
                  <a:pt x="767834" y="1953437"/>
                  <a:pt x="767834" y="1953437"/>
                </a:cubicBezTo>
                <a:cubicBezTo>
                  <a:pt x="580438" y="1808251"/>
                  <a:pt x="580438" y="1808251"/>
                  <a:pt x="580438" y="1808251"/>
                </a:cubicBezTo>
                <a:cubicBezTo>
                  <a:pt x="575166" y="1812307"/>
                  <a:pt x="575166" y="1812307"/>
                  <a:pt x="575166" y="1812307"/>
                </a:cubicBezTo>
                <a:cubicBezTo>
                  <a:pt x="569893" y="1807846"/>
                  <a:pt x="569893" y="1807846"/>
                  <a:pt x="569893" y="1807846"/>
                </a:cubicBezTo>
                <a:cubicBezTo>
                  <a:pt x="578005" y="1801763"/>
                  <a:pt x="578005" y="1801763"/>
                  <a:pt x="578005" y="1801763"/>
                </a:cubicBezTo>
                <a:cubicBezTo>
                  <a:pt x="578005" y="1795679"/>
                  <a:pt x="578005" y="1795679"/>
                  <a:pt x="578005" y="1795679"/>
                </a:cubicBezTo>
                <a:cubicBezTo>
                  <a:pt x="584900" y="1795679"/>
                  <a:pt x="584900" y="1795679"/>
                  <a:pt x="584900" y="1795679"/>
                </a:cubicBezTo>
                <a:cubicBezTo>
                  <a:pt x="584900" y="1802168"/>
                  <a:pt x="584900" y="1802168"/>
                  <a:pt x="584900" y="1802168"/>
                </a:cubicBezTo>
                <a:cubicBezTo>
                  <a:pt x="771079" y="1946137"/>
                  <a:pt x="771079" y="1946137"/>
                  <a:pt x="771079" y="1946137"/>
                </a:cubicBezTo>
                <a:cubicBezTo>
                  <a:pt x="771079" y="1783107"/>
                  <a:pt x="771079" y="1783107"/>
                  <a:pt x="771079" y="1783107"/>
                </a:cubicBezTo>
                <a:cubicBezTo>
                  <a:pt x="771079" y="1768508"/>
                  <a:pt x="771079" y="1768508"/>
                  <a:pt x="771079" y="1768508"/>
                </a:cubicBezTo>
                <a:cubicBezTo>
                  <a:pt x="584900" y="1624133"/>
                  <a:pt x="584900" y="1624133"/>
                  <a:pt x="584900" y="1624133"/>
                </a:cubicBezTo>
                <a:cubicBezTo>
                  <a:pt x="584900" y="1785541"/>
                  <a:pt x="584900" y="1785541"/>
                  <a:pt x="584900" y="1785541"/>
                </a:cubicBezTo>
                <a:cubicBezTo>
                  <a:pt x="584900" y="1795274"/>
                  <a:pt x="584900" y="1795274"/>
                  <a:pt x="584900" y="1795274"/>
                </a:cubicBezTo>
                <a:cubicBezTo>
                  <a:pt x="578005" y="1795274"/>
                  <a:pt x="578005" y="1795274"/>
                  <a:pt x="578005" y="1795274"/>
                </a:cubicBezTo>
                <a:cubicBezTo>
                  <a:pt x="578005" y="1621294"/>
                  <a:pt x="578005" y="1621294"/>
                  <a:pt x="578005" y="1621294"/>
                </a:cubicBezTo>
                <a:cubicBezTo>
                  <a:pt x="437661" y="1512608"/>
                  <a:pt x="437661" y="1512608"/>
                  <a:pt x="437661" y="1512608"/>
                </a:cubicBezTo>
                <a:cubicBezTo>
                  <a:pt x="441312" y="1506930"/>
                  <a:pt x="441312" y="1506930"/>
                  <a:pt x="441312" y="1506930"/>
                </a:cubicBezTo>
                <a:cubicBezTo>
                  <a:pt x="578816" y="1613589"/>
                  <a:pt x="578816" y="1613589"/>
                  <a:pt x="578816" y="1613589"/>
                </a:cubicBezTo>
                <a:cubicBezTo>
                  <a:pt x="578816" y="1435555"/>
                  <a:pt x="578816" y="1435555"/>
                  <a:pt x="578816" y="1435555"/>
                </a:cubicBezTo>
                <a:cubicBezTo>
                  <a:pt x="513106" y="1384456"/>
                  <a:pt x="513106" y="1384456"/>
                  <a:pt x="513106" y="1384456"/>
                </a:cubicBezTo>
                <a:cubicBezTo>
                  <a:pt x="516350" y="1378372"/>
                  <a:pt x="516350" y="1378372"/>
                  <a:pt x="516350" y="1378372"/>
                </a:cubicBezTo>
                <a:cubicBezTo>
                  <a:pt x="582061" y="1429472"/>
                  <a:pt x="582061" y="1429472"/>
                  <a:pt x="582061" y="1429472"/>
                </a:cubicBezTo>
                <a:cubicBezTo>
                  <a:pt x="769862" y="1286719"/>
                  <a:pt x="769862" y="1286719"/>
                  <a:pt x="769862" y="1286719"/>
                </a:cubicBezTo>
                <a:cubicBezTo>
                  <a:pt x="632763" y="1180060"/>
                  <a:pt x="632763" y="1180060"/>
                  <a:pt x="632763" y="1180060"/>
                </a:cubicBezTo>
                <a:cubicBezTo>
                  <a:pt x="636413" y="1173571"/>
                  <a:pt x="636413" y="1173571"/>
                  <a:pt x="636413" y="1173571"/>
                </a:cubicBezTo>
                <a:cubicBezTo>
                  <a:pt x="771079" y="1278203"/>
                  <a:pt x="771079" y="1278203"/>
                  <a:pt x="771079" y="1278203"/>
                </a:cubicBezTo>
                <a:cubicBezTo>
                  <a:pt x="771079" y="1099762"/>
                  <a:pt x="771079" y="1099762"/>
                  <a:pt x="771079" y="1099762"/>
                </a:cubicBezTo>
                <a:cubicBezTo>
                  <a:pt x="708208" y="1051096"/>
                  <a:pt x="708208" y="1051096"/>
                  <a:pt x="708208" y="1051096"/>
                </a:cubicBezTo>
                <a:cubicBezTo>
                  <a:pt x="711453" y="1045419"/>
                  <a:pt x="711453" y="1045419"/>
                  <a:pt x="711453" y="1045419"/>
                </a:cubicBezTo>
                <a:cubicBezTo>
                  <a:pt x="774323" y="1094085"/>
                  <a:pt x="774323" y="1094085"/>
                  <a:pt x="774323" y="1094085"/>
                </a:cubicBezTo>
                <a:cubicBezTo>
                  <a:pt x="962125" y="951332"/>
                  <a:pt x="962125" y="951332"/>
                  <a:pt x="962125" y="951332"/>
                </a:cubicBezTo>
                <a:cubicBezTo>
                  <a:pt x="777163" y="807769"/>
                  <a:pt x="777163" y="807769"/>
                  <a:pt x="777163" y="807769"/>
                </a:cubicBezTo>
                <a:cubicBezTo>
                  <a:pt x="589362" y="950521"/>
                  <a:pt x="589362" y="950521"/>
                  <a:pt x="589362" y="950521"/>
                </a:cubicBezTo>
                <a:cubicBezTo>
                  <a:pt x="711453" y="1045013"/>
                  <a:pt x="711453" y="1045013"/>
                  <a:pt x="711453" y="1045013"/>
                </a:cubicBezTo>
                <a:cubicBezTo>
                  <a:pt x="707802" y="1051096"/>
                  <a:pt x="707802" y="1051096"/>
                  <a:pt x="707802" y="1051096"/>
                </a:cubicBezTo>
                <a:cubicBezTo>
                  <a:pt x="584900" y="955388"/>
                  <a:pt x="584900" y="955388"/>
                  <a:pt x="584900" y="955388"/>
                </a:cubicBezTo>
                <a:cubicBezTo>
                  <a:pt x="584900" y="1133828"/>
                  <a:pt x="584900" y="1133828"/>
                  <a:pt x="584900" y="1133828"/>
                </a:cubicBezTo>
                <a:cubicBezTo>
                  <a:pt x="636008" y="1173571"/>
                  <a:pt x="636008" y="1173571"/>
                  <a:pt x="636008" y="1173571"/>
                </a:cubicBezTo>
                <a:cubicBezTo>
                  <a:pt x="632357" y="1180060"/>
                  <a:pt x="632357" y="1180060"/>
                  <a:pt x="632357" y="1180060"/>
                </a:cubicBezTo>
                <a:cubicBezTo>
                  <a:pt x="582872" y="1141534"/>
                  <a:pt x="582872" y="1141534"/>
                  <a:pt x="582872" y="1141534"/>
                </a:cubicBezTo>
                <a:cubicBezTo>
                  <a:pt x="395071" y="1284286"/>
                  <a:pt x="395071" y="1284286"/>
                  <a:pt x="395071" y="1284286"/>
                </a:cubicBezTo>
                <a:cubicBezTo>
                  <a:pt x="516350" y="1378372"/>
                  <a:pt x="516350" y="1378372"/>
                  <a:pt x="516350" y="1378372"/>
                </a:cubicBezTo>
                <a:cubicBezTo>
                  <a:pt x="512700" y="1384050"/>
                  <a:pt x="512700" y="1384050"/>
                  <a:pt x="512700" y="1384050"/>
                </a:cubicBezTo>
                <a:cubicBezTo>
                  <a:pt x="392637" y="1291180"/>
                  <a:pt x="392637" y="1291180"/>
                  <a:pt x="392637" y="1291180"/>
                </a:cubicBezTo>
                <a:cubicBezTo>
                  <a:pt x="392637" y="1469214"/>
                  <a:pt x="392637" y="1469214"/>
                  <a:pt x="392637" y="1469214"/>
                </a:cubicBezTo>
                <a:cubicBezTo>
                  <a:pt x="440906" y="1506525"/>
                  <a:pt x="440906" y="1506525"/>
                  <a:pt x="440906" y="1506525"/>
                </a:cubicBezTo>
                <a:cubicBezTo>
                  <a:pt x="437661" y="1512608"/>
                  <a:pt x="437661" y="1512608"/>
                  <a:pt x="437661" y="1512608"/>
                </a:cubicBezTo>
                <a:cubicBezTo>
                  <a:pt x="391015" y="1476514"/>
                  <a:pt x="391015" y="1476514"/>
                  <a:pt x="391015" y="1476514"/>
                </a:cubicBezTo>
                <a:cubicBezTo>
                  <a:pt x="195912" y="1624539"/>
                  <a:pt x="195912" y="1624539"/>
                  <a:pt x="195912" y="1624539"/>
                </a:cubicBezTo>
                <a:cubicBezTo>
                  <a:pt x="0" y="1472459"/>
                  <a:pt x="0" y="1472459"/>
                  <a:pt x="0" y="1472459"/>
                </a:cubicBezTo>
                <a:cubicBezTo>
                  <a:pt x="0" y="1412033"/>
                  <a:pt x="0" y="1412033"/>
                  <a:pt x="0" y="1412033"/>
                </a:cubicBezTo>
                <a:cubicBezTo>
                  <a:pt x="6490" y="1414872"/>
                  <a:pt x="6490" y="1414872"/>
                  <a:pt x="6490" y="1414872"/>
                </a:cubicBezTo>
                <a:cubicBezTo>
                  <a:pt x="6490" y="1469214"/>
                  <a:pt x="6490" y="1469214"/>
                  <a:pt x="6490" y="1469214"/>
                </a:cubicBezTo>
                <a:cubicBezTo>
                  <a:pt x="192668" y="1613589"/>
                  <a:pt x="192668" y="1613589"/>
                  <a:pt x="192668" y="1613589"/>
                </a:cubicBezTo>
                <a:cubicBezTo>
                  <a:pt x="192668" y="1435555"/>
                  <a:pt x="192668" y="1435555"/>
                  <a:pt x="192668" y="1435555"/>
                </a:cubicBezTo>
                <a:cubicBezTo>
                  <a:pt x="6490" y="1291180"/>
                  <a:pt x="6490" y="1291180"/>
                  <a:pt x="6490" y="1291180"/>
                </a:cubicBezTo>
                <a:cubicBezTo>
                  <a:pt x="6490" y="1414466"/>
                  <a:pt x="6490" y="1414466"/>
                  <a:pt x="6490" y="1414466"/>
                </a:cubicBezTo>
                <a:cubicBezTo>
                  <a:pt x="0" y="1411627"/>
                  <a:pt x="0" y="1411627"/>
                  <a:pt x="0" y="1411627"/>
                </a:cubicBezTo>
                <a:cubicBezTo>
                  <a:pt x="0" y="1282664"/>
                  <a:pt x="0" y="1282664"/>
                  <a:pt x="0" y="1282664"/>
                </a:cubicBezTo>
                <a:cubicBezTo>
                  <a:pt x="66926" y="1231565"/>
                  <a:pt x="66926" y="1231565"/>
                  <a:pt x="66926" y="1231565"/>
                </a:cubicBezTo>
                <a:cubicBezTo>
                  <a:pt x="73821" y="1234809"/>
                  <a:pt x="73821" y="1234809"/>
                  <a:pt x="73821" y="1234809"/>
                </a:cubicBezTo>
                <a:cubicBezTo>
                  <a:pt x="8924" y="1284286"/>
                  <a:pt x="8924" y="1284286"/>
                  <a:pt x="8924" y="1284286"/>
                </a:cubicBezTo>
                <a:cubicBezTo>
                  <a:pt x="196318" y="1429472"/>
                  <a:pt x="196318" y="1429472"/>
                  <a:pt x="196318" y="1429472"/>
                </a:cubicBezTo>
                <a:cubicBezTo>
                  <a:pt x="384119" y="1286719"/>
                  <a:pt x="384119" y="1286719"/>
                  <a:pt x="384119" y="1286719"/>
                </a:cubicBezTo>
                <a:cubicBezTo>
                  <a:pt x="196724" y="1141534"/>
                  <a:pt x="196724" y="1141534"/>
                  <a:pt x="196724" y="1141534"/>
                </a:cubicBezTo>
                <a:cubicBezTo>
                  <a:pt x="74227" y="1234403"/>
                  <a:pt x="74227" y="1234403"/>
                  <a:pt x="74227" y="1234403"/>
                </a:cubicBezTo>
                <a:cubicBezTo>
                  <a:pt x="67332" y="1231159"/>
                  <a:pt x="67332" y="1231159"/>
                  <a:pt x="67332" y="1231159"/>
                </a:cubicBezTo>
                <a:cubicBezTo>
                  <a:pt x="191856" y="1136667"/>
                  <a:pt x="191856" y="1136667"/>
                  <a:pt x="191856" y="1136667"/>
                </a:cubicBezTo>
                <a:cubicBezTo>
                  <a:pt x="191856" y="1044607"/>
                  <a:pt x="191856" y="1044607"/>
                  <a:pt x="191856" y="1044607"/>
                </a:cubicBezTo>
                <a:cubicBezTo>
                  <a:pt x="198752" y="1045419"/>
                  <a:pt x="198752" y="1045419"/>
                  <a:pt x="198752" y="1045419"/>
                </a:cubicBezTo>
                <a:cubicBezTo>
                  <a:pt x="198752" y="1133828"/>
                  <a:pt x="198752" y="1133828"/>
                  <a:pt x="198752" y="1133828"/>
                </a:cubicBezTo>
                <a:cubicBezTo>
                  <a:pt x="384524" y="1278203"/>
                  <a:pt x="384524" y="1278203"/>
                  <a:pt x="384524" y="1278203"/>
                </a:cubicBezTo>
                <a:cubicBezTo>
                  <a:pt x="384524" y="1099762"/>
                  <a:pt x="384524" y="1099762"/>
                  <a:pt x="384524" y="1099762"/>
                </a:cubicBezTo>
                <a:cubicBezTo>
                  <a:pt x="296912" y="1032037"/>
                  <a:pt x="296912" y="1032037"/>
                  <a:pt x="296912" y="1032037"/>
                </a:cubicBezTo>
                <a:cubicBezTo>
                  <a:pt x="300968" y="1026359"/>
                  <a:pt x="300968" y="1026359"/>
                  <a:pt x="300968" y="1026359"/>
                </a:cubicBezTo>
                <a:cubicBezTo>
                  <a:pt x="388175" y="1094085"/>
                  <a:pt x="388175" y="1094085"/>
                  <a:pt x="388175" y="1094085"/>
                </a:cubicBezTo>
                <a:cubicBezTo>
                  <a:pt x="575977" y="951332"/>
                  <a:pt x="575977" y="951332"/>
                  <a:pt x="575977" y="951332"/>
                </a:cubicBezTo>
                <a:cubicBezTo>
                  <a:pt x="434822" y="841835"/>
                  <a:pt x="434822" y="841835"/>
                  <a:pt x="434822" y="841835"/>
                </a:cubicBezTo>
                <a:cubicBezTo>
                  <a:pt x="438878" y="836158"/>
                  <a:pt x="438878" y="836158"/>
                  <a:pt x="438878" y="836158"/>
                </a:cubicBezTo>
                <a:cubicBezTo>
                  <a:pt x="578816" y="944843"/>
                  <a:pt x="578816" y="944843"/>
                  <a:pt x="578816" y="944843"/>
                </a:cubicBezTo>
                <a:cubicBezTo>
                  <a:pt x="578816" y="766808"/>
                  <a:pt x="578816" y="766808"/>
                  <a:pt x="578816" y="766808"/>
                </a:cubicBezTo>
                <a:cubicBezTo>
                  <a:pt x="521218" y="722199"/>
                  <a:pt x="521218" y="722199"/>
                  <a:pt x="521218" y="722199"/>
                </a:cubicBezTo>
                <a:cubicBezTo>
                  <a:pt x="525274" y="716927"/>
                  <a:pt x="525274" y="716927"/>
                  <a:pt x="525274" y="716927"/>
                </a:cubicBezTo>
                <a:cubicBezTo>
                  <a:pt x="582061" y="761131"/>
                  <a:pt x="582061" y="761131"/>
                  <a:pt x="582061" y="761131"/>
                </a:cubicBezTo>
                <a:cubicBezTo>
                  <a:pt x="769862" y="618379"/>
                  <a:pt x="769862" y="618379"/>
                  <a:pt x="769862" y="618379"/>
                </a:cubicBezTo>
                <a:cubicBezTo>
                  <a:pt x="582872" y="472787"/>
                  <a:pt x="582872" y="472787"/>
                  <a:pt x="582872" y="472787"/>
                </a:cubicBezTo>
                <a:cubicBezTo>
                  <a:pt x="395071" y="615540"/>
                  <a:pt x="395071" y="615540"/>
                  <a:pt x="395071" y="615540"/>
                </a:cubicBezTo>
                <a:cubicBezTo>
                  <a:pt x="524868" y="716521"/>
                  <a:pt x="524868" y="716521"/>
                  <a:pt x="524868" y="716521"/>
                </a:cubicBezTo>
                <a:cubicBezTo>
                  <a:pt x="521218" y="722199"/>
                  <a:pt x="521218" y="722199"/>
                  <a:pt x="521218" y="722199"/>
                </a:cubicBezTo>
                <a:cubicBezTo>
                  <a:pt x="392637" y="622434"/>
                  <a:pt x="392637" y="622434"/>
                  <a:pt x="392637" y="622434"/>
                </a:cubicBezTo>
                <a:cubicBezTo>
                  <a:pt x="392637" y="800875"/>
                  <a:pt x="392637" y="800875"/>
                  <a:pt x="392637" y="800875"/>
                </a:cubicBezTo>
                <a:cubicBezTo>
                  <a:pt x="438472" y="836158"/>
                  <a:pt x="438472" y="836158"/>
                  <a:pt x="438472" y="836158"/>
                </a:cubicBezTo>
                <a:cubicBezTo>
                  <a:pt x="434416" y="841430"/>
                  <a:pt x="434416" y="841430"/>
                  <a:pt x="434416" y="841430"/>
                </a:cubicBezTo>
                <a:cubicBezTo>
                  <a:pt x="391015" y="807769"/>
                  <a:pt x="391015" y="807769"/>
                  <a:pt x="391015" y="807769"/>
                </a:cubicBezTo>
                <a:cubicBezTo>
                  <a:pt x="203214" y="950521"/>
                  <a:pt x="203214" y="950521"/>
                  <a:pt x="203214" y="950521"/>
                </a:cubicBezTo>
                <a:cubicBezTo>
                  <a:pt x="300968" y="1026359"/>
                  <a:pt x="300968" y="1026359"/>
                  <a:pt x="300968" y="1026359"/>
                </a:cubicBezTo>
                <a:cubicBezTo>
                  <a:pt x="296912" y="1031630"/>
                  <a:pt x="296912" y="1031630"/>
                  <a:pt x="296912" y="1031630"/>
                </a:cubicBezTo>
                <a:cubicBezTo>
                  <a:pt x="198752" y="955388"/>
                  <a:pt x="198752" y="955388"/>
                  <a:pt x="198752" y="955388"/>
                </a:cubicBezTo>
                <a:cubicBezTo>
                  <a:pt x="198752" y="1045013"/>
                  <a:pt x="198752" y="1045013"/>
                  <a:pt x="198752" y="1045013"/>
                </a:cubicBezTo>
                <a:cubicBezTo>
                  <a:pt x="191856" y="1044202"/>
                  <a:pt x="191856" y="1044202"/>
                  <a:pt x="191856" y="1044202"/>
                </a:cubicBezTo>
                <a:cubicBezTo>
                  <a:pt x="191856" y="952954"/>
                  <a:pt x="191856" y="952954"/>
                  <a:pt x="191856" y="952954"/>
                </a:cubicBezTo>
                <a:cubicBezTo>
                  <a:pt x="183744" y="946465"/>
                  <a:pt x="183744" y="946465"/>
                  <a:pt x="183744" y="946465"/>
                </a:cubicBezTo>
                <a:cubicBezTo>
                  <a:pt x="183744" y="937949"/>
                  <a:pt x="183744" y="937949"/>
                  <a:pt x="183744" y="937949"/>
                </a:cubicBezTo>
                <a:cubicBezTo>
                  <a:pt x="192668" y="944843"/>
                  <a:pt x="192668" y="944843"/>
                  <a:pt x="192668" y="944843"/>
                </a:cubicBezTo>
                <a:cubicBezTo>
                  <a:pt x="192668" y="766808"/>
                  <a:pt x="192668" y="766808"/>
                  <a:pt x="192668" y="766808"/>
                </a:cubicBezTo>
                <a:cubicBezTo>
                  <a:pt x="183744" y="759914"/>
                  <a:pt x="183744" y="759914"/>
                  <a:pt x="183744" y="759914"/>
                </a:cubicBezTo>
                <a:cubicBezTo>
                  <a:pt x="183744" y="751398"/>
                  <a:pt x="183744" y="751398"/>
                  <a:pt x="183744" y="751398"/>
                </a:cubicBezTo>
                <a:cubicBezTo>
                  <a:pt x="196318" y="761131"/>
                  <a:pt x="196318" y="761131"/>
                  <a:pt x="196318" y="761131"/>
                </a:cubicBezTo>
                <a:cubicBezTo>
                  <a:pt x="384119" y="618379"/>
                  <a:pt x="384119" y="618379"/>
                  <a:pt x="384119" y="618379"/>
                </a:cubicBezTo>
                <a:cubicBezTo>
                  <a:pt x="196724" y="472787"/>
                  <a:pt x="196724" y="472787"/>
                  <a:pt x="196724" y="472787"/>
                </a:cubicBezTo>
                <a:cubicBezTo>
                  <a:pt x="8924" y="615540"/>
                  <a:pt x="8924" y="615540"/>
                  <a:pt x="8924" y="615540"/>
                </a:cubicBezTo>
                <a:cubicBezTo>
                  <a:pt x="183339" y="750992"/>
                  <a:pt x="183339" y="750992"/>
                  <a:pt x="183339" y="750992"/>
                </a:cubicBezTo>
                <a:cubicBezTo>
                  <a:pt x="183339" y="759508"/>
                  <a:pt x="183339" y="759508"/>
                  <a:pt x="183339" y="759508"/>
                </a:cubicBezTo>
                <a:cubicBezTo>
                  <a:pt x="6490" y="622434"/>
                  <a:pt x="6490" y="622434"/>
                  <a:pt x="6490" y="622434"/>
                </a:cubicBezTo>
                <a:cubicBezTo>
                  <a:pt x="6490" y="800875"/>
                  <a:pt x="6490" y="800875"/>
                  <a:pt x="6490" y="800875"/>
                </a:cubicBezTo>
                <a:lnTo>
                  <a:pt x="183339" y="937544"/>
                </a:lnTo>
                <a:cubicBezTo>
                  <a:pt x="183339" y="946060"/>
                  <a:pt x="183339" y="946060"/>
                  <a:pt x="183339" y="946060"/>
                </a:cubicBezTo>
                <a:cubicBezTo>
                  <a:pt x="0" y="804119"/>
                  <a:pt x="0" y="804119"/>
                  <a:pt x="0" y="804119"/>
                </a:cubicBezTo>
                <a:cubicBezTo>
                  <a:pt x="0" y="613917"/>
                  <a:pt x="0" y="613917"/>
                  <a:pt x="0" y="613917"/>
                </a:cubicBezTo>
                <a:cubicBezTo>
                  <a:pt x="191856" y="468327"/>
                  <a:pt x="191856" y="468327"/>
                  <a:pt x="191856" y="468327"/>
                </a:cubicBezTo>
                <a:cubicBezTo>
                  <a:pt x="191856" y="289076"/>
                  <a:pt x="191856" y="289076"/>
                  <a:pt x="191856" y="289076"/>
                </a:cubicBezTo>
                <a:cubicBezTo>
                  <a:pt x="198752" y="294348"/>
                  <a:pt x="198752" y="294348"/>
                  <a:pt x="198752" y="294348"/>
                </a:cubicBezTo>
                <a:cubicBezTo>
                  <a:pt x="198752" y="465488"/>
                  <a:pt x="198752" y="465488"/>
                  <a:pt x="198752" y="465488"/>
                </a:cubicBezTo>
                <a:cubicBezTo>
                  <a:pt x="384524" y="609862"/>
                  <a:pt x="384524" y="609862"/>
                  <a:pt x="384524" y="609862"/>
                </a:cubicBezTo>
                <a:cubicBezTo>
                  <a:pt x="384524" y="431828"/>
                  <a:pt x="384524" y="431828"/>
                  <a:pt x="384524" y="431828"/>
                </a:cubicBezTo>
                <a:cubicBezTo>
                  <a:pt x="198752" y="287453"/>
                  <a:pt x="198752" y="287453"/>
                  <a:pt x="198752" y="287453"/>
                </a:cubicBezTo>
                <a:cubicBezTo>
                  <a:pt x="198752" y="293942"/>
                  <a:pt x="198752" y="293942"/>
                  <a:pt x="198752" y="293942"/>
                </a:cubicBezTo>
                <a:cubicBezTo>
                  <a:pt x="191856" y="288670"/>
                  <a:pt x="191856" y="288670"/>
                  <a:pt x="191856" y="288670"/>
                </a:cubicBezTo>
                <a:cubicBezTo>
                  <a:pt x="191856" y="278937"/>
                  <a:pt x="191856" y="278937"/>
                  <a:pt x="191856" y="278937"/>
                </a:cubicBezTo>
                <a:cubicBezTo>
                  <a:pt x="377629" y="137401"/>
                  <a:pt x="377629" y="137401"/>
                  <a:pt x="377629" y="137401"/>
                </a:cubicBezTo>
                <a:cubicBezTo>
                  <a:pt x="383308" y="141862"/>
                  <a:pt x="383308" y="141862"/>
                  <a:pt x="383308" y="141862"/>
                </a:cubicBezTo>
                <a:cubicBezTo>
                  <a:pt x="200780" y="280559"/>
                  <a:pt x="200780" y="280559"/>
                  <a:pt x="200780" y="280559"/>
                </a:cubicBezTo>
                <a:cubicBezTo>
                  <a:pt x="388175" y="425745"/>
                  <a:pt x="388175" y="425745"/>
                  <a:pt x="388175" y="425745"/>
                </a:cubicBezTo>
                <a:cubicBezTo>
                  <a:pt x="575977" y="282993"/>
                  <a:pt x="575977" y="282993"/>
                  <a:pt x="575977" y="282993"/>
                </a:cubicBezTo>
                <a:cubicBezTo>
                  <a:pt x="388580" y="137807"/>
                  <a:pt x="388580" y="137807"/>
                  <a:pt x="388580" y="137807"/>
                </a:cubicBezTo>
                <a:cubicBezTo>
                  <a:pt x="383308" y="141862"/>
                  <a:pt x="383308" y="141862"/>
                  <a:pt x="383308" y="141862"/>
                </a:cubicBezTo>
                <a:cubicBezTo>
                  <a:pt x="378035" y="137401"/>
                  <a:pt x="378035" y="137401"/>
                  <a:pt x="378035" y="137401"/>
                </a:cubicBezTo>
                <a:cubicBezTo>
                  <a:pt x="386147" y="131318"/>
                  <a:pt x="386147" y="131318"/>
                  <a:pt x="386147" y="131318"/>
                </a:cubicBezTo>
                <a:cubicBezTo>
                  <a:pt x="386147" y="59650"/>
                  <a:pt x="386147" y="21577"/>
                  <a:pt x="386147" y="1350"/>
                </a:cubicBezTo>
                <a:close/>
              </a:path>
            </a:pathLst>
          </a:custGeom>
          <a:gradFill flip="none" rotWithShape="1">
            <a:gsLst>
              <a:gs pos="7000">
                <a:schemeClr val="bg1"/>
              </a:gs>
              <a:gs pos="26000">
                <a:schemeClr val="bg1">
                  <a:alpha val="80000"/>
                </a:schemeClr>
              </a:gs>
            </a:gsLst>
            <a:lin ang="0" scaled="1"/>
            <a:tileRect/>
          </a:gradFill>
        </p:spPr>
        <p:txBody>
          <a:bodyPr wrap="square" lIns="2160000" rIns="756000" anchor="ctr">
            <a:noAutofit/>
          </a:bodyPr>
          <a:lstStyle>
            <a:lvl1pPr>
              <a:defRPr/>
            </a:lvl1pPr>
          </a:lstStyle>
          <a:p>
            <a:pPr lvl="0"/>
            <a:r>
              <a:rPr lang="fr-FR" dirty="0"/>
              <a:t>Cliquez pour 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Titre 13">
            <a:extLst>
              <a:ext uri="{FF2B5EF4-FFF2-40B4-BE49-F238E27FC236}">
                <a16:creationId xmlns:a16="http://schemas.microsoft.com/office/drawing/2014/main" id="{B62CD770-3131-7686-5D22-0AC580D9B1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dirty="0"/>
          </a:p>
        </p:txBody>
      </p:sp>
    </p:spTree>
    <p:extLst>
      <p:ext uri="{BB962C8B-B14F-4D97-AF65-F5344CB8AC3E}">
        <p14:creationId xmlns:p14="http://schemas.microsoft.com/office/powerpoint/2010/main" val="20577619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en-US"/>
              <a:t>3/12/2026</a:t>
            </a:r>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Process</a:t>
            </a:r>
          </a:p>
        </p:txBody>
      </p:sp>
      <p:sp>
        <p:nvSpPr>
          <p:cNvPr id="12" name="Espace réservé du texte 11">
            <a:extLst>
              <a:ext uri="{FF2B5EF4-FFF2-40B4-BE49-F238E27FC236}">
                <a16:creationId xmlns:a16="http://schemas.microsoft.com/office/drawing/2014/main" id="{D8A6D559-B5F2-C10A-5216-55551821C047}"/>
              </a:ext>
            </a:extLst>
          </p:cNvPr>
          <p:cNvSpPr>
            <a:spLocks noGrp="1" noChangeAspect="1"/>
          </p:cNvSpPr>
          <p:nvPr>
            <p:ph type="body" sz="quarter" idx="13" hasCustomPrompt="1"/>
          </p:nvPr>
        </p:nvSpPr>
        <p:spPr>
          <a:xfrm>
            <a:off x="909039" y="1866901"/>
            <a:ext cx="1409699" cy="1409700"/>
          </a:xfrm>
          <a:solidFill>
            <a:srgbClr val="000000"/>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15" name="Espace réservé du texte 14">
            <a:extLst>
              <a:ext uri="{FF2B5EF4-FFF2-40B4-BE49-F238E27FC236}">
                <a16:creationId xmlns:a16="http://schemas.microsoft.com/office/drawing/2014/main" id="{7A89DC66-E329-2BA7-093B-F605D23EBEA2}"/>
              </a:ext>
            </a:extLst>
          </p:cNvPr>
          <p:cNvSpPr>
            <a:spLocks noGrp="1"/>
          </p:cNvSpPr>
          <p:nvPr>
            <p:ph type="body" sz="quarter" idx="14" hasCustomPrompt="1"/>
          </p:nvPr>
        </p:nvSpPr>
        <p:spPr>
          <a:xfrm>
            <a:off x="623888"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2" name="Espace réservé du texte 11">
            <a:extLst>
              <a:ext uri="{FF2B5EF4-FFF2-40B4-BE49-F238E27FC236}">
                <a16:creationId xmlns:a16="http://schemas.microsoft.com/office/drawing/2014/main" id="{6EBAB840-A288-E4AE-DD2B-ABD52849168F}"/>
              </a:ext>
            </a:extLst>
          </p:cNvPr>
          <p:cNvSpPr>
            <a:spLocks noGrp="1" noChangeAspect="1"/>
          </p:cNvSpPr>
          <p:nvPr>
            <p:ph type="body" sz="quarter" idx="15" hasCustomPrompt="1"/>
          </p:nvPr>
        </p:nvSpPr>
        <p:spPr>
          <a:xfrm>
            <a:off x="3123108"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3" name="Espace réservé du texte 14">
            <a:extLst>
              <a:ext uri="{FF2B5EF4-FFF2-40B4-BE49-F238E27FC236}">
                <a16:creationId xmlns:a16="http://schemas.microsoft.com/office/drawing/2014/main" id="{3E9C6ABE-0C15-ECEA-4B26-53769D8EAC57}"/>
              </a:ext>
            </a:extLst>
          </p:cNvPr>
          <p:cNvSpPr>
            <a:spLocks noGrp="1"/>
          </p:cNvSpPr>
          <p:nvPr>
            <p:ph type="body" sz="quarter" idx="16" hasCustomPrompt="1"/>
          </p:nvPr>
        </p:nvSpPr>
        <p:spPr>
          <a:xfrm>
            <a:off x="2837957"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dirty="0"/>
              <a:t>Modifier les styles du texte du masque</a:t>
            </a:r>
          </a:p>
        </p:txBody>
      </p:sp>
      <p:sp>
        <p:nvSpPr>
          <p:cNvPr id="24" name="Espace réservé du texte 11">
            <a:extLst>
              <a:ext uri="{FF2B5EF4-FFF2-40B4-BE49-F238E27FC236}">
                <a16:creationId xmlns:a16="http://schemas.microsoft.com/office/drawing/2014/main" id="{24B29917-CE4F-A965-FAA6-E3B453333B7E}"/>
              </a:ext>
            </a:extLst>
          </p:cNvPr>
          <p:cNvSpPr>
            <a:spLocks noGrp="1" noChangeAspect="1"/>
          </p:cNvSpPr>
          <p:nvPr>
            <p:ph type="body" sz="quarter" idx="17" hasCustomPrompt="1"/>
          </p:nvPr>
        </p:nvSpPr>
        <p:spPr>
          <a:xfrm>
            <a:off x="5337177"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5" name="Espace réservé du texte 14">
            <a:extLst>
              <a:ext uri="{FF2B5EF4-FFF2-40B4-BE49-F238E27FC236}">
                <a16:creationId xmlns:a16="http://schemas.microsoft.com/office/drawing/2014/main" id="{6F1352A1-512B-F388-3483-16D51BDD2D42}"/>
              </a:ext>
            </a:extLst>
          </p:cNvPr>
          <p:cNvSpPr>
            <a:spLocks noGrp="1"/>
          </p:cNvSpPr>
          <p:nvPr>
            <p:ph type="body" sz="quarter" idx="18" hasCustomPrompt="1"/>
          </p:nvPr>
        </p:nvSpPr>
        <p:spPr>
          <a:xfrm>
            <a:off x="5052026"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6" name="Espace réservé du texte 11">
            <a:extLst>
              <a:ext uri="{FF2B5EF4-FFF2-40B4-BE49-F238E27FC236}">
                <a16:creationId xmlns:a16="http://schemas.microsoft.com/office/drawing/2014/main" id="{C4BAD260-C56B-B79F-C093-46D3C16BCC87}"/>
              </a:ext>
            </a:extLst>
          </p:cNvPr>
          <p:cNvSpPr>
            <a:spLocks noGrp="1" noChangeAspect="1"/>
          </p:cNvSpPr>
          <p:nvPr>
            <p:ph type="body" sz="quarter" idx="19" hasCustomPrompt="1"/>
          </p:nvPr>
        </p:nvSpPr>
        <p:spPr>
          <a:xfrm>
            <a:off x="7551246"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7" name="Espace réservé du texte 14">
            <a:extLst>
              <a:ext uri="{FF2B5EF4-FFF2-40B4-BE49-F238E27FC236}">
                <a16:creationId xmlns:a16="http://schemas.microsoft.com/office/drawing/2014/main" id="{E3294DD8-C0C7-7FF7-2AF0-2A6B1C786177}"/>
              </a:ext>
            </a:extLst>
          </p:cNvPr>
          <p:cNvSpPr>
            <a:spLocks noGrp="1"/>
          </p:cNvSpPr>
          <p:nvPr>
            <p:ph type="body" sz="quarter" idx="20" hasCustomPrompt="1"/>
          </p:nvPr>
        </p:nvSpPr>
        <p:spPr>
          <a:xfrm>
            <a:off x="7266095"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28" name="Espace réservé du texte 11">
            <a:extLst>
              <a:ext uri="{FF2B5EF4-FFF2-40B4-BE49-F238E27FC236}">
                <a16:creationId xmlns:a16="http://schemas.microsoft.com/office/drawing/2014/main" id="{043259EC-B8D8-255D-A2B2-B6984873CA66}"/>
              </a:ext>
            </a:extLst>
          </p:cNvPr>
          <p:cNvSpPr>
            <a:spLocks noGrp="1" noChangeAspect="1"/>
          </p:cNvSpPr>
          <p:nvPr>
            <p:ph type="body" sz="quarter" idx="21" hasCustomPrompt="1"/>
          </p:nvPr>
        </p:nvSpPr>
        <p:spPr>
          <a:xfrm>
            <a:off x="9765314" y="1866901"/>
            <a:ext cx="1409699" cy="14097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29" name="Espace réservé du texte 14">
            <a:extLst>
              <a:ext uri="{FF2B5EF4-FFF2-40B4-BE49-F238E27FC236}">
                <a16:creationId xmlns:a16="http://schemas.microsoft.com/office/drawing/2014/main" id="{24D806FB-89F5-15B1-42D4-FB45DB6CC61B}"/>
              </a:ext>
            </a:extLst>
          </p:cNvPr>
          <p:cNvSpPr>
            <a:spLocks noGrp="1"/>
          </p:cNvSpPr>
          <p:nvPr>
            <p:ph type="body" sz="quarter" idx="22" hasCustomPrompt="1"/>
          </p:nvPr>
        </p:nvSpPr>
        <p:spPr>
          <a:xfrm>
            <a:off x="9480163" y="3527424"/>
            <a:ext cx="1980000" cy="2386013"/>
          </a:xfrm>
        </p:spPr>
        <p:txBody>
          <a:bodyPr lIns="0" rIns="0"/>
          <a:lstStyle>
            <a:lvl1pPr algn="ctr">
              <a:defRPr/>
            </a:lvl1pPr>
            <a:lvl2pPr algn="l">
              <a:defRPr/>
            </a:lvl2pPr>
            <a:lvl3pPr algn="l">
              <a:defRPr/>
            </a:lvl3pPr>
            <a:lvl4pPr algn="l">
              <a:defRPr/>
            </a:lvl4pPr>
            <a:lvl5pPr algn="l">
              <a:defRPr/>
            </a:lvl5pPr>
          </a:lstStyle>
          <a:p>
            <a:pPr lvl="0"/>
            <a:r>
              <a:rPr lang="fr-FR"/>
              <a:t>Modifier les styles du texte du masque</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0501BFA8-B9A9-BC60-9090-AC04B424FC41}"/>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fr-FR"/>
          </a:p>
        </p:txBody>
      </p:sp>
    </p:spTree>
    <p:extLst>
      <p:ext uri="{BB962C8B-B14F-4D97-AF65-F5344CB8AC3E}">
        <p14:creationId xmlns:p14="http://schemas.microsoft.com/office/powerpoint/2010/main" val="3476866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ocess 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234029E-78B3-568C-831F-68645DF6BD30}"/>
              </a:ext>
            </a:extLst>
          </p:cNvPr>
          <p:cNvSpPr>
            <a:spLocks noGrp="1"/>
          </p:cNvSpPr>
          <p:nvPr>
            <p:ph type="dt" sz="half" idx="10"/>
          </p:nvPr>
        </p:nvSpPr>
        <p:spPr/>
        <p:txBody>
          <a:bodyPr/>
          <a:lstStyle/>
          <a:p>
            <a:r>
              <a:rPr lang="en-US"/>
              <a:t>3/12/2026</a:t>
            </a:r>
            <a:endParaRPr lang="fr-FR"/>
          </a:p>
        </p:txBody>
      </p:sp>
      <p:sp>
        <p:nvSpPr>
          <p:cNvPr id="4" name="Espace réservé du pied de page 3">
            <a:extLst>
              <a:ext uri="{FF2B5EF4-FFF2-40B4-BE49-F238E27FC236}">
                <a16:creationId xmlns:a16="http://schemas.microsoft.com/office/drawing/2014/main" id="{92E4E404-6902-1F6E-82F5-8793054624DE}"/>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5" name="Espace réservé du numéro de diapositive 4">
            <a:extLst>
              <a:ext uri="{FF2B5EF4-FFF2-40B4-BE49-F238E27FC236}">
                <a16:creationId xmlns:a16="http://schemas.microsoft.com/office/drawing/2014/main" id="{D3998557-AF65-5C65-FBD8-13E2BC977D78}"/>
              </a:ext>
            </a:extLst>
          </p:cNvPr>
          <p:cNvSpPr>
            <a:spLocks noGrp="1"/>
          </p:cNvSpPr>
          <p:nvPr>
            <p:ph type="sldNum" sz="quarter" idx="12"/>
          </p:nvPr>
        </p:nvSpPr>
        <p:spPr/>
        <p:txBody>
          <a:bodyPr/>
          <a:lstStyle/>
          <a:p>
            <a:fld id="{0CBC77A0-1F4E-42FF-9FFC-F45C3A64AF90}" type="slidenum">
              <a:rPr lang="fr-FR" smtClean="0"/>
              <a:t>‹#›</a:t>
            </a:fld>
            <a:endParaRPr lang="fr-FR"/>
          </a:p>
        </p:txBody>
      </p:sp>
      <p:sp>
        <p:nvSpPr>
          <p:cNvPr id="6" name="ZoneTexte 5">
            <a:extLst>
              <a:ext uri="{FF2B5EF4-FFF2-40B4-BE49-F238E27FC236}">
                <a16:creationId xmlns:a16="http://schemas.microsoft.com/office/drawing/2014/main" id="{1FD8FB8A-BB4D-ADF0-708B-34954439AF19}"/>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Process 2</a:t>
            </a:r>
          </a:p>
          <a:p>
            <a:endParaRPr lang="fr-FR" sz="1200" dirty="0">
              <a:solidFill>
                <a:schemeClr val="bg1">
                  <a:lumMod val="50000"/>
                </a:schemeClr>
              </a:solidFill>
            </a:endParaRPr>
          </a:p>
        </p:txBody>
      </p:sp>
      <p:sp>
        <p:nvSpPr>
          <p:cNvPr id="9" name="Espace réservé du texte 8">
            <a:extLst>
              <a:ext uri="{FF2B5EF4-FFF2-40B4-BE49-F238E27FC236}">
                <a16:creationId xmlns:a16="http://schemas.microsoft.com/office/drawing/2014/main" id="{80E4F447-1473-CEC3-0C4B-859E1566BDE9}"/>
              </a:ext>
            </a:extLst>
          </p:cNvPr>
          <p:cNvSpPr>
            <a:spLocks noGrp="1" noChangeAspect="1"/>
          </p:cNvSpPr>
          <p:nvPr>
            <p:ph type="body" sz="quarter" idx="13" hasCustomPrompt="1"/>
          </p:nvPr>
        </p:nvSpPr>
        <p:spPr>
          <a:xfrm>
            <a:off x="7318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1"/>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0" name="ZoneTexte 29">
            <a:extLst>
              <a:ext uri="{FF2B5EF4-FFF2-40B4-BE49-F238E27FC236}">
                <a16:creationId xmlns:a16="http://schemas.microsoft.com/office/drawing/2014/main" id="{58DC98BA-7572-A388-C6B4-862306EE47DA}"/>
              </a:ext>
            </a:extLst>
          </p:cNvPr>
          <p:cNvSpPr txBox="1"/>
          <p:nvPr userDrawn="1"/>
        </p:nvSpPr>
        <p:spPr>
          <a:xfrm>
            <a:off x="-101600" y="6858000"/>
            <a:ext cx="12192000" cy="646331"/>
          </a:xfrm>
          <a:prstGeom prst="rect">
            <a:avLst/>
          </a:prstGeom>
          <a:noFill/>
        </p:spPr>
        <p:txBody>
          <a:bodyPr wrap="square" rtlCol="0">
            <a:spAutoFit/>
          </a:bodyPr>
          <a:lstStyle/>
          <a:p>
            <a:r>
              <a:rPr lang="fr-FR" sz="1200" dirty="0">
                <a:solidFill>
                  <a:schemeClr val="bg1">
                    <a:lumMod val="50000"/>
                  </a:schemeClr>
                </a:solidFill>
              </a:rPr>
              <a:t>Astuce : 2 niveaux de textes sont utilisés dans le carré de couleur, le 2</a:t>
            </a:r>
            <a:r>
              <a:rPr lang="fr-FR" sz="1200" baseline="30000" dirty="0">
                <a:solidFill>
                  <a:schemeClr val="bg1">
                    <a:lumMod val="50000"/>
                  </a:schemeClr>
                </a:solidFill>
              </a:rPr>
              <a:t>ème</a:t>
            </a:r>
            <a:r>
              <a:rPr lang="fr-FR" sz="1200" dirty="0">
                <a:solidFill>
                  <a:schemeClr val="bg1">
                    <a:lumMod val="50000"/>
                  </a:schemeClr>
                </a:solidFill>
              </a:rPr>
              <a:t> niveau est réservé au chiffre</a:t>
            </a:r>
          </a:p>
          <a:p>
            <a:r>
              <a:rPr lang="fr-FR" sz="1200" dirty="0">
                <a:solidFill>
                  <a:schemeClr val="bg1">
                    <a:lumMod val="50000"/>
                  </a:schemeClr>
                </a:solidFill>
              </a:rPr>
              <a:t>Astuce : A tout moment vous pouvez changer la couleur de 1 ou plusieurs carré(s) : « Format de la forme » / « Remplissage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1">
                    <a:lumMod val="50000"/>
                  </a:schemeClr>
                </a:solidFill>
              </a:rPr>
              <a:t>Astuce : A tout moment vous pouvez supprimer ou dupliquer une des étapes</a:t>
            </a:r>
          </a:p>
        </p:txBody>
      </p:sp>
      <p:sp>
        <p:nvSpPr>
          <p:cNvPr id="20" name="Espace réservé du texte 14">
            <a:extLst>
              <a:ext uri="{FF2B5EF4-FFF2-40B4-BE49-F238E27FC236}">
                <a16:creationId xmlns:a16="http://schemas.microsoft.com/office/drawing/2014/main" id="{7F676C8B-EE69-3CAC-C9F6-BFDEFD05279B}"/>
              </a:ext>
            </a:extLst>
          </p:cNvPr>
          <p:cNvSpPr>
            <a:spLocks noGrp="1"/>
          </p:cNvSpPr>
          <p:nvPr>
            <p:ph type="body" sz="quarter" idx="14"/>
          </p:nvPr>
        </p:nvSpPr>
        <p:spPr>
          <a:xfrm>
            <a:off x="673555" y="3527424"/>
            <a:ext cx="1980000" cy="238601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p:txBody>
      </p:sp>
      <p:sp>
        <p:nvSpPr>
          <p:cNvPr id="21" name="Espace réservé du texte 14">
            <a:extLst>
              <a:ext uri="{FF2B5EF4-FFF2-40B4-BE49-F238E27FC236}">
                <a16:creationId xmlns:a16="http://schemas.microsoft.com/office/drawing/2014/main" id="{89215B80-BD0F-D77B-4046-84DBB6530C88}"/>
              </a:ext>
            </a:extLst>
          </p:cNvPr>
          <p:cNvSpPr>
            <a:spLocks noGrp="1"/>
          </p:cNvSpPr>
          <p:nvPr>
            <p:ph type="body" sz="quarter" idx="16"/>
          </p:nvPr>
        </p:nvSpPr>
        <p:spPr>
          <a:xfrm>
            <a:off x="2850698" y="3527424"/>
            <a:ext cx="1980000" cy="238601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p:txBody>
      </p:sp>
      <p:sp>
        <p:nvSpPr>
          <p:cNvPr id="31" name="Espace réservé du texte 14">
            <a:extLst>
              <a:ext uri="{FF2B5EF4-FFF2-40B4-BE49-F238E27FC236}">
                <a16:creationId xmlns:a16="http://schemas.microsoft.com/office/drawing/2014/main" id="{50E15DEA-ADB9-4EAD-9B8B-400BF2AF4FDA}"/>
              </a:ext>
            </a:extLst>
          </p:cNvPr>
          <p:cNvSpPr>
            <a:spLocks noGrp="1"/>
          </p:cNvSpPr>
          <p:nvPr>
            <p:ph type="body" sz="quarter" idx="18"/>
          </p:nvPr>
        </p:nvSpPr>
        <p:spPr>
          <a:xfrm>
            <a:off x="5042355" y="3527424"/>
            <a:ext cx="1980000" cy="238601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p:txBody>
      </p:sp>
      <p:sp>
        <p:nvSpPr>
          <p:cNvPr id="32" name="Espace réservé du texte 14">
            <a:extLst>
              <a:ext uri="{FF2B5EF4-FFF2-40B4-BE49-F238E27FC236}">
                <a16:creationId xmlns:a16="http://schemas.microsoft.com/office/drawing/2014/main" id="{31D594DF-B2F9-BDEA-68CF-C1C92B869ADF}"/>
              </a:ext>
            </a:extLst>
          </p:cNvPr>
          <p:cNvSpPr>
            <a:spLocks noGrp="1"/>
          </p:cNvSpPr>
          <p:nvPr>
            <p:ph type="body" sz="quarter" idx="20"/>
          </p:nvPr>
        </p:nvSpPr>
        <p:spPr>
          <a:xfrm>
            <a:off x="7161440" y="3527424"/>
            <a:ext cx="1980000" cy="238601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p:txBody>
      </p:sp>
      <p:sp>
        <p:nvSpPr>
          <p:cNvPr id="33" name="Espace réservé du texte 14">
            <a:extLst>
              <a:ext uri="{FF2B5EF4-FFF2-40B4-BE49-F238E27FC236}">
                <a16:creationId xmlns:a16="http://schemas.microsoft.com/office/drawing/2014/main" id="{4EB8106A-BAE6-87F6-A881-562ED8FA4143}"/>
              </a:ext>
            </a:extLst>
          </p:cNvPr>
          <p:cNvSpPr>
            <a:spLocks noGrp="1"/>
          </p:cNvSpPr>
          <p:nvPr>
            <p:ph type="body" sz="quarter" idx="22"/>
          </p:nvPr>
        </p:nvSpPr>
        <p:spPr>
          <a:xfrm>
            <a:off x="9386855" y="3527424"/>
            <a:ext cx="1980000" cy="2386013"/>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p:txBody>
      </p:sp>
      <p:sp>
        <p:nvSpPr>
          <p:cNvPr id="34" name="Espace réservé du texte 33">
            <a:extLst>
              <a:ext uri="{FF2B5EF4-FFF2-40B4-BE49-F238E27FC236}">
                <a16:creationId xmlns:a16="http://schemas.microsoft.com/office/drawing/2014/main" id="{6FA8E9A1-911D-DD9D-7A76-ADDB4C2E4317}"/>
              </a:ext>
            </a:extLst>
          </p:cNvPr>
          <p:cNvSpPr>
            <a:spLocks noGrp="1" noChangeAspect="1"/>
          </p:cNvSpPr>
          <p:nvPr>
            <p:ph type="body" sz="quarter" idx="23" hasCustomPrompt="1"/>
          </p:nvPr>
        </p:nvSpPr>
        <p:spPr>
          <a:xfrm>
            <a:off x="2908981"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5" name="Espace réservé du texte 34">
            <a:extLst>
              <a:ext uri="{FF2B5EF4-FFF2-40B4-BE49-F238E27FC236}">
                <a16:creationId xmlns:a16="http://schemas.microsoft.com/office/drawing/2014/main" id="{89C62950-23F5-0C27-DBF0-B851B616C800}"/>
              </a:ext>
            </a:extLst>
          </p:cNvPr>
          <p:cNvSpPr>
            <a:spLocks noGrp="1" noChangeAspect="1"/>
          </p:cNvSpPr>
          <p:nvPr>
            <p:ph type="body" sz="quarter" idx="24" hasCustomPrompt="1"/>
          </p:nvPr>
        </p:nvSpPr>
        <p:spPr>
          <a:xfrm>
            <a:off x="5100638"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6" name="Espace réservé du texte 35">
            <a:extLst>
              <a:ext uri="{FF2B5EF4-FFF2-40B4-BE49-F238E27FC236}">
                <a16:creationId xmlns:a16="http://schemas.microsoft.com/office/drawing/2014/main" id="{ABF9A6B1-3BC9-0F8E-8148-B1CF03BB61CA}"/>
              </a:ext>
            </a:extLst>
          </p:cNvPr>
          <p:cNvSpPr>
            <a:spLocks noGrp="1" noChangeAspect="1"/>
          </p:cNvSpPr>
          <p:nvPr>
            <p:ph type="body" sz="quarter" idx="25" hasCustomPrompt="1"/>
          </p:nvPr>
        </p:nvSpPr>
        <p:spPr>
          <a:xfrm>
            <a:off x="7219723" y="1583490"/>
            <a:ext cx="2160000" cy="1651398"/>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chemeClr val="tx2"/>
          </a:solidFill>
        </p:spPr>
        <p:txBody>
          <a:bodyPr wrap="square" lIns="36000" tIns="36000" rIns="468000" bIns="36000" anchor="ctr">
            <a:no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sp>
        <p:nvSpPr>
          <p:cNvPr id="38" name="Espace réservé du texte 11">
            <a:extLst>
              <a:ext uri="{FF2B5EF4-FFF2-40B4-BE49-F238E27FC236}">
                <a16:creationId xmlns:a16="http://schemas.microsoft.com/office/drawing/2014/main" id="{97EC53BB-3B6C-3AF7-68E1-48C8465AC201}"/>
              </a:ext>
            </a:extLst>
          </p:cNvPr>
          <p:cNvSpPr>
            <a:spLocks noGrp="1" noChangeAspect="1"/>
          </p:cNvSpPr>
          <p:nvPr>
            <p:ph type="body" sz="quarter" idx="21" hasCustomPrompt="1"/>
          </p:nvPr>
        </p:nvSpPr>
        <p:spPr>
          <a:xfrm>
            <a:off x="9386855" y="1583490"/>
            <a:ext cx="1652399" cy="1652400"/>
          </a:xfrm>
          <a:solidFill>
            <a:schemeClr val="tx2"/>
          </a:solidFill>
        </p:spPr>
        <p:txBody>
          <a:bodyPr lIns="36000" tIns="36000" rIns="36000" bIns="36000" anchor="ctr">
            <a:normAutofit/>
          </a:bodyPr>
          <a:lstStyle>
            <a:lvl1pPr algn="ctr">
              <a:lnSpc>
                <a:spcPct val="90000"/>
              </a:lnSpc>
              <a:defRPr sz="1400">
                <a:solidFill>
                  <a:schemeClr val="bg1"/>
                </a:solidFill>
              </a:defRPr>
            </a:lvl1pPr>
            <a:lvl2pPr marL="0" indent="0" algn="ctr">
              <a:lnSpc>
                <a:spcPct val="90000"/>
              </a:lnSpc>
              <a:buNone/>
              <a:defRPr sz="4000" b="1">
                <a:solidFill>
                  <a:schemeClr val="bg1"/>
                </a:solidFill>
                <a:latin typeface="+mj-lt"/>
              </a:defRPr>
            </a:lvl2pPr>
          </a:lstStyle>
          <a:p>
            <a:pPr lvl="0"/>
            <a:r>
              <a:rPr lang="fr-FR" dirty="0"/>
              <a:t>Item</a:t>
            </a:r>
          </a:p>
          <a:p>
            <a:pPr lvl="1"/>
            <a:r>
              <a:rPr lang="fr-FR" dirty="0"/>
              <a:t>0</a:t>
            </a:r>
          </a:p>
        </p:txBody>
      </p:sp>
      <p:pic>
        <p:nvPicPr>
          <p:cNvPr id="19" name="PATTERN CARRE DECAL">
            <a:extLst>
              <a:ext uri="{FF2B5EF4-FFF2-40B4-BE49-F238E27FC236}">
                <a16:creationId xmlns:a16="http://schemas.microsoft.com/office/drawing/2014/main" id="{0BAAE597-7E43-80FB-78E3-011B878772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4" t="76060" r="18770" b="-33262"/>
          <a:stretch/>
        </p:blipFill>
        <p:spPr>
          <a:xfrm>
            <a:off x="9626600" y="-1"/>
            <a:ext cx="2565400" cy="1515209"/>
          </a:xfrm>
          <a:prstGeom prst="rect">
            <a:avLst/>
          </a:prstGeom>
        </p:spPr>
      </p:pic>
      <p:sp>
        <p:nvSpPr>
          <p:cNvPr id="2" name="Titre 1">
            <a:extLst>
              <a:ext uri="{FF2B5EF4-FFF2-40B4-BE49-F238E27FC236}">
                <a16:creationId xmlns:a16="http://schemas.microsoft.com/office/drawing/2014/main" id="{7D2C0AC3-31B7-69C8-1880-96C477E5634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fr-FR"/>
          </a:p>
        </p:txBody>
      </p:sp>
    </p:spTree>
    <p:extLst>
      <p:ext uri="{BB962C8B-B14F-4D97-AF65-F5344CB8AC3E}">
        <p14:creationId xmlns:p14="http://schemas.microsoft.com/office/powerpoint/2010/main" val="2134966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
    <p:spTree>
      <p:nvGrpSpPr>
        <p:cNvPr id="1" name=""/>
        <p:cNvGrpSpPr/>
        <p:nvPr/>
      </p:nvGrpSpPr>
      <p:grpSpPr>
        <a:xfrm>
          <a:off x="0" y="0"/>
          <a:ext cx="0" cy="0"/>
          <a:chOff x="0" y="0"/>
          <a:chExt cx="0" cy="0"/>
        </a:xfrm>
      </p:grpSpPr>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tx1"/>
                </a:solidFill>
              </a:defRPr>
            </a:lvl1pPr>
          </a:lstStyle>
          <a:p>
            <a:r>
              <a:rPr lang="fr-FR" dirty="0"/>
              <a:t>Merci</a:t>
            </a:r>
          </a:p>
        </p:txBody>
      </p:sp>
      <p:pic>
        <p:nvPicPr>
          <p:cNvPr id="16"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sp>
        <p:nvSpPr>
          <p:cNvPr id="8" name="Espace réservé du texte 4"/>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pic>
        <p:nvPicPr>
          <p:cNvPr id="9"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
        <p:nvSpPr>
          <p:cNvPr id="5" name="Espace réservé du texte 4">
            <a:extLst>
              <a:ext uri="{FF2B5EF4-FFF2-40B4-BE49-F238E27FC236}">
                <a16:creationId xmlns:a16="http://schemas.microsoft.com/office/drawing/2014/main" id="{0A3E8B46-58E5-AAA0-387D-4D0B3F7256B2}"/>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lvl1pPr>
          </a:lstStyle>
          <a:p>
            <a:pPr lvl="0"/>
            <a:r>
              <a:rPr lang="fr-FR" dirty="0"/>
              <a:t>Contact + coordonnées</a:t>
            </a:r>
          </a:p>
        </p:txBody>
      </p:sp>
      <p:sp>
        <p:nvSpPr>
          <p:cNvPr id="6" name="Espace réservé du texte 4">
            <a:extLst>
              <a:ext uri="{FF2B5EF4-FFF2-40B4-BE49-F238E27FC236}">
                <a16:creationId xmlns:a16="http://schemas.microsoft.com/office/drawing/2014/main" id="{64A62886-21D9-96B1-E41B-BFA9B096844D}"/>
              </a:ext>
            </a:extLst>
          </p:cNvPr>
          <p:cNvSpPr>
            <a:spLocks noGrp="1"/>
          </p:cNvSpPr>
          <p:nvPr>
            <p:ph type="body" sz="quarter" idx="17" hasCustomPrompt="1"/>
          </p:nvPr>
        </p:nvSpPr>
        <p:spPr>
          <a:xfrm>
            <a:off x="742949" y="5892800"/>
            <a:ext cx="6578600" cy="558800"/>
          </a:xfrm>
        </p:spPr>
        <p:txBody>
          <a:bodyPr>
            <a:normAutofit/>
          </a:bodyPr>
          <a:lstStyle>
            <a:lvl1pPr>
              <a:defRPr sz="1200" i="1"/>
            </a:lvl1pPr>
          </a:lstStyle>
          <a:p>
            <a:pPr lvl="0"/>
            <a:r>
              <a:rPr lang="fr-FR" dirty="0"/>
              <a:t>Emplacement logotypes financeurs/partenaires</a:t>
            </a:r>
          </a:p>
        </p:txBody>
      </p:sp>
    </p:spTree>
    <p:extLst>
      <p:ext uri="{BB962C8B-B14F-4D97-AF65-F5344CB8AC3E}">
        <p14:creationId xmlns:p14="http://schemas.microsoft.com/office/powerpoint/2010/main" val="6426657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I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FIN Gris</a:t>
            </a:r>
          </a:p>
        </p:txBody>
      </p:sp>
      <p:sp>
        <p:nvSpPr>
          <p:cNvPr id="2" name="Titre 1">
            <a:extLst>
              <a:ext uri="{FF2B5EF4-FFF2-40B4-BE49-F238E27FC236}">
                <a16:creationId xmlns:a16="http://schemas.microsoft.com/office/drawing/2014/main" id="{21EC821E-CA1A-6C83-0786-AF12C1B34DCC}"/>
              </a:ext>
            </a:extLst>
          </p:cNvPr>
          <p:cNvSpPr>
            <a:spLocks noGrp="1"/>
          </p:cNvSpPr>
          <p:nvPr>
            <p:ph type="title" hasCustomPrompt="1"/>
          </p:nvPr>
        </p:nvSpPr>
        <p:spPr>
          <a:xfrm>
            <a:off x="731837" y="3449638"/>
            <a:ext cx="2425700" cy="703262"/>
          </a:xfrm>
        </p:spPr>
        <p:txBody>
          <a:bodyPr anchor="t">
            <a:normAutofit/>
          </a:bodyPr>
          <a:lstStyle>
            <a:lvl1pPr algn="l">
              <a:defRPr sz="4000">
                <a:solidFill>
                  <a:schemeClr val="bg1"/>
                </a:solidFill>
              </a:defRPr>
            </a:lvl1pPr>
          </a:lstStyle>
          <a:p>
            <a:r>
              <a:rPr lang="fr-FR" dirty="0"/>
              <a:t>Merci</a:t>
            </a:r>
          </a:p>
        </p:txBody>
      </p:sp>
      <p:pic>
        <p:nvPicPr>
          <p:cNvPr id="15" name="Logo CEA">
            <a:extLst>
              <a:ext uri="{FF2B5EF4-FFF2-40B4-BE49-F238E27FC236}">
                <a16:creationId xmlns:a16="http://schemas.microsoft.com/office/drawing/2014/main" id="{1051C7ED-2FE9-229E-F0BD-000C6D22DEC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1838" y="728663"/>
            <a:ext cx="1803600" cy="1803600"/>
          </a:xfrm>
          <a:prstGeom prst="rect">
            <a:avLst/>
          </a:prstGeom>
        </p:spPr>
      </p:pic>
      <p:pic>
        <p:nvPicPr>
          <p:cNvPr id="9" name="Image 8">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3" name="Espace réservé du texte 4">
            <a:extLst>
              <a:ext uri="{FF2B5EF4-FFF2-40B4-BE49-F238E27FC236}">
                <a16:creationId xmlns:a16="http://schemas.microsoft.com/office/drawing/2014/main" id="{0D902288-F09E-3DF3-4FA0-8680492FC7E7}"/>
              </a:ext>
            </a:extLst>
          </p:cNvPr>
          <p:cNvSpPr>
            <a:spLocks noGrp="1"/>
          </p:cNvSpPr>
          <p:nvPr>
            <p:ph type="body" sz="quarter" idx="14" hasCustomPrompt="1"/>
          </p:nvPr>
        </p:nvSpPr>
        <p:spPr>
          <a:xfrm>
            <a:off x="731838" y="4568370"/>
            <a:ext cx="6564312" cy="480060"/>
          </a:xfrm>
        </p:spPr>
        <p:txBody>
          <a:bodyPr>
            <a:normAutofit/>
          </a:bodyPr>
          <a:lstStyle>
            <a:lvl1pPr marL="0" marR="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sz="1400" b="1"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
                <a:schemeClr val="tx2"/>
              </a:buClr>
              <a:buSzPct val="90000"/>
              <a:buFont typeface="Arial" panose="020B0604020202020204" pitchFamily="34" charset="0"/>
              <a:buNone/>
              <a:tabLst/>
              <a:defRPr/>
            </a:pPr>
            <a:r>
              <a:rPr lang="fr-FR" b="1" dirty="0"/>
              <a:t>CRÉDITS PHOTO</a:t>
            </a:r>
          </a:p>
        </p:txBody>
      </p:sp>
      <p:sp>
        <p:nvSpPr>
          <p:cNvPr id="8" name="Espace réservé du texte 4">
            <a:extLst>
              <a:ext uri="{FF2B5EF4-FFF2-40B4-BE49-F238E27FC236}">
                <a16:creationId xmlns:a16="http://schemas.microsoft.com/office/drawing/2014/main" id="{81B85C49-3012-97FD-C776-3C7299B5E487}"/>
              </a:ext>
            </a:extLst>
          </p:cNvPr>
          <p:cNvSpPr>
            <a:spLocks noGrp="1"/>
          </p:cNvSpPr>
          <p:nvPr>
            <p:ph type="body" sz="quarter" idx="16" hasCustomPrompt="1"/>
          </p:nvPr>
        </p:nvSpPr>
        <p:spPr>
          <a:xfrm>
            <a:off x="8458200" y="4508500"/>
            <a:ext cx="3001963" cy="1930400"/>
          </a:xfrm>
        </p:spPr>
        <p:txBody>
          <a:bodyPr>
            <a:normAutofit/>
          </a:bodyPr>
          <a:lstStyle>
            <a:lvl1pPr>
              <a:spcBef>
                <a:spcPts val="600"/>
              </a:spcBef>
              <a:defRPr sz="1400">
                <a:solidFill>
                  <a:schemeClr val="bg1"/>
                </a:solidFill>
              </a:defRPr>
            </a:lvl1pPr>
          </a:lstStyle>
          <a:p>
            <a:pPr lvl="0"/>
            <a:r>
              <a:rPr lang="fr-FR" dirty="0"/>
              <a:t>Contact + coordonnées</a:t>
            </a:r>
          </a:p>
        </p:txBody>
      </p:sp>
      <p:sp>
        <p:nvSpPr>
          <p:cNvPr id="10" name="Espace réservé du texte 4">
            <a:extLst>
              <a:ext uri="{FF2B5EF4-FFF2-40B4-BE49-F238E27FC236}">
                <a16:creationId xmlns:a16="http://schemas.microsoft.com/office/drawing/2014/main" id="{DFC68CDA-E659-1835-4722-CB92A2FFFEFE}"/>
              </a:ext>
            </a:extLst>
          </p:cNvPr>
          <p:cNvSpPr>
            <a:spLocks noGrp="1"/>
          </p:cNvSpPr>
          <p:nvPr>
            <p:ph type="body" sz="quarter" idx="17" hasCustomPrompt="1"/>
          </p:nvPr>
        </p:nvSpPr>
        <p:spPr>
          <a:xfrm>
            <a:off x="742949" y="5892800"/>
            <a:ext cx="6578600" cy="558800"/>
          </a:xfrm>
        </p:spPr>
        <p:txBody>
          <a:bodyPr>
            <a:normAutofit/>
          </a:bodyPr>
          <a:lstStyle>
            <a:lvl1pP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31740992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Contact</a:t>
            </a:r>
          </a:p>
        </p:txBody>
      </p:sp>
      <p:sp>
        <p:nvSpPr>
          <p:cNvPr id="9" name="Espace réservé du texte 8">
            <a:extLst>
              <a:ext uri="{FF2B5EF4-FFF2-40B4-BE49-F238E27FC236}">
                <a16:creationId xmlns:a16="http://schemas.microsoft.com/office/drawing/2014/main" id="{373F48AE-496F-F02F-5148-8492F7C6166A}"/>
              </a:ext>
            </a:extLst>
          </p:cNvPr>
          <p:cNvSpPr>
            <a:spLocks noGrp="1"/>
          </p:cNvSpPr>
          <p:nvPr>
            <p:ph type="body" sz="quarter" idx="10" hasCustomPrompt="1"/>
          </p:nvPr>
        </p:nvSpPr>
        <p:spPr>
          <a:xfrm>
            <a:off x="731838" y="5105625"/>
            <a:ext cx="4651374" cy="1510845"/>
          </a:xfrm>
        </p:spPr>
        <p:txBody>
          <a:bodyPr anchor="t">
            <a:noAutofit/>
          </a:bodyPr>
          <a:lstStyle>
            <a:lvl1pPr marL="0" indent="0">
              <a:lnSpc>
                <a:spcPct val="120000"/>
              </a:lnSpc>
              <a:spcBef>
                <a:spcPts val="0"/>
              </a:spcBef>
              <a:spcAft>
                <a:spcPts val="600"/>
              </a:spcAft>
              <a:buNone/>
              <a:defRPr sz="1600" b="1">
                <a:solidFill>
                  <a:schemeClr val="bg1"/>
                </a:solidFill>
              </a:defRPr>
            </a:lvl1pPr>
            <a:lvl2pPr marL="0" indent="0">
              <a:lnSpc>
                <a:spcPct val="100000"/>
              </a:lnSpc>
              <a:spcBef>
                <a:spcPts val="0"/>
              </a:spcBef>
              <a:spcAft>
                <a:spcPts val="600"/>
              </a:spcAft>
              <a:buNone/>
              <a:defRPr sz="1600">
                <a:solidFill>
                  <a:schemeClr val="bg1"/>
                </a:solidFill>
              </a:defRPr>
            </a:lvl2pPr>
            <a:lvl3pPr marL="180975" indent="-180975">
              <a:lnSpc>
                <a:spcPct val="100000"/>
              </a:lnSpc>
              <a:spcBef>
                <a:spcPts val="0"/>
              </a:spcBef>
              <a:spcAft>
                <a:spcPts val="600"/>
              </a:spcAft>
              <a:defRPr sz="1600">
                <a:solidFill>
                  <a:schemeClr val="bg1"/>
                </a:solidFill>
              </a:defRPr>
            </a:lvl3pPr>
            <a:lvl4pPr marL="357188" indent="-176213">
              <a:lnSpc>
                <a:spcPct val="100000"/>
              </a:lnSpc>
              <a:spcBef>
                <a:spcPts val="0"/>
              </a:spcBef>
              <a:spcAft>
                <a:spcPts val="0"/>
              </a:spcAft>
              <a:defRPr sz="1600">
                <a:solidFill>
                  <a:schemeClr val="bg1"/>
                </a:solidFill>
              </a:defRPr>
            </a:lvl4pPr>
            <a:lvl5pPr marL="538163" indent="-180975">
              <a:lnSpc>
                <a:spcPct val="120000"/>
              </a:lnSpc>
              <a:spcBef>
                <a:spcPts val="0"/>
              </a:spcBef>
              <a:spcAft>
                <a:spcPts val="600"/>
              </a:spcAft>
              <a:defRPr sz="1600">
                <a:solidFill>
                  <a:schemeClr val="bg1"/>
                </a:solidFill>
              </a:defRPr>
            </a:lvl5pPr>
          </a:lstStyle>
          <a:p>
            <a:pPr lvl="0"/>
            <a:r>
              <a:rPr lang="fr-FR" dirty="0"/>
              <a:t>Prénom NOM</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ZoneTexte 13">
            <a:extLst>
              <a:ext uri="{FF2B5EF4-FFF2-40B4-BE49-F238E27FC236}">
                <a16:creationId xmlns:a16="http://schemas.microsoft.com/office/drawing/2014/main" id="{4E103F96-5E5B-60F7-F077-8E6E1ABD9DF4}"/>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 Prénom NOM = 1</a:t>
            </a:r>
            <a:r>
              <a:rPr lang="fr-FR" sz="1200" baseline="30000" dirty="0">
                <a:solidFill>
                  <a:schemeClr val="bg1">
                    <a:lumMod val="50000"/>
                  </a:schemeClr>
                </a:solidFill>
              </a:rPr>
              <a:t>er</a:t>
            </a:r>
            <a:r>
              <a:rPr lang="fr-FR" sz="1200" dirty="0">
                <a:solidFill>
                  <a:schemeClr val="bg1">
                    <a:lumMod val="50000"/>
                  </a:schemeClr>
                </a:solidFill>
              </a:rPr>
              <a:t> niveau  -  Email / Tél, = 2</a:t>
            </a:r>
            <a:r>
              <a:rPr lang="fr-FR" sz="1200" baseline="30000" dirty="0">
                <a:solidFill>
                  <a:schemeClr val="bg1">
                    <a:lumMod val="50000"/>
                  </a:schemeClr>
                </a:solidFill>
              </a:rPr>
              <a:t>ème</a:t>
            </a:r>
            <a:r>
              <a:rPr lang="fr-FR" sz="1200" dirty="0">
                <a:solidFill>
                  <a:schemeClr val="bg1">
                    <a:lumMod val="50000"/>
                  </a:schemeClr>
                </a:solidFill>
              </a:rPr>
              <a:t> niveau</a:t>
            </a:r>
          </a:p>
          <a:p>
            <a:endParaRPr lang="fr-FR" sz="1200" dirty="0">
              <a:solidFill>
                <a:schemeClr val="bg1">
                  <a:lumMod val="50000"/>
                </a:schemeClr>
              </a:solidFill>
            </a:endParaRP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731838" y="726066"/>
            <a:ext cx="1806198" cy="1806198"/>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16" name="Image 15">
            <a:extLst>
              <a:ext uri="{FF2B5EF4-FFF2-40B4-BE49-F238E27FC236}">
                <a16:creationId xmlns:a16="http://schemas.microsoft.com/office/drawing/2014/main" id="{2E000BD1-941E-96DB-8740-6C7D2BD0E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791" r="39816"/>
          <a:stretch/>
        </p:blipFill>
        <p:spPr>
          <a:xfrm>
            <a:off x="9369599" y="0"/>
            <a:ext cx="2822401" cy="2475345"/>
          </a:xfrm>
          <a:prstGeom prst="rect">
            <a:avLst/>
          </a:prstGeom>
        </p:spPr>
      </p:pic>
      <p:sp>
        <p:nvSpPr>
          <p:cNvPr id="2" name="Espace réservé du texte 4">
            <a:extLst>
              <a:ext uri="{FF2B5EF4-FFF2-40B4-BE49-F238E27FC236}">
                <a16:creationId xmlns:a16="http://schemas.microsoft.com/office/drawing/2014/main" id="{22219D0D-87E0-357C-56D2-13A29A891F48}"/>
              </a:ext>
            </a:extLst>
          </p:cNvPr>
          <p:cNvSpPr>
            <a:spLocks noGrp="1"/>
          </p:cNvSpPr>
          <p:nvPr>
            <p:ph type="body" sz="quarter" idx="17" hasCustomPrompt="1"/>
          </p:nvPr>
        </p:nvSpPr>
        <p:spPr>
          <a:xfrm>
            <a:off x="8102600" y="5892800"/>
            <a:ext cx="3357563" cy="558800"/>
          </a:xfrm>
        </p:spPr>
        <p:txBody>
          <a:bodyPr rIns="0">
            <a:normAutofit/>
          </a:bodyPr>
          <a:lstStyle>
            <a:lvl1pPr algn="r">
              <a:defRPr sz="1200" i="1">
                <a:solidFill>
                  <a:schemeClr val="bg1"/>
                </a:solidFill>
              </a:defRPr>
            </a:lvl1pPr>
          </a:lstStyle>
          <a:p>
            <a:pPr lvl="0"/>
            <a:r>
              <a:rPr lang="fr-FR" dirty="0"/>
              <a:t>Emplacement logotypes financeurs/partenaires</a:t>
            </a:r>
          </a:p>
        </p:txBody>
      </p:sp>
    </p:spTree>
    <p:extLst>
      <p:ext uri="{BB962C8B-B14F-4D97-AF65-F5344CB8AC3E}">
        <p14:creationId xmlns:p14="http://schemas.microsoft.com/office/powerpoint/2010/main" val="353707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re CEA isa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B68EE-BDE5-1E9D-059B-83B50A6ACD18}"/>
              </a:ext>
            </a:extLst>
          </p:cNvPr>
          <p:cNvSpPr>
            <a:spLocks noGrp="1"/>
          </p:cNvSpPr>
          <p:nvPr>
            <p:ph type="ctrTitle"/>
          </p:nvPr>
        </p:nvSpPr>
        <p:spPr>
          <a:xfrm>
            <a:off x="731838" y="2654299"/>
            <a:ext cx="5294312" cy="1587501"/>
          </a:xfrm>
        </p:spPr>
        <p:txBody>
          <a:bodyPr anchor="b">
            <a:normAutofit/>
          </a:bodyPr>
          <a:lstStyle>
            <a:lvl1pPr algn="l">
              <a:defRPr sz="2800">
                <a:solidFill>
                  <a:schemeClr val="tx1"/>
                </a:solidFill>
              </a:defRPr>
            </a:lvl1pPr>
          </a:lstStyle>
          <a:p>
            <a:r>
              <a:rPr lang="en-US"/>
              <a:t>Click to edit Master title style</a:t>
            </a:r>
            <a:endParaRPr lang="fr-FR" dirty="0"/>
          </a:p>
        </p:txBody>
      </p:sp>
      <p:sp>
        <p:nvSpPr>
          <p:cNvPr id="3" name="Sous-titre 2">
            <a:extLst>
              <a:ext uri="{FF2B5EF4-FFF2-40B4-BE49-F238E27FC236}">
                <a16:creationId xmlns:a16="http://schemas.microsoft.com/office/drawing/2014/main" id="{34801059-2D37-8D44-42C0-ED46DE3A8FD1}"/>
              </a:ext>
            </a:extLst>
          </p:cNvPr>
          <p:cNvSpPr>
            <a:spLocks noGrp="1"/>
          </p:cNvSpPr>
          <p:nvPr>
            <p:ph type="subTitle" idx="1"/>
          </p:nvPr>
        </p:nvSpPr>
        <p:spPr>
          <a:xfrm>
            <a:off x="731838" y="4262438"/>
            <a:ext cx="5294312"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dirty="0"/>
          </a:p>
        </p:txBody>
      </p:sp>
      <p:pic>
        <p:nvPicPr>
          <p:cNvPr id="5" name="Logo CEA liten">
            <a:extLst>
              <a:ext uri="{FF2B5EF4-FFF2-40B4-BE49-F238E27FC236}">
                <a16:creationId xmlns:a16="http://schemas.microsoft.com/office/drawing/2014/main" id="{59C151D8-9F2F-A121-360A-4DC7F82C413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1838" y="728663"/>
            <a:ext cx="4053599" cy="1804999"/>
          </a:xfrm>
          <a:prstGeom prst="rect">
            <a:avLst/>
          </a:prstGeom>
        </p:spPr>
      </p:pic>
      <p:sp>
        <p:nvSpPr>
          <p:cNvPr id="6" name="ZoneTexte 5">
            <a:extLst>
              <a:ext uri="{FF2B5EF4-FFF2-40B4-BE49-F238E27FC236}">
                <a16:creationId xmlns:a16="http://schemas.microsoft.com/office/drawing/2014/main" id="{810AE585-3E8A-32F0-6876-68FBB4218CF7}"/>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CEA </a:t>
            </a:r>
            <a:r>
              <a:rPr lang="fr-FR" sz="1200" dirty="0" err="1">
                <a:solidFill>
                  <a:schemeClr val="bg1">
                    <a:lumMod val="50000"/>
                  </a:schemeClr>
                </a:solidFill>
              </a:rPr>
              <a:t>isas</a:t>
            </a:r>
            <a:endParaRPr lang="fr-FR" sz="1200" dirty="0">
              <a:solidFill>
                <a:schemeClr val="bg1">
                  <a:lumMod val="50000"/>
                </a:schemeClr>
              </a:solidFill>
            </a:endParaRPr>
          </a:p>
        </p:txBody>
      </p:sp>
      <p:sp>
        <p:nvSpPr>
          <p:cNvPr id="4" name="Rectangle 3">
            <a:extLst>
              <a:ext uri="{FF2B5EF4-FFF2-40B4-BE49-F238E27FC236}">
                <a16:creationId xmlns:a16="http://schemas.microsoft.com/office/drawing/2014/main" id="{D710377C-96DE-1F86-CAD9-8510009CBC0B}"/>
              </a:ext>
            </a:extLst>
          </p:cNvPr>
          <p:cNvSpPr/>
          <p:nvPr userDrawn="1"/>
        </p:nvSpPr>
        <p:spPr>
          <a:xfrm>
            <a:off x="11182350" y="0"/>
            <a:ext cx="10096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pic>
        <p:nvPicPr>
          <p:cNvPr id="11" name="PATTERN CARRE DECAL">
            <a:extLst>
              <a:ext uri="{FF2B5EF4-FFF2-40B4-BE49-F238E27FC236}">
                <a16:creationId xmlns:a16="http://schemas.microsoft.com/office/drawing/2014/main" id="{B904F070-A99F-1AC0-845C-9E05CE6DF3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9705" r="39861" b="-1"/>
          <a:stretch/>
        </p:blipFill>
        <p:spPr>
          <a:xfrm>
            <a:off x="9406296" y="-1"/>
            <a:ext cx="2785704" cy="2447637"/>
          </a:xfrm>
          <a:prstGeom prst="rect">
            <a:avLst/>
          </a:prstGeom>
        </p:spPr>
      </p:pic>
    </p:spTree>
    <p:extLst>
      <p:ext uri="{BB962C8B-B14F-4D97-AF65-F5344CB8AC3E}">
        <p14:creationId xmlns:p14="http://schemas.microsoft.com/office/powerpoint/2010/main" val="3097573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FBAC49-4802-3440-8107-C65AE7ADA05A}"/>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31838" y="1381125"/>
            <a:ext cx="8329612" cy="4795838"/>
          </a:xfrm>
        </p:spPr>
        <p:txBody>
          <a:bodyPr lIns="0"/>
          <a:lstStyle>
            <a:lvl1pPr marL="358775" indent="-358775">
              <a:spcBef>
                <a:spcPts val="1800"/>
              </a:spcBef>
              <a:buClr>
                <a:schemeClr val="bg1"/>
              </a:buClr>
              <a:buSzPct val="100000"/>
              <a:buFont typeface="+mj-lt"/>
              <a:buAutoNum type="arabicPeriod"/>
              <a:defRPr>
                <a:solidFill>
                  <a:schemeClr val="bg1"/>
                </a:solidFill>
                <a:latin typeface="+mj-lt"/>
              </a:defRPr>
            </a:lvl1pPr>
            <a:lvl2pPr marL="358775" indent="0">
              <a:buFontTx/>
              <a:buNone/>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Sommaire</a:t>
            </a:r>
          </a:p>
        </p:txBody>
      </p:sp>
      <p:grpSp>
        <p:nvGrpSpPr>
          <p:cNvPr id="1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1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1"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91440" bIns="45720" rtlCol="0" anchor="t">
            <a:normAutofit/>
          </a:bodyPr>
          <a:lstStyle>
            <a:lvl1pPr>
              <a:defRPr>
                <a:solidFill>
                  <a:schemeClr val="bg1"/>
                </a:solidFill>
              </a:defRPr>
            </a:lvl1pPr>
          </a:lstStyle>
          <a:p>
            <a:r>
              <a:rPr lang="en-US"/>
              <a:t>Click to edit Master title style</a:t>
            </a:r>
            <a:endParaRPr lang="fr-FR" dirty="0"/>
          </a:p>
        </p:txBody>
      </p:sp>
      <p:pic>
        <p:nvPicPr>
          <p:cNvPr id="12" name="Image 11">
            <a:extLst>
              <a:ext uri="{FF2B5EF4-FFF2-40B4-BE49-F238E27FC236}">
                <a16:creationId xmlns:a16="http://schemas.microsoft.com/office/drawing/2014/main" id="{B717F4D1-D2E3-F44D-BEED-8456047420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53" b="2802"/>
          <a:stretch/>
        </p:blipFill>
        <p:spPr>
          <a:xfrm>
            <a:off x="11647944" y="-1"/>
            <a:ext cx="544056" cy="6858001"/>
          </a:xfrm>
          <a:prstGeom prst="rect">
            <a:avLst/>
          </a:prstGeom>
        </p:spPr>
      </p:pic>
      <p:sp>
        <p:nvSpPr>
          <p:cNvPr id="14" name="Espace réservé de la date 13">
            <a:extLst>
              <a:ext uri="{FF2B5EF4-FFF2-40B4-BE49-F238E27FC236}">
                <a16:creationId xmlns:a16="http://schemas.microsoft.com/office/drawing/2014/main" id="{914C3EDF-84FF-56C5-6EEE-62348DC5ADF3}"/>
              </a:ext>
            </a:extLst>
          </p:cNvPr>
          <p:cNvSpPr>
            <a:spLocks noGrp="1"/>
          </p:cNvSpPr>
          <p:nvPr>
            <p:ph type="dt" sz="half" idx="10"/>
          </p:nvPr>
        </p:nvSpPr>
        <p:spPr/>
        <p:txBody>
          <a:bodyPr/>
          <a:lstStyle>
            <a:lvl1pPr>
              <a:defRPr>
                <a:solidFill>
                  <a:schemeClr val="bg1"/>
                </a:solidFill>
              </a:defRPr>
            </a:lvl1pPr>
          </a:lstStyle>
          <a:p>
            <a:r>
              <a:rPr lang="en-US"/>
              <a:t>3/12/2026</a:t>
            </a:r>
            <a:endParaRPr lang="fr-FR" dirty="0"/>
          </a:p>
        </p:txBody>
      </p:sp>
      <p:sp>
        <p:nvSpPr>
          <p:cNvPr id="15" name="Espace réservé du pied de page 14">
            <a:extLst>
              <a:ext uri="{FF2B5EF4-FFF2-40B4-BE49-F238E27FC236}">
                <a16:creationId xmlns:a16="http://schemas.microsoft.com/office/drawing/2014/main" id="{CA229E7D-5925-577A-6E99-3E009A5C15FB}"/>
              </a:ext>
            </a:extLst>
          </p:cNvPr>
          <p:cNvSpPr>
            <a:spLocks noGrp="1"/>
          </p:cNvSpPr>
          <p:nvPr>
            <p:ph type="ftr" sz="quarter" idx="11"/>
          </p:nvPr>
        </p:nvSpPr>
        <p:spPr/>
        <p:txBody>
          <a:bodyPr/>
          <a:lstStyle>
            <a:lvl1pPr>
              <a:defRPr>
                <a:solidFill>
                  <a:schemeClr val="bg1"/>
                </a:solidFill>
              </a:defRPr>
            </a:lvl1pPr>
          </a:lstStyle>
          <a:p>
            <a:r>
              <a:rPr lang="en-US"/>
              <a:t>FISSION 2026: 7th Workshop on Nuclear Fission and Spectroscopy of Neutron-Rich Nuclei</a:t>
            </a:r>
            <a:endParaRPr lang="fr-FR" dirty="0"/>
          </a:p>
        </p:txBody>
      </p:sp>
      <p:sp>
        <p:nvSpPr>
          <p:cNvPr id="25" name="Espace réservé du numéro de diapositive 24">
            <a:extLst>
              <a:ext uri="{FF2B5EF4-FFF2-40B4-BE49-F238E27FC236}">
                <a16:creationId xmlns:a16="http://schemas.microsoft.com/office/drawing/2014/main" id="{E0039A2A-B2A3-3003-AC28-98B9483723BF}"/>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a:t>
            </a:fld>
            <a:endParaRPr lang="fr-FR" dirty="0"/>
          </a:p>
        </p:txBody>
      </p:sp>
    </p:spTree>
    <p:extLst>
      <p:ext uri="{BB962C8B-B14F-4D97-AF65-F5344CB8AC3E}">
        <p14:creationId xmlns:p14="http://schemas.microsoft.com/office/powerpoint/2010/main" val="1172462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light">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D2E413D-76E6-5233-CF73-FD49BCAF474D}"/>
              </a:ext>
            </a:extLst>
          </p:cNvPr>
          <p:cNvSpPr>
            <a:spLocks noGrp="1"/>
          </p:cNvSpPr>
          <p:nvPr>
            <p:ph idx="1" hasCustomPrompt="1"/>
          </p:nvPr>
        </p:nvSpPr>
        <p:spPr>
          <a:xfrm>
            <a:off x="727076" y="1765299"/>
            <a:ext cx="8659812" cy="4148139"/>
          </a:xfrm>
        </p:spPr>
        <p:txBody>
          <a:bodyPr lIns="0" numCol="2" spcCol="360000"/>
          <a:lstStyle>
            <a:lvl1pPr marL="358775" indent="-358775">
              <a:spcBef>
                <a:spcPts val="1800"/>
              </a:spcBef>
              <a:buClr>
                <a:schemeClr val="tx2"/>
              </a:buClr>
              <a:buSzPct val="100000"/>
              <a:buFont typeface="+mj-lt"/>
              <a:buAutoNum type="arabicPeriod"/>
              <a:defRPr>
                <a:solidFill>
                  <a:schemeClr val="tx1"/>
                </a:solidFill>
                <a:latin typeface="+mj-lt"/>
              </a:defRPr>
            </a:lvl1pPr>
            <a:lvl2pPr marL="358775" indent="0">
              <a:buFontTx/>
              <a:buNone/>
              <a:defRPr sz="1400">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Modifier les styles du texte du masque</a:t>
            </a:r>
          </a:p>
          <a:p>
            <a:pPr lvl="1"/>
            <a:r>
              <a:rPr lang="fr-FR"/>
              <a:t>Deuxième niveau</a:t>
            </a:r>
          </a:p>
        </p:txBody>
      </p:sp>
      <p:sp>
        <p:nvSpPr>
          <p:cNvPr id="7" name="ZoneTexte 6">
            <a:extLst>
              <a:ext uri="{FF2B5EF4-FFF2-40B4-BE49-F238E27FC236}">
                <a16:creationId xmlns:a16="http://schemas.microsoft.com/office/drawing/2014/main" id="{4585063C-DA94-C737-8964-5690FC880710}"/>
              </a:ext>
            </a:extLst>
          </p:cNvPr>
          <p:cNvSpPr txBox="1"/>
          <p:nvPr userDrawn="1"/>
        </p:nvSpPr>
        <p:spPr>
          <a:xfrm>
            <a:off x="-101600" y="-276999"/>
            <a:ext cx="12192000" cy="461665"/>
          </a:xfrm>
          <a:prstGeom prst="rect">
            <a:avLst/>
          </a:prstGeom>
          <a:noFill/>
        </p:spPr>
        <p:txBody>
          <a:bodyPr wrap="square" rtlCol="0">
            <a:spAutoFit/>
          </a:bodyPr>
          <a:lstStyle/>
          <a:p>
            <a:r>
              <a:rPr lang="fr-FR" sz="1200" dirty="0">
                <a:solidFill>
                  <a:schemeClr val="bg1">
                    <a:lumMod val="50000"/>
                  </a:schemeClr>
                </a:solidFill>
              </a:rPr>
              <a:t>Disposition : Sommaire light</a:t>
            </a:r>
          </a:p>
          <a:p>
            <a:endParaRPr lang="fr-FR" sz="1200" dirty="0">
              <a:solidFill>
                <a:schemeClr val="bg1">
                  <a:lumMod val="50000"/>
                </a:schemeClr>
              </a:solidFill>
            </a:endParaRPr>
          </a:p>
        </p:txBody>
      </p:sp>
      <p:sp>
        <p:nvSpPr>
          <p:cNvPr id="2" name="ZoneTexte 1">
            <a:extLst>
              <a:ext uri="{FF2B5EF4-FFF2-40B4-BE49-F238E27FC236}">
                <a16:creationId xmlns:a16="http://schemas.microsoft.com/office/drawing/2014/main" id="{A21E7187-2172-D725-E095-C0FCE93238AE}"/>
              </a:ext>
            </a:extLst>
          </p:cNvPr>
          <p:cNvSpPr txBox="1"/>
          <p:nvPr userDrawn="1"/>
        </p:nvSpPr>
        <p:spPr>
          <a:xfrm>
            <a:off x="-101600" y="6858000"/>
            <a:ext cx="12192000" cy="461665"/>
          </a:xfrm>
          <a:prstGeom prst="rect">
            <a:avLst/>
          </a:prstGeom>
          <a:noFill/>
        </p:spPr>
        <p:txBody>
          <a:bodyPr wrap="square" rtlCol="0">
            <a:spAutoFit/>
          </a:bodyPr>
          <a:lstStyle/>
          <a:p>
            <a:r>
              <a:rPr lang="fr-FR" sz="1200" dirty="0">
                <a:solidFill>
                  <a:schemeClr val="bg1">
                    <a:lumMod val="50000"/>
                  </a:schemeClr>
                </a:solidFill>
              </a:rPr>
              <a:t>Astuce :Ce sommaire est sur deux colonnes, pour passer sur une colonne : Clic droit sur la zone de texte + « Format de la forme » / « Options de texte » / « Colonnes » = 1 </a:t>
            </a:r>
          </a:p>
          <a:p>
            <a:endParaRPr lang="fr-FR" sz="1200" dirty="0">
              <a:solidFill>
                <a:schemeClr val="bg1">
                  <a:lumMod val="50000"/>
                </a:schemeClr>
              </a:solidFill>
            </a:endParaRPr>
          </a:p>
        </p:txBody>
      </p:sp>
      <p:sp>
        <p:nvSpPr>
          <p:cNvPr id="14"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27076" y="314036"/>
            <a:ext cx="10733087" cy="871827"/>
          </a:xfrm>
          <a:prstGeom prst="rect">
            <a:avLst/>
          </a:prstGeom>
        </p:spPr>
        <p:txBody>
          <a:bodyPr vert="horz" lIns="0" tIns="45720" rIns="91440" bIns="45720" rtlCol="0" anchor="t">
            <a:normAutofit/>
          </a:bodyPr>
          <a:lstStyle/>
          <a:p>
            <a:r>
              <a:rPr lang="en-US"/>
              <a:t>Click to edit Master title style</a:t>
            </a:r>
            <a:endParaRPr lang="fr-FR" dirty="0"/>
          </a:p>
        </p:txBody>
      </p:sp>
      <p:pic>
        <p:nvPicPr>
          <p:cNvPr id="11" name="Image 10">
            <a:extLst>
              <a:ext uri="{FF2B5EF4-FFF2-40B4-BE49-F238E27FC236}">
                <a16:creationId xmlns:a16="http://schemas.microsoft.com/office/drawing/2014/main" id="{8B329AAF-3546-DCEA-619B-466FB9B544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666" r="82842" b="2802"/>
          <a:stretch/>
        </p:blipFill>
        <p:spPr>
          <a:xfrm>
            <a:off x="11647944" y="0"/>
            <a:ext cx="544056" cy="6858000"/>
          </a:xfrm>
          <a:prstGeom prst="rect">
            <a:avLst/>
          </a:prstGeom>
        </p:spPr>
      </p:pic>
      <p:sp>
        <p:nvSpPr>
          <p:cNvPr id="12" name="Espace réservé de la date 11">
            <a:extLst>
              <a:ext uri="{FF2B5EF4-FFF2-40B4-BE49-F238E27FC236}">
                <a16:creationId xmlns:a16="http://schemas.microsoft.com/office/drawing/2014/main" id="{AB8B2ECB-EC50-E1E8-3A70-D0DF5B546EB4}"/>
              </a:ext>
            </a:extLst>
          </p:cNvPr>
          <p:cNvSpPr>
            <a:spLocks noGrp="1"/>
          </p:cNvSpPr>
          <p:nvPr>
            <p:ph type="dt" sz="half" idx="10"/>
          </p:nvPr>
        </p:nvSpPr>
        <p:spPr/>
        <p:txBody>
          <a:bodyPr/>
          <a:lstStyle/>
          <a:p>
            <a:r>
              <a:rPr lang="en-US"/>
              <a:t>3/12/2026</a:t>
            </a:r>
            <a:endParaRPr lang="fr-FR" dirty="0"/>
          </a:p>
        </p:txBody>
      </p:sp>
      <p:sp>
        <p:nvSpPr>
          <p:cNvPr id="15" name="Espace réservé du pied de page 14">
            <a:extLst>
              <a:ext uri="{FF2B5EF4-FFF2-40B4-BE49-F238E27FC236}">
                <a16:creationId xmlns:a16="http://schemas.microsoft.com/office/drawing/2014/main" id="{38548604-3796-63A0-C437-28EAB17AD603}"/>
              </a:ext>
            </a:extLst>
          </p:cNvPr>
          <p:cNvSpPr>
            <a:spLocks noGrp="1"/>
          </p:cNvSpPr>
          <p:nvPr>
            <p:ph type="ftr" sz="quarter" idx="11"/>
          </p:nvPr>
        </p:nvSpPr>
        <p:spPr/>
        <p:txBody>
          <a:bodyPr/>
          <a:lstStyle/>
          <a:p>
            <a:r>
              <a:rPr lang="en-US"/>
              <a:t>FISSION 2026: 7th Workshop on Nuclear Fission and Spectroscopy of Neutron-Rich Nuclei</a:t>
            </a:r>
            <a:endParaRPr lang="fr-FR" dirty="0"/>
          </a:p>
        </p:txBody>
      </p:sp>
      <p:sp>
        <p:nvSpPr>
          <p:cNvPr id="16" name="Espace réservé du numéro de diapositive 15">
            <a:extLst>
              <a:ext uri="{FF2B5EF4-FFF2-40B4-BE49-F238E27FC236}">
                <a16:creationId xmlns:a16="http://schemas.microsoft.com/office/drawing/2014/main" id="{43A448DB-A450-22D2-9A30-CE94EAFD7623}"/>
              </a:ext>
            </a:extLst>
          </p:cNvPr>
          <p:cNvSpPr>
            <a:spLocks noGrp="1"/>
          </p:cNvSpPr>
          <p:nvPr>
            <p:ph type="sldNum" sz="quarter" idx="12"/>
          </p:nvPr>
        </p:nvSpPr>
        <p:spPr/>
        <p:txBody>
          <a:bodyPr/>
          <a:lstStyle/>
          <a:p>
            <a:fld id="{0CBC77A0-1F4E-42FF-9FFC-F45C3A64AF90}" type="slidenum">
              <a:rPr lang="fr-FR" smtClean="0"/>
              <a:pPr/>
              <a:t>‹#›</a:t>
            </a:fld>
            <a:endParaRPr lang="fr-FR" dirty="0"/>
          </a:p>
        </p:txBody>
      </p:sp>
    </p:spTree>
    <p:extLst>
      <p:ext uri="{BB962C8B-B14F-4D97-AF65-F5344CB8AC3E}">
        <p14:creationId xmlns:p14="http://schemas.microsoft.com/office/powerpoint/2010/main" val="245948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C297F72-9AE9-FCA1-E35C-172594739B42}"/>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3" name="Espace réservé du texte 2">
            <a:extLst>
              <a:ext uri="{FF2B5EF4-FFF2-40B4-BE49-F238E27FC236}">
                <a16:creationId xmlns:a16="http://schemas.microsoft.com/office/drawing/2014/main" id="{5E8D3273-E080-F9CC-63A9-0032F5C40FC7}"/>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3/12/2026</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a:t>
            </a:fld>
            <a:endParaRPr lang="fr-FR"/>
          </a:p>
        </p:txBody>
      </p:sp>
      <p:sp>
        <p:nvSpPr>
          <p:cNvPr id="24" name="Espace réservé du texte 2">
            <a:extLst>
              <a:ext uri="{FF2B5EF4-FFF2-40B4-BE49-F238E27FC236}">
                <a16:creationId xmlns:a16="http://schemas.microsoft.com/office/drawing/2014/main" id="{CE5019BD-FEE2-4904-8DD7-C35C97AA3BF4}"/>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a:t>
            </a:r>
          </a:p>
        </p:txBody>
      </p:sp>
      <p:pic>
        <p:nvPicPr>
          <p:cNvPr id="26"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grpSp>
        <p:nvGrpSpPr>
          <p:cNvPr id="27" name="Group 12">
            <a:extLst>
              <a:ext uri="{FF2B5EF4-FFF2-40B4-BE49-F238E27FC236}">
                <a16:creationId xmlns:a16="http://schemas.microsoft.com/office/drawing/2014/main" id="{DFC7A27D-F544-3847-F87B-0DF45C44C0D3}"/>
              </a:ext>
            </a:extLst>
          </p:cNvPr>
          <p:cNvGrpSpPr>
            <a:grpSpLocks noChangeAspect="1"/>
          </p:cNvGrpSpPr>
          <p:nvPr userDrawn="1"/>
        </p:nvGrpSpPr>
        <p:grpSpPr bwMode="auto">
          <a:xfrm>
            <a:off x="266859" y="6343650"/>
            <a:ext cx="316707" cy="316707"/>
            <a:chOff x="461" y="3861"/>
            <a:chExt cx="304" cy="304"/>
          </a:xfrm>
        </p:grpSpPr>
        <p:sp>
          <p:nvSpPr>
            <p:cNvPr id="28" name="AutoShape 11">
              <a:extLst>
                <a:ext uri="{FF2B5EF4-FFF2-40B4-BE49-F238E27FC236}">
                  <a16:creationId xmlns:a16="http://schemas.microsoft.com/office/drawing/2014/main" id="{C581EC54-E4C7-2B85-765F-226E90ED37F9}"/>
                </a:ext>
              </a:extLst>
            </p:cNvPr>
            <p:cNvSpPr>
              <a:spLocks noChangeAspect="1" noChangeArrowheads="1" noTextEdit="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Rectangle 13">
              <a:extLst>
                <a:ext uri="{FF2B5EF4-FFF2-40B4-BE49-F238E27FC236}">
                  <a16:creationId xmlns:a16="http://schemas.microsoft.com/office/drawing/2014/main" id="{024FFC00-E238-123D-8547-D317547D5C21}"/>
                </a:ext>
              </a:extLst>
            </p:cNvPr>
            <p:cNvSpPr>
              <a:spLocks noChangeArrowheads="1"/>
            </p:cNvSpPr>
            <p:nvPr userDrawn="1"/>
          </p:nvSpPr>
          <p:spPr bwMode="auto">
            <a:xfrm>
              <a:off x="461" y="3861"/>
              <a:ext cx="304" cy="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Rectangle 14">
              <a:extLst>
                <a:ext uri="{FF2B5EF4-FFF2-40B4-BE49-F238E27FC236}">
                  <a16:creationId xmlns:a16="http://schemas.microsoft.com/office/drawing/2014/main" id="{26FC7AA9-98AE-CF10-6510-FBB15BB6F6AD}"/>
                </a:ext>
              </a:extLst>
            </p:cNvPr>
            <p:cNvSpPr>
              <a:spLocks noChangeArrowheads="1"/>
            </p:cNvSpPr>
            <p:nvPr userDrawn="1"/>
          </p:nvSpPr>
          <p:spPr bwMode="auto">
            <a:xfrm>
              <a:off x="461" y="3861"/>
              <a:ext cx="30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15">
              <a:extLst>
                <a:ext uri="{FF2B5EF4-FFF2-40B4-BE49-F238E27FC236}">
                  <a16:creationId xmlns:a16="http://schemas.microsoft.com/office/drawing/2014/main" id="{485E328D-5058-4023-75AE-4DF8C1BAEBCA}"/>
                </a:ext>
              </a:extLst>
            </p:cNvPr>
            <p:cNvSpPr>
              <a:spLocks noEditPoints="1"/>
            </p:cNvSpPr>
            <p:nvPr userDrawn="1"/>
          </p:nvSpPr>
          <p:spPr bwMode="auto">
            <a:xfrm>
              <a:off x="518" y="3962"/>
              <a:ext cx="189" cy="72"/>
            </a:xfrm>
            <a:custGeom>
              <a:avLst/>
              <a:gdLst>
                <a:gd name="T0" fmla="*/ 498 w 498"/>
                <a:gd name="T1" fmla="*/ 96 h 190"/>
                <a:gd name="T2" fmla="*/ 415 w 498"/>
                <a:gd name="T3" fmla="*/ 0 h 190"/>
                <a:gd name="T4" fmla="*/ 350 w 498"/>
                <a:gd name="T5" fmla="*/ 13 h 190"/>
                <a:gd name="T6" fmla="*/ 348 w 498"/>
                <a:gd name="T7" fmla="*/ 37 h 190"/>
                <a:gd name="T8" fmla="*/ 413 w 498"/>
                <a:gd name="T9" fmla="*/ 21 h 190"/>
                <a:gd name="T10" fmla="*/ 463 w 498"/>
                <a:gd name="T11" fmla="*/ 43 h 190"/>
                <a:gd name="T12" fmla="*/ 335 w 498"/>
                <a:gd name="T13" fmla="*/ 141 h 190"/>
                <a:gd name="T14" fmla="*/ 252 w 498"/>
                <a:gd name="T15" fmla="*/ 169 h 190"/>
                <a:gd name="T16" fmla="*/ 199 w 498"/>
                <a:gd name="T17" fmla="*/ 147 h 190"/>
                <a:gd name="T18" fmla="*/ 320 w 498"/>
                <a:gd name="T19" fmla="*/ 34 h 190"/>
                <a:gd name="T20" fmla="*/ 251 w 498"/>
                <a:gd name="T21" fmla="*/ 0 h 190"/>
                <a:gd name="T22" fmla="*/ 188 w 498"/>
                <a:gd name="T23" fmla="*/ 24 h 190"/>
                <a:gd name="T24" fmla="*/ 165 w 498"/>
                <a:gd name="T25" fmla="*/ 98 h 190"/>
                <a:gd name="T26" fmla="*/ 173 w 498"/>
                <a:gd name="T27" fmla="*/ 140 h 190"/>
                <a:gd name="T28" fmla="*/ 85 w 498"/>
                <a:gd name="T29" fmla="*/ 169 h 190"/>
                <a:gd name="T30" fmla="*/ 19 w 498"/>
                <a:gd name="T31" fmla="*/ 95 h 190"/>
                <a:gd name="T32" fmla="*/ 85 w 498"/>
                <a:gd name="T33" fmla="*/ 21 h 190"/>
                <a:gd name="T34" fmla="*/ 150 w 498"/>
                <a:gd name="T35" fmla="*/ 37 h 190"/>
                <a:gd name="T36" fmla="*/ 148 w 498"/>
                <a:gd name="T37" fmla="*/ 13 h 190"/>
                <a:gd name="T38" fmla="*/ 87 w 498"/>
                <a:gd name="T39" fmla="*/ 0 h 190"/>
                <a:gd name="T40" fmla="*/ 0 w 498"/>
                <a:gd name="T41" fmla="*/ 95 h 190"/>
                <a:gd name="T42" fmla="*/ 86 w 498"/>
                <a:gd name="T43" fmla="*/ 190 h 190"/>
                <a:gd name="T44" fmla="*/ 182 w 498"/>
                <a:gd name="T45" fmla="*/ 159 h 190"/>
                <a:gd name="T46" fmla="*/ 251 w 498"/>
                <a:gd name="T47" fmla="*/ 190 h 190"/>
                <a:gd name="T48" fmla="*/ 338 w 498"/>
                <a:gd name="T49" fmla="*/ 164 h 190"/>
                <a:gd name="T50" fmla="*/ 411 w 498"/>
                <a:gd name="T51" fmla="*/ 190 h 190"/>
                <a:gd name="T52" fmla="*/ 477 w 498"/>
                <a:gd name="T53" fmla="*/ 163 h 190"/>
                <a:gd name="T54" fmla="*/ 478 w 498"/>
                <a:gd name="T55" fmla="*/ 185 h 190"/>
                <a:gd name="T56" fmla="*/ 498 w 498"/>
                <a:gd name="T57" fmla="*/ 189 h 190"/>
                <a:gd name="T58" fmla="*/ 498 w 498"/>
                <a:gd name="T59" fmla="*/ 96 h 190"/>
                <a:gd name="T60" fmla="*/ 184 w 498"/>
                <a:gd name="T61" fmla="*/ 107 h 190"/>
                <a:gd name="T62" fmla="*/ 201 w 498"/>
                <a:gd name="T63" fmla="*/ 39 h 190"/>
                <a:gd name="T64" fmla="*/ 251 w 498"/>
                <a:gd name="T65" fmla="*/ 19 h 190"/>
                <a:gd name="T66" fmla="*/ 297 w 498"/>
                <a:gd name="T67" fmla="*/ 37 h 190"/>
                <a:gd name="T68" fmla="*/ 261 w 498"/>
                <a:gd name="T69" fmla="*/ 78 h 190"/>
                <a:gd name="T70" fmla="*/ 190 w 498"/>
                <a:gd name="T71" fmla="*/ 128 h 190"/>
                <a:gd name="T72" fmla="*/ 184 w 498"/>
                <a:gd name="T73" fmla="*/ 107 h 190"/>
                <a:gd name="T74" fmla="*/ 462 w 498"/>
                <a:gd name="T75" fmla="*/ 151 h 190"/>
                <a:gd name="T76" fmla="*/ 411 w 498"/>
                <a:gd name="T77" fmla="*/ 170 h 190"/>
                <a:gd name="T78" fmla="*/ 356 w 498"/>
                <a:gd name="T79" fmla="*/ 151 h 190"/>
                <a:gd name="T80" fmla="*/ 472 w 498"/>
                <a:gd name="T81" fmla="*/ 60 h 190"/>
                <a:gd name="T82" fmla="*/ 479 w 498"/>
                <a:gd name="T83" fmla="*/ 83 h 190"/>
                <a:gd name="T84" fmla="*/ 462 w 498"/>
                <a:gd name="T85" fmla="*/ 15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8" h="190">
                  <a:moveTo>
                    <a:pt x="498" y="96"/>
                  </a:moveTo>
                  <a:cubicBezTo>
                    <a:pt x="498" y="6"/>
                    <a:pt x="430" y="0"/>
                    <a:pt x="415" y="0"/>
                  </a:cubicBezTo>
                  <a:cubicBezTo>
                    <a:pt x="393" y="0"/>
                    <a:pt x="372" y="4"/>
                    <a:pt x="350" y="13"/>
                  </a:cubicBezTo>
                  <a:cubicBezTo>
                    <a:pt x="348" y="37"/>
                    <a:pt x="348" y="37"/>
                    <a:pt x="348" y="37"/>
                  </a:cubicBezTo>
                  <a:cubicBezTo>
                    <a:pt x="357" y="33"/>
                    <a:pt x="385" y="21"/>
                    <a:pt x="413" y="21"/>
                  </a:cubicBezTo>
                  <a:cubicBezTo>
                    <a:pt x="435" y="21"/>
                    <a:pt x="452" y="28"/>
                    <a:pt x="463" y="43"/>
                  </a:cubicBezTo>
                  <a:cubicBezTo>
                    <a:pt x="387" y="82"/>
                    <a:pt x="342" y="114"/>
                    <a:pt x="335" y="141"/>
                  </a:cubicBezTo>
                  <a:cubicBezTo>
                    <a:pt x="316" y="154"/>
                    <a:pt x="282" y="169"/>
                    <a:pt x="252" y="169"/>
                  </a:cubicBezTo>
                  <a:cubicBezTo>
                    <a:pt x="219" y="169"/>
                    <a:pt x="205" y="155"/>
                    <a:pt x="199" y="147"/>
                  </a:cubicBezTo>
                  <a:cubicBezTo>
                    <a:pt x="282" y="91"/>
                    <a:pt x="325" y="59"/>
                    <a:pt x="320" y="34"/>
                  </a:cubicBezTo>
                  <a:cubicBezTo>
                    <a:pt x="315" y="11"/>
                    <a:pt x="281" y="0"/>
                    <a:pt x="251" y="0"/>
                  </a:cubicBezTo>
                  <a:cubicBezTo>
                    <a:pt x="219" y="0"/>
                    <a:pt x="198" y="13"/>
                    <a:pt x="188" y="24"/>
                  </a:cubicBezTo>
                  <a:cubicBezTo>
                    <a:pt x="172" y="41"/>
                    <a:pt x="164" y="66"/>
                    <a:pt x="165" y="98"/>
                  </a:cubicBezTo>
                  <a:cubicBezTo>
                    <a:pt x="165" y="112"/>
                    <a:pt x="168" y="127"/>
                    <a:pt x="173" y="140"/>
                  </a:cubicBezTo>
                  <a:cubicBezTo>
                    <a:pt x="160" y="148"/>
                    <a:pt x="125" y="169"/>
                    <a:pt x="85" y="169"/>
                  </a:cubicBezTo>
                  <a:cubicBezTo>
                    <a:pt x="38" y="169"/>
                    <a:pt x="19" y="132"/>
                    <a:pt x="19" y="95"/>
                  </a:cubicBezTo>
                  <a:cubicBezTo>
                    <a:pt x="19" y="59"/>
                    <a:pt x="37" y="21"/>
                    <a:pt x="85" y="21"/>
                  </a:cubicBezTo>
                  <a:cubicBezTo>
                    <a:pt x="113" y="21"/>
                    <a:pt x="140" y="32"/>
                    <a:pt x="150" y="37"/>
                  </a:cubicBezTo>
                  <a:cubicBezTo>
                    <a:pt x="148" y="13"/>
                    <a:pt x="148" y="13"/>
                    <a:pt x="148" y="13"/>
                  </a:cubicBezTo>
                  <a:cubicBezTo>
                    <a:pt x="130" y="6"/>
                    <a:pt x="107" y="0"/>
                    <a:pt x="87" y="0"/>
                  </a:cubicBezTo>
                  <a:cubicBezTo>
                    <a:pt x="7" y="0"/>
                    <a:pt x="0" y="67"/>
                    <a:pt x="0" y="95"/>
                  </a:cubicBezTo>
                  <a:cubicBezTo>
                    <a:pt x="0" y="122"/>
                    <a:pt x="7" y="190"/>
                    <a:pt x="86" y="190"/>
                  </a:cubicBezTo>
                  <a:cubicBezTo>
                    <a:pt x="134" y="190"/>
                    <a:pt x="175" y="164"/>
                    <a:pt x="182" y="159"/>
                  </a:cubicBezTo>
                  <a:cubicBezTo>
                    <a:pt x="187" y="168"/>
                    <a:pt x="208" y="190"/>
                    <a:pt x="251" y="190"/>
                  </a:cubicBezTo>
                  <a:cubicBezTo>
                    <a:pt x="286" y="190"/>
                    <a:pt x="325" y="173"/>
                    <a:pt x="338" y="164"/>
                  </a:cubicBezTo>
                  <a:cubicBezTo>
                    <a:pt x="346" y="175"/>
                    <a:pt x="362" y="190"/>
                    <a:pt x="411" y="190"/>
                  </a:cubicBezTo>
                  <a:cubicBezTo>
                    <a:pt x="444" y="190"/>
                    <a:pt x="464" y="179"/>
                    <a:pt x="477" y="163"/>
                  </a:cubicBezTo>
                  <a:cubicBezTo>
                    <a:pt x="477" y="171"/>
                    <a:pt x="478" y="179"/>
                    <a:pt x="478" y="185"/>
                  </a:cubicBezTo>
                  <a:cubicBezTo>
                    <a:pt x="498" y="189"/>
                    <a:pt x="498" y="189"/>
                    <a:pt x="498" y="189"/>
                  </a:cubicBezTo>
                  <a:cubicBezTo>
                    <a:pt x="497" y="168"/>
                    <a:pt x="498" y="97"/>
                    <a:pt x="498" y="96"/>
                  </a:cubicBezTo>
                  <a:moveTo>
                    <a:pt x="184" y="107"/>
                  </a:moveTo>
                  <a:cubicBezTo>
                    <a:pt x="184" y="107"/>
                    <a:pt x="178" y="65"/>
                    <a:pt x="201" y="39"/>
                  </a:cubicBezTo>
                  <a:cubicBezTo>
                    <a:pt x="212" y="26"/>
                    <a:pt x="229" y="19"/>
                    <a:pt x="251" y="19"/>
                  </a:cubicBezTo>
                  <a:cubicBezTo>
                    <a:pt x="275" y="19"/>
                    <a:pt x="295" y="28"/>
                    <a:pt x="297" y="37"/>
                  </a:cubicBezTo>
                  <a:cubicBezTo>
                    <a:pt x="299" y="44"/>
                    <a:pt x="292" y="53"/>
                    <a:pt x="261" y="78"/>
                  </a:cubicBezTo>
                  <a:cubicBezTo>
                    <a:pt x="261" y="78"/>
                    <a:pt x="230" y="105"/>
                    <a:pt x="190" y="128"/>
                  </a:cubicBezTo>
                  <a:cubicBezTo>
                    <a:pt x="187" y="122"/>
                    <a:pt x="185" y="115"/>
                    <a:pt x="184" y="107"/>
                  </a:cubicBezTo>
                  <a:moveTo>
                    <a:pt x="462" y="151"/>
                  </a:moveTo>
                  <a:cubicBezTo>
                    <a:pt x="450" y="164"/>
                    <a:pt x="433" y="170"/>
                    <a:pt x="411" y="170"/>
                  </a:cubicBezTo>
                  <a:cubicBezTo>
                    <a:pt x="361" y="170"/>
                    <a:pt x="356" y="151"/>
                    <a:pt x="356" y="151"/>
                  </a:cubicBezTo>
                  <a:cubicBezTo>
                    <a:pt x="350" y="140"/>
                    <a:pt x="367" y="116"/>
                    <a:pt x="472" y="60"/>
                  </a:cubicBezTo>
                  <a:cubicBezTo>
                    <a:pt x="475" y="67"/>
                    <a:pt x="477" y="75"/>
                    <a:pt x="479" y="83"/>
                  </a:cubicBezTo>
                  <a:cubicBezTo>
                    <a:pt x="479" y="83"/>
                    <a:pt x="484" y="125"/>
                    <a:pt x="462" y="151"/>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Rectangle 16">
              <a:extLst>
                <a:ext uri="{FF2B5EF4-FFF2-40B4-BE49-F238E27FC236}">
                  <a16:creationId xmlns:a16="http://schemas.microsoft.com/office/drawing/2014/main" id="{B32124BB-315A-4642-3185-D0F09F05E9F3}"/>
                </a:ext>
              </a:extLst>
            </p:cNvPr>
            <p:cNvSpPr>
              <a:spLocks noChangeArrowheads="1"/>
            </p:cNvSpPr>
            <p:nvPr userDrawn="1"/>
          </p:nvSpPr>
          <p:spPr bwMode="auto">
            <a:xfrm>
              <a:off x="526" y="4057"/>
              <a:ext cx="174" cy="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Rectangle 17">
              <a:extLst>
                <a:ext uri="{FF2B5EF4-FFF2-40B4-BE49-F238E27FC236}">
                  <a16:creationId xmlns:a16="http://schemas.microsoft.com/office/drawing/2014/main" id="{283D2C2C-F437-0747-2745-E4E3B6D20760}"/>
                </a:ext>
              </a:extLst>
            </p:cNvPr>
            <p:cNvSpPr>
              <a:spLocks noChangeArrowheads="1"/>
            </p:cNvSpPr>
            <p:nvPr userDrawn="1"/>
          </p:nvSpPr>
          <p:spPr bwMode="auto">
            <a:xfrm>
              <a:off x="526" y="4057"/>
              <a:ext cx="174" cy="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079956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section ligh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5675086" y="0"/>
            <a:ext cx="65169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light</a:t>
            </a:r>
          </a:p>
        </p:txBody>
      </p:sp>
      <p:pic>
        <p:nvPicPr>
          <p:cNvPr id="8" name="PATTERN 14">
            <a:extLst>
              <a:ext uri="{FF2B5EF4-FFF2-40B4-BE49-F238E27FC236}">
                <a16:creationId xmlns:a16="http://schemas.microsoft.com/office/drawing/2014/main" id="{2582F57D-4CEF-BB5A-C74F-450386FD8E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065" t="80145" r="2860" b="-12214"/>
          <a:stretch/>
        </p:blipFill>
        <p:spPr>
          <a:xfrm>
            <a:off x="0" y="0"/>
            <a:ext cx="12192001" cy="974400"/>
          </a:xfrm>
          <a:prstGeom prst="rect">
            <a:avLst/>
          </a:prstGeom>
        </p:spPr>
      </p:pic>
      <p:sp>
        <p:nvSpPr>
          <p:cNvPr id="9" name="Espace réservé de la date 8">
            <a:extLst>
              <a:ext uri="{FF2B5EF4-FFF2-40B4-BE49-F238E27FC236}">
                <a16:creationId xmlns:a16="http://schemas.microsoft.com/office/drawing/2014/main" id="{4B8F1117-0C05-E4A8-4E70-E7172B08AAB0}"/>
              </a:ext>
            </a:extLst>
          </p:cNvPr>
          <p:cNvSpPr>
            <a:spLocks noGrp="1"/>
          </p:cNvSpPr>
          <p:nvPr>
            <p:ph type="dt" sz="half" idx="14"/>
          </p:nvPr>
        </p:nvSpPr>
        <p:spPr/>
        <p:txBody>
          <a:bodyPr/>
          <a:lstStyle/>
          <a:p>
            <a:r>
              <a:rPr lang="en-US"/>
              <a:t>3/12/2026</a:t>
            </a:r>
            <a:endParaRPr lang="fr-FR" dirty="0"/>
          </a:p>
        </p:txBody>
      </p:sp>
      <p:sp>
        <p:nvSpPr>
          <p:cNvPr id="10" name="Espace réservé du pied de page 9">
            <a:extLst>
              <a:ext uri="{FF2B5EF4-FFF2-40B4-BE49-F238E27FC236}">
                <a16:creationId xmlns:a16="http://schemas.microsoft.com/office/drawing/2014/main" id="{ABB4C71F-0E19-B583-5B43-59128B9CB247}"/>
              </a:ext>
            </a:extLst>
          </p:cNvPr>
          <p:cNvSpPr>
            <a:spLocks noGrp="1"/>
          </p:cNvSpPr>
          <p:nvPr>
            <p:ph type="ftr" sz="quarter" idx="15"/>
          </p:nvPr>
        </p:nvSpPr>
        <p:spPr/>
        <p:txBody>
          <a:bodyPr/>
          <a:lstStyle/>
          <a:p>
            <a:r>
              <a:rPr lang="en-US"/>
              <a:t>FISSION 2026: 7th Workshop on Nuclear Fission and Spectroscopy of Neutron-Rich Nuclei</a:t>
            </a:r>
            <a:endParaRPr lang="fr-FR" dirty="0"/>
          </a:p>
        </p:txBody>
      </p:sp>
      <p:sp>
        <p:nvSpPr>
          <p:cNvPr id="11" name="Espace réservé du numéro de diapositive 10">
            <a:extLst>
              <a:ext uri="{FF2B5EF4-FFF2-40B4-BE49-F238E27FC236}">
                <a16:creationId xmlns:a16="http://schemas.microsoft.com/office/drawing/2014/main" id="{3035A95C-D228-2D25-8FE9-AE69EC817782}"/>
              </a:ext>
            </a:extLst>
          </p:cNvPr>
          <p:cNvSpPr>
            <a:spLocks noGrp="1"/>
          </p:cNvSpPr>
          <p:nvPr>
            <p:ph type="sldNum" sz="quarter" idx="16"/>
          </p:nvPr>
        </p:nvSpPr>
        <p:spPr/>
        <p:txBody>
          <a:bodyPr/>
          <a:lstStyle/>
          <a:p>
            <a:fld id="{0CBC77A0-1F4E-42FF-9FFC-F45C3A64AF90}" type="slidenum">
              <a:rPr lang="fr-FR" smtClean="0"/>
              <a:pPr/>
              <a:t>‹#›</a:t>
            </a:fld>
            <a:endParaRPr lang="fr-FR" dirty="0"/>
          </a:p>
        </p:txBody>
      </p:sp>
      <p:sp>
        <p:nvSpPr>
          <p:cNvPr id="4" name="Titre 1">
            <a:extLst>
              <a:ext uri="{FF2B5EF4-FFF2-40B4-BE49-F238E27FC236}">
                <a16:creationId xmlns:a16="http://schemas.microsoft.com/office/drawing/2014/main" id="{F8613F5A-9984-C727-F600-CCBEDD585800}"/>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tx1"/>
                </a:solidFill>
              </a:defRPr>
            </a:lvl1pPr>
          </a:lstStyle>
          <a:p>
            <a:r>
              <a:rPr lang="fr-FR" dirty="0"/>
              <a:t>Titre de la partie</a:t>
            </a:r>
          </a:p>
        </p:txBody>
      </p:sp>
      <p:sp>
        <p:nvSpPr>
          <p:cNvPr id="5" name="Espace réservé du texte 2">
            <a:extLst>
              <a:ext uri="{FF2B5EF4-FFF2-40B4-BE49-F238E27FC236}">
                <a16:creationId xmlns:a16="http://schemas.microsoft.com/office/drawing/2014/main" id="{E05DBD74-1959-0025-2022-DD6D5BC564E2}"/>
              </a:ext>
            </a:extLst>
          </p:cNvPr>
          <p:cNvSpPr>
            <a:spLocks noGrp="1"/>
          </p:cNvSpPr>
          <p:nvPr>
            <p:ph type="body" idx="1"/>
          </p:nvPr>
        </p:nvSpPr>
        <p:spPr>
          <a:xfrm>
            <a:off x="3771900" y="4702628"/>
            <a:ext cx="7688263" cy="1387021"/>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Espace réservé du texte 2">
            <a:extLst>
              <a:ext uri="{FF2B5EF4-FFF2-40B4-BE49-F238E27FC236}">
                <a16:creationId xmlns:a16="http://schemas.microsoft.com/office/drawing/2014/main" id="{BD0683F2-0083-B473-85FA-BF21CA1AA74F}"/>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372713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Gri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E2B122C-7C32-00D5-5677-35CC8ABC8223}"/>
              </a:ext>
            </a:extLst>
          </p:cNvPr>
          <p:cNvSpPr/>
          <p:nvPr userDrawn="1"/>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a:extLst>
              <a:ext uri="{FF2B5EF4-FFF2-40B4-BE49-F238E27FC236}">
                <a16:creationId xmlns:a16="http://schemas.microsoft.com/office/drawing/2014/main" id="{E1D6D37F-6A1E-3B66-26C8-C0F17D653E9C}"/>
              </a:ext>
            </a:extLst>
          </p:cNvPr>
          <p:cNvSpPr>
            <a:spLocks noGrp="1"/>
          </p:cNvSpPr>
          <p:nvPr>
            <p:ph type="dt" sz="half" idx="10"/>
          </p:nvPr>
        </p:nvSpPr>
        <p:spPr/>
        <p:txBody>
          <a:bodyPr/>
          <a:lstStyle>
            <a:lvl1pPr>
              <a:defRPr>
                <a:solidFill>
                  <a:schemeClr val="bg1"/>
                </a:solidFill>
              </a:defRPr>
            </a:lvl1pPr>
          </a:lstStyle>
          <a:p>
            <a:r>
              <a:rPr lang="en-US"/>
              <a:t>3/12/2026</a:t>
            </a:r>
            <a:endParaRPr lang="fr-FR"/>
          </a:p>
        </p:txBody>
      </p:sp>
      <p:sp>
        <p:nvSpPr>
          <p:cNvPr id="5" name="Espace réservé du pied de page 4">
            <a:extLst>
              <a:ext uri="{FF2B5EF4-FFF2-40B4-BE49-F238E27FC236}">
                <a16:creationId xmlns:a16="http://schemas.microsoft.com/office/drawing/2014/main" id="{ACD2F82D-AC61-B9F7-103B-D5B5DE390A6A}"/>
              </a:ext>
            </a:extLst>
          </p:cNvPr>
          <p:cNvSpPr>
            <a:spLocks noGrp="1"/>
          </p:cNvSpPr>
          <p:nvPr>
            <p:ph type="ftr" sz="quarter" idx="11"/>
          </p:nvPr>
        </p:nvSpPr>
        <p:spPr/>
        <p:txBody>
          <a:bodyPr/>
          <a:lstStyle>
            <a:lvl1pPr>
              <a:defRPr>
                <a:solidFill>
                  <a:schemeClr val="bg1"/>
                </a:solidFill>
              </a:defRPr>
            </a:lvl1pPr>
          </a:lstStyle>
          <a:p>
            <a:r>
              <a:rPr lang="en-US"/>
              <a:t>FISSION 2026: 7th Workshop on Nuclear Fission and Spectroscopy of Neutron-Rich Nuclei</a:t>
            </a:r>
            <a:endParaRPr lang="fr-FR"/>
          </a:p>
        </p:txBody>
      </p:sp>
      <p:sp>
        <p:nvSpPr>
          <p:cNvPr id="6" name="Espace réservé du numéro de diapositive 5">
            <a:extLst>
              <a:ext uri="{FF2B5EF4-FFF2-40B4-BE49-F238E27FC236}">
                <a16:creationId xmlns:a16="http://schemas.microsoft.com/office/drawing/2014/main" id="{38DBE8A5-A5C2-8825-ACF1-34BE5DCD04B0}"/>
              </a:ext>
            </a:extLst>
          </p:cNvPr>
          <p:cNvSpPr>
            <a:spLocks noGrp="1"/>
          </p:cNvSpPr>
          <p:nvPr>
            <p:ph type="sldNum" sz="quarter" idx="12"/>
          </p:nvPr>
        </p:nvSpPr>
        <p:spPr/>
        <p:txBody>
          <a:bodyPr/>
          <a:lstStyle>
            <a:lvl1pPr>
              <a:defRPr>
                <a:solidFill>
                  <a:schemeClr val="bg1"/>
                </a:solidFill>
              </a:defRPr>
            </a:lvl1pPr>
          </a:lstStyle>
          <a:p>
            <a:fld id="{0CBC77A0-1F4E-42FF-9FFC-F45C3A64AF90}" type="slidenum">
              <a:rPr lang="fr-FR" smtClean="0"/>
              <a:pPr/>
              <a:t>‹#›</a:t>
            </a:fld>
            <a:endParaRPr lang="fr-FR"/>
          </a:p>
        </p:txBody>
      </p:sp>
      <p:sp>
        <p:nvSpPr>
          <p:cNvPr id="25" name="Rectangle 24">
            <a:extLst>
              <a:ext uri="{FF2B5EF4-FFF2-40B4-BE49-F238E27FC236}">
                <a16:creationId xmlns:a16="http://schemas.microsoft.com/office/drawing/2014/main" id="{2E988CD6-F875-5F20-CB25-53D3006C5582}"/>
              </a:ext>
            </a:extLst>
          </p:cNvPr>
          <p:cNvSpPr/>
          <p:nvPr userDrawn="1"/>
        </p:nvSpPr>
        <p:spPr>
          <a:xfrm>
            <a:off x="3151189" y="3987800"/>
            <a:ext cx="349250" cy="3492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id="{BC10BA36-642C-D18A-73B5-1652743A0484}"/>
              </a:ext>
            </a:extLst>
          </p:cNvPr>
          <p:cNvSpPr txBox="1"/>
          <p:nvPr userDrawn="1"/>
        </p:nvSpPr>
        <p:spPr>
          <a:xfrm>
            <a:off x="-101600" y="-276999"/>
            <a:ext cx="12192000" cy="276999"/>
          </a:xfrm>
          <a:prstGeom prst="rect">
            <a:avLst/>
          </a:prstGeom>
          <a:noFill/>
        </p:spPr>
        <p:txBody>
          <a:bodyPr wrap="square" rtlCol="0">
            <a:spAutoFit/>
          </a:bodyPr>
          <a:lstStyle/>
          <a:p>
            <a:r>
              <a:rPr lang="fr-FR" sz="1200" dirty="0">
                <a:solidFill>
                  <a:schemeClr val="bg1">
                    <a:lumMod val="50000"/>
                  </a:schemeClr>
                </a:solidFill>
              </a:rPr>
              <a:t>Disposition : Titre de section Gris</a:t>
            </a:r>
          </a:p>
        </p:txBody>
      </p:sp>
      <p:pic>
        <p:nvPicPr>
          <p:cNvPr id="14"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5" name="PATTERN 14">
            <a:extLst>
              <a:ext uri="{FF2B5EF4-FFF2-40B4-BE49-F238E27FC236}">
                <a16:creationId xmlns:a16="http://schemas.microsoft.com/office/drawing/2014/main" id="{A9F2846A-9310-83E8-0175-AEDB4CD521B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1642" t="81597" r="4284" b="-1066"/>
          <a:stretch/>
        </p:blipFill>
        <p:spPr>
          <a:xfrm>
            <a:off x="0" y="0"/>
            <a:ext cx="12192001" cy="591852"/>
          </a:xfrm>
          <a:prstGeom prst="rect">
            <a:avLst/>
          </a:prstGeom>
        </p:spPr>
      </p:pic>
      <p:sp>
        <p:nvSpPr>
          <p:cNvPr id="8" name="Titre 1">
            <a:extLst>
              <a:ext uri="{FF2B5EF4-FFF2-40B4-BE49-F238E27FC236}">
                <a16:creationId xmlns:a16="http://schemas.microsoft.com/office/drawing/2014/main" id="{4805F626-181E-BCC6-1382-C547F81E4E7B}"/>
              </a:ext>
            </a:extLst>
          </p:cNvPr>
          <p:cNvSpPr>
            <a:spLocks noGrp="1"/>
          </p:cNvSpPr>
          <p:nvPr>
            <p:ph type="title" hasCustomPrompt="1"/>
          </p:nvPr>
        </p:nvSpPr>
        <p:spPr>
          <a:xfrm>
            <a:off x="3771900" y="2171700"/>
            <a:ext cx="7688263" cy="2390775"/>
          </a:xfrm>
        </p:spPr>
        <p:txBody>
          <a:bodyPr anchor="b">
            <a:normAutofit/>
          </a:bodyPr>
          <a:lstStyle>
            <a:lvl1pPr>
              <a:defRPr sz="5400">
                <a:solidFill>
                  <a:schemeClr val="bg1"/>
                </a:solidFill>
              </a:defRPr>
            </a:lvl1pPr>
          </a:lstStyle>
          <a:p>
            <a:r>
              <a:rPr lang="fr-FR" dirty="0"/>
              <a:t>Titre de la partie</a:t>
            </a:r>
          </a:p>
        </p:txBody>
      </p:sp>
      <p:sp>
        <p:nvSpPr>
          <p:cNvPr id="9" name="Espace réservé du texte 2">
            <a:extLst>
              <a:ext uri="{FF2B5EF4-FFF2-40B4-BE49-F238E27FC236}">
                <a16:creationId xmlns:a16="http://schemas.microsoft.com/office/drawing/2014/main" id="{CF5C4E32-AAC2-242C-F6B9-3F8CFBDB1B6A}"/>
              </a:ext>
            </a:extLst>
          </p:cNvPr>
          <p:cNvSpPr>
            <a:spLocks noGrp="1"/>
          </p:cNvSpPr>
          <p:nvPr>
            <p:ph type="body" idx="1"/>
          </p:nvPr>
        </p:nvSpPr>
        <p:spPr>
          <a:xfrm>
            <a:off x="3771900" y="4702628"/>
            <a:ext cx="7688263" cy="138702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Espace réservé du texte 2">
            <a:extLst>
              <a:ext uri="{FF2B5EF4-FFF2-40B4-BE49-F238E27FC236}">
                <a16:creationId xmlns:a16="http://schemas.microsoft.com/office/drawing/2014/main" id="{28AA9B25-BFB9-155C-3383-B48A6E03F6A7}"/>
              </a:ext>
            </a:extLst>
          </p:cNvPr>
          <p:cNvSpPr>
            <a:spLocks noGrp="1"/>
          </p:cNvSpPr>
          <p:nvPr>
            <p:ph type="body" idx="13" hasCustomPrompt="1"/>
          </p:nvPr>
        </p:nvSpPr>
        <p:spPr>
          <a:xfrm>
            <a:off x="522288" y="2159000"/>
            <a:ext cx="2546350" cy="2673350"/>
          </a:xfrm>
        </p:spPr>
        <p:txBody>
          <a:bodyPr anchor="b">
            <a:noAutofit/>
          </a:bodyPr>
          <a:lstStyle>
            <a:lvl1pPr marL="0" indent="0" algn="r">
              <a:buNone/>
              <a:defRPr sz="13500">
                <a:solidFill>
                  <a:schemeClr val="tx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0</a:t>
            </a:r>
          </a:p>
        </p:txBody>
      </p:sp>
    </p:spTree>
    <p:extLst>
      <p:ext uri="{BB962C8B-B14F-4D97-AF65-F5344CB8AC3E}">
        <p14:creationId xmlns:p14="http://schemas.microsoft.com/office/powerpoint/2010/main" val="1584057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502D9F9-80C2-D30F-8D8B-9F5A494EF69D}"/>
              </a:ext>
            </a:extLst>
          </p:cNvPr>
          <p:cNvSpPr>
            <a:spLocks noGrp="1"/>
          </p:cNvSpPr>
          <p:nvPr>
            <p:ph type="title"/>
          </p:nvPr>
        </p:nvSpPr>
        <p:spPr>
          <a:xfrm>
            <a:off x="731838" y="314036"/>
            <a:ext cx="10728325" cy="871827"/>
          </a:xfrm>
          <a:prstGeom prst="rect">
            <a:avLst/>
          </a:prstGeom>
        </p:spPr>
        <p:txBody>
          <a:bodyPr vert="horz" lIns="0" tIns="45720" rIns="0" bIns="45720" rtlCol="0" anchor="t">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8E62F5FE-77B2-23B0-C532-AEB2E287C5B6}"/>
              </a:ext>
            </a:extLst>
          </p:cNvPr>
          <p:cNvSpPr>
            <a:spLocks noGrp="1"/>
          </p:cNvSpPr>
          <p:nvPr>
            <p:ph type="body" idx="1"/>
          </p:nvPr>
        </p:nvSpPr>
        <p:spPr>
          <a:xfrm>
            <a:off x="731838" y="1381125"/>
            <a:ext cx="10728325" cy="4532313"/>
          </a:xfrm>
          <a:prstGeom prst="rect">
            <a:avLst/>
          </a:prstGeom>
        </p:spPr>
        <p:txBody>
          <a:bodyPr vert="horz" lIns="0" tIns="45720" rIns="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39023659-435A-02ED-1399-865530A10F2A}"/>
              </a:ext>
            </a:extLst>
          </p:cNvPr>
          <p:cNvSpPr>
            <a:spLocks noGrp="1"/>
          </p:cNvSpPr>
          <p:nvPr>
            <p:ph type="dt" sz="half" idx="2"/>
          </p:nvPr>
        </p:nvSpPr>
        <p:spPr>
          <a:xfrm>
            <a:off x="9626600" y="6343650"/>
            <a:ext cx="1016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3/12/2026</a:t>
            </a:r>
            <a:endParaRPr lang="fr-FR" dirty="0"/>
          </a:p>
        </p:txBody>
      </p:sp>
      <p:sp>
        <p:nvSpPr>
          <p:cNvPr id="5" name="Espace réservé du pied de page 4">
            <a:extLst>
              <a:ext uri="{FF2B5EF4-FFF2-40B4-BE49-F238E27FC236}">
                <a16:creationId xmlns:a16="http://schemas.microsoft.com/office/drawing/2014/main" id="{75C35D0C-47E7-5C23-F3E1-F607F10E2CE5}"/>
              </a:ext>
            </a:extLst>
          </p:cNvPr>
          <p:cNvSpPr>
            <a:spLocks noGrp="1"/>
          </p:cNvSpPr>
          <p:nvPr>
            <p:ph type="ftr" sz="quarter" idx="3"/>
          </p:nvPr>
        </p:nvSpPr>
        <p:spPr>
          <a:xfrm>
            <a:off x="736600" y="6343650"/>
            <a:ext cx="883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FISSION 2026: 7th Workshop on Nuclear Fission and Spectroscopy of Neutron-Rich Nuclei</a:t>
            </a:r>
            <a:endParaRPr lang="fr-FR" dirty="0"/>
          </a:p>
        </p:txBody>
      </p:sp>
      <p:sp>
        <p:nvSpPr>
          <p:cNvPr id="6" name="Espace réservé du numéro de diapositive 5">
            <a:extLst>
              <a:ext uri="{FF2B5EF4-FFF2-40B4-BE49-F238E27FC236}">
                <a16:creationId xmlns:a16="http://schemas.microsoft.com/office/drawing/2014/main" id="{4D08E43D-0343-547B-3EBE-C6B616E5AC34}"/>
              </a:ext>
            </a:extLst>
          </p:cNvPr>
          <p:cNvSpPr>
            <a:spLocks noGrp="1"/>
          </p:cNvSpPr>
          <p:nvPr>
            <p:ph type="sldNum" sz="quarter" idx="4"/>
          </p:nvPr>
        </p:nvSpPr>
        <p:spPr>
          <a:xfrm>
            <a:off x="10999334" y="6343650"/>
            <a:ext cx="693738" cy="365125"/>
          </a:xfrm>
          <a:prstGeom prst="rect">
            <a:avLst/>
          </a:prstGeom>
        </p:spPr>
        <p:txBody>
          <a:bodyPr vert="horz" lIns="91440" tIns="45720" rIns="91440" bIns="45720" rtlCol="0" anchor="ctr"/>
          <a:lstStyle>
            <a:lvl1pPr algn="r">
              <a:defRPr sz="1200" b="1">
                <a:solidFill>
                  <a:schemeClr val="tx2"/>
                </a:solidFill>
                <a:latin typeface="+mn-lt"/>
              </a:defRPr>
            </a:lvl1pPr>
          </a:lstStyle>
          <a:p>
            <a:fld id="{0CBC77A0-1F4E-42FF-9FFC-F45C3A64AF90}" type="slidenum">
              <a:rPr lang="fr-FR" smtClean="0"/>
              <a:pPr/>
              <a:t>‹#›</a:t>
            </a:fld>
            <a:endParaRPr lang="fr-FR" dirty="0"/>
          </a:p>
        </p:txBody>
      </p:sp>
      <p:pic>
        <p:nvPicPr>
          <p:cNvPr id="7" name="Logo CEA">
            <a:extLst>
              <a:ext uri="{FF2B5EF4-FFF2-40B4-BE49-F238E27FC236}">
                <a16:creationId xmlns:a16="http://schemas.microsoft.com/office/drawing/2014/main" id="{87F05716-C695-E053-1C8E-FF8171756741}"/>
              </a:ext>
            </a:extLst>
          </p:cNvPr>
          <p:cNvPicPr>
            <a:picLocks noChangeAspect="1"/>
          </p:cNvPicPr>
          <p:nvPr userDrawn="1"/>
        </p:nvPicPr>
        <p:blipFill>
          <a:blip r:embed="rId39" cstate="screen">
            <a:extLst>
              <a:ext uri="{28A0092B-C50C-407E-A947-70E740481C1C}">
                <a14:useLocalDpi xmlns:a14="http://schemas.microsoft.com/office/drawing/2010/main"/>
              </a:ext>
            </a:extLst>
          </a:blip>
          <a:stretch>
            <a:fillRect/>
          </a:stretch>
        </p:blipFill>
        <p:spPr>
          <a:xfrm>
            <a:off x="257897" y="6343650"/>
            <a:ext cx="365991" cy="365991"/>
          </a:xfrm>
          <a:prstGeom prst="rect">
            <a:avLst/>
          </a:prstGeom>
        </p:spPr>
      </p:pic>
      <p:pic>
        <p:nvPicPr>
          <p:cNvPr id="10" name="PATTERN CARRE DECAL" hidden="1">
            <a:extLst>
              <a:ext uri="{FF2B5EF4-FFF2-40B4-BE49-F238E27FC236}">
                <a16:creationId xmlns:a16="http://schemas.microsoft.com/office/drawing/2014/main" id="{57B8022F-6BAC-B272-714C-3051A2DF826F}"/>
              </a:ext>
            </a:extLst>
          </p:cNvPr>
          <p:cNvPicPr>
            <a:picLocks noChangeAspect="1"/>
          </p:cNvPicPr>
          <p:nvPr userDrawn="1"/>
        </p:nvPicPr>
        <p:blipFill rotWithShape="1">
          <a:blip r:embed="rId40" cstate="screen">
            <a:duotone>
              <a:prstClr val="black"/>
              <a:srgbClr val="D9C3A5">
                <a:tint val="50000"/>
                <a:satMod val="180000"/>
              </a:srgbClr>
            </a:duotone>
            <a:extLst>
              <a:ext uri="{28A0092B-C50C-407E-A947-70E740481C1C}">
                <a14:useLocalDpi xmlns:a14="http://schemas.microsoft.com/office/drawing/2010/main"/>
              </a:ext>
            </a:extLst>
          </a:blip>
          <a:srcRect t="19705" r="39861" b="-1"/>
          <a:stretch/>
        </p:blipFill>
        <p:spPr>
          <a:xfrm>
            <a:off x="7446433" y="-1"/>
            <a:ext cx="4745567" cy="4169655"/>
          </a:xfrm>
          <a:prstGeom prst="rect">
            <a:avLst/>
          </a:prstGeom>
        </p:spPr>
      </p:pic>
    </p:spTree>
    <p:extLst>
      <p:ext uri="{BB962C8B-B14F-4D97-AF65-F5344CB8AC3E}">
        <p14:creationId xmlns:p14="http://schemas.microsoft.com/office/powerpoint/2010/main" val="1032855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Clr>
          <a:schemeClr val="tx2"/>
        </a:buClr>
        <a:buSzPct val="90000"/>
        <a:buFont typeface="Arial" panose="020B0604020202020204" pitchFamily="34" charset="0"/>
        <a:buNone/>
        <a:defRPr sz="180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buClr>
          <a:schemeClr val="tx2"/>
        </a:buClr>
        <a:buSzPct val="90000"/>
        <a:buFont typeface="Arial" panose="020B0604020202020204" pitchFamily="34" charset="0"/>
        <a:buChar char="■"/>
        <a:defRPr sz="1800" kern="1200">
          <a:solidFill>
            <a:schemeClr val="tx1"/>
          </a:solidFill>
          <a:latin typeface="+mn-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p15:clr>
            <a:srgbClr val="F26B43"/>
          </p15:clr>
        </p15:guide>
        <p15:guide id="2" orient="horz" pos="3861">
          <p15:clr>
            <a:srgbClr val="F26B43"/>
          </p15:clr>
        </p15:guide>
        <p15:guide id="3" pos="461">
          <p15:clr>
            <a:srgbClr val="F26B43"/>
          </p15:clr>
        </p15:guide>
        <p15:guide id="4" pos="7219">
          <p15:clr>
            <a:srgbClr val="F26B43"/>
          </p15:clr>
        </p15:guide>
        <p15:guide id="7" orient="horz" pos="372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4.xml"/><Relationship Id="rId3" Type="http://schemas.openxmlformats.org/officeDocument/2006/relationships/image" Target="../media/image24.png"/><Relationship Id="rId7" Type="http://schemas.openxmlformats.org/officeDocument/2006/relationships/diagramQuickStyle" Target="../diagrams/quickStyle4.xml"/><Relationship Id="rId12" Type="http://schemas.openxmlformats.org/officeDocument/2006/relationships/diagramQuickStyle" Target="../diagrams/quickStyle4.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Layout" Target="../diagrams/layout4.xml"/><Relationship Id="rId11" Type="http://schemas.openxmlformats.org/officeDocument/2006/relationships/diagramLayout" Target="../diagrams/layout4.xml"/><Relationship Id="rId5" Type="http://schemas.openxmlformats.org/officeDocument/2006/relationships/diagramData" Target="../diagrams/data6.xml"/><Relationship Id="rId10" Type="http://schemas.openxmlformats.org/officeDocument/2006/relationships/diagramData" Target="../diagrams/data7.xml"/><Relationship Id="rId4" Type="http://schemas.openxmlformats.org/officeDocument/2006/relationships/image" Target="../media/image25.jp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diagramColors" Target="../diagrams/colors5.xml"/><Relationship Id="rId18" Type="http://schemas.microsoft.com/office/2007/relationships/diagramDrawing" Target="../diagrams/drawing6.xml"/><Relationship Id="rId3" Type="http://schemas.openxmlformats.org/officeDocument/2006/relationships/image" Target="../media/image24.png"/><Relationship Id="rId7" Type="http://schemas.openxmlformats.org/officeDocument/2006/relationships/diagramQuickStyle" Target="../diagrams/quickStyle5.xml"/><Relationship Id="rId12" Type="http://schemas.openxmlformats.org/officeDocument/2006/relationships/diagramQuickStyle" Target="../diagrams/quickStyle5.xml"/><Relationship Id="rId17" Type="http://schemas.openxmlformats.org/officeDocument/2006/relationships/diagramColors" Target="../diagrams/colors6.xml"/><Relationship Id="rId2" Type="http://schemas.openxmlformats.org/officeDocument/2006/relationships/notesSlide" Target="../notesSlides/notesSlide11.xml"/><Relationship Id="rId16" Type="http://schemas.openxmlformats.org/officeDocument/2006/relationships/diagramQuickStyle" Target="../diagrams/quickStyle6.xml"/><Relationship Id="rId1" Type="http://schemas.openxmlformats.org/officeDocument/2006/relationships/slideLayout" Target="../slideLayouts/slideLayout22.xml"/><Relationship Id="rId6" Type="http://schemas.openxmlformats.org/officeDocument/2006/relationships/diagramLayout" Target="../diagrams/layout5.xml"/><Relationship Id="rId11" Type="http://schemas.openxmlformats.org/officeDocument/2006/relationships/diagramLayout" Target="../diagrams/layout5.xml"/><Relationship Id="rId5" Type="http://schemas.openxmlformats.org/officeDocument/2006/relationships/diagramData" Target="../diagrams/data8.xml"/><Relationship Id="rId15" Type="http://schemas.openxmlformats.org/officeDocument/2006/relationships/diagramLayout" Target="../diagrams/layout6.xml"/><Relationship Id="rId10" Type="http://schemas.openxmlformats.org/officeDocument/2006/relationships/diagramData" Target="../diagrams/data9.xml"/><Relationship Id="rId19" Type="http://schemas.openxmlformats.org/officeDocument/2006/relationships/image" Target="../media/image26.png"/><Relationship Id="rId4" Type="http://schemas.openxmlformats.org/officeDocument/2006/relationships/image" Target="../media/image25.jpg"/><Relationship Id="rId9" Type="http://schemas.microsoft.com/office/2007/relationships/diagramDrawing" Target="../diagrams/drawing5.xml"/><Relationship Id="rId1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45.png"/><Relationship Id="rId11" Type="http://schemas.openxmlformats.org/officeDocument/2006/relationships/image" Target="../media/image39.png"/><Relationship Id="rId5" Type="http://schemas.openxmlformats.org/officeDocument/2006/relationships/image" Target="../media/image31.png"/><Relationship Id="rId10"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461.png"/><Relationship Id="rId5" Type="http://schemas.openxmlformats.org/officeDocument/2006/relationships/image" Target="../media/image32.png"/><Relationship Id="rId4" Type="http://schemas.openxmlformats.org/officeDocument/2006/relationships/image" Target="../media/image480.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image" Target="../media/image32.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2.xml"/><Relationship Id="rId6" Type="http://schemas.openxmlformats.org/officeDocument/2006/relationships/image" Target="../media/image60.png"/><Relationship Id="rId11" Type="http://schemas.openxmlformats.org/officeDocument/2006/relationships/image" Target="../media/image44.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2.xml"/><Relationship Id="rId5" Type="http://schemas.openxmlformats.org/officeDocument/2006/relationships/image" Target="../media/image69.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2.xml"/><Relationship Id="rId5" Type="http://schemas.openxmlformats.org/officeDocument/2006/relationships/image" Target="../media/image7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22.xml"/><Relationship Id="rId5" Type="http://schemas.openxmlformats.org/officeDocument/2006/relationships/image" Target="../media/image51.png"/><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9.png"/><Relationship Id="rId1" Type="http://schemas.openxmlformats.org/officeDocument/2006/relationships/slideLayout" Target="../slideLayouts/slideLayout22.xml"/><Relationship Id="rId5" Type="http://schemas.openxmlformats.org/officeDocument/2006/relationships/image" Target="../media/image5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2.xml"/><Relationship Id="rId1" Type="http://schemas.openxmlformats.org/officeDocument/2006/relationships/slideLayout" Target="../slideLayouts/slideLayout34.xml"/><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4" Type="http://schemas.openxmlformats.org/officeDocument/2006/relationships/image" Target="../media/image114.png"/></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8" Type="http://schemas.openxmlformats.org/officeDocument/2006/relationships/image" Target="../media/image461.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610.png"/><Relationship Id="rId10" Type="http://schemas.openxmlformats.org/officeDocument/2006/relationships/image" Target="../media/image79.png"/><Relationship Id="rId9"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30.png"/><Relationship Id="rId1" Type="http://schemas.openxmlformats.org/officeDocument/2006/relationships/slideLayout" Target="../slideLayouts/slideLayout22.xml"/><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7.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Data" Target="../diagrams/data1.xml"/><Relationship Id="rId5" Type="http://schemas.openxmlformats.org/officeDocument/2006/relationships/image" Target="../media/image16.jpg"/><Relationship Id="rId10" Type="http://schemas.microsoft.com/office/2007/relationships/diagramDrawing" Target="../diagrams/drawing1.xml"/><Relationship Id="rId4" Type="http://schemas.microsoft.com/office/2007/relationships/hdphoto" Target="../media/hdphoto1.wdp"/><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3.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6.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8" Type="http://schemas.openxmlformats.org/officeDocument/2006/relationships/diagramData" Target="../diagrams/data80.xml"/><Relationship Id="rId13" Type="http://schemas.openxmlformats.org/officeDocument/2006/relationships/image" Target="../media/image118.png"/><Relationship Id="rId3" Type="http://schemas.openxmlformats.org/officeDocument/2006/relationships/diagramData" Target="../diagrams/data11.xml"/><Relationship Id="rId7" Type="http://schemas.microsoft.com/office/2007/relationships/diagramDrawing" Target="../diagrams/drawing7.xml"/><Relationship Id="rId12" Type="http://schemas.openxmlformats.org/officeDocument/2006/relationships/image" Target="../media/image89.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diagramColors" Target="../diagrams/colors7.xml"/><Relationship Id="rId11" Type="http://schemas.openxmlformats.org/officeDocument/2006/relationships/diagramColors" Target="../diagrams/colors40.xml"/><Relationship Id="rId5" Type="http://schemas.openxmlformats.org/officeDocument/2006/relationships/diagramQuickStyle" Target="../diagrams/quickStyle7.xml"/><Relationship Id="rId10" Type="http://schemas.openxmlformats.org/officeDocument/2006/relationships/diagramQuickStyle" Target="../diagrams/quickStyle40.xml"/><Relationship Id="rId4" Type="http://schemas.openxmlformats.org/officeDocument/2006/relationships/diagramLayout" Target="../diagrams/layout7.xml"/><Relationship Id="rId9" Type="http://schemas.openxmlformats.org/officeDocument/2006/relationships/diagramLayout" Target="../diagrams/layout40.xml"/><Relationship Id="rId14" Type="http://schemas.openxmlformats.org/officeDocument/2006/relationships/image" Target="../media/image119.png"/></Relationships>
</file>

<file path=ppt/slides/_rels/slide44.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580.png"/><Relationship Id="rId7" Type="http://schemas.openxmlformats.org/officeDocument/2006/relationships/image" Target="../media/image91.pn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90.png"/><Relationship Id="rId11" Type="http://schemas.openxmlformats.org/officeDocument/2006/relationships/image" Target="../media/image621.png"/><Relationship Id="rId5" Type="http://schemas.openxmlformats.org/officeDocument/2006/relationships/image" Target="../media/image40.png"/><Relationship Id="rId10" Type="http://schemas.openxmlformats.org/officeDocument/2006/relationships/image" Target="../media/image41.png"/><Relationship Id="rId4" Type="http://schemas.openxmlformats.org/officeDocument/2006/relationships/image" Target="../media/image590.png"/><Relationship Id="rId9" Type="http://schemas.openxmlformats.org/officeDocument/2006/relationships/image" Target="../media/image661.png"/></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2.xml"/><Relationship Id="rId4" Type="http://schemas.openxmlformats.org/officeDocument/2006/relationships/image" Target="../media/image95.png"/></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0.png"/><Relationship Id="rId1" Type="http://schemas.openxmlformats.org/officeDocument/2006/relationships/slideLayout" Target="../slideLayouts/slideLayout22.xml"/><Relationship Id="rId4" Type="http://schemas.openxmlformats.org/officeDocument/2006/relationships/image" Target="../media/image124.png"/></Relationships>
</file>

<file path=ppt/slides/_rels/slide4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0.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2.xml"/><Relationship Id="rId5" Type="http://schemas.openxmlformats.org/officeDocument/2006/relationships/image" Target="../media/image104.png"/><Relationship Id="rId4" Type="http://schemas.openxmlformats.org/officeDocument/2006/relationships/image" Target="../media/image103.png"/></Relationships>
</file>

<file path=ppt/slides/_rels/slide51.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image" Target="../media/image770.png"/><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441.png"/><Relationship Id="rId7" Type="http://schemas.openxmlformats.org/officeDocument/2006/relationships/image" Target="../media/image109.png"/><Relationship Id="rId2" Type="http://schemas.openxmlformats.org/officeDocument/2006/relationships/notesSlide" Target="../notesSlides/notesSlide27.xml"/><Relationship Id="rId1" Type="http://schemas.openxmlformats.org/officeDocument/2006/relationships/slideLayout" Target="../slideLayouts/slideLayout2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54.xml.rels><?xml version="1.0" encoding="UTF-8" standalone="yes"?>
<Relationships xmlns="http://schemas.openxmlformats.org/package/2006/relationships"><Relationship Id="rId3" Type="http://schemas.openxmlformats.org/officeDocument/2006/relationships/image" Target="../media/image610.png"/><Relationship Id="rId7" Type="http://schemas.openxmlformats.org/officeDocument/2006/relationships/image" Target="../media/image112.png"/><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2.xml"/><Relationship Id="rId11" Type="http://schemas.openxmlformats.org/officeDocument/2006/relationships/image" Target="../media/image115.png"/><Relationship Id="rId10" Type="http://schemas.openxmlformats.org/officeDocument/2006/relationships/image" Target="../media/image440.png"/><Relationship Id="rId9" Type="http://schemas.openxmlformats.org/officeDocument/2006/relationships/image" Target="../media/image140.png"/></Relationships>
</file>

<file path=ppt/slides/_rels/slide5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8" Type="http://schemas.openxmlformats.org/officeDocument/2006/relationships/image" Target="../media/image500.png"/><Relationship Id="rId3" Type="http://schemas.openxmlformats.org/officeDocument/2006/relationships/image" Target="../media/image120.png"/><Relationship Id="rId7" Type="http://schemas.openxmlformats.org/officeDocument/2006/relationships/image" Target="../media/image1410.png"/><Relationship Id="rId2" Type="http://schemas.openxmlformats.org/officeDocument/2006/relationships/image" Target="../media/image117.png"/><Relationship Id="rId1" Type="http://schemas.openxmlformats.org/officeDocument/2006/relationships/slideLayout" Target="../slideLayouts/slideLayout22.xml"/><Relationship Id="rId4" Type="http://schemas.openxmlformats.org/officeDocument/2006/relationships/image" Target="../media/image490.png"/></Relationships>
</file>

<file path=ppt/slides/_rels/slide5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jpg"/><Relationship Id="rId1" Type="http://schemas.openxmlformats.org/officeDocument/2006/relationships/slideLayout" Target="../slideLayouts/slideLayout22.xml"/><Relationship Id="rId4" Type="http://schemas.openxmlformats.org/officeDocument/2006/relationships/image" Target="../media/image620.png"/></Relationships>
</file>

<file path=ppt/slides/_rels/slide59.xml.rels><?xml version="1.0" encoding="UTF-8" standalone="yes"?>
<Relationships xmlns="http://schemas.openxmlformats.org/package/2006/relationships"><Relationship Id="rId8" Type="http://schemas.openxmlformats.org/officeDocument/2006/relationships/image" Target="../media/image750.png"/><Relationship Id="rId3" Type="http://schemas.openxmlformats.org/officeDocument/2006/relationships/image" Target="../media/image701.png"/><Relationship Id="rId7" Type="http://schemas.openxmlformats.org/officeDocument/2006/relationships/image" Target="../media/image740.png"/><Relationship Id="rId2" Type="http://schemas.openxmlformats.org/officeDocument/2006/relationships/image" Target="../media/image123.png"/><Relationship Id="rId1" Type="http://schemas.openxmlformats.org/officeDocument/2006/relationships/slideLayout" Target="../slideLayouts/slideLayout22.xml"/><Relationship Id="rId6" Type="http://schemas.openxmlformats.org/officeDocument/2006/relationships/image" Target="../media/image730.png"/><Relationship Id="rId5" Type="http://schemas.openxmlformats.org/officeDocument/2006/relationships/image" Target="../media/image720.png"/><Relationship Id="rId4" Type="http://schemas.openxmlformats.org/officeDocument/2006/relationships/image" Target="../media/image711.png"/><Relationship Id="rId9" Type="http://schemas.openxmlformats.org/officeDocument/2006/relationships/image" Target="../media/image12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8" Type="http://schemas.openxmlformats.org/officeDocument/2006/relationships/image" Target="../media/image1430.png"/><Relationship Id="rId7" Type="http://schemas.openxmlformats.org/officeDocument/2006/relationships/image" Target="../media/image1420.png"/><Relationship Id="rId2" Type="http://schemas.openxmlformats.org/officeDocument/2006/relationships/image" Target="../media/image126.png"/><Relationship Id="rId1" Type="http://schemas.openxmlformats.org/officeDocument/2006/relationships/slideLayout" Target="../slideLayouts/slideLayout22.xml"/><Relationship Id="rId10" Type="http://schemas.openxmlformats.org/officeDocument/2006/relationships/image" Target="../media/image125.png"/><Relationship Id="rId9" Type="http://schemas.openxmlformats.org/officeDocument/2006/relationships/image" Target="../media/image127.png"/></Relationships>
</file>

<file path=ppt/slides/_rels/slide61.xml.rels><?xml version="1.0" encoding="UTF-8" standalone="yes"?>
<Relationships xmlns="http://schemas.openxmlformats.org/package/2006/relationships"><Relationship Id="rId3" Type="http://schemas.openxmlformats.org/officeDocument/2006/relationships/image" Target="../media/image800.png"/><Relationship Id="rId2" Type="http://schemas.openxmlformats.org/officeDocument/2006/relationships/image" Target="../media/image125.png"/><Relationship Id="rId1" Type="http://schemas.openxmlformats.org/officeDocument/2006/relationships/slideLayout" Target="../slideLayouts/slideLayout22.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810.png"/></Relationships>
</file>

<file path=ppt/slides/_rels/slide6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21.png"/><Relationship Id="rId2" Type="http://schemas.openxmlformats.org/officeDocument/2006/relationships/notesSlide" Target="../notesSlides/notesSlide29.xml"/><Relationship Id="rId1" Type="http://schemas.openxmlformats.org/officeDocument/2006/relationships/slideLayout" Target="../slideLayouts/slideLayout22.xml"/><Relationship Id="rId6" Type="http://schemas.openxmlformats.org/officeDocument/2006/relationships/image" Target="../media/image49.png"/><Relationship Id="rId5" Type="http://schemas.openxmlformats.org/officeDocument/2006/relationships/image" Target="../media/image420.png"/></Relationships>
</file>

<file path=ppt/slides/_rels/slide64.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132.png"/><Relationship Id="rId2" Type="http://schemas.openxmlformats.org/officeDocument/2006/relationships/notesSlide" Target="../notesSlides/notesSlide30.xml"/><Relationship Id="rId1" Type="http://schemas.openxmlformats.org/officeDocument/2006/relationships/slideLayout" Target="../slideLayouts/slideLayout22.xml"/><Relationship Id="rId6" Type="http://schemas.openxmlformats.org/officeDocument/2006/relationships/image" Target="../media/image136.png"/><Relationship Id="rId5" Type="http://schemas.openxmlformats.org/officeDocument/2006/relationships/image" Target="../media/image30.png"/><Relationship Id="rId10" Type="http://schemas.openxmlformats.org/officeDocument/2006/relationships/image" Target="../media/image49.png"/><Relationship Id="rId4" Type="http://schemas.openxmlformats.org/officeDocument/2006/relationships/image" Target="../media/image135.png"/><Relationship Id="rId9" Type="http://schemas.openxmlformats.org/officeDocument/2006/relationships/image" Target="../media/image460.png"/></Relationships>
</file>

<file path=ppt/slides/_rels/slide65.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82.png"/><Relationship Id="rId7" Type="http://schemas.openxmlformats.org/officeDocument/2006/relationships/image" Target="../media/image161.png"/><Relationship Id="rId2" Type="http://schemas.openxmlformats.org/officeDocument/2006/relationships/image" Target="../media/image133.png"/><Relationship Id="rId1" Type="http://schemas.openxmlformats.org/officeDocument/2006/relationships/slideLayout" Target="../slideLayouts/slideLayout23.xml"/><Relationship Id="rId6" Type="http://schemas.openxmlformats.org/officeDocument/2006/relationships/image" Target="../media/image160.png"/><Relationship Id="rId5" Type="http://schemas.openxmlformats.org/officeDocument/2006/relationships/image" Target="../media/image159.png"/><Relationship Id="rId10" Type="http://schemas.openxmlformats.org/officeDocument/2006/relationships/image" Target="../media/image164.png"/><Relationship Id="rId4" Type="http://schemas.openxmlformats.org/officeDocument/2006/relationships/image" Target="../media/image158.png"/><Relationship Id="rId9" Type="http://schemas.openxmlformats.org/officeDocument/2006/relationships/image" Target="../media/image163.png"/></Relationships>
</file>

<file path=ppt/slides/_rels/slide66.xml.rels><?xml version="1.0" encoding="UTF-8" standalone="yes"?>
<Relationships xmlns="http://schemas.openxmlformats.org/package/2006/relationships"><Relationship Id="rId8" Type="http://schemas.openxmlformats.org/officeDocument/2006/relationships/image" Target="../media/image760.png"/><Relationship Id="rId13" Type="http://schemas.microsoft.com/office/2007/relationships/diagramDrawing" Target="../diagrams/drawing8.xml"/><Relationship Id="rId3" Type="http://schemas.openxmlformats.org/officeDocument/2006/relationships/image" Target="../media/image24.png"/><Relationship Id="rId7" Type="http://schemas.openxmlformats.org/officeDocument/2006/relationships/image" Target="../media/image751.png"/><Relationship Id="rId12" Type="http://schemas.openxmlformats.org/officeDocument/2006/relationships/diagramColors" Target="../diagrams/colors8.xml"/><Relationship Id="rId17" Type="http://schemas.openxmlformats.org/officeDocument/2006/relationships/diagramColors" Target="../diagrams/colors8.xml"/><Relationship Id="rId2" Type="http://schemas.openxmlformats.org/officeDocument/2006/relationships/notesSlide" Target="../notesSlides/notesSlide31.xml"/><Relationship Id="rId16" Type="http://schemas.openxmlformats.org/officeDocument/2006/relationships/diagramQuickStyle" Target="../diagrams/quickStyle8.xml"/><Relationship Id="rId1" Type="http://schemas.openxmlformats.org/officeDocument/2006/relationships/slideLayout" Target="../slideLayouts/slideLayout22.xml"/><Relationship Id="rId6" Type="http://schemas.openxmlformats.org/officeDocument/2006/relationships/image" Target="../media/image741.png"/><Relationship Id="rId11" Type="http://schemas.openxmlformats.org/officeDocument/2006/relationships/diagramQuickStyle" Target="../diagrams/quickStyle8.xml"/><Relationship Id="rId5" Type="http://schemas.openxmlformats.org/officeDocument/2006/relationships/image" Target="../media/image731.png"/><Relationship Id="rId15" Type="http://schemas.openxmlformats.org/officeDocument/2006/relationships/diagramLayout" Target="../diagrams/layout8.xml"/><Relationship Id="rId10" Type="http://schemas.openxmlformats.org/officeDocument/2006/relationships/diagramLayout" Target="../diagrams/layout8.xml"/><Relationship Id="rId4" Type="http://schemas.openxmlformats.org/officeDocument/2006/relationships/image" Target="../media/image25.jpg"/><Relationship Id="rId9" Type="http://schemas.openxmlformats.org/officeDocument/2006/relationships/diagramData" Target="../diagrams/data12.xml"/><Relationship Id="rId14" Type="http://schemas.openxmlformats.org/officeDocument/2006/relationships/diagramData" Target="../diagrams/data90.xml"/></Relationships>
</file>

<file path=ppt/slides/_rels/slide6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2.xml"/><Relationship Id="rId1" Type="http://schemas.openxmlformats.org/officeDocument/2006/relationships/slideLayout" Target="../slideLayouts/slideLayout22.xml"/><Relationship Id="rId6" Type="http://schemas.openxmlformats.org/officeDocument/2006/relationships/image" Target="../media/image137.png"/><Relationship Id="rId5" Type="http://schemas.openxmlformats.org/officeDocument/2006/relationships/image" Target="../media/image19.png"/><Relationship Id="rId4" Type="http://schemas.openxmlformats.org/officeDocument/2006/relationships/image" Target="../media/image134.png"/></Relationships>
</file>

<file path=ppt/slides/_rels/slide6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2.xml"/><Relationship Id="rId5" Type="http://schemas.openxmlformats.org/officeDocument/2006/relationships/image" Target="../media/image142.png"/><Relationship Id="rId4" Type="http://schemas.openxmlformats.org/officeDocument/2006/relationships/image" Target="../media/image141.png"/></Relationships>
</file>

<file path=ppt/slides/_rels/slide6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22.xml"/><Relationship Id="rId5" Type="http://schemas.openxmlformats.org/officeDocument/2006/relationships/image" Target="../media/image146.PNG"/><Relationship Id="rId4" Type="http://schemas.openxmlformats.org/officeDocument/2006/relationships/image" Target="../media/image145.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6.jpg"/><Relationship Id="rId7" Type="http://schemas.openxmlformats.org/officeDocument/2006/relationships/image" Target="../media/image250.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22.png"/></Relationships>
</file>

<file path=ppt/slides/_rels/slide7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22.xml"/><Relationship Id="rId5" Type="http://schemas.openxmlformats.org/officeDocument/2006/relationships/image" Target="../media/image152.png"/><Relationship Id="rId4" Type="http://schemas.openxmlformats.org/officeDocument/2006/relationships/image" Target="../media/image151.png"/></Relationships>
</file>

<file path=ppt/slides/_rels/slide72.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53.png"/><Relationship Id="rId7" Type="http://schemas.openxmlformats.org/officeDocument/2006/relationships/image" Target="../media/image157.png"/><Relationship Id="rId12" Type="http://schemas.openxmlformats.org/officeDocument/2006/relationships/image" Target="../media/image169.png"/><Relationship Id="rId2" Type="http://schemas.openxmlformats.org/officeDocument/2006/relationships/image" Target="../media/image840.png"/><Relationship Id="rId1" Type="http://schemas.openxmlformats.org/officeDocument/2006/relationships/slideLayout" Target="../slideLayouts/slideLayout22.xml"/><Relationship Id="rId6" Type="http://schemas.openxmlformats.org/officeDocument/2006/relationships/image" Target="../media/image156.png"/><Relationship Id="rId11" Type="http://schemas.openxmlformats.org/officeDocument/2006/relationships/image" Target="../media/image168.png"/><Relationship Id="rId5" Type="http://schemas.openxmlformats.org/officeDocument/2006/relationships/image" Target="../media/image155.png"/><Relationship Id="rId10" Type="http://schemas.openxmlformats.org/officeDocument/2006/relationships/image" Target="../media/image167.png"/><Relationship Id="rId4" Type="http://schemas.openxmlformats.org/officeDocument/2006/relationships/image" Target="../media/image154.png"/><Relationship Id="rId9" Type="http://schemas.openxmlformats.org/officeDocument/2006/relationships/image" Target="../media/image166.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2.xml"/><Relationship Id="rId11"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3.xml"/><Relationship Id="rId3" Type="http://schemas.openxmlformats.org/officeDocument/2006/relationships/image" Target="../media/image24.png"/><Relationship Id="rId7" Type="http://schemas.openxmlformats.org/officeDocument/2006/relationships/diagramQuickStyle" Target="../diagrams/quickStyle3.xml"/><Relationship Id="rId12"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diagramLayout" Target="../diagrams/layout3.xml"/><Relationship Id="rId11" Type="http://schemas.openxmlformats.org/officeDocument/2006/relationships/diagramLayout" Target="../diagrams/layout3.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25.jp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425" y="426517"/>
            <a:ext cx="4265326" cy="2132663"/>
          </a:xfrm>
          <a:prstGeom prst="rect">
            <a:avLst/>
          </a:prstGeom>
        </p:spPr>
      </p:pic>
      <p:sp>
        <p:nvSpPr>
          <p:cNvPr id="4" name="Titre 3">
            <a:extLst>
              <a:ext uri="{FF2B5EF4-FFF2-40B4-BE49-F238E27FC236}">
                <a16:creationId xmlns:a16="http://schemas.microsoft.com/office/drawing/2014/main" id="{28F5523B-07B7-9DEB-2F12-7DEA76B030F6}"/>
              </a:ext>
            </a:extLst>
          </p:cNvPr>
          <p:cNvSpPr>
            <a:spLocks noGrp="1"/>
          </p:cNvSpPr>
          <p:nvPr>
            <p:ph type="ctrTitle"/>
          </p:nvPr>
        </p:nvSpPr>
        <p:spPr>
          <a:xfrm>
            <a:off x="700172" y="2556740"/>
            <a:ext cx="10996109" cy="2300493"/>
          </a:xfrm>
          <a:noFill/>
        </p:spPr>
        <p:txBody>
          <a:bodyPr>
            <a:noAutofit/>
            <a:scene3d>
              <a:camera prst="orthographicFront"/>
              <a:lightRig rig="threePt" dir="t"/>
            </a:scene3d>
            <a:sp3d contourW="12700">
              <a:contourClr>
                <a:schemeClr val="accent3">
                  <a:lumMod val="20000"/>
                  <a:lumOff val="80000"/>
                </a:schemeClr>
              </a:contourClr>
            </a:sp3d>
          </a:bodyPr>
          <a:lstStyle/>
          <a:p>
            <a:pPr algn="ctr"/>
            <a:br>
              <a:rPr lang="en-US" sz="4000" b="1" dirty="0"/>
            </a:br>
            <a:r>
              <a:rPr lang="en-US" sz="3800" b="1" dirty="0"/>
              <a:t>Angular Momentum in Fission through Isomeric Ratio measurements with the </a:t>
            </a:r>
            <a:r>
              <a:rPr lang="en-US" sz="3800" b="1" dirty="0" err="1"/>
              <a:t>Lohengrin</a:t>
            </a:r>
            <a:r>
              <a:rPr lang="en-US" sz="3800" b="1" dirty="0"/>
              <a:t> spectrometer</a:t>
            </a:r>
            <a:endParaRPr lang="fr-FR" sz="3800" b="1" dirty="0"/>
          </a:p>
        </p:txBody>
      </p:sp>
      <p:pic>
        <p:nvPicPr>
          <p:cNvPr id="6" name="Picture 5"/>
          <p:cNvPicPr>
            <a:picLocks noChangeAspect="1"/>
          </p:cNvPicPr>
          <p:nvPr/>
        </p:nvPicPr>
        <p:blipFill>
          <a:blip r:embed="rId4"/>
          <a:stretch>
            <a:fillRect/>
          </a:stretch>
        </p:blipFill>
        <p:spPr>
          <a:xfrm>
            <a:off x="6454611" y="2265073"/>
            <a:ext cx="1240428" cy="538459"/>
          </a:xfrm>
          <a:prstGeom prst="rect">
            <a:avLst/>
          </a:prstGeom>
        </p:spPr>
      </p:pic>
      <p:pic>
        <p:nvPicPr>
          <p:cNvPr id="7" name="Picture 6"/>
          <p:cNvPicPr>
            <a:picLocks noChangeAspect="1"/>
          </p:cNvPicPr>
          <p:nvPr/>
        </p:nvPicPr>
        <p:blipFill>
          <a:blip r:embed="rId5"/>
          <a:stretch>
            <a:fillRect/>
          </a:stretch>
        </p:blipFill>
        <p:spPr>
          <a:xfrm>
            <a:off x="4878954" y="426517"/>
            <a:ext cx="736552" cy="77471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9889" y="1550924"/>
            <a:ext cx="1092246" cy="968775"/>
          </a:xfrm>
          <a:prstGeom prst="rect">
            <a:avLst/>
          </a:prstGeom>
        </p:spPr>
      </p:pic>
      <p:sp>
        <p:nvSpPr>
          <p:cNvPr id="10" name="Rectangle 9"/>
          <p:cNvSpPr/>
          <p:nvPr/>
        </p:nvSpPr>
        <p:spPr>
          <a:xfrm>
            <a:off x="700172" y="4988885"/>
            <a:ext cx="10996109" cy="1682512"/>
          </a:xfrm>
          <a:prstGeom prst="rect">
            <a:avLst/>
          </a:prstGeom>
        </p:spPr>
        <p:txBody>
          <a:bodyPr wrap="square">
            <a:spAutoFit/>
          </a:bodyPr>
          <a:lstStyle/>
          <a:p>
            <a:r>
              <a:rPr lang="en-GB" sz="1600" u="sng" dirty="0">
                <a:solidFill>
                  <a:srgbClr val="000000"/>
                </a:solidFill>
                <a:ea typeface="Calibri" panose="020F0502020204030204" pitchFamily="34" charset="0"/>
                <a:cs typeface="Calibri" panose="020F0502020204030204" pitchFamily="34" charset="0"/>
              </a:rPr>
              <a:t>Anna Skouloudaki</a:t>
            </a:r>
            <a:r>
              <a:rPr lang="en-GB" sz="1600" baseline="30000" dirty="0">
                <a:solidFill>
                  <a:srgbClr val="000000"/>
                </a:solidFill>
                <a:ea typeface="Calibri" panose="020F0502020204030204" pitchFamily="34" charset="0"/>
                <a:cs typeface="Calibri" panose="020F0502020204030204" pitchFamily="34" charset="0"/>
              </a:rPr>
              <a:t>1,2</a:t>
            </a:r>
            <a:r>
              <a:rPr lang="en-GB" sz="1600" dirty="0">
                <a:solidFill>
                  <a:srgbClr val="000000"/>
                </a:solidFill>
                <a:ea typeface="Calibri" panose="020F0502020204030204" pitchFamily="34" charset="0"/>
                <a:cs typeface="Calibri" panose="020F0502020204030204" pitchFamily="34" charset="0"/>
              </a:rPr>
              <a:t>, A. Chebboubi</a:t>
            </a:r>
            <a:r>
              <a:rPr lang="en-GB" sz="1600" baseline="30000" dirty="0">
                <a:solidFill>
                  <a:srgbClr val="000000"/>
                </a:solidFill>
                <a:ea typeface="Calibri" panose="020F0502020204030204" pitchFamily="34" charset="0"/>
                <a:cs typeface="Calibri" panose="020F0502020204030204" pitchFamily="34" charset="0"/>
              </a:rPr>
              <a:t>1</a:t>
            </a:r>
            <a:r>
              <a:rPr lang="en-GB" sz="1600" dirty="0">
                <a:solidFill>
                  <a:srgbClr val="000000"/>
                </a:solidFill>
                <a:ea typeface="Calibri" panose="020F0502020204030204" pitchFamily="34" charset="0"/>
                <a:cs typeface="Calibri" panose="020F0502020204030204" pitchFamily="34" charset="0"/>
              </a:rPr>
              <a:t>, G. Kessedjian</a:t>
            </a:r>
            <a:r>
              <a:rPr lang="en-GB" sz="1600" baseline="30000" dirty="0">
                <a:solidFill>
                  <a:srgbClr val="000000"/>
                </a:solidFill>
                <a:ea typeface="Calibri" panose="020F0502020204030204" pitchFamily="34" charset="0"/>
                <a:cs typeface="Calibri" panose="020F0502020204030204" pitchFamily="34" charset="0"/>
              </a:rPr>
              <a:t>1</a:t>
            </a:r>
            <a:r>
              <a:rPr lang="en-GB" sz="1600" dirty="0">
                <a:solidFill>
                  <a:srgbClr val="000000"/>
                </a:solidFill>
                <a:ea typeface="Calibri" panose="020F0502020204030204" pitchFamily="34" charset="0"/>
                <a:cs typeface="Calibri" panose="020F0502020204030204" pitchFamily="34" charset="0"/>
              </a:rPr>
              <a:t>, M. Diakaki</a:t>
            </a:r>
            <a:r>
              <a:rPr lang="en-GB" sz="1600" baseline="30000" dirty="0">
                <a:solidFill>
                  <a:srgbClr val="000000"/>
                </a:solidFill>
                <a:ea typeface="Calibri" panose="020F0502020204030204" pitchFamily="34" charset="0"/>
                <a:cs typeface="Calibri" panose="020F0502020204030204" pitchFamily="34" charset="0"/>
              </a:rPr>
              <a:t>2</a:t>
            </a:r>
            <a:r>
              <a:rPr lang="en-US" sz="1600" dirty="0">
                <a:solidFill>
                  <a:srgbClr val="333333"/>
                </a:solidFill>
                <a:latin typeface="Helvetica Neue"/>
              </a:rPr>
              <a:t>, O. </a:t>
            </a:r>
            <a:r>
              <a:rPr lang="en-US" sz="1600" dirty="0" err="1">
                <a:solidFill>
                  <a:srgbClr val="333333"/>
                </a:solidFill>
                <a:latin typeface="Helvetica Neue"/>
              </a:rPr>
              <a:t>Serot</a:t>
            </a:r>
            <a:r>
              <a:rPr lang="en-GB" sz="1600" baseline="30000" dirty="0">
                <a:solidFill>
                  <a:srgbClr val="000000"/>
                </a:solidFill>
                <a:ea typeface="Calibri" panose="020F0502020204030204" pitchFamily="34" charset="0"/>
                <a:cs typeface="Calibri" panose="020F0502020204030204" pitchFamily="34" charset="0"/>
              </a:rPr>
              <a:t>1</a:t>
            </a:r>
            <a:r>
              <a:rPr lang="en-US" sz="1600" dirty="0">
                <a:solidFill>
                  <a:srgbClr val="333333"/>
                </a:solidFill>
                <a:latin typeface="Helvetica Neue"/>
              </a:rPr>
              <a:t>, D. Bernard</a:t>
            </a:r>
            <a:r>
              <a:rPr lang="en-GB" sz="1600" baseline="30000" dirty="0">
                <a:solidFill>
                  <a:srgbClr val="000000"/>
                </a:solidFill>
                <a:ea typeface="Calibri" panose="020F0502020204030204" pitchFamily="34" charset="0"/>
                <a:cs typeface="Calibri" panose="020F0502020204030204" pitchFamily="34" charset="0"/>
              </a:rPr>
              <a:t>1</a:t>
            </a:r>
            <a:r>
              <a:rPr lang="en-US" sz="1600" dirty="0">
                <a:solidFill>
                  <a:srgbClr val="333333"/>
                </a:solidFill>
                <a:latin typeface="Helvetica Neue"/>
              </a:rPr>
              <a:t>, U. Koester</a:t>
            </a:r>
            <a:r>
              <a:rPr lang="en-GB" sz="1600" baseline="30000" dirty="0">
                <a:solidFill>
                  <a:srgbClr val="000000"/>
                </a:solidFill>
                <a:ea typeface="Calibri" panose="020F0502020204030204" pitchFamily="34" charset="0"/>
                <a:cs typeface="Calibri" panose="020F0502020204030204" pitchFamily="34" charset="0"/>
              </a:rPr>
              <a:t>3</a:t>
            </a:r>
            <a:r>
              <a:rPr lang="en-US" sz="1600" dirty="0">
                <a:solidFill>
                  <a:srgbClr val="333333"/>
                </a:solidFill>
                <a:latin typeface="Helvetica Neue"/>
              </a:rPr>
              <a:t>, J.M. </a:t>
            </a:r>
            <a:r>
              <a:rPr lang="en-US" sz="1600" dirty="0" err="1">
                <a:solidFill>
                  <a:srgbClr val="333333"/>
                </a:solidFill>
                <a:latin typeface="Helvetica Neue"/>
              </a:rPr>
              <a:t>Daugas</a:t>
            </a:r>
            <a:r>
              <a:rPr lang="en-GB" sz="1600" baseline="30000" dirty="0">
                <a:solidFill>
                  <a:srgbClr val="000000"/>
                </a:solidFill>
                <a:ea typeface="Calibri" panose="020F0502020204030204" pitchFamily="34" charset="0"/>
                <a:cs typeface="Calibri" panose="020F0502020204030204" pitchFamily="34" charset="0"/>
              </a:rPr>
              <a:t>3</a:t>
            </a:r>
            <a:r>
              <a:rPr lang="en-US" sz="1600" dirty="0">
                <a:solidFill>
                  <a:srgbClr val="333333"/>
                </a:solidFill>
                <a:latin typeface="Helvetica Neue"/>
              </a:rPr>
              <a:t>, P. </a:t>
            </a:r>
            <a:r>
              <a:rPr lang="en-US" sz="1600" dirty="0" err="1">
                <a:solidFill>
                  <a:srgbClr val="333333"/>
                </a:solidFill>
                <a:latin typeface="Helvetica Neue"/>
              </a:rPr>
              <a:t>Mutti</a:t>
            </a:r>
            <a:r>
              <a:rPr lang="en-GB" sz="1600" baseline="30000" dirty="0">
                <a:solidFill>
                  <a:srgbClr val="000000"/>
                </a:solidFill>
                <a:ea typeface="Calibri" panose="020F0502020204030204" pitchFamily="34" charset="0"/>
                <a:cs typeface="Calibri" panose="020F0502020204030204" pitchFamily="34" charset="0"/>
              </a:rPr>
              <a:t>3</a:t>
            </a:r>
            <a:r>
              <a:rPr lang="en-US" sz="1600" dirty="0">
                <a:solidFill>
                  <a:srgbClr val="333333"/>
                </a:solidFill>
                <a:latin typeface="Helvetica Neue"/>
              </a:rPr>
              <a:t>, O. </a:t>
            </a:r>
            <a:r>
              <a:rPr lang="en-US" sz="1600" dirty="0" err="1">
                <a:solidFill>
                  <a:srgbClr val="333333"/>
                </a:solidFill>
                <a:latin typeface="Helvetica Neue"/>
              </a:rPr>
              <a:t>Meplan</a:t>
            </a:r>
            <a:r>
              <a:rPr lang="en-GB" sz="1600" baseline="30000" dirty="0">
                <a:solidFill>
                  <a:srgbClr val="000000"/>
                </a:solidFill>
                <a:ea typeface="Calibri" panose="020F0502020204030204" pitchFamily="34" charset="0"/>
                <a:cs typeface="Calibri" panose="020F0502020204030204" pitchFamily="34" charset="0"/>
              </a:rPr>
              <a:t>4</a:t>
            </a:r>
            <a:r>
              <a:rPr lang="en-US" sz="1600" dirty="0">
                <a:solidFill>
                  <a:srgbClr val="333333"/>
                </a:solidFill>
                <a:latin typeface="Helvetica Neue"/>
              </a:rPr>
              <a:t>, </a:t>
            </a:r>
            <a:r>
              <a:rPr lang="en-US" sz="1600" dirty="0">
                <a:latin typeface="Helvetica Neue"/>
              </a:rPr>
              <a:t>C. Sage</a:t>
            </a:r>
            <a:r>
              <a:rPr lang="en-GB" sz="1600" baseline="30000" dirty="0">
                <a:ea typeface="Calibri" panose="020F0502020204030204" pitchFamily="34" charset="0"/>
                <a:cs typeface="Calibri" panose="020F0502020204030204" pitchFamily="34" charset="0"/>
              </a:rPr>
              <a:t>4</a:t>
            </a:r>
          </a:p>
          <a:p>
            <a:endParaRPr lang="en-GB" sz="2000" baseline="30000" dirty="0">
              <a:ea typeface="Calibri" panose="020F0502020204030204" pitchFamily="34" charset="0"/>
              <a:cs typeface="Calibri" panose="020F0502020204030204" pitchFamily="34" charset="0"/>
            </a:endParaRPr>
          </a:p>
          <a:p>
            <a:pPr defTabSz="449263">
              <a:buClr>
                <a:srgbClr val="000000"/>
              </a:buClr>
              <a:buSzPct val="100000"/>
              <a:defRPr/>
            </a:pPr>
            <a:r>
              <a:rPr lang="en-GB" sz="1400" baseline="30000" dirty="0">
                <a:ea typeface="Calibri" panose="020F0502020204030204" pitchFamily="34" charset="0"/>
                <a:cs typeface="Calibri" panose="020F0502020204030204" pitchFamily="34" charset="0"/>
              </a:rPr>
              <a:t>1</a:t>
            </a:r>
            <a:r>
              <a:rPr lang="en-GB" sz="1400" dirty="0">
                <a:ea typeface="Calibri" panose="020F0502020204030204" pitchFamily="34" charset="0"/>
                <a:cs typeface="Calibri" panose="020F0502020204030204" pitchFamily="34" charset="0"/>
              </a:rPr>
              <a:t> </a:t>
            </a:r>
            <a:r>
              <a:rPr lang="fr-FR" sz="1400" dirty="0">
                <a:ea typeface="Calibri" panose="020F0502020204030204" pitchFamily="34" charset="0"/>
                <a:cs typeface="Calibri" panose="020F0502020204030204" pitchFamily="34" charset="0"/>
              </a:rPr>
              <a:t>CEA, DES, IRESNE, DER, SPRC, Cadarache, </a:t>
            </a:r>
            <a:r>
              <a:rPr lang="fr-FR" sz="1400" dirty="0" err="1">
                <a:ea typeface="Calibri" panose="020F0502020204030204" pitchFamily="34" charset="0"/>
                <a:cs typeface="Calibri" panose="020F0502020204030204" pitchFamily="34" charset="0"/>
              </a:rPr>
              <a:t>Physics</a:t>
            </a:r>
            <a:r>
              <a:rPr lang="fr-FR" sz="1400" dirty="0">
                <a:ea typeface="Calibri" panose="020F0502020204030204" pitchFamily="34" charset="0"/>
                <a:cs typeface="Calibri" panose="020F0502020204030204" pitchFamily="34" charset="0"/>
              </a:rPr>
              <a:t> </a:t>
            </a:r>
            <a:r>
              <a:rPr lang="fr-FR" sz="1400" dirty="0" err="1">
                <a:ea typeface="Calibri" panose="020F0502020204030204" pitchFamily="34" charset="0"/>
                <a:cs typeface="Calibri" panose="020F0502020204030204" pitchFamily="34" charset="0"/>
              </a:rPr>
              <a:t>Studies</a:t>
            </a:r>
            <a:r>
              <a:rPr lang="fr-FR" sz="1400" dirty="0">
                <a:ea typeface="Calibri" panose="020F0502020204030204" pitchFamily="34" charset="0"/>
                <a:cs typeface="Calibri" panose="020F0502020204030204" pitchFamily="34" charset="0"/>
              </a:rPr>
              <a:t> </a:t>
            </a:r>
            <a:r>
              <a:rPr lang="fr-FR" sz="1400" dirty="0" err="1">
                <a:ea typeface="Calibri" panose="020F0502020204030204" pitchFamily="34" charset="0"/>
                <a:cs typeface="Calibri" panose="020F0502020204030204" pitchFamily="34" charset="0"/>
              </a:rPr>
              <a:t>Laboratory</a:t>
            </a:r>
            <a:r>
              <a:rPr lang="fr-FR" sz="1400" dirty="0">
                <a:ea typeface="Calibri" panose="020F0502020204030204" pitchFamily="34" charset="0"/>
                <a:cs typeface="Calibri" panose="020F0502020204030204" pitchFamily="34" charset="0"/>
              </a:rPr>
              <a:t>, 13108 Saint-Paul-lès-Durance, France</a:t>
            </a:r>
            <a:endParaRPr lang="el-GR" sz="1400" dirty="0">
              <a:ea typeface="Calibri" panose="020F0502020204030204" pitchFamily="34" charset="0"/>
              <a:cs typeface="Calibri" panose="020F0502020204030204" pitchFamily="34" charset="0"/>
            </a:endParaRPr>
          </a:p>
          <a:p>
            <a:pPr defTabSz="449263">
              <a:buClr>
                <a:srgbClr val="000000"/>
              </a:buClr>
              <a:buSzPct val="100000"/>
              <a:defRPr/>
            </a:pPr>
            <a:r>
              <a:rPr lang="fr-FR" sz="1400" baseline="30000" dirty="0">
                <a:solidFill>
                  <a:srgbClr val="000000"/>
                </a:solidFill>
                <a:ea typeface="Calibri" panose="020F0502020204030204" pitchFamily="34" charset="0"/>
                <a:cs typeface="Calibri" panose="020F0502020204030204" pitchFamily="34" charset="0"/>
              </a:rPr>
              <a:t>2 </a:t>
            </a:r>
            <a:r>
              <a:rPr lang="en-GB" sz="1400" dirty="0">
                <a:solidFill>
                  <a:srgbClr val="000000"/>
                </a:solidFill>
                <a:ea typeface="Calibri" panose="020F0502020204030204" pitchFamily="34" charset="0"/>
                <a:cs typeface="Calibri" panose="020F0502020204030204" pitchFamily="34" charset="0"/>
              </a:rPr>
              <a:t>National Technical University of Athens, </a:t>
            </a:r>
            <a:r>
              <a:rPr lang="en-GB" sz="1400" dirty="0" err="1">
                <a:solidFill>
                  <a:srgbClr val="000000"/>
                </a:solidFill>
                <a:ea typeface="Calibri" panose="020F0502020204030204" pitchFamily="34" charset="0"/>
                <a:cs typeface="Calibri" panose="020F0502020204030204" pitchFamily="34" charset="0"/>
              </a:rPr>
              <a:t>Iroon</a:t>
            </a:r>
            <a:r>
              <a:rPr lang="en-GB" sz="1400" dirty="0">
                <a:solidFill>
                  <a:srgbClr val="000000"/>
                </a:solidFill>
                <a:ea typeface="Calibri" panose="020F0502020204030204" pitchFamily="34" charset="0"/>
                <a:cs typeface="Calibri" panose="020F0502020204030204" pitchFamily="34" charset="0"/>
              </a:rPr>
              <a:t> </a:t>
            </a:r>
            <a:r>
              <a:rPr lang="en-GB" sz="1400" dirty="0" err="1">
                <a:solidFill>
                  <a:srgbClr val="000000"/>
                </a:solidFill>
                <a:ea typeface="Calibri" panose="020F0502020204030204" pitchFamily="34" charset="0"/>
                <a:cs typeface="Calibri" panose="020F0502020204030204" pitchFamily="34" charset="0"/>
              </a:rPr>
              <a:t>polytechniou</a:t>
            </a:r>
            <a:r>
              <a:rPr lang="en-GB" sz="1400" dirty="0">
                <a:solidFill>
                  <a:srgbClr val="000000"/>
                </a:solidFill>
                <a:ea typeface="Calibri" panose="020F0502020204030204" pitchFamily="34" charset="0"/>
                <a:cs typeface="Calibri" panose="020F0502020204030204" pitchFamily="34" charset="0"/>
              </a:rPr>
              <a:t> 9, </a:t>
            </a:r>
            <a:r>
              <a:rPr lang="en-GB" sz="1400" dirty="0" err="1">
                <a:solidFill>
                  <a:srgbClr val="000000"/>
                </a:solidFill>
                <a:ea typeface="Calibri" panose="020F0502020204030204" pitchFamily="34" charset="0"/>
                <a:cs typeface="Calibri" panose="020F0502020204030204" pitchFamily="34" charset="0"/>
              </a:rPr>
              <a:t>Zografou</a:t>
            </a:r>
            <a:r>
              <a:rPr lang="en-GB" sz="1400" dirty="0">
                <a:solidFill>
                  <a:srgbClr val="000000"/>
                </a:solidFill>
                <a:ea typeface="Calibri" panose="020F0502020204030204" pitchFamily="34" charset="0"/>
                <a:cs typeface="Calibri" panose="020F0502020204030204" pitchFamily="34" charset="0"/>
              </a:rPr>
              <a:t> Campus 15780, Athens, Greece </a:t>
            </a:r>
            <a:endParaRPr lang="el-GR" sz="1400" dirty="0">
              <a:solidFill>
                <a:srgbClr val="000000"/>
              </a:solidFill>
              <a:ea typeface="Calibri" panose="020F0502020204030204" pitchFamily="34" charset="0"/>
              <a:cs typeface="Calibri" panose="020F0502020204030204" pitchFamily="34" charset="0"/>
            </a:endParaRPr>
          </a:p>
          <a:p>
            <a:pPr>
              <a:buNone/>
            </a:pPr>
            <a:r>
              <a:rPr lang="fr-FR" sz="1400" baseline="30000" dirty="0">
                <a:solidFill>
                  <a:schemeClr val="tx1"/>
                </a:solidFill>
                <a:effectLst/>
                <a:latin typeface="Poppins" panose="00000500000000000000" pitchFamily="2" charset="0"/>
                <a:ea typeface="Times New Roman" panose="02020603050405020304" pitchFamily="18" charset="0"/>
                <a:cs typeface="Poppins" panose="00000500000000000000" pitchFamily="2" charset="0"/>
              </a:rPr>
              <a:t>3</a:t>
            </a:r>
            <a:r>
              <a:rPr lang="fr-FR" sz="1400" dirty="0">
                <a:solidFill>
                  <a:schemeClr val="tx1"/>
                </a:solidFill>
                <a:effectLst/>
                <a:latin typeface="Poppins" panose="00000500000000000000" pitchFamily="2" charset="0"/>
                <a:ea typeface="Times New Roman" panose="02020603050405020304" pitchFamily="18" charset="0"/>
                <a:cs typeface="Poppins" panose="00000500000000000000" pitchFamily="2" charset="0"/>
              </a:rPr>
              <a:t> Institut Laue-Langevin, 38042 Grenoble Cedex 9, France</a:t>
            </a:r>
            <a:endParaRPr lang="el-GR" sz="1400" dirty="0">
              <a:solidFill>
                <a:schemeClr val="tx1"/>
              </a:solidFill>
              <a:effectLst/>
              <a:ea typeface="Times New Roman" panose="02020603050405020304" pitchFamily="18" charset="0"/>
              <a:cs typeface="Poppins" panose="00000500000000000000" pitchFamily="2" charset="0"/>
            </a:endParaRPr>
          </a:p>
          <a:p>
            <a:r>
              <a:rPr lang="fr-FR" sz="1400" baseline="30000" dirty="0">
                <a:solidFill>
                  <a:schemeClr val="tx1"/>
                </a:solidFill>
                <a:effectLst/>
                <a:latin typeface="Poppins" panose="00000500000000000000" pitchFamily="2" charset="0"/>
                <a:ea typeface="Times New Roman" panose="02020603050405020304" pitchFamily="18" charset="0"/>
                <a:cs typeface="Poppins" panose="00000500000000000000" pitchFamily="2" charset="0"/>
              </a:rPr>
              <a:t>4</a:t>
            </a:r>
            <a:r>
              <a:rPr lang="fr-FR" sz="1400" dirty="0">
                <a:solidFill>
                  <a:schemeClr val="tx1"/>
                </a:solidFill>
                <a:effectLst/>
                <a:latin typeface="Poppins" panose="00000500000000000000" pitchFamily="2" charset="0"/>
                <a:ea typeface="Times New Roman" panose="02020603050405020304" pitchFamily="18" charset="0"/>
                <a:cs typeface="Poppins" panose="00000500000000000000" pitchFamily="2" charset="0"/>
              </a:rPr>
              <a:t> LPSC, Université Grenoble-Alpes, CNRS/IN2P3, 38026 Grenoble Cedex, France </a:t>
            </a:r>
            <a:endParaRPr lang="el-GR" sz="1400" dirty="0">
              <a:solidFill>
                <a:schemeClr val="tx1"/>
              </a:solidFill>
              <a:effectLst/>
              <a:ea typeface="Times New Roman" panose="02020603050405020304" pitchFamily="18" charset="0"/>
              <a:cs typeface="Poppins" panose="00000500000000000000" pitchFamily="2" charset="0"/>
            </a:endParaRPr>
          </a:p>
        </p:txBody>
      </p:sp>
      <p:pic>
        <p:nvPicPr>
          <p:cNvPr id="11" name="Picture 10"/>
          <p:cNvPicPr>
            <a:picLocks noChangeAspect="1"/>
          </p:cNvPicPr>
          <p:nvPr/>
        </p:nvPicPr>
        <p:blipFill>
          <a:blip r:embed="rId7"/>
          <a:stretch>
            <a:fillRect/>
          </a:stretch>
        </p:blipFill>
        <p:spPr>
          <a:xfrm>
            <a:off x="6915276" y="119385"/>
            <a:ext cx="1173624" cy="623191"/>
          </a:xfrm>
          <a:prstGeom prst="rect">
            <a:avLst/>
          </a:prstGeom>
        </p:spPr>
      </p:pic>
    </p:spTree>
    <p:extLst>
      <p:ext uri="{BB962C8B-B14F-4D97-AF65-F5344CB8AC3E}">
        <p14:creationId xmlns:p14="http://schemas.microsoft.com/office/powerpoint/2010/main" val="3157448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6" descr="lohengrin-new.png">
            <a:extLst>
              <a:ext uri="{FF2B5EF4-FFF2-40B4-BE49-F238E27FC236}">
                <a16:creationId xmlns:a16="http://schemas.microsoft.com/office/drawing/2014/main" id="{28CEEEA4-5513-45BA-A2D9-286DCFF81380}"/>
              </a:ext>
            </a:extLst>
          </p:cNvPr>
          <p:cNvPicPr>
            <a:picLocks noChangeAspect="1"/>
          </p:cNvPicPr>
          <p:nvPr/>
        </p:nvPicPr>
        <p:blipFill>
          <a:blip r:embed="rId3" cstate="print"/>
          <a:stretch>
            <a:fillRect/>
          </a:stretch>
        </p:blipFill>
        <p:spPr>
          <a:xfrm>
            <a:off x="195544" y="3946868"/>
            <a:ext cx="5571702" cy="2340902"/>
          </a:xfrm>
          <a:prstGeom prst="rect">
            <a:avLst/>
          </a:prstGeom>
        </p:spPr>
      </p:pic>
      <p:pic>
        <p:nvPicPr>
          <p:cNvPr id="45" name="Image 5">
            <a:extLst>
              <a:ext uri="{FF2B5EF4-FFF2-40B4-BE49-F238E27FC236}">
                <a16:creationId xmlns:a16="http://schemas.microsoft.com/office/drawing/2014/main" id="{AB4CCB13-E49B-40E3-85EC-1E81ED251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flipH="1">
            <a:off x="715448" y="843114"/>
            <a:ext cx="4558995" cy="3103754"/>
          </a:xfrm>
          <a:prstGeom prst="rect">
            <a:avLst/>
          </a:prstGeom>
        </p:spPr>
      </p:pic>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10</a:t>
            </a:fld>
            <a:endParaRPr lang="fr-FR"/>
          </a:p>
        </p:txBody>
      </p:sp>
      <p:sp>
        <p:nvSpPr>
          <p:cNvPr id="5" name="Title 4"/>
          <p:cNvSpPr>
            <a:spLocks noGrp="1"/>
          </p:cNvSpPr>
          <p:nvPr>
            <p:ph type="title"/>
          </p:nvPr>
        </p:nvSpPr>
        <p:spPr>
          <a:xfrm>
            <a:off x="731838" y="314036"/>
            <a:ext cx="11044830" cy="871827"/>
          </a:xfrm>
        </p:spPr>
        <p:txBody>
          <a:bodyPr>
            <a:normAutofit fontScale="90000"/>
          </a:bodyPr>
          <a:lstStyle/>
          <a:p>
            <a:r>
              <a:rPr lang="fr-FR" b="1" dirty="0" err="1"/>
              <a:t>Experimental</a:t>
            </a:r>
            <a:r>
              <a:rPr lang="fr-FR" b="1" dirty="0"/>
              <a:t> setup of </a:t>
            </a:r>
            <a:r>
              <a:rPr lang="en-US" b="1" dirty="0"/>
              <a:t>LOHENGRIN</a:t>
            </a:r>
            <a:r>
              <a:rPr lang="fr-FR" b="1" dirty="0"/>
              <a:t> </a:t>
            </a:r>
            <a:r>
              <a:rPr lang="fr-FR" b="1" dirty="0" err="1"/>
              <a:t>spectrometer</a:t>
            </a:r>
            <a:r>
              <a:rPr lang="fr-FR" b="1" dirty="0"/>
              <a:t> in ILL</a:t>
            </a:r>
            <a:br>
              <a:rPr lang="fr-FR" b="1" dirty="0"/>
            </a:br>
            <a:endParaRPr lang="fr-FR" b="1" dirty="0"/>
          </a:p>
        </p:txBody>
      </p:sp>
      <p:sp>
        <p:nvSpPr>
          <p:cNvPr id="7" name="Rectangle 6"/>
          <p:cNvSpPr/>
          <p:nvPr/>
        </p:nvSpPr>
        <p:spPr>
          <a:xfrm>
            <a:off x="1370141" y="4089562"/>
            <a:ext cx="922047" cy="400110"/>
          </a:xfrm>
          <a:prstGeom prst="rect">
            <a:avLst/>
          </a:prstGeom>
        </p:spPr>
        <p:txBody>
          <a:bodyPr wrap="none">
            <a:spAutoFit/>
          </a:bodyPr>
          <a:lstStyle/>
          <a:p>
            <a:r>
              <a:rPr lang="en-US" sz="2000" b="1" baseline="30000" dirty="0">
                <a:solidFill>
                  <a:srgbClr val="E50019"/>
                </a:solidFill>
                <a:latin typeface="Poppins" panose="00000500000000000000" pitchFamily="2" charset="0"/>
                <a:ea typeface="Calibri" panose="020F0502020204030204" pitchFamily="34" charset="0"/>
                <a:cs typeface="Poppins" panose="00000500000000000000" pitchFamily="2" charset="0"/>
              </a:rPr>
              <a:t>241</a:t>
            </a:r>
            <a:r>
              <a:rPr lang="en-US" sz="2000" b="1" dirty="0">
                <a:solidFill>
                  <a:srgbClr val="E50019"/>
                </a:solidFill>
                <a:latin typeface="Poppins" panose="00000500000000000000" pitchFamily="2" charset="0"/>
                <a:ea typeface="Calibri" panose="020F0502020204030204" pitchFamily="34" charset="0"/>
                <a:cs typeface="Poppins" panose="00000500000000000000" pitchFamily="2" charset="0"/>
              </a:rPr>
              <a:t>Am</a:t>
            </a:r>
            <a:endParaRPr lang="fr-FR" sz="2000" dirty="0">
              <a:solidFill>
                <a:srgbClr val="E50019"/>
              </a:solidFill>
            </a:endParaRPr>
          </a:p>
        </p:txBody>
      </p:sp>
      <mc:AlternateContent xmlns:mc="http://schemas.openxmlformats.org/markup-compatibility/2006" xmlns:a14="http://schemas.microsoft.com/office/drawing/2010/main">
        <mc:Choice Requires="a14">
          <p:graphicFrame>
            <p:nvGraphicFramePr>
              <p:cNvPr id="6" name="Diagram 5"/>
              <p:cNvGraphicFramePr/>
              <p:nvPr>
                <p:extLst>
                  <p:ext uri="{D42A27DB-BD31-4B8C-83A1-F6EECF244321}">
                    <p14:modId xmlns:p14="http://schemas.microsoft.com/office/powerpoint/2010/main" val="2570952663"/>
                  </p:ext>
                </p:extLst>
              </p:nvPr>
            </p:nvGraphicFramePr>
            <p:xfrm>
              <a:off x="5520203" y="933179"/>
              <a:ext cx="6502224" cy="25846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6" name="Diagram 5"/>
              <p:cNvGraphicFramePr/>
              <p:nvPr>
                <p:extLst>
                  <p:ext uri="{D42A27DB-BD31-4B8C-83A1-F6EECF244321}">
                    <p14:modId xmlns:p14="http://schemas.microsoft.com/office/powerpoint/2010/main" val="2570952663"/>
                  </p:ext>
                </p:extLst>
              </p:nvPr>
            </p:nvGraphicFramePr>
            <p:xfrm>
              <a:off x="5520203" y="933179"/>
              <a:ext cx="6502224" cy="25846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p:sp>
        <p:nvSpPr>
          <p:cNvPr id="22" name="TextBox 21">
            <a:extLst>
              <a:ext uri="{FF2B5EF4-FFF2-40B4-BE49-F238E27FC236}">
                <a16:creationId xmlns:a16="http://schemas.microsoft.com/office/drawing/2014/main" id="{3B2FB4EC-AF6F-4462-AEBF-CC7C2033D250}"/>
              </a:ext>
            </a:extLst>
          </p:cNvPr>
          <p:cNvSpPr txBox="1"/>
          <p:nvPr/>
        </p:nvSpPr>
        <p:spPr>
          <a:xfrm>
            <a:off x="731838" y="6205152"/>
            <a:ext cx="10250810" cy="276999"/>
          </a:xfrm>
          <a:prstGeom prst="rect">
            <a:avLst/>
          </a:prstGeom>
          <a:noFill/>
        </p:spPr>
        <p:txBody>
          <a:bodyPr wrap="square">
            <a:spAutoFit/>
          </a:bodyPr>
          <a:lstStyle/>
          <a:p>
            <a:r>
              <a:rPr lang="en-US" sz="1200" b="1" dirty="0">
                <a:solidFill>
                  <a:srgbClr val="0000FF"/>
                </a:solidFill>
              </a:rPr>
              <a:t>J. M. </a:t>
            </a:r>
            <a:r>
              <a:rPr lang="en-US" sz="1200" b="1" dirty="0" err="1">
                <a:solidFill>
                  <a:srgbClr val="0000FF"/>
                </a:solidFill>
              </a:rPr>
              <a:t>Daugas</a:t>
            </a:r>
            <a:r>
              <a:rPr lang="en-US" sz="1200" b="1" dirty="0">
                <a:solidFill>
                  <a:srgbClr val="0000FF"/>
                </a:solidFill>
              </a:rPr>
              <a:t>, Session 9, 3/11/2026, FISSION 2026 workshop</a:t>
            </a:r>
          </a:p>
        </p:txBody>
      </p:sp>
    </p:spTree>
    <p:extLst>
      <p:ext uri="{BB962C8B-B14F-4D97-AF65-F5344CB8AC3E}">
        <p14:creationId xmlns:p14="http://schemas.microsoft.com/office/powerpoint/2010/main" val="235399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 6" descr="lohengrin-new.png">
            <a:extLst>
              <a:ext uri="{FF2B5EF4-FFF2-40B4-BE49-F238E27FC236}">
                <a16:creationId xmlns:a16="http://schemas.microsoft.com/office/drawing/2014/main" id="{28CEEEA4-5513-45BA-A2D9-286DCFF81380}"/>
              </a:ext>
            </a:extLst>
          </p:cNvPr>
          <p:cNvPicPr>
            <a:picLocks noChangeAspect="1"/>
          </p:cNvPicPr>
          <p:nvPr/>
        </p:nvPicPr>
        <p:blipFill>
          <a:blip r:embed="rId3" cstate="print"/>
          <a:stretch>
            <a:fillRect/>
          </a:stretch>
        </p:blipFill>
        <p:spPr>
          <a:xfrm>
            <a:off x="195544" y="3946868"/>
            <a:ext cx="5571702" cy="2340902"/>
          </a:xfrm>
          <a:prstGeom prst="rect">
            <a:avLst/>
          </a:prstGeom>
        </p:spPr>
      </p:pic>
      <p:pic>
        <p:nvPicPr>
          <p:cNvPr id="45" name="Image 5">
            <a:extLst>
              <a:ext uri="{FF2B5EF4-FFF2-40B4-BE49-F238E27FC236}">
                <a16:creationId xmlns:a16="http://schemas.microsoft.com/office/drawing/2014/main" id="{AB4CCB13-E49B-40E3-85EC-1E81ED251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flipH="1">
            <a:off x="715448" y="843114"/>
            <a:ext cx="4558995" cy="3103754"/>
          </a:xfrm>
          <a:prstGeom prst="rect">
            <a:avLst/>
          </a:prstGeom>
        </p:spPr>
      </p:pic>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11</a:t>
            </a:fld>
            <a:endParaRPr lang="fr-FR"/>
          </a:p>
        </p:txBody>
      </p:sp>
      <p:sp>
        <p:nvSpPr>
          <p:cNvPr id="5" name="Title 4"/>
          <p:cNvSpPr>
            <a:spLocks noGrp="1"/>
          </p:cNvSpPr>
          <p:nvPr>
            <p:ph type="title"/>
          </p:nvPr>
        </p:nvSpPr>
        <p:spPr>
          <a:xfrm>
            <a:off x="731838" y="314036"/>
            <a:ext cx="11044830" cy="871827"/>
          </a:xfrm>
        </p:spPr>
        <p:txBody>
          <a:bodyPr>
            <a:normAutofit fontScale="90000"/>
          </a:bodyPr>
          <a:lstStyle/>
          <a:p>
            <a:r>
              <a:rPr lang="fr-FR" b="1" dirty="0" err="1"/>
              <a:t>Experimental</a:t>
            </a:r>
            <a:r>
              <a:rPr lang="fr-FR" b="1" dirty="0"/>
              <a:t> setup of </a:t>
            </a:r>
            <a:r>
              <a:rPr lang="en-US" b="1" dirty="0"/>
              <a:t>LOHENGRIN</a:t>
            </a:r>
            <a:r>
              <a:rPr lang="fr-FR" b="1" dirty="0"/>
              <a:t> </a:t>
            </a:r>
            <a:r>
              <a:rPr lang="fr-FR" b="1" dirty="0" err="1"/>
              <a:t>spectrometer</a:t>
            </a:r>
            <a:r>
              <a:rPr lang="fr-FR" b="1" dirty="0"/>
              <a:t> in ILL</a:t>
            </a:r>
            <a:br>
              <a:rPr lang="fr-FR" b="1" dirty="0"/>
            </a:br>
            <a:endParaRPr lang="fr-FR" b="1" dirty="0"/>
          </a:p>
        </p:txBody>
      </p:sp>
      <p:sp>
        <p:nvSpPr>
          <p:cNvPr id="107" name="Flowchart: Process 106"/>
          <p:cNvSpPr/>
          <p:nvPr/>
        </p:nvSpPr>
        <p:spPr>
          <a:xfrm>
            <a:off x="4071844" y="1496820"/>
            <a:ext cx="1171049" cy="1149051"/>
          </a:xfrm>
          <a:prstGeom prst="flowChartProcess">
            <a:avLst/>
          </a:prstGeom>
          <a:noFill/>
          <a:ln w="38100">
            <a:solidFill>
              <a:srgbClr val="E50019"/>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7" name="Rectangle 6"/>
          <p:cNvSpPr/>
          <p:nvPr/>
        </p:nvSpPr>
        <p:spPr>
          <a:xfrm>
            <a:off x="1370141" y="4089562"/>
            <a:ext cx="922047" cy="400110"/>
          </a:xfrm>
          <a:prstGeom prst="rect">
            <a:avLst/>
          </a:prstGeom>
        </p:spPr>
        <p:txBody>
          <a:bodyPr wrap="none">
            <a:spAutoFit/>
          </a:bodyPr>
          <a:lstStyle/>
          <a:p>
            <a:r>
              <a:rPr lang="en-US" sz="2000" b="1" baseline="30000" dirty="0">
                <a:solidFill>
                  <a:srgbClr val="E50019"/>
                </a:solidFill>
                <a:latin typeface="Poppins" panose="00000500000000000000" pitchFamily="2" charset="0"/>
                <a:ea typeface="Calibri" panose="020F0502020204030204" pitchFamily="34" charset="0"/>
                <a:cs typeface="Poppins" panose="00000500000000000000" pitchFamily="2" charset="0"/>
              </a:rPr>
              <a:t>241</a:t>
            </a:r>
            <a:r>
              <a:rPr lang="en-US" sz="2000" b="1" dirty="0">
                <a:solidFill>
                  <a:srgbClr val="E50019"/>
                </a:solidFill>
                <a:latin typeface="Poppins" panose="00000500000000000000" pitchFamily="2" charset="0"/>
                <a:ea typeface="Calibri" panose="020F0502020204030204" pitchFamily="34" charset="0"/>
                <a:cs typeface="Poppins" panose="00000500000000000000" pitchFamily="2" charset="0"/>
              </a:rPr>
              <a:t>Am</a:t>
            </a:r>
            <a:endParaRPr lang="fr-FR" sz="2000" dirty="0">
              <a:solidFill>
                <a:srgbClr val="E50019"/>
              </a:solidFill>
            </a:endParaRPr>
          </a:p>
        </p:txBody>
      </p:sp>
      <mc:AlternateContent xmlns:mc="http://schemas.openxmlformats.org/markup-compatibility/2006" xmlns:a14="http://schemas.microsoft.com/office/drawing/2010/main">
        <mc:Choice Requires="a14">
          <p:graphicFrame>
            <p:nvGraphicFramePr>
              <p:cNvPr id="6" name="Diagram 5"/>
              <p:cNvGraphicFramePr/>
              <p:nvPr>
                <p:extLst>
                  <p:ext uri="{D42A27DB-BD31-4B8C-83A1-F6EECF244321}">
                    <p14:modId xmlns:p14="http://schemas.microsoft.com/office/powerpoint/2010/main" val="3461478301"/>
                  </p:ext>
                </p:extLst>
              </p:nvPr>
            </p:nvGraphicFramePr>
            <p:xfrm>
              <a:off x="5520203" y="933179"/>
              <a:ext cx="6502224" cy="25846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6" name="Diagram 5"/>
              <p:cNvGraphicFramePr/>
              <p:nvPr>
                <p:extLst>
                  <p:ext uri="{D42A27DB-BD31-4B8C-83A1-F6EECF244321}">
                    <p14:modId xmlns:p14="http://schemas.microsoft.com/office/powerpoint/2010/main" val="3461478301"/>
                  </p:ext>
                </p:extLst>
              </p:nvPr>
            </p:nvGraphicFramePr>
            <p:xfrm>
              <a:off x="5520203" y="933179"/>
              <a:ext cx="6502224" cy="25846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p:sp>
        <p:nvSpPr>
          <p:cNvPr id="22" name="TextBox 21">
            <a:extLst>
              <a:ext uri="{FF2B5EF4-FFF2-40B4-BE49-F238E27FC236}">
                <a16:creationId xmlns:a16="http://schemas.microsoft.com/office/drawing/2014/main" id="{3B2FB4EC-AF6F-4462-AEBF-CC7C2033D250}"/>
              </a:ext>
            </a:extLst>
          </p:cNvPr>
          <p:cNvSpPr txBox="1"/>
          <p:nvPr/>
        </p:nvSpPr>
        <p:spPr>
          <a:xfrm>
            <a:off x="731838" y="6205152"/>
            <a:ext cx="10250810" cy="276999"/>
          </a:xfrm>
          <a:prstGeom prst="rect">
            <a:avLst/>
          </a:prstGeom>
          <a:noFill/>
        </p:spPr>
        <p:txBody>
          <a:bodyPr wrap="square">
            <a:spAutoFit/>
          </a:bodyPr>
          <a:lstStyle/>
          <a:p>
            <a:r>
              <a:rPr lang="en-US" sz="1200" b="1" dirty="0">
                <a:solidFill>
                  <a:srgbClr val="0000FF"/>
                </a:solidFill>
              </a:rPr>
              <a:t>J. M. </a:t>
            </a:r>
            <a:r>
              <a:rPr lang="en-US" sz="1200" b="1" dirty="0" err="1">
                <a:solidFill>
                  <a:srgbClr val="0000FF"/>
                </a:solidFill>
              </a:rPr>
              <a:t>Daugas</a:t>
            </a:r>
            <a:r>
              <a:rPr lang="en-US" sz="1200" b="1" dirty="0">
                <a:solidFill>
                  <a:srgbClr val="0000FF"/>
                </a:solidFill>
              </a:rPr>
              <a:t>, Session 9, 3/11/2026, FISSION 2026 workshop</a:t>
            </a:r>
          </a:p>
        </p:txBody>
      </p:sp>
      <p:graphicFrame>
        <p:nvGraphicFramePr>
          <p:cNvPr id="25" name="Diagram 24">
            <a:extLst>
              <a:ext uri="{FF2B5EF4-FFF2-40B4-BE49-F238E27FC236}">
                <a16:creationId xmlns:a16="http://schemas.microsoft.com/office/drawing/2014/main" id="{A26EEB9D-F20C-4A4D-86BF-7352E276AFDD}"/>
              </a:ext>
            </a:extLst>
          </p:cNvPr>
          <p:cNvGraphicFramePr/>
          <p:nvPr>
            <p:extLst>
              <p:ext uri="{D42A27DB-BD31-4B8C-83A1-F6EECF244321}">
                <p14:modId xmlns:p14="http://schemas.microsoft.com/office/powerpoint/2010/main" val="1637128425"/>
              </p:ext>
            </p:extLst>
          </p:nvPr>
        </p:nvGraphicFramePr>
        <p:xfrm>
          <a:off x="6089822" y="4682757"/>
          <a:ext cx="5251804" cy="91633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4100" name="Picture 4">
            <a:extLst>
              <a:ext uri="{FF2B5EF4-FFF2-40B4-BE49-F238E27FC236}">
                <a16:creationId xmlns:a16="http://schemas.microsoft.com/office/drawing/2014/main" id="{B29C328A-0A71-4CF7-A0C3-3FA7C2D676EA}"/>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510755" y="3609141"/>
            <a:ext cx="2017245" cy="154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26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ube 29">
            <a:extLst>
              <a:ext uri="{FF2B5EF4-FFF2-40B4-BE49-F238E27FC236}">
                <a16:creationId xmlns:a16="http://schemas.microsoft.com/office/drawing/2014/main" id="{FF847EDF-15A3-4591-9A5B-F077B4583D63}"/>
              </a:ext>
            </a:extLst>
          </p:cNvPr>
          <p:cNvSpPr/>
          <p:nvPr/>
        </p:nvSpPr>
        <p:spPr>
          <a:xfrm rot="19706401">
            <a:off x="8444032" y="3401576"/>
            <a:ext cx="968277" cy="244158"/>
          </a:xfrm>
          <a:prstGeom prst="cube">
            <a:avLst>
              <a:gd name="adj" fmla="val 27625"/>
            </a:avLst>
          </a:prstGeom>
          <a:solidFill>
            <a:srgbClr val="A79B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12</a:t>
            </a:fld>
            <a:endParaRPr lang="fr-FR"/>
          </a:p>
        </p:txBody>
      </p:sp>
      <p:sp>
        <p:nvSpPr>
          <p:cNvPr id="5" name="Title 4"/>
          <p:cNvSpPr>
            <a:spLocks noGrp="1"/>
          </p:cNvSpPr>
          <p:nvPr>
            <p:ph type="title"/>
          </p:nvPr>
        </p:nvSpPr>
        <p:spPr/>
        <p:txBody>
          <a:bodyPr>
            <a:normAutofit fontScale="90000"/>
          </a:bodyPr>
          <a:lstStyle/>
          <a:p>
            <a:r>
              <a:rPr lang="fr-FR" b="1" dirty="0" err="1"/>
              <a:t>Experimental</a:t>
            </a:r>
            <a:r>
              <a:rPr lang="fr-FR" b="1" dirty="0"/>
              <a:t> setup of </a:t>
            </a:r>
            <a:r>
              <a:rPr lang="en-US" b="1" dirty="0"/>
              <a:t>LOHENGRIN</a:t>
            </a:r>
            <a:r>
              <a:rPr lang="fr-FR" b="1" dirty="0"/>
              <a:t> </a:t>
            </a:r>
            <a:r>
              <a:rPr lang="fr-FR" b="1" dirty="0" err="1"/>
              <a:t>spectrometer</a:t>
            </a:r>
            <a:r>
              <a:rPr lang="fr-FR" b="1" dirty="0"/>
              <a:t> in ILL</a:t>
            </a:r>
            <a:br>
              <a:rPr lang="fr-FR" b="1" dirty="0"/>
            </a:br>
            <a:endParaRPr lang="fr-FR" b="1" dirty="0"/>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5342" y="1908300"/>
            <a:ext cx="4598802" cy="3449102"/>
          </a:xfrm>
          <a:prstGeom prst="rect">
            <a:avLst/>
          </a:prstGeom>
          <a:ln>
            <a:noFill/>
          </a:ln>
          <a:effectLst/>
        </p:spPr>
      </p:pic>
      <p:sp>
        <p:nvSpPr>
          <p:cNvPr id="8" name="Cylinder 7">
            <a:extLst>
              <a:ext uri="{FF2B5EF4-FFF2-40B4-BE49-F238E27FC236}">
                <a16:creationId xmlns:a16="http://schemas.microsoft.com/office/drawing/2014/main" id="{0DE2341D-6F5E-464C-9A53-D4B4FA9C416B}"/>
              </a:ext>
            </a:extLst>
          </p:cNvPr>
          <p:cNvSpPr/>
          <p:nvPr/>
        </p:nvSpPr>
        <p:spPr>
          <a:xfrm rot="3747391">
            <a:off x="6150225" y="3057258"/>
            <a:ext cx="868763" cy="1789680"/>
          </a:xfrm>
          <a:prstGeom prst="can">
            <a:avLst/>
          </a:prstGeom>
          <a:solidFill>
            <a:srgbClr val="A6BB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10" name="Cylinder 15">
            <a:extLst>
              <a:ext uri="{FF2B5EF4-FFF2-40B4-BE49-F238E27FC236}">
                <a16:creationId xmlns:a16="http://schemas.microsoft.com/office/drawing/2014/main" id="{70175517-268B-4104-B869-A2CB33677F48}"/>
              </a:ext>
            </a:extLst>
          </p:cNvPr>
          <p:cNvSpPr/>
          <p:nvPr/>
        </p:nvSpPr>
        <p:spPr>
          <a:xfrm rot="3640391">
            <a:off x="7347142" y="3312527"/>
            <a:ext cx="165626" cy="346530"/>
          </a:xfrm>
          <a:prstGeom prst="can">
            <a:avLst/>
          </a:prstGeom>
          <a:solidFill>
            <a:srgbClr val="A79B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13" name="Cube 12">
            <a:extLst>
              <a:ext uri="{FF2B5EF4-FFF2-40B4-BE49-F238E27FC236}">
                <a16:creationId xmlns:a16="http://schemas.microsoft.com/office/drawing/2014/main" id="{C8BD30AC-CA2A-4372-936D-4BDA09BC6EE3}"/>
              </a:ext>
            </a:extLst>
          </p:cNvPr>
          <p:cNvSpPr/>
          <p:nvPr/>
        </p:nvSpPr>
        <p:spPr>
          <a:xfrm rot="3601636">
            <a:off x="7530310" y="3133027"/>
            <a:ext cx="441158" cy="425116"/>
          </a:xfrm>
          <a:prstGeom prst="cube">
            <a:avLst/>
          </a:prstGeom>
          <a:solidFill>
            <a:srgbClr val="A79B8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14" name="Cube 13">
            <a:extLst>
              <a:ext uri="{FF2B5EF4-FFF2-40B4-BE49-F238E27FC236}">
                <a16:creationId xmlns:a16="http://schemas.microsoft.com/office/drawing/2014/main" id="{FF847EDF-15A3-4591-9A5B-F077B4583D63}"/>
              </a:ext>
            </a:extLst>
          </p:cNvPr>
          <p:cNvSpPr/>
          <p:nvPr/>
        </p:nvSpPr>
        <p:spPr>
          <a:xfrm rot="19706401">
            <a:off x="8290661" y="2468810"/>
            <a:ext cx="759413" cy="1228739"/>
          </a:xfrm>
          <a:prstGeom prst="cube">
            <a:avLst>
              <a:gd name="adj" fmla="val 27625"/>
            </a:avLst>
          </a:prstGeom>
          <a:solidFill>
            <a:srgbClr val="A79B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16" name="Cube 15">
            <a:extLst>
              <a:ext uri="{FF2B5EF4-FFF2-40B4-BE49-F238E27FC236}">
                <a16:creationId xmlns:a16="http://schemas.microsoft.com/office/drawing/2014/main" id="{E54B175E-D48A-460C-86E7-18331095C071}"/>
              </a:ext>
            </a:extLst>
          </p:cNvPr>
          <p:cNvSpPr/>
          <p:nvPr/>
        </p:nvSpPr>
        <p:spPr>
          <a:xfrm rot="19706401">
            <a:off x="8332863" y="2535939"/>
            <a:ext cx="638944" cy="1084287"/>
          </a:xfrm>
          <a:prstGeom prst="cube">
            <a:avLst>
              <a:gd name="adj" fmla="val 27625"/>
            </a:avLst>
          </a:prstGeom>
          <a:solidFill>
            <a:schemeClr val="bg1"/>
          </a:solidFill>
          <a:ln>
            <a:solidFill>
              <a:srgbClr val="A79B8B"/>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cxnSp>
        <p:nvCxnSpPr>
          <p:cNvPr id="17" name="Straight Connector 16">
            <a:extLst>
              <a:ext uri="{FF2B5EF4-FFF2-40B4-BE49-F238E27FC236}">
                <a16:creationId xmlns:a16="http://schemas.microsoft.com/office/drawing/2014/main" id="{5A469006-1214-4CD9-90CB-12AD2D881A58}"/>
              </a:ext>
            </a:extLst>
          </p:cNvPr>
          <p:cNvCxnSpPr>
            <a:cxnSpLocks/>
          </p:cNvCxnSpPr>
          <p:nvPr/>
        </p:nvCxnSpPr>
        <p:spPr>
          <a:xfrm flipV="1">
            <a:off x="8351454" y="2866690"/>
            <a:ext cx="319890" cy="193605"/>
          </a:xfrm>
          <a:prstGeom prst="line">
            <a:avLst/>
          </a:prstGeom>
          <a:ln w="28575"/>
        </p:spPr>
        <p:style>
          <a:lnRef idx="1">
            <a:schemeClr val="dk1"/>
          </a:lnRef>
          <a:fillRef idx="0">
            <a:schemeClr val="dk1"/>
          </a:fillRef>
          <a:effectRef idx="0">
            <a:schemeClr val="dk1"/>
          </a:effectRef>
          <a:fontRef idx="minor">
            <a:schemeClr val="tx1"/>
          </a:fontRef>
        </p:style>
      </p:cxnSp>
      <p:sp>
        <p:nvSpPr>
          <p:cNvPr id="19" name="Cylinder 7">
            <a:extLst>
              <a:ext uri="{FF2B5EF4-FFF2-40B4-BE49-F238E27FC236}">
                <a16:creationId xmlns:a16="http://schemas.microsoft.com/office/drawing/2014/main" id="{0DE2341D-6F5E-464C-9A53-D4B4FA9C416B}"/>
              </a:ext>
            </a:extLst>
          </p:cNvPr>
          <p:cNvSpPr/>
          <p:nvPr/>
        </p:nvSpPr>
        <p:spPr>
          <a:xfrm rot="14486208">
            <a:off x="10066556" y="1096493"/>
            <a:ext cx="868763" cy="1789680"/>
          </a:xfrm>
          <a:prstGeom prst="can">
            <a:avLst/>
          </a:prstGeom>
          <a:solidFill>
            <a:srgbClr val="A6BB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20" name="Cylinder 15">
            <a:extLst>
              <a:ext uri="{FF2B5EF4-FFF2-40B4-BE49-F238E27FC236}">
                <a16:creationId xmlns:a16="http://schemas.microsoft.com/office/drawing/2014/main" id="{70175517-268B-4104-B869-A2CB33677F48}"/>
              </a:ext>
            </a:extLst>
          </p:cNvPr>
          <p:cNvSpPr/>
          <p:nvPr/>
        </p:nvSpPr>
        <p:spPr>
          <a:xfrm rot="14585593">
            <a:off x="9572016" y="2198036"/>
            <a:ext cx="142687" cy="422643"/>
          </a:xfrm>
          <a:prstGeom prst="can">
            <a:avLst/>
          </a:prstGeom>
          <a:solidFill>
            <a:srgbClr val="A79B8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12" name="Cube 11">
            <a:extLst>
              <a:ext uri="{FF2B5EF4-FFF2-40B4-BE49-F238E27FC236}">
                <a16:creationId xmlns:a16="http://schemas.microsoft.com/office/drawing/2014/main" id="{279DB62A-B11D-4C55-8CB4-536EBFEF3A11}"/>
              </a:ext>
            </a:extLst>
          </p:cNvPr>
          <p:cNvSpPr/>
          <p:nvPr/>
        </p:nvSpPr>
        <p:spPr>
          <a:xfrm rot="14649483">
            <a:off x="9109884" y="2311256"/>
            <a:ext cx="441158" cy="425116"/>
          </a:xfrm>
          <a:prstGeom prst="cube">
            <a:avLst/>
          </a:prstGeom>
          <a:solidFill>
            <a:srgbClr val="A79B8B"/>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21" name="Cylinder 7">
            <a:extLst>
              <a:ext uri="{FF2B5EF4-FFF2-40B4-BE49-F238E27FC236}">
                <a16:creationId xmlns:a16="http://schemas.microsoft.com/office/drawing/2014/main" id="{0DE2341D-6F5E-464C-9A53-D4B4FA9C416B}"/>
              </a:ext>
            </a:extLst>
          </p:cNvPr>
          <p:cNvSpPr/>
          <p:nvPr/>
        </p:nvSpPr>
        <p:spPr>
          <a:xfrm rot="3747391">
            <a:off x="5625645" y="4169517"/>
            <a:ext cx="870577" cy="122349"/>
          </a:xfrm>
          <a:prstGeom prst="can">
            <a:avLst/>
          </a:prstGeom>
          <a:solidFill>
            <a:srgbClr val="A0151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22" name="Cylinder 7">
            <a:extLst>
              <a:ext uri="{FF2B5EF4-FFF2-40B4-BE49-F238E27FC236}">
                <a16:creationId xmlns:a16="http://schemas.microsoft.com/office/drawing/2014/main" id="{0DE2341D-6F5E-464C-9A53-D4B4FA9C416B}"/>
              </a:ext>
            </a:extLst>
          </p:cNvPr>
          <p:cNvSpPr/>
          <p:nvPr/>
        </p:nvSpPr>
        <p:spPr>
          <a:xfrm rot="14498289">
            <a:off x="10604465" y="1636175"/>
            <a:ext cx="858123" cy="143768"/>
          </a:xfrm>
          <a:prstGeom prst="can">
            <a:avLst/>
          </a:prstGeom>
          <a:solidFill>
            <a:srgbClr val="9F151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cxnSp>
        <p:nvCxnSpPr>
          <p:cNvPr id="26" name="Straight Connector 25"/>
          <p:cNvCxnSpPr/>
          <p:nvPr/>
        </p:nvCxnSpPr>
        <p:spPr>
          <a:xfrm flipV="1">
            <a:off x="8628098" y="3252628"/>
            <a:ext cx="277213" cy="178220"/>
          </a:xfrm>
          <a:prstGeom prst="line">
            <a:avLst/>
          </a:prstGeom>
          <a:ln w="1270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flipH="1" flipV="1">
            <a:off x="8248597" y="2913192"/>
            <a:ext cx="453228" cy="741501"/>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a:off x="8228693" y="2941801"/>
            <a:ext cx="170759" cy="280144"/>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a:off x="8446964" y="3301450"/>
            <a:ext cx="232587" cy="385210"/>
          </a:xfrm>
          <a:prstGeom prst="line">
            <a:avLst/>
          </a:prstGeom>
        </p:spPr>
        <p:style>
          <a:lnRef idx="1">
            <a:schemeClr val="dk1"/>
          </a:lnRef>
          <a:fillRef idx="0">
            <a:schemeClr val="dk1"/>
          </a:fillRef>
          <a:effectRef idx="0">
            <a:schemeClr val="dk1"/>
          </a:effectRef>
          <a:fontRef idx="minor">
            <a:schemeClr val="tx1"/>
          </a:fontRef>
        </p:style>
      </p:cxnSp>
      <p:sp>
        <p:nvSpPr>
          <p:cNvPr id="42" name="Freeform 41"/>
          <p:cNvSpPr/>
          <p:nvPr/>
        </p:nvSpPr>
        <p:spPr>
          <a:xfrm rot="18068049">
            <a:off x="8423652" y="2521286"/>
            <a:ext cx="715032" cy="321823"/>
          </a:xfrm>
          <a:custGeom>
            <a:avLst/>
            <a:gdLst>
              <a:gd name="connsiteX0" fmla="*/ 0 w 471948"/>
              <a:gd name="connsiteY0" fmla="*/ 123491 h 418458"/>
              <a:gd name="connsiteX1" fmla="*/ 108155 w 471948"/>
              <a:gd name="connsiteY1" fmla="*/ 5503 h 418458"/>
              <a:gd name="connsiteX2" fmla="*/ 117987 w 471948"/>
              <a:gd name="connsiteY2" fmla="*/ 280807 h 418458"/>
              <a:gd name="connsiteX3" fmla="*/ 265471 w 471948"/>
              <a:gd name="connsiteY3" fmla="*/ 113658 h 418458"/>
              <a:gd name="connsiteX4" fmla="*/ 294967 w 471948"/>
              <a:gd name="connsiteY4" fmla="*/ 339800 h 418458"/>
              <a:gd name="connsiteX5" fmla="*/ 432619 w 471948"/>
              <a:gd name="connsiteY5" fmla="*/ 231645 h 418458"/>
              <a:gd name="connsiteX6" fmla="*/ 471948 w 471948"/>
              <a:gd name="connsiteY6" fmla="*/ 418458 h 41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948" h="418458">
                <a:moveTo>
                  <a:pt x="0" y="123491"/>
                </a:moveTo>
                <a:cubicBezTo>
                  <a:pt x="44245" y="51387"/>
                  <a:pt x="88491" y="-20716"/>
                  <a:pt x="108155" y="5503"/>
                </a:cubicBezTo>
                <a:cubicBezTo>
                  <a:pt x="127819" y="31722"/>
                  <a:pt x="91768" y="262781"/>
                  <a:pt x="117987" y="280807"/>
                </a:cubicBezTo>
                <a:cubicBezTo>
                  <a:pt x="144206" y="298833"/>
                  <a:pt x="235974" y="103826"/>
                  <a:pt x="265471" y="113658"/>
                </a:cubicBezTo>
                <a:cubicBezTo>
                  <a:pt x="294968" y="123490"/>
                  <a:pt x="267109" y="320136"/>
                  <a:pt x="294967" y="339800"/>
                </a:cubicBezTo>
                <a:cubicBezTo>
                  <a:pt x="322825" y="359464"/>
                  <a:pt x="403122" y="218535"/>
                  <a:pt x="432619" y="231645"/>
                </a:cubicBezTo>
                <a:cubicBezTo>
                  <a:pt x="462116" y="244755"/>
                  <a:pt x="467032" y="331606"/>
                  <a:pt x="471948" y="418458"/>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34" name="Oval 33"/>
          <p:cNvSpPr/>
          <p:nvPr/>
        </p:nvSpPr>
        <p:spPr>
          <a:xfrm>
            <a:off x="8576315" y="3155069"/>
            <a:ext cx="54904" cy="592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44" name="Freeform 43"/>
          <p:cNvSpPr/>
          <p:nvPr/>
        </p:nvSpPr>
        <p:spPr>
          <a:xfrm rot="8979197">
            <a:off x="7883323" y="3017927"/>
            <a:ext cx="515567" cy="257021"/>
          </a:xfrm>
          <a:custGeom>
            <a:avLst/>
            <a:gdLst>
              <a:gd name="connsiteX0" fmla="*/ 0 w 471948"/>
              <a:gd name="connsiteY0" fmla="*/ 123491 h 418458"/>
              <a:gd name="connsiteX1" fmla="*/ 108155 w 471948"/>
              <a:gd name="connsiteY1" fmla="*/ 5503 h 418458"/>
              <a:gd name="connsiteX2" fmla="*/ 117987 w 471948"/>
              <a:gd name="connsiteY2" fmla="*/ 280807 h 418458"/>
              <a:gd name="connsiteX3" fmla="*/ 265471 w 471948"/>
              <a:gd name="connsiteY3" fmla="*/ 113658 h 418458"/>
              <a:gd name="connsiteX4" fmla="*/ 294967 w 471948"/>
              <a:gd name="connsiteY4" fmla="*/ 339800 h 418458"/>
              <a:gd name="connsiteX5" fmla="*/ 432619 w 471948"/>
              <a:gd name="connsiteY5" fmla="*/ 231645 h 418458"/>
              <a:gd name="connsiteX6" fmla="*/ 471948 w 471948"/>
              <a:gd name="connsiteY6" fmla="*/ 418458 h 41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948" h="418458">
                <a:moveTo>
                  <a:pt x="0" y="123491"/>
                </a:moveTo>
                <a:cubicBezTo>
                  <a:pt x="44245" y="51387"/>
                  <a:pt x="88491" y="-20716"/>
                  <a:pt x="108155" y="5503"/>
                </a:cubicBezTo>
                <a:cubicBezTo>
                  <a:pt x="127819" y="31722"/>
                  <a:pt x="91768" y="262781"/>
                  <a:pt x="117987" y="280807"/>
                </a:cubicBezTo>
                <a:cubicBezTo>
                  <a:pt x="144206" y="298833"/>
                  <a:pt x="235974" y="103826"/>
                  <a:pt x="265471" y="113658"/>
                </a:cubicBezTo>
                <a:cubicBezTo>
                  <a:pt x="294968" y="123490"/>
                  <a:pt x="267109" y="320136"/>
                  <a:pt x="294967" y="339800"/>
                </a:cubicBezTo>
                <a:cubicBezTo>
                  <a:pt x="322825" y="359464"/>
                  <a:pt x="403122" y="218535"/>
                  <a:pt x="432619" y="231645"/>
                </a:cubicBezTo>
                <a:cubicBezTo>
                  <a:pt x="462116" y="244755"/>
                  <a:pt x="467032" y="331606"/>
                  <a:pt x="471948" y="418458"/>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43" name="Oval 42"/>
          <p:cNvSpPr/>
          <p:nvPr/>
        </p:nvSpPr>
        <p:spPr>
          <a:xfrm>
            <a:off x="8598481" y="3307366"/>
            <a:ext cx="54904" cy="592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46" name="TextBox 45"/>
          <p:cNvSpPr txBox="1"/>
          <p:nvPr/>
        </p:nvSpPr>
        <p:spPr>
          <a:xfrm rot="19927812">
            <a:off x="6110707" y="3698074"/>
            <a:ext cx="1234938" cy="369332"/>
          </a:xfrm>
          <a:prstGeom prst="rect">
            <a:avLst/>
          </a:prstGeom>
          <a:noFill/>
        </p:spPr>
        <p:txBody>
          <a:bodyPr wrap="square" rtlCol="0">
            <a:spAutoFit/>
          </a:bodyPr>
          <a:lstStyle/>
          <a:p>
            <a:r>
              <a:rPr lang="fr-FR" b="1" dirty="0" err="1"/>
              <a:t>HPGe</a:t>
            </a:r>
            <a:r>
              <a:rPr lang="fr-FR" b="1" dirty="0"/>
              <a:t> 1</a:t>
            </a:r>
          </a:p>
        </p:txBody>
      </p:sp>
      <p:sp>
        <p:nvSpPr>
          <p:cNvPr id="47" name="TextBox 46"/>
          <p:cNvSpPr txBox="1"/>
          <p:nvPr/>
        </p:nvSpPr>
        <p:spPr>
          <a:xfrm rot="19927812">
            <a:off x="10001034" y="1731890"/>
            <a:ext cx="1234938" cy="369332"/>
          </a:xfrm>
          <a:prstGeom prst="rect">
            <a:avLst/>
          </a:prstGeom>
          <a:noFill/>
        </p:spPr>
        <p:txBody>
          <a:bodyPr wrap="square" rtlCol="0">
            <a:spAutoFit/>
          </a:bodyPr>
          <a:lstStyle/>
          <a:p>
            <a:r>
              <a:rPr lang="fr-FR" b="1" dirty="0" err="1"/>
              <a:t>HPGe</a:t>
            </a:r>
            <a:r>
              <a:rPr lang="fr-FR" b="1" dirty="0"/>
              <a:t> 2</a:t>
            </a:r>
          </a:p>
        </p:txBody>
      </p:sp>
      <mc:AlternateContent xmlns:mc="http://schemas.openxmlformats.org/markup-compatibility/2006" xmlns:a14="http://schemas.microsoft.com/office/drawing/2010/main">
        <mc:Choice Requires="a14">
          <p:sp>
            <p:nvSpPr>
              <p:cNvPr id="52" name="Left Arrow 51"/>
              <p:cNvSpPr/>
              <p:nvPr/>
            </p:nvSpPr>
            <p:spPr>
              <a:xfrm rot="3339133">
                <a:off x="8517857" y="4151082"/>
                <a:ext cx="2649734" cy="1489044"/>
              </a:xfrm>
              <a:prstGeom prst="leftArrow">
                <a:avLst/>
              </a:prstGeom>
              <a:solidFill>
                <a:schemeClr val="tx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r>
                  <a:rPr lang="fr-FR" sz="1600" b="1" dirty="0"/>
                  <a:t>Incident Fission Product  </a:t>
                </a:r>
                <a14:m>
                  <m:oMath xmlns:m="http://schemas.openxmlformats.org/officeDocument/2006/math">
                    <m:r>
                      <a:rPr lang="fr-FR" sz="1600" b="1" i="0" smtClean="0">
                        <a:latin typeface="Cambria Math" panose="02040503050406030204" pitchFamily="18" charset="0"/>
                        <a:cs typeface="Poppins" panose="020B0604020202020204" charset="0"/>
                      </a:rPr>
                      <m:t>(</m:t>
                    </m:r>
                    <m:f>
                      <m:fPr>
                        <m:type m:val="skw"/>
                        <m:ctrlPr>
                          <a:rPr lang="fr-FR" sz="1600" b="1" i="1" smtClean="0">
                            <a:latin typeface="Cambria Math" panose="02040503050406030204" pitchFamily="18" charset="0"/>
                            <a:cs typeface="Poppins" panose="020B0604020202020204" charset="0"/>
                          </a:rPr>
                        </m:ctrlPr>
                      </m:fPr>
                      <m:num>
                        <m:r>
                          <a:rPr lang="fr-FR" sz="1600" b="1" i="0" smtClean="0">
                            <a:latin typeface="Cambria Math" panose="02040503050406030204" pitchFamily="18" charset="0"/>
                            <a:cs typeface="Poppins" panose="020B0604020202020204" charset="0"/>
                          </a:rPr>
                          <m:t>𝐀</m:t>
                        </m:r>
                      </m:num>
                      <m:den>
                        <m:r>
                          <a:rPr lang="fr-FR" sz="1600" b="1" i="0" smtClean="0">
                            <a:latin typeface="Cambria Math" panose="02040503050406030204" pitchFamily="18" charset="0"/>
                            <a:cs typeface="Poppins" panose="020B0604020202020204" charset="0"/>
                          </a:rPr>
                          <m:t>𝐪</m:t>
                        </m:r>
                        <m:r>
                          <a:rPr lang="fr-FR" sz="1600" b="1" i="0" smtClean="0">
                            <a:latin typeface="Cambria Math" panose="02040503050406030204" pitchFamily="18" charset="0"/>
                            <a:cs typeface="Poppins" panose="020B0604020202020204" charset="0"/>
                          </a:rPr>
                          <m:t> </m:t>
                        </m:r>
                      </m:den>
                    </m:f>
                    <m:r>
                      <a:rPr lang="fr-FR" sz="1600" b="1" i="1" smtClean="0">
                        <a:latin typeface="Cambria Math" panose="02040503050406030204" pitchFamily="18" charset="0"/>
                        <a:cs typeface="Poppins" panose="020B0604020202020204" charset="0"/>
                      </a:rPr>
                      <m:t>)</m:t>
                    </m:r>
                  </m:oMath>
                </a14:m>
                <a:endParaRPr lang="fr-FR" sz="1600" b="1" dirty="0"/>
              </a:p>
            </p:txBody>
          </p:sp>
        </mc:Choice>
        <mc:Fallback xmlns="">
          <p:sp>
            <p:nvSpPr>
              <p:cNvPr id="52" name="Left Arrow 51"/>
              <p:cNvSpPr>
                <a:spLocks noRot="1" noChangeAspect="1" noMove="1" noResize="1" noEditPoints="1" noAdjustHandles="1" noChangeArrowheads="1" noChangeShapeType="1" noTextEdit="1"/>
              </p:cNvSpPr>
              <p:nvPr/>
            </p:nvSpPr>
            <p:spPr>
              <a:xfrm rot="3339133">
                <a:off x="8517857" y="4151082"/>
                <a:ext cx="2649734" cy="1489044"/>
              </a:xfrm>
              <a:prstGeom prst="leftArrow">
                <a:avLst/>
              </a:prstGeom>
              <a:blipFill>
                <a:blip r:embed="rId4"/>
                <a:stretch>
                  <a:fillRect/>
                </a:stretch>
              </a:blipFill>
              <a:ln>
                <a:noFill/>
              </a:ln>
              <a:effectLst>
                <a:outerShdw blurRad="149987" dist="250190" dir="8460000" algn="ctr">
                  <a:srgbClr val="000000">
                    <a:alpha val="28000"/>
                  </a:srgbClr>
                </a:outerShdw>
              </a:effectLst>
            </p:spPr>
            <p:txBody>
              <a:bodyPr/>
              <a:lstStyle/>
              <a:p>
                <a:r>
                  <a:rPr lang="en-US">
                    <a:noFill/>
                  </a:rPr>
                  <a:t> </a:t>
                </a:r>
              </a:p>
            </p:txBody>
          </p:sp>
        </mc:Fallback>
      </mc:AlternateContent>
      <p:sp>
        <p:nvSpPr>
          <p:cNvPr id="53" name="TextBox 52"/>
          <p:cNvSpPr txBox="1"/>
          <p:nvPr/>
        </p:nvSpPr>
        <p:spPr>
          <a:xfrm rot="19776854">
            <a:off x="6413509" y="4631212"/>
            <a:ext cx="2015654" cy="276999"/>
          </a:xfrm>
          <a:prstGeom prst="rect">
            <a:avLst/>
          </a:prstGeom>
          <a:noFill/>
        </p:spPr>
        <p:txBody>
          <a:bodyPr wrap="square" rtlCol="0">
            <a:spAutoFit/>
          </a:bodyPr>
          <a:lstStyle/>
          <a:p>
            <a:pPr algn="ctr"/>
            <a:r>
              <a:rPr lang="fr-FR" sz="1200" dirty="0"/>
              <a:t>Entrance </a:t>
            </a:r>
            <a:r>
              <a:rPr lang="fr-FR" sz="1200" dirty="0" err="1"/>
              <a:t>Window</a:t>
            </a:r>
            <a:r>
              <a:rPr lang="fr-FR" sz="1200" dirty="0"/>
              <a:t> foil</a:t>
            </a:r>
          </a:p>
        </p:txBody>
      </p:sp>
      <p:cxnSp>
        <p:nvCxnSpPr>
          <p:cNvPr id="55" name="Straight Arrow Connector 54"/>
          <p:cNvCxnSpPr/>
          <p:nvPr/>
        </p:nvCxnSpPr>
        <p:spPr>
          <a:xfrm flipV="1">
            <a:off x="8130109" y="3942458"/>
            <a:ext cx="393063" cy="413939"/>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62" name="Straight Arrow Connector 61"/>
          <p:cNvCxnSpPr/>
          <p:nvPr/>
        </p:nvCxnSpPr>
        <p:spPr>
          <a:xfrm flipH="1" flipV="1">
            <a:off x="8849642" y="3360835"/>
            <a:ext cx="1072932" cy="89"/>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
        <p:nvSpPr>
          <p:cNvPr id="64" name="TextBox 63"/>
          <p:cNvSpPr txBox="1"/>
          <p:nvPr/>
        </p:nvSpPr>
        <p:spPr>
          <a:xfrm rot="19776854">
            <a:off x="9784530" y="2903288"/>
            <a:ext cx="1397176" cy="276999"/>
          </a:xfrm>
          <a:prstGeom prst="rect">
            <a:avLst/>
          </a:prstGeom>
          <a:noFill/>
        </p:spPr>
        <p:txBody>
          <a:bodyPr wrap="square" rtlCol="0">
            <a:spAutoFit/>
          </a:bodyPr>
          <a:lstStyle/>
          <a:p>
            <a:r>
              <a:rPr lang="fr-FR" sz="1200" dirty="0" err="1"/>
              <a:t>Separation</a:t>
            </a:r>
            <a:r>
              <a:rPr lang="fr-FR" sz="1200" dirty="0"/>
              <a:t> </a:t>
            </a:r>
            <a:r>
              <a:rPr lang="fr-FR" sz="1200" dirty="0" err="1"/>
              <a:t>grid</a:t>
            </a:r>
            <a:endParaRPr lang="fr-FR" sz="1200" dirty="0"/>
          </a:p>
        </p:txBody>
      </p:sp>
      <p:cxnSp>
        <p:nvCxnSpPr>
          <p:cNvPr id="66" name="Straight Arrow Connector 65"/>
          <p:cNvCxnSpPr/>
          <p:nvPr/>
        </p:nvCxnSpPr>
        <p:spPr>
          <a:xfrm flipH="1">
            <a:off x="8433004" y="2195993"/>
            <a:ext cx="208080" cy="779588"/>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
        <p:nvSpPr>
          <p:cNvPr id="69" name="TextBox 68"/>
          <p:cNvSpPr txBox="1"/>
          <p:nvPr/>
        </p:nvSpPr>
        <p:spPr>
          <a:xfrm rot="19776854">
            <a:off x="8511366" y="1639581"/>
            <a:ext cx="1882074" cy="276999"/>
          </a:xfrm>
          <a:prstGeom prst="rect">
            <a:avLst/>
          </a:prstGeom>
          <a:noFill/>
        </p:spPr>
        <p:txBody>
          <a:bodyPr wrap="square" rtlCol="0">
            <a:spAutoFit/>
          </a:bodyPr>
          <a:lstStyle/>
          <a:p>
            <a:r>
              <a:rPr lang="fr-FR" sz="1200" dirty="0"/>
              <a:t>Implantation foil</a:t>
            </a:r>
          </a:p>
        </p:txBody>
      </p:sp>
      <p:cxnSp>
        <p:nvCxnSpPr>
          <p:cNvPr id="70" name="Straight Connector 69"/>
          <p:cNvCxnSpPr/>
          <p:nvPr/>
        </p:nvCxnSpPr>
        <p:spPr>
          <a:xfrm>
            <a:off x="8570572" y="2742781"/>
            <a:ext cx="452527" cy="729999"/>
          </a:xfrm>
          <a:prstGeom prst="line">
            <a:avLst/>
          </a:prstGeom>
        </p:spPr>
        <p:style>
          <a:lnRef idx="1">
            <a:schemeClr val="dk1"/>
          </a:lnRef>
          <a:fillRef idx="0">
            <a:schemeClr val="dk1"/>
          </a:fillRef>
          <a:effectRef idx="0">
            <a:schemeClr val="dk1"/>
          </a:effectRef>
          <a:fontRef idx="minor">
            <a:schemeClr val="tx1"/>
          </a:fontRef>
        </p:style>
      </p:cxnSp>
      <p:sp>
        <p:nvSpPr>
          <p:cNvPr id="73" name="TextBox 72"/>
          <p:cNvSpPr txBox="1"/>
          <p:nvPr/>
        </p:nvSpPr>
        <p:spPr>
          <a:xfrm rot="19927812">
            <a:off x="7216119" y="1802111"/>
            <a:ext cx="1747058" cy="646331"/>
          </a:xfrm>
          <a:prstGeom prst="rect">
            <a:avLst/>
          </a:prstGeom>
          <a:noFill/>
        </p:spPr>
        <p:txBody>
          <a:bodyPr wrap="square" rtlCol="0">
            <a:spAutoFit/>
          </a:bodyPr>
          <a:lstStyle/>
          <a:p>
            <a:pPr algn="ctr"/>
            <a:r>
              <a:rPr lang="fr-FR" b="1" dirty="0"/>
              <a:t>Ionisation </a:t>
            </a:r>
            <a:r>
              <a:rPr lang="fr-FR" b="1" dirty="0" err="1"/>
              <a:t>chamber</a:t>
            </a:r>
            <a:endParaRPr lang="fr-FR" b="1" dirty="0"/>
          </a:p>
        </p:txBody>
      </p:sp>
      <p:sp>
        <p:nvSpPr>
          <p:cNvPr id="74" name="Oval 73"/>
          <p:cNvSpPr/>
          <p:nvPr/>
        </p:nvSpPr>
        <p:spPr>
          <a:xfrm>
            <a:off x="6681978" y="5766100"/>
            <a:ext cx="54904" cy="5923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75" name="Freeform 74"/>
          <p:cNvSpPr/>
          <p:nvPr/>
        </p:nvSpPr>
        <p:spPr>
          <a:xfrm rot="20759467">
            <a:off x="6477493" y="5915382"/>
            <a:ext cx="433595" cy="222396"/>
          </a:xfrm>
          <a:custGeom>
            <a:avLst/>
            <a:gdLst>
              <a:gd name="connsiteX0" fmla="*/ 0 w 471948"/>
              <a:gd name="connsiteY0" fmla="*/ 123491 h 418458"/>
              <a:gd name="connsiteX1" fmla="*/ 108155 w 471948"/>
              <a:gd name="connsiteY1" fmla="*/ 5503 h 418458"/>
              <a:gd name="connsiteX2" fmla="*/ 117987 w 471948"/>
              <a:gd name="connsiteY2" fmla="*/ 280807 h 418458"/>
              <a:gd name="connsiteX3" fmla="*/ 265471 w 471948"/>
              <a:gd name="connsiteY3" fmla="*/ 113658 h 418458"/>
              <a:gd name="connsiteX4" fmla="*/ 294967 w 471948"/>
              <a:gd name="connsiteY4" fmla="*/ 339800 h 418458"/>
              <a:gd name="connsiteX5" fmla="*/ 432619 w 471948"/>
              <a:gd name="connsiteY5" fmla="*/ 231645 h 418458"/>
              <a:gd name="connsiteX6" fmla="*/ 471948 w 471948"/>
              <a:gd name="connsiteY6" fmla="*/ 418458 h 41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1948" h="418458">
                <a:moveTo>
                  <a:pt x="0" y="123491"/>
                </a:moveTo>
                <a:cubicBezTo>
                  <a:pt x="44245" y="51387"/>
                  <a:pt x="88491" y="-20716"/>
                  <a:pt x="108155" y="5503"/>
                </a:cubicBezTo>
                <a:cubicBezTo>
                  <a:pt x="127819" y="31722"/>
                  <a:pt x="91768" y="262781"/>
                  <a:pt x="117987" y="280807"/>
                </a:cubicBezTo>
                <a:cubicBezTo>
                  <a:pt x="144206" y="298833"/>
                  <a:pt x="235974" y="103826"/>
                  <a:pt x="265471" y="113658"/>
                </a:cubicBezTo>
                <a:cubicBezTo>
                  <a:pt x="294968" y="123490"/>
                  <a:pt x="267109" y="320136"/>
                  <a:pt x="294967" y="339800"/>
                </a:cubicBezTo>
                <a:cubicBezTo>
                  <a:pt x="322825" y="359464"/>
                  <a:pt x="403122" y="218535"/>
                  <a:pt x="432619" y="231645"/>
                </a:cubicBezTo>
                <a:cubicBezTo>
                  <a:pt x="462116" y="244755"/>
                  <a:pt x="467032" y="331606"/>
                  <a:pt x="471948" y="418458"/>
                </a:cubicBez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76" name="TextBox 75"/>
          <p:cNvSpPr txBox="1"/>
          <p:nvPr/>
        </p:nvSpPr>
        <p:spPr>
          <a:xfrm>
            <a:off x="6940083" y="5670766"/>
            <a:ext cx="1965228" cy="276999"/>
          </a:xfrm>
          <a:prstGeom prst="rect">
            <a:avLst/>
          </a:prstGeom>
          <a:noFill/>
        </p:spPr>
        <p:txBody>
          <a:bodyPr wrap="square" rtlCol="0">
            <a:spAutoFit/>
          </a:bodyPr>
          <a:lstStyle/>
          <a:p>
            <a:r>
              <a:rPr lang="fr-FR" sz="1200" dirty="0"/>
              <a:t>Fission Product</a:t>
            </a:r>
          </a:p>
        </p:txBody>
      </p:sp>
      <p:sp>
        <p:nvSpPr>
          <p:cNvPr id="77" name="TextBox 76"/>
          <p:cNvSpPr txBox="1"/>
          <p:nvPr/>
        </p:nvSpPr>
        <p:spPr>
          <a:xfrm>
            <a:off x="6952360" y="5868708"/>
            <a:ext cx="2674240" cy="276999"/>
          </a:xfrm>
          <a:prstGeom prst="rect">
            <a:avLst/>
          </a:prstGeom>
          <a:noFill/>
        </p:spPr>
        <p:txBody>
          <a:bodyPr wrap="square" rtlCol="0">
            <a:spAutoFit/>
          </a:bodyPr>
          <a:lstStyle/>
          <a:p>
            <a:r>
              <a:rPr lang="fr-FR" sz="1200" dirty="0"/>
              <a:t>Photon</a:t>
            </a:r>
          </a:p>
        </p:txBody>
      </p:sp>
    </p:spTree>
    <p:extLst>
      <p:ext uri="{BB962C8B-B14F-4D97-AF65-F5344CB8AC3E}">
        <p14:creationId xmlns:p14="http://schemas.microsoft.com/office/powerpoint/2010/main" val="945983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13</a:t>
            </a:fld>
            <a:endParaRPr lang="fr-FR"/>
          </a:p>
        </p:txBody>
      </p:sp>
      <p:sp>
        <p:nvSpPr>
          <p:cNvPr id="5" name="Title 4"/>
          <p:cNvSpPr>
            <a:spLocks noGrp="1"/>
          </p:cNvSpPr>
          <p:nvPr>
            <p:ph type="title"/>
          </p:nvPr>
        </p:nvSpPr>
        <p:spPr/>
        <p:txBody>
          <a:bodyPr>
            <a:normAutofit fontScale="90000"/>
          </a:bodyPr>
          <a:lstStyle/>
          <a:p>
            <a:r>
              <a:rPr lang="fr-FR" b="1" dirty="0" err="1"/>
              <a:t>Analysis</a:t>
            </a:r>
            <a:r>
              <a:rPr lang="fr-FR" b="1" dirty="0"/>
              <a:t> - </a:t>
            </a:r>
            <a:r>
              <a:rPr lang="en-US" b="1" baseline="30000" dirty="0"/>
              <a:t>100</a:t>
            </a:r>
            <a:r>
              <a:rPr lang="en-US" b="1" dirty="0"/>
              <a:t>Nb from </a:t>
            </a:r>
            <a:r>
              <a:rPr lang="en-US" b="1" baseline="30000" dirty="0">
                <a:ea typeface="Calibri" panose="020F0502020204030204" pitchFamily="34" charset="0"/>
                <a:cs typeface="Poppins" panose="00000500000000000000" pitchFamily="2" charset="0"/>
              </a:rPr>
              <a:t>241</a:t>
            </a:r>
            <a:r>
              <a:rPr lang="en-US" b="1" dirty="0">
                <a:ea typeface="Calibri" panose="020F0502020204030204" pitchFamily="34" charset="0"/>
                <a:cs typeface="Poppins" panose="00000500000000000000" pitchFamily="2" charset="0"/>
              </a:rPr>
              <a:t>Am(2n</a:t>
            </a:r>
            <a:r>
              <a:rPr lang="en-US" b="1" baseline="-25000" dirty="0">
                <a:ea typeface="Calibri" panose="020F0502020204030204" pitchFamily="34" charset="0"/>
                <a:cs typeface="Poppins" panose="00000500000000000000" pitchFamily="2" charset="0"/>
              </a:rPr>
              <a:t>th</a:t>
            </a:r>
            <a:r>
              <a:rPr lang="en-US" b="1" dirty="0">
                <a:ea typeface="Calibri" panose="020F0502020204030204" pitchFamily="34" charset="0"/>
                <a:cs typeface="Poppins" panose="00000500000000000000" pitchFamily="2" charset="0"/>
              </a:rPr>
              <a:t>,f)</a:t>
            </a:r>
            <a:r>
              <a:rPr lang="fr-FR" b="1" dirty="0"/>
              <a:t> </a:t>
            </a:r>
            <a:br>
              <a:rPr lang="fr-FR" dirty="0"/>
            </a:br>
            <a:br>
              <a:rPr lang="fr-FR" b="1" dirty="0"/>
            </a:br>
            <a:endParaRPr lang="fr-FR" b="1" dirty="0"/>
          </a:p>
        </p:txBody>
      </p:sp>
      <p:sp>
        <p:nvSpPr>
          <p:cNvPr id="80" name="Rectangle 79">
            <a:extLst>
              <a:ext uri="{FF2B5EF4-FFF2-40B4-BE49-F238E27FC236}">
                <a16:creationId xmlns:a16="http://schemas.microsoft.com/office/drawing/2014/main" id="{727C1FE0-5EFB-4E2A-ADBA-0DBC2A648C15}"/>
              </a:ext>
            </a:extLst>
          </p:cNvPr>
          <p:cNvSpPr/>
          <p:nvPr/>
        </p:nvSpPr>
        <p:spPr>
          <a:xfrm>
            <a:off x="4267202" y="2627529"/>
            <a:ext cx="59167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pic>
        <p:nvPicPr>
          <p:cNvPr id="18" name="Picture 17">
            <a:extLst>
              <a:ext uri="{FF2B5EF4-FFF2-40B4-BE49-F238E27FC236}">
                <a16:creationId xmlns:a16="http://schemas.microsoft.com/office/drawing/2014/main" id="{ECD0860E-53FF-41E4-A627-F1CED9BFEB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64" y="1487871"/>
            <a:ext cx="3323023" cy="2340902"/>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134F6EB-15FC-4A12-B750-4802BA9C6CA1}"/>
                  </a:ext>
                </a:extLst>
              </p:cNvPr>
              <p:cNvSpPr txBox="1"/>
              <p:nvPr/>
            </p:nvSpPr>
            <p:spPr>
              <a:xfrm>
                <a:off x="242918" y="875179"/>
                <a:ext cx="3941619" cy="646331"/>
              </a:xfrm>
              <a:prstGeom prst="rect">
                <a:avLst/>
              </a:prstGeom>
              <a:noFill/>
            </p:spPr>
            <p:txBody>
              <a:bodyPr wrap="square">
                <a:spAutoFit/>
              </a:bodyPr>
              <a:lstStyle/>
              <a:p>
                <a:r>
                  <a:rPr lang="en-US" sz="1800" dirty="0">
                    <a:ea typeface="Cambria Math" panose="02040503050406030204" pitchFamily="18" charset="0"/>
                    <a:cs typeface="Poppins" panose="020B0604020202020204" charset="0"/>
                  </a:rPr>
                  <a:t>Delayed </a:t>
                </a:r>
                <a14:m>
                  <m:oMath xmlns:m="http://schemas.openxmlformats.org/officeDocument/2006/math">
                    <m:r>
                      <a:rPr lang="en-US" sz="1800" i="1" smtClean="0">
                        <a:latin typeface="Cambria Math" panose="02040503050406030204" pitchFamily="18" charset="0"/>
                        <a:ea typeface="Cambria Math" panose="02040503050406030204" pitchFamily="18" charset="0"/>
                        <a:cs typeface="Poppins" panose="020B0604020202020204" charset="0"/>
                      </a:rPr>
                      <m:t>𝛾</m:t>
                    </m:r>
                  </m:oMath>
                </a14:m>
                <a:r>
                  <a:rPr lang="en-US" sz="1800" dirty="0">
                    <a:ea typeface="Cambria Math" panose="02040503050406030204" pitchFamily="18" charset="0"/>
                    <a:cs typeface="Poppins" panose="020B0604020202020204" charset="0"/>
                  </a:rPr>
                  <a:t>-Spectrum without selection</a:t>
                </a:r>
                <a:endParaRPr lang="en-US" dirty="0"/>
              </a:p>
            </p:txBody>
          </p:sp>
        </mc:Choice>
        <mc:Fallback xmlns="">
          <p:sp>
            <p:nvSpPr>
              <p:cNvPr id="34" name="TextBox 33">
                <a:extLst>
                  <a:ext uri="{FF2B5EF4-FFF2-40B4-BE49-F238E27FC236}">
                    <a16:creationId xmlns:a16="http://schemas.microsoft.com/office/drawing/2014/main" id="{1134F6EB-15FC-4A12-B750-4802BA9C6CA1}"/>
                  </a:ext>
                </a:extLst>
              </p:cNvPr>
              <p:cNvSpPr txBox="1">
                <a:spLocks noRot="1" noChangeAspect="1" noMove="1" noResize="1" noEditPoints="1" noAdjustHandles="1" noChangeArrowheads="1" noChangeShapeType="1" noTextEdit="1"/>
              </p:cNvSpPr>
              <p:nvPr/>
            </p:nvSpPr>
            <p:spPr>
              <a:xfrm>
                <a:off x="242918" y="875179"/>
                <a:ext cx="3941619" cy="646331"/>
              </a:xfrm>
              <a:prstGeom prst="rect">
                <a:avLst/>
              </a:prstGeom>
              <a:blipFill>
                <a:blip r:embed="rId4"/>
                <a:stretch>
                  <a:fillRect l="-1393"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726345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87002F3-0F3F-4E25-84C9-E70D878A2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526" y="54317"/>
            <a:ext cx="4386504" cy="2746827"/>
          </a:xfrm>
          <a:prstGeom prst="rect">
            <a:avLst/>
          </a:prstGeom>
        </p:spPr>
      </p:pic>
      <p:grpSp>
        <p:nvGrpSpPr>
          <p:cNvPr id="10" name="Group 9">
            <a:extLst>
              <a:ext uri="{FF2B5EF4-FFF2-40B4-BE49-F238E27FC236}">
                <a16:creationId xmlns:a16="http://schemas.microsoft.com/office/drawing/2014/main" id="{1E621C6F-7B0B-42BC-9044-D24291117FE8}"/>
              </a:ext>
            </a:extLst>
          </p:cNvPr>
          <p:cNvGrpSpPr/>
          <p:nvPr/>
        </p:nvGrpSpPr>
        <p:grpSpPr>
          <a:xfrm>
            <a:off x="3937557" y="2653623"/>
            <a:ext cx="3766186" cy="2264443"/>
            <a:chOff x="3887516" y="2040918"/>
            <a:chExt cx="3766186" cy="2264443"/>
          </a:xfrm>
        </p:grpSpPr>
        <p:pic>
          <p:nvPicPr>
            <p:cNvPr id="14" name="Picture 13">
              <a:extLst>
                <a:ext uri="{FF2B5EF4-FFF2-40B4-BE49-F238E27FC236}">
                  <a16:creationId xmlns:a16="http://schemas.microsoft.com/office/drawing/2014/main" id="{94E154BD-9EB8-4C91-82D6-F9609812EAD4}"/>
                </a:ext>
              </a:extLst>
            </p:cNvPr>
            <p:cNvPicPr>
              <a:picLocks noChangeAspect="1"/>
            </p:cNvPicPr>
            <p:nvPr/>
          </p:nvPicPr>
          <p:blipFill rotWithShape="1">
            <a:blip r:embed="rId4"/>
            <a:srcRect l="1" t="1" r="11" b="278"/>
            <a:stretch/>
          </p:blipFill>
          <p:spPr bwMode="auto">
            <a:xfrm>
              <a:off x="3887516" y="2040918"/>
              <a:ext cx="3766186" cy="2264443"/>
            </a:xfrm>
            <a:prstGeom prst="rect">
              <a:avLst/>
            </a:prstGeom>
            <a:ln w="127000">
              <a:noFill/>
            </a:ln>
          </p:spPr>
        </p:pic>
        <p:sp>
          <p:nvSpPr>
            <p:cNvPr id="9" name="Rectangle 8">
              <a:extLst>
                <a:ext uri="{FF2B5EF4-FFF2-40B4-BE49-F238E27FC236}">
                  <a16:creationId xmlns:a16="http://schemas.microsoft.com/office/drawing/2014/main" id="{79200EFF-29B1-4A9F-817F-2C8799AE11E3}"/>
                </a:ext>
              </a:extLst>
            </p:cNvPr>
            <p:cNvSpPr/>
            <p:nvPr/>
          </p:nvSpPr>
          <p:spPr>
            <a:xfrm>
              <a:off x="6684264" y="3602736"/>
              <a:ext cx="347472" cy="29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grpSp>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14</a:t>
            </a:fld>
            <a:endParaRPr lang="fr-F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F1EDFF3-E0A2-4271-BEED-28535E43CBAD}"/>
                  </a:ext>
                </a:extLst>
              </p:cNvPr>
              <p:cNvSpPr txBox="1"/>
              <p:nvPr/>
            </p:nvSpPr>
            <p:spPr bwMode="auto">
              <a:xfrm>
                <a:off x="4002049" y="1900939"/>
                <a:ext cx="5851946" cy="756104"/>
              </a:xfrm>
              <a:prstGeom prst="rect">
                <a:avLst/>
              </a:prstGeom>
              <a:noFill/>
              <a:ln w="38100">
                <a:noFill/>
              </a:ln>
            </p:spPr>
            <p:txBody>
              <a:bodyPr wrap="square">
                <a:spAutoFit/>
              </a:bodyPr>
              <a:lstStyle/>
              <a:p>
                <a:r>
                  <a:rPr lang="fr-FR" sz="1400" dirty="0" err="1">
                    <a:latin typeface="Poppins" panose="020B0604020202020204" charset="0"/>
                    <a:cs typeface="Poppins" panose="020B0604020202020204" charset="0"/>
                  </a:rPr>
                  <a:t>Ungated</a:t>
                </a:r>
                <a:r>
                  <a:rPr lang="fr-FR" sz="1400" dirty="0">
                    <a:latin typeface="Poppins" panose="020B0604020202020204" charset="0"/>
                    <a:cs typeface="Poppins" panose="020B0604020202020204" charset="0"/>
                  </a:rPr>
                  <a:t> Spectrum</a:t>
                </a:r>
              </a:p>
              <a:p>
                <a:endParaRPr lang="fr-FR" sz="1400" dirty="0">
                  <a:latin typeface="Poppins" panose="020B0604020202020204" charset="0"/>
                  <a:cs typeface="Poppins" panose="020B0604020202020204" charset="0"/>
                </a:endParaRPr>
              </a:p>
              <a:p>
                <a14:m>
                  <m:oMath xmlns:m="http://schemas.openxmlformats.org/officeDocument/2006/math">
                    <m:r>
                      <a:rPr lang="fr-FR" sz="1400" i="0">
                        <a:latin typeface="Cambria Math" panose="02040503050406030204" pitchFamily="18" charset="0"/>
                      </a:rPr>
                      <m:t>→</m:t>
                    </m:r>
                  </m:oMath>
                </a14:m>
                <a:r>
                  <a:rPr lang="en-US" sz="1400" dirty="0">
                    <a:latin typeface="Poppins" panose="020B0604020202020204" charset="0"/>
                    <a:cs typeface="Poppins" panose="020B0604020202020204" charset="0"/>
                  </a:rPr>
                  <a:t> </a:t>
                </a:r>
                <a14:m>
                  <m:oMath xmlns:m="http://schemas.openxmlformats.org/officeDocument/2006/math">
                    <m:r>
                      <a:rPr lang="en-US" sz="1400" i="1" dirty="0" smtClean="0">
                        <a:latin typeface="Cambria Math" panose="02040503050406030204" pitchFamily="18" charset="0"/>
                        <a:ea typeface="Cambria Math" panose="02040503050406030204" pitchFamily="18" charset="0"/>
                        <a:cs typeface="Poppins" panose="020B0604020202020204" charset="0"/>
                      </a:rPr>
                      <m:t>𝛽</m:t>
                    </m:r>
                  </m:oMath>
                </a14:m>
                <a:r>
                  <a:rPr lang="en-US" sz="1400" dirty="0">
                    <a:latin typeface="Poppins" panose="020B0604020202020204" charset="0"/>
                    <a:cs typeface="Poppins" panose="020B0604020202020204" charset="0"/>
                  </a:rPr>
                  <a:t>-decay states measurement </a:t>
                </a:r>
                <a14:m>
                  <m:oMath xmlns:m="http://schemas.openxmlformats.org/officeDocument/2006/math">
                    <m:r>
                      <a:rPr lang="fr-FR" sz="1400">
                        <a:latin typeface="Cambria Math" panose="02040503050406030204" pitchFamily="18" charset="0"/>
                      </a:rPr>
                      <m:t>→</m:t>
                    </m:r>
                  </m:oMath>
                </a14:m>
                <a:r>
                  <a:rPr lang="en-US" sz="1400" dirty="0">
                    <a:latin typeface="Poppins" panose="020B0604020202020204" charset="0"/>
                    <a:cs typeface="Poppins" panose="020B0604020202020204" charset="0"/>
                  </a:rPr>
                  <a:t> </a:t>
                </a:r>
                <a14:m>
                  <m:oMath xmlns:m="http://schemas.openxmlformats.org/officeDocument/2006/math">
                    <m:sSub>
                      <m:sSubPr>
                        <m:ctrlPr>
                          <a:rPr lang="fr-FR" sz="1400" b="1" i="1" smtClean="0">
                            <a:solidFill>
                              <a:schemeClr val="tx1"/>
                            </a:solidFill>
                            <a:latin typeface="Cambria Math" panose="02040503050406030204" pitchFamily="18" charset="0"/>
                          </a:rPr>
                        </m:ctrlPr>
                      </m:sSubPr>
                      <m:e>
                        <m:r>
                          <a:rPr lang="fr-FR" sz="1400" b="1">
                            <a:solidFill>
                              <a:schemeClr val="tx1"/>
                            </a:solidFill>
                            <a:latin typeface="Cambria Math" panose="02040503050406030204" pitchFamily="18" charset="0"/>
                          </a:rPr>
                          <m:t>𝐍</m:t>
                        </m:r>
                      </m:e>
                      <m:sub>
                        <m:r>
                          <a:rPr lang="fr-FR" sz="1400" b="1">
                            <a:solidFill>
                              <a:schemeClr val="tx1"/>
                            </a:solidFill>
                            <a:latin typeface="Cambria Math" panose="02040503050406030204" pitchFamily="18" charset="0"/>
                            <a:ea typeface="Cambria Math" panose="02040503050406030204" pitchFamily="18" charset="0"/>
                          </a:rPr>
                          <m:t>𝛄</m:t>
                        </m:r>
                      </m:sub>
                    </m:sSub>
                  </m:oMath>
                </a14:m>
                <a:r>
                  <a:rPr lang="en-US" sz="1400" dirty="0">
                    <a:latin typeface="Poppins" panose="020B0604020202020204" charset="0"/>
                    <a:cs typeface="Poppins" panose="020B0604020202020204" charset="0"/>
                  </a:rPr>
                  <a:t>, </a:t>
                </a:r>
                <a14:m>
                  <m:oMath xmlns:m="http://schemas.openxmlformats.org/officeDocument/2006/math">
                    <m:sSub>
                      <m:sSubPr>
                        <m:ctrlPr>
                          <a:rPr lang="fr-FR" sz="1400" b="1" i="1" smtClean="0">
                            <a:solidFill>
                              <a:schemeClr val="accent5">
                                <a:lumMod val="60000"/>
                                <a:lumOff val="40000"/>
                              </a:schemeClr>
                            </a:solidFill>
                            <a:latin typeface="Cambria Math" panose="02040503050406030204" pitchFamily="18" charset="0"/>
                          </a:rPr>
                        </m:ctrlPr>
                      </m:sSubPr>
                      <m:e>
                        <m:r>
                          <a:rPr lang="fr-FR" sz="1400" b="1">
                            <a:solidFill>
                              <a:schemeClr val="accent5">
                                <a:lumMod val="60000"/>
                                <a:lumOff val="40000"/>
                              </a:schemeClr>
                            </a:solidFill>
                            <a:latin typeface="Cambria Math" panose="02040503050406030204" pitchFamily="18" charset="0"/>
                          </a:rPr>
                          <m:t>𝐍</m:t>
                        </m:r>
                      </m:e>
                      <m:sub>
                        <m:r>
                          <a:rPr lang="fr-FR" sz="1400" b="1">
                            <a:solidFill>
                              <a:schemeClr val="accent5">
                                <a:lumMod val="60000"/>
                                <a:lumOff val="40000"/>
                              </a:schemeClr>
                            </a:solidFill>
                            <a:latin typeface="Cambria Math" panose="02040503050406030204" pitchFamily="18" charset="0"/>
                            <a:ea typeface="Cambria Math" panose="02040503050406030204" pitchFamily="18" charset="0"/>
                          </a:rPr>
                          <m:t>𝛄</m:t>
                        </m:r>
                      </m:sub>
                    </m:sSub>
                  </m:oMath>
                </a14:m>
                <a:endParaRPr lang="en-US" sz="1400" dirty="0">
                  <a:latin typeface="Poppins" panose="020B0604020202020204" charset="0"/>
                  <a:cs typeface="Poppins" panose="020B0604020202020204" charset="0"/>
                </a:endParaRPr>
              </a:p>
            </p:txBody>
          </p:sp>
        </mc:Choice>
        <mc:Fallback xmlns="">
          <p:sp>
            <p:nvSpPr>
              <p:cNvPr id="16" name="TextBox 15">
                <a:extLst>
                  <a:ext uri="{FF2B5EF4-FFF2-40B4-BE49-F238E27FC236}">
                    <a16:creationId xmlns:a16="http://schemas.microsoft.com/office/drawing/2014/main" id="{6F1EDFF3-E0A2-4271-BEED-28535E43CBAD}"/>
                  </a:ext>
                </a:extLst>
              </p:cNvPr>
              <p:cNvSpPr txBox="1">
                <a:spLocks noRot="1" noChangeAspect="1" noMove="1" noResize="1" noEditPoints="1" noAdjustHandles="1" noChangeArrowheads="1" noChangeShapeType="1" noTextEdit="1"/>
              </p:cNvSpPr>
              <p:nvPr/>
            </p:nvSpPr>
            <p:spPr bwMode="auto">
              <a:xfrm>
                <a:off x="4002049" y="1900939"/>
                <a:ext cx="5851946" cy="756104"/>
              </a:xfrm>
              <a:prstGeom prst="rect">
                <a:avLst/>
              </a:prstGeom>
              <a:blipFill>
                <a:blip r:embed="rId5"/>
                <a:stretch>
                  <a:fillRect l="-313" t="-1613" b="-5645"/>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820650" y="3085993"/>
                <a:ext cx="1690847"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fr-FR">
                          <a:latin typeface="Cambria Math" panose="02040503050406030204" pitchFamily="18" charset="0"/>
                        </a:rPr>
                        <m:t>Δ</m:t>
                      </m:r>
                      <m:sSub>
                        <m:sSubPr>
                          <m:ctrlPr>
                            <a:rPr lang="fr-FR" i="1">
                              <a:latin typeface="Cambria Math" panose="02040503050406030204" pitchFamily="18" charset="0"/>
                            </a:rPr>
                          </m:ctrlPr>
                        </m:sSubPr>
                        <m:e>
                          <m:r>
                            <m:rPr>
                              <m:sty m:val="p"/>
                            </m:rPr>
                            <a:rPr lang="fr-FR">
                              <a:latin typeface="Cambria Math" panose="02040503050406030204" pitchFamily="18" charset="0"/>
                            </a:rPr>
                            <m:t>t</m:t>
                          </m:r>
                        </m:e>
                        <m:sub>
                          <m:r>
                            <m:rPr>
                              <m:sty m:val="p"/>
                            </m:rPr>
                            <a:rPr lang="fr-FR">
                              <a:latin typeface="Cambria Math" panose="02040503050406030204" pitchFamily="18" charset="0"/>
                            </a:rPr>
                            <m:t>meas</m:t>
                          </m:r>
                        </m:sub>
                      </m:sSub>
                      <m:r>
                        <a:rPr lang="fr-FR">
                          <a:latin typeface="Cambria Math" panose="02040503050406030204" pitchFamily="18" charset="0"/>
                        </a:rPr>
                        <m:t>≅1.5 </m:t>
                      </m:r>
                      <m:r>
                        <m:rPr>
                          <m:sty m:val="p"/>
                        </m:rPr>
                        <a:rPr lang="fr-FR">
                          <a:latin typeface="Cambria Math" panose="02040503050406030204" pitchFamily="18" charset="0"/>
                        </a:rPr>
                        <m:t>h</m:t>
                      </m:r>
                    </m:oMath>
                  </m:oMathPara>
                </a14:m>
                <a:endParaRPr lang="en-US" dirty="0">
                  <a:latin typeface="Poppins" panose="020B0604020202020204" charset="0"/>
                  <a:cs typeface="Poppins" panose="020B060402020202020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820650" y="3085993"/>
                <a:ext cx="1690847" cy="369332"/>
              </a:xfrm>
              <a:prstGeom prst="rect">
                <a:avLst/>
              </a:prstGeom>
              <a:blipFill>
                <a:blip r:embed="rId6"/>
                <a:stretch>
                  <a:fillRect/>
                </a:stretch>
              </a:blipFill>
            </p:spPr>
            <p:txBody>
              <a:bodyPr/>
              <a:lstStyle/>
              <a:p>
                <a:r>
                  <a:rPr lang="en-US">
                    <a:noFill/>
                  </a:rPr>
                  <a:t> </a:t>
                </a:r>
              </a:p>
            </p:txBody>
          </p:sp>
        </mc:Fallback>
      </mc:AlternateContent>
      <p:sp>
        <p:nvSpPr>
          <p:cNvPr id="5" name="Title 4"/>
          <p:cNvSpPr>
            <a:spLocks noGrp="1"/>
          </p:cNvSpPr>
          <p:nvPr>
            <p:ph type="title"/>
          </p:nvPr>
        </p:nvSpPr>
        <p:spPr/>
        <p:txBody>
          <a:bodyPr>
            <a:normAutofit fontScale="90000"/>
          </a:bodyPr>
          <a:lstStyle/>
          <a:p>
            <a:r>
              <a:rPr lang="fr-FR" b="1" dirty="0" err="1"/>
              <a:t>Analysis</a:t>
            </a:r>
            <a:r>
              <a:rPr lang="fr-FR" b="1" dirty="0"/>
              <a:t> - </a:t>
            </a:r>
            <a:r>
              <a:rPr lang="en-US" b="1" baseline="30000" dirty="0"/>
              <a:t>100</a:t>
            </a:r>
            <a:r>
              <a:rPr lang="en-US" b="1" dirty="0"/>
              <a:t>Nb from </a:t>
            </a:r>
            <a:r>
              <a:rPr lang="en-US" b="1" baseline="30000" dirty="0">
                <a:ea typeface="Calibri" panose="020F0502020204030204" pitchFamily="34" charset="0"/>
                <a:cs typeface="Poppins" panose="00000500000000000000" pitchFamily="2" charset="0"/>
              </a:rPr>
              <a:t>241</a:t>
            </a:r>
            <a:r>
              <a:rPr lang="en-US" b="1" dirty="0">
                <a:ea typeface="Calibri" panose="020F0502020204030204" pitchFamily="34" charset="0"/>
                <a:cs typeface="Poppins" panose="00000500000000000000" pitchFamily="2" charset="0"/>
              </a:rPr>
              <a:t>Am(2n</a:t>
            </a:r>
            <a:r>
              <a:rPr lang="en-US" b="1" baseline="-25000" dirty="0">
                <a:ea typeface="Calibri" panose="020F0502020204030204" pitchFamily="34" charset="0"/>
                <a:cs typeface="Poppins" panose="00000500000000000000" pitchFamily="2" charset="0"/>
              </a:rPr>
              <a:t>th</a:t>
            </a:r>
            <a:r>
              <a:rPr lang="en-US" b="1" dirty="0">
                <a:ea typeface="Calibri" panose="020F0502020204030204" pitchFamily="34" charset="0"/>
                <a:cs typeface="Poppins" panose="00000500000000000000" pitchFamily="2" charset="0"/>
              </a:rPr>
              <a:t>,f)</a:t>
            </a:r>
            <a:r>
              <a:rPr lang="fr-FR" b="1" dirty="0"/>
              <a:t> </a:t>
            </a:r>
            <a:br>
              <a:rPr lang="fr-FR" dirty="0"/>
            </a:br>
            <a:br>
              <a:rPr lang="fr-FR" b="1" dirty="0"/>
            </a:br>
            <a:endParaRPr lang="fr-FR" b="1" dirty="0"/>
          </a:p>
        </p:txBody>
      </p:sp>
      <p:sp>
        <p:nvSpPr>
          <p:cNvPr id="6" name="Arrow: Bent 5">
            <a:extLst>
              <a:ext uri="{FF2B5EF4-FFF2-40B4-BE49-F238E27FC236}">
                <a16:creationId xmlns:a16="http://schemas.microsoft.com/office/drawing/2014/main" id="{4B4BED74-61B5-4E3D-B2C1-687D257C3AED}"/>
              </a:ext>
            </a:extLst>
          </p:cNvPr>
          <p:cNvSpPr/>
          <p:nvPr/>
        </p:nvSpPr>
        <p:spPr>
          <a:xfrm rot="10800000" flipH="1">
            <a:off x="1643445" y="3341231"/>
            <a:ext cx="2221209" cy="1485154"/>
          </a:xfrm>
          <a:prstGeom prst="bentArrow">
            <a:avLst>
              <a:gd name="adj1" fmla="val 39777"/>
              <a:gd name="adj2" fmla="val 25000"/>
              <a:gd name="adj3" fmla="val 37314"/>
              <a:gd name="adj4" fmla="val 51754"/>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solidFill>
                <a:schemeClr val="tx1"/>
              </a:solidFill>
            </a:endParaRPr>
          </a:p>
        </p:txBody>
      </p:sp>
      <p:sp>
        <p:nvSpPr>
          <p:cNvPr id="28" name="Arrow: Right 4">
            <a:extLst>
              <a:ext uri="{FF2B5EF4-FFF2-40B4-BE49-F238E27FC236}">
                <a16:creationId xmlns:a16="http://schemas.microsoft.com/office/drawing/2014/main" id="{1A9F57FF-9A13-4E62-BD29-73B701D3C23C}"/>
              </a:ext>
            </a:extLst>
          </p:cNvPr>
          <p:cNvSpPr txBox="1"/>
          <p:nvPr/>
        </p:nvSpPr>
        <p:spPr>
          <a:xfrm>
            <a:off x="1901695" y="4174234"/>
            <a:ext cx="1754636" cy="575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400" b="1" kern="1200" dirty="0">
                <a:solidFill>
                  <a:schemeClr val="bg1"/>
                </a:solidFill>
                <a:latin typeface="+mn-lt"/>
              </a:rPr>
              <a:t>Mass, KE</a:t>
            </a:r>
          </a:p>
          <a:p>
            <a:pPr marL="0" lvl="0" indent="0" algn="ctr" defTabSz="755650">
              <a:lnSpc>
                <a:spcPct val="90000"/>
              </a:lnSpc>
              <a:spcBef>
                <a:spcPct val="0"/>
              </a:spcBef>
              <a:spcAft>
                <a:spcPct val="35000"/>
              </a:spcAft>
              <a:buNone/>
            </a:pPr>
            <a:r>
              <a:rPr lang="fr-FR" sz="1400" b="1" kern="1200" dirty="0" err="1">
                <a:solidFill>
                  <a:schemeClr val="bg1"/>
                </a:solidFill>
                <a:latin typeface="+mn-lt"/>
              </a:rPr>
              <a:t>Filter</a:t>
            </a:r>
            <a:endParaRPr lang="fr-FR" sz="1400" b="1" kern="1200" dirty="0">
              <a:solidFill>
                <a:schemeClr val="bg1"/>
              </a:solidFill>
              <a:latin typeface="+mn-lt"/>
            </a:endParaRPr>
          </a:p>
        </p:txBody>
      </p:sp>
      <p:pic>
        <p:nvPicPr>
          <p:cNvPr id="18" name="Picture 17">
            <a:extLst>
              <a:ext uri="{FF2B5EF4-FFF2-40B4-BE49-F238E27FC236}">
                <a16:creationId xmlns:a16="http://schemas.microsoft.com/office/drawing/2014/main" id="{ECD0860E-53FF-41E4-A627-F1CED9BFEB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564" y="1487871"/>
            <a:ext cx="3323023" cy="2340902"/>
          </a:xfrm>
          <a:prstGeom prst="rect">
            <a:avLst/>
          </a:prstGeom>
        </p:spPr>
      </p:pic>
      <p:sp>
        <p:nvSpPr>
          <p:cNvPr id="24" name="TextBox 23">
            <a:extLst>
              <a:ext uri="{FF2B5EF4-FFF2-40B4-BE49-F238E27FC236}">
                <a16:creationId xmlns:a16="http://schemas.microsoft.com/office/drawing/2014/main" id="{2C54EC0E-2175-4BDD-B40B-B73B0046C4ED}"/>
              </a:ext>
            </a:extLst>
          </p:cNvPr>
          <p:cNvSpPr txBox="1"/>
          <p:nvPr/>
        </p:nvSpPr>
        <p:spPr>
          <a:xfrm>
            <a:off x="4002049" y="1441211"/>
            <a:ext cx="3941619" cy="400110"/>
          </a:xfrm>
          <a:prstGeom prst="rect">
            <a:avLst/>
          </a:prstGeom>
          <a:noFill/>
        </p:spPr>
        <p:txBody>
          <a:bodyPr wrap="square" rtlCol="0">
            <a:spAutoFit/>
          </a:bodyPr>
          <a:lstStyle/>
          <a:p>
            <a:r>
              <a:rPr lang="en-US" sz="2000" b="1" dirty="0"/>
              <a:t>LOHENGRIN: mass separator </a:t>
            </a:r>
            <a:endParaRPr lang="fr-FR" sz="2000" b="1"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134F6EB-15FC-4A12-B750-4802BA9C6CA1}"/>
                  </a:ext>
                </a:extLst>
              </p:cNvPr>
              <p:cNvSpPr txBox="1"/>
              <p:nvPr/>
            </p:nvSpPr>
            <p:spPr>
              <a:xfrm>
                <a:off x="242918" y="875179"/>
                <a:ext cx="3941619" cy="646331"/>
              </a:xfrm>
              <a:prstGeom prst="rect">
                <a:avLst/>
              </a:prstGeom>
              <a:noFill/>
            </p:spPr>
            <p:txBody>
              <a:bodyPr wrap="square">
                <a:spAutoFit/>
              </a:bodyPr>
              <a:lstStyle/>
              <a:p>
                <a:r>
                  <a:rPr lang="en-US" sz="1800" dirty="0">
                    <a:ea typeface="Cambria Math" panose="02040503050406030204" pitchFamily="18" charset="0"/>
                    <a:cs typeface="Poppins" panose="020B0604020202020204" charset="0"/>
                  </a:rPr>
                  <a:t>Delayed </a:t>
                </a:r>
                <a14:m>
                  <m:oMath xmlns:m="http://schemas.openxmlformats.org/officeDocument/2006/math">
                    <m:r>
                      <a:rPr lang="en-US" sz="1800" i="1" smtClean="0">
                        <a:latin typeface="Cambria Math" panose="02040503050406030204" pitchFamily="18" charset="0"/>
                        <a:ea typeface="Cambria Math" panose="02040503050406030204" pitchFamily="18" charset="0"/>
                        <a:cs typeface="Poppins" panose="020B0604020202020204" charset="0"/>
                      </a:rPr>
                      <m:t>𝛾</m:t>
                    </m:r>
                  </m:oMath>
                </a14:m>
                <a:r>
                  <a:rPr lang="en-US" sz="1800" dirty="0">
                    <a:ea typeface="Cambria Math" panose="02040503050406030204" pitchFamily="18" charset="0"/>
                    <a:cs typeface="Poppins" panose="020B0604020202020204" charset="0"/>
                  </a:rPr>
                  <a:t>-Spectrum without selection</a:t>
                </a:r>
                <a:endParaRPr lang="en-US" dirty="0"/>
              </a:p>
            </p:txBody>
          </p:sp>
        </mc:Choice>
        <mc:Fallback xmlns="">
          <p:sp>
            <p:nvSpPr>
              <p:cNvPr id="34" name="TextBox 33">
                <a:extLst>
                  <a:ext uri="{FF2B5EF4-FFF2-40B4-BE49-F238E27FC236}">
                    <a16:creationId xmlns:a16="http://schemas.microsoft.com/office/drawing/2014/main" id="{1134F6EB-15FC-4A12-B750-4802BA9C6CA1}"/>
                  </a:ext>
                </a:extLst>
              </p:cNvPr>
              <p:cNvSpPr txBox="1">
                <a:spLocks noRot="1" noChangeAspect="1" noMove="1" noResize="1" noEditPoints="1" noAdjustHandles="1" noChangeArrowheads="1" noChangeShapeType="1" noTextEdit="1"/>
              </p:cNvSpPr>
              <p:nvPr/>
            </p:nvSpPr>
            <p:spPr>
              <a:xfrm>
                <a:off x="242918" y="875179"/>
                <a:ext cx="3941619" cy="646331"/>
              </a:xfrm>
              <a:prstGeom prst="rect">
                <a:avLst/>
              </a:prstGeom>
              <a:blipFill>
                <a:blip r:embed="rId8"/>
                <a:stretch>
                  <a:fillRect l="-1393"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185437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87002F3-0F3F-4E25-84C9-E70D878A2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526" y="54317"/>
            <a:ext cx="4386504" cy="2746827"/>
          </a:xfrm>
          <a:prstGeom prst="rect">
            <a:avLst/>
          </a:prstGeom>
        </p:spPr>
      </p:pic>
      <p:sp>
        <p:nvSpPr>
          <p:cNvPr id="29" name="Arrow: Bent 28">
            <a:extLst>
              <a:ext uri="{FF2B5EF4-FFF2-40B4-BE49-F238E27FC236}">
                <a16:creationId xmlns:a16="http://schemas.microsoft.com/office/drawing/2014/main" id="{34CF179D-E2B9-49C4-98F4-23FC11540C51}"/>
              </a:ext>
            </a:extLst>
          </p:cNvPr>
          <p:cNvSpPr/>
          <p:nvPr/>
        </p:nvSpPr>
        <p:spPr>
          <a:xfrm rot="10800000" flipH="1">
            <a:off x="5985516" y="4587323"/>
            <a:ext cx="2221209" cy="1485154"/>
          </a:xfrm>
          <a:prstGeom prst="bentArrow">
            <a:avLst>
              <a:gd name="adj1" fmla="val 39777"/>
              <a:gd name="adj2" fmla="val 25000"/>
              <a:gd name="adj3" fmla="val 37314"/>
              <a:gd name="adj4" fmla="val 51754"/>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solidFill>
                <a:schemeClr val="tx1"/>
              </a:solidFill>
            </a:endParaRPr>
          </a:p>
        </p:txBody>
      </p:sp>
      <p:grpSp>
        <p:nvGrpSpPr>
          <p:cNvPr id="10" name="Group 9">
            <a:extLst>
              <a:ext uri="{FF2B5EF4-FFF2-40B4-BE49-F238E27FC236}">
                <a16:creationId xmlns:a16="http://schemas.microsoft.com/office/drawing/2014/main" id="{1E621C6F-7B0B-42BC-9044-D24291117FE8}"/>
              </a:ext>
            </a:extLst>
          </p:cNvPr>
          <p:cNvGrpSpPr/>
          <p:nvPr/>
        </p:nvGrpSpPr>
        <p:grpSpPr>
          <a:xfrm>
            <a:off x="3937557" y="2653623"/>
            <a:ext cx="3766186" cy="2264443"/>
            <a:chOff x="3887516" y="2040918"/>
            <a:chExt cx="3766186" cy="2264443"/>
          </a:xfrm>
        </p:grpSpPr>
        <p:pic>
          <p:nvPicPr>
            <p:cNvPr id="14" name="Picture 13">
              <a:extLst>
                <a:ext uri="{FF2B5EF4-FFF2-40B4-BE49-F238E27FC236}">
                  <a16:creationId xmlns:a16="http://schemas.microsoft.com/office/drawing/2014/main" id="{94E154BD-9EB8-4C91-82D6-F9609812EAD4}"/>
                </a:ext>
              </a:extLst>
            </p:cNvPr>
            <p:cNvPicPr>
              <a:picLocks noChangeAspect="1"/>
            </p:cNvPicPr>
            <p:nvPr/>
          </p:nvPicPr>
          <p:blipFill rotWithShape="1">
            <a:blip r:embed="rId4"/>
            <a:srcRect l="1" t="1" r="11" b="278"/>
            <a:stretch/>
          </p:blipFill>
          <p:spPr bwMode="auto">
            <a:xfrm>
              <a:off x="3887516" y="2040918"/>
              <a:ext cx="3766186" cy="2264443"/>
            </a:xfrm>
            <a:prstGeom prst="rect">
              <a:avLst/>
            </a:prstGeom>
            <a:ln w="127000">
              <a:noFill/>
            </a:ln>
          </p:spPr>
        </p:pic>
        <p:sp>
          <p:nvSpPr>
            <p:cNvPr id="9" name="Rectangle 8">
              <a:extLst>
                <a:ext uri="{FF2B5EF4-FFF2-40B4-BE49-F238E27FC236}">
                  <a16:creationId xmlns:a16="http://schemas.microsoft.com/office/drawing/2014/main" id="{79200EFF-29B1-4A9F-817F-2C8799AE11E3}"/>
                </a:ext>
              </a:extLst>
            </p:cNvPr>
            <p:cNvSpPr/>
            <p:nvPr/>
          </p:nvSpPr>
          <p:spPr>
            <a:xfrm>
              <a:off x="6684264" y="3602736"/>
              <a:ext cx="347472" cy="290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gr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186" t="1646" b="2293"/>
          <a:stretch/>
        </p:blipFill>
        <p:spPr bwMode="auto">
          <a:xfrm>
            <a:off x="8243880" y="4025207"/>
            <a:ext cx="3948120" cy="2369994"/>
          </a:xfrm>
          <a:prstGeom prst="rect">
            <a:avLst/>
          </a:prstGeom>
          <a:ln w="127000">
            <a:noFill/>
          </a:ln>
        </p:spPr>
      </p:pic>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15</a:t>
            </a:fld>
            <a:endParaRPr lang="fr-FR"/>
          </a:p>
        </p:txBody>
      </p:sp>
      <mc:AlternateContent xmlns:mc="http://schemas.openxmlformats.org/markup-compatibility/2006" xmlns:a14="http://schemas.microsoft.com/office/drawing/2010/main">
        <mc:Choice Requires="a14">
          <p:sp>
            <p:nvSpPr>
              <p:cNvPr id="20" name="ZoneTexte 7"/>
              <p:cNvSpPr txBox="1"/>
              <p:nvPr/>
            </p:nvSpPr>
            <p:spPr bwMode="auto">
              <a:xfrm>
                <a:off x="8281456" y="2868557"/>
                <a:ext cx="3967015" cy="1186990"/>
              </a:xfrm>
              <a:prstGeom prst="rect">
                <a:avLst/>
              </a:prstGeom>
              <a:noFill/>
              <a:ln w="38100">
                <a:noFill/>
              </a:ln>
            </p:spPr>
            <p:txBody>
              <a:bodyPr wrap="square" lIns="91438" tIns="45719" rIns="91438" bIns="45719" rtlCol="0">
                <a:spAutoFit/>
              </a:bodyPr>
              <a:lstStyle/>
              <a:p>
                <a:r>
                  <a:rPr lang="fr-FR" sz="1400" dirty="0" err="1">
                    <a:latin typeface="Poppins" panose="020B0604020202020204" charset="0"/>
                    <a:cs typeface="Poppins" panose="020B0604020202020204" charset="0"/>
                  </a:rPr>
                  <a:t>Gated</a:t>
                </a:r>
                <a:r>
                  <a:rPr lang="fr-FR" sz="1400" dirty="0">
                    <a:latin typeface="Poppins" panose="020B0604020202020204" charset="0"/>
                    <a:cs typeface="Poppins" panose="020B0604020202020204" charset="0"/>
                  </a:rPr>
                  <a:t> Spectrum</a:t>
                </a:r>
              </a:p>
              <a:p>
                <a:endParaRPr lang="fr-FR" sz="1400" b="1" dirty="0">
                  <a:latin typeface="Poppins" panose="020B0604020202020204" charset="0"/>
                  <a:cs typeface="Poppins" panose="020B0604020202020204" charset="0"/>
                </a:endParaRPr>
              </a:p>
              <a:p>
                <a:r>
                  <a:rPr lang="fr-FR" sz="1400" b="1" dirty="0">
                    <a:latin typeface="Poppins" panose="020B0604020202020204" charset="0"/>
                    <a:cs typeface="Poppins" panose="020B0604020202020204" charset="0"/>
                  </a:rPr>
                  <a:t>Time </a:t>
                </a:r>
                <a:r>
                  <a:rPr lang="fr-FR" sz="1400" b="1" dirty="0" err="1">
                    <a:latin typeface="Poppins" panose="020B0604020202020204" charset="0"/>
                    <a:cs typeface="Poppins" panose="020B0604020202020204" charset="0"/>
                  </a:rPr>
                  <a:t>coincidence</a:t>
                </a:r>
                <a:r>
                  <a:rPr lang="fr-FR" sz="1400" dirty="0">
                    <a:latin typeface="Poppins" panose="020B0604020202020204" charset="0"/>
                    <a:cs typeface="Poppins" panose="020B0604020202020204" charset="0"/>
                  </a:rPr>
                  <a:t> </a:t>
                </a:r>
                <a:r>
                  <a:rPr lang="fr-FR" sz="1400" dirty="0" err="1">
                    <a:latin typeface="Poppins" panose="020B0604020202020204" charset="0"/>
                    <a:cs typeface="Poppins" panose="020B0604020202020204" charset="0"/>
                  </a:rPr>
                  <a:t>between</a:t>
                </a:r>
                <a:r>
                  <a:rPr lang="fr-FR" sz="1400" dirty="0">
                    <a:latin typeface="Poppins" panose="020B0604020202020204" charset="0"/>
                    <a:cs typeface="Poppins" panose="020B0604020202020204" charset="0"/>
                  </a:rPr>
                  <a:t> </a:t>
                </a:r>
                <a:r>
                  <a:rPr lang="fr-FR" sz="1400" dirty="0" err="1">
                    <a:latin typeface="Poppins" panose="020B0604020202020204" charset="0"/>
                    <a:cs typeface="Poppins" panose="020B0604020202020204" charset="0"/>
                  </a:rPr>
                  <a:t>ionization</a:t>
                </a:r>
                <a:r>
                  <a:rPr lang="fr-FR" sz="1400" dirty="0">
                    <a:latin typeface="Poppins" panose="020B0604020202020204" charset="0"/>
                    <a:cs typeface="Poppins" panose="020B0604020202020204" charset="0"/>
                  </a:rPr>
                  <a:t> </a:t>
                </a:r>
                <a:r>
                  <a:rPr lang="fr-FR" sz="1400" dirty="0" err="1">
                    <a:latin typeface="Poppins" panose="020B0604020202020204" charset="0"/>
                    <a:cs typeface="Poppins" panose="020B0604020202020204" charset="0"/>
                  </a:rPr>
                  <a:t>chamber</a:t>
                </a:r>
                <a:r>
                  <a:rPr lang="fr-FR" sz="1400" dirty="0">
                    <a:latin typeface="Poppins" panose="020B0604020202020204" charset="0"/>
                    <a:cs typeface="Poppins" panose="020B0604020202020204" charset="0"/>
                  </a:rPr>
                  <a:t> and </a:t>
                </a:r>
                <a:r>
                  <a:rPr lang="en-US" sz="1400" dirty="0" err="1">
                    <a:latin typeface="Poppins" panose="020B0604020202020204" charset="0"/>
                    <a:cs typeface="Poppins" panose="020B0604020202020204" charset="0"/>
                  </a:rPr>
                  <a:t>HPGe</a:t>
                </a:r>
                <a:r>
                  <a:rPr lang="en-US" sz="1400" dirty="0">
                    <a:latin typeface="Poppins" panose="020B0604020202020204" charset="0"/>
                    <a:cs typeface="Poppins" panose="020B0604020202020204" charset="0"/>
                  </a:rPr>
                  <a:t> detectors</a:t>
                </a:r>
                <a:r>
                  <a:rPr lang="fr-FR" sz="1400" dirty="0">
                    <a:latin typeface="Cambria Math" panose="02040503050406030204" pitchFamily="18" charset="0"/>
                  </a:rPr>
                  <a:t> </a:t>
                </a:r>
              </a:p>
              <a:p>
                <a14:m>
                  <m:oMath xmlns:m="http://schemas.openxmlformats.org/officeDocument/2006/math">
                    <m:r>
                      <a:rPr lang="fr-FR" sz="1400" i="0" smtClean="0">
                        <a:latin typeface="Cambria Math" panose="02040503050406030204" pitchFamily="18" charset="0"/>
                      </a:rPr>
                      <m:t>→</m:t>
                    </m:r>
                  </m:oMath>
                </a14:m>
                <a:r>
                  <a:rPr lang="en-US" sz="1400" dirty="0">
                    <a:latin typeface="Poppins" panose="020B0604020202020204" charset="0"/>
                    <a:cs typeface="Poppins" panose="020B0604020202020204" charset="0"/>
                  </a:rPr>
                  <a:t> µs Isomeric state measurement </a:t>
                </a:r>
                <a14:m>
                  <m:oMath xmlns:m="http://schemas.openxmlformats.org/officeDocument/2006/math">
                    <m:r>
                      <a:rPr lang="fr-FR" sz="1400">
                        <a:latin typeface="Cambria Math" panose="02040503050406030204" pitchFamily="18" charset="0"/>
                      </a:rPr>
                      <m:t>→</m:t>
                    </m:r>
                  </m:oMath>
                </a14:m>
                <a:r>
                  <a:rPr lang="en-US" sz="1400" dirty="0">
                    <a:latin typeface="Poppins" panose="020B0604020202020204" charset="0"/>
                    <a:cs typeface="Poppins" panose="020B0604020202020204" charset="0"/>
                  </a:rPr>
                  <a:t> </a:t>
                </a:r>
                <a14:m>
                  <m:oMath xmlns:m="http://schemas.openxmlformats.org/officeDocument/2006/math">
                    <m:sSub>
                      <m:sSubPr>
                        <m:ctrlPr>
                          <a:rPr lang="fr-FR" sz="1400" b="1" i="1" smtClean="0">
                            <a:solidFill>
                              <a:srgbClr val="E50019"/>
                            </a:solidFill>
                            <a:latin typeface="Cambria Math" panose="02040503050406030204" pitchFamily="18" charset="0"/>
                          </a:rPr>
                        </m:ctrlPr>
                      </m:sSubPr>
                      <m:e>
                        <m:r>
                          <a:rPr lang="fr-FR" sz="1400" b="1">
                            <a:solidFill>
                              <a:srgbClr val="E50019"/>
                            </a:solidFill>
                            <a:latin typeface="Cambria Math" panose="02040503050406030204" pitchFamily="18" charset="0"/>
                          </a:rPr>
                          <m:t>𝐍</m:t>
                        </m:r>
                      </m:e>
                      <m:sub>
                        <m:r>
                          <a:rPr lang="fr-FR" sz="1400" b="1">
                            <a:solidFill>
                              <a:srgbClr val="E50019"/>
                            </a:solidFill>
                            <a:latin typeface="Cambria Math" panose="02040503050406030204" pitchFamily="18" charset="0"/>
                            <a:ea typeface="Cambria Math" panose="02040503050406030204" pitchFamily="18" charset="0"/>
                          </a:rPr>
                          <m:t>𝛄</m:t>
                        </m:r>
                      </m:sub>
                    </m:sSub>
                  </m:oMath>
                </a14:m>
                <a:endParaRPr lang="en-US" sz="1400" dirty="0">
                  <a:latin typeface="Poppins" panose="020B0604020202020204" charset="0"/>
                  <a:cs typeface="Poppins" panose="020B0604020202020204" charset="0"/>
                </a:endParaRPr>
              </a:p>
            </p:txBody>
          </p:sp>
        </mc:Choice>
        <mc:Fallback xmlns="">
          <p:sp>
            <p:nvSpPr>
              <p:cNvPr id="20" name="ZoneTexte 7"/>
              <p:cNvSpPr txBox="1">
                <a:spLocks noRot="1" noChangeAspect="1" noMove="1" noResize="1" noEditPoints="1" noAdjustHandles="1" noChangeArrowheads="1" noChangeShapeType="1" noTextEdit="1"/>
              </p:cNvSpPr>
              <p:nvPr/>
            </p:nvSpPr>
            <p:spPr bwMode="auto">
              <a:xfrm>
                <a:off x="8281456" y="2868557"/>
                <a:ext cx="3967015" cy="1186990"/>
              </a:xfrm>
              <a:prstGeom prst="rect">
                <a:avLst/>
              </a:prstGeom>
              <a:blipFill>
                <a:blip r:embed="rId6"/>
                <a:stretch>
                  <a:fillRect l="-462" t="-1031" b="-3608"/>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F1EDFF3-E0A2-4271-BEED-28535E43CBAD}"/>
                  </a:ext>
                </a:extLst>
              </p:cNvPr>
              <p:cNvSpPr txBox="1"/>
              <p:nvPr/>
            </p:nvSpPr>
            <p:spPr bwMode="auto">
              <a:xfrm>
                <a:off x="4002049" y="1900939"/>
                <a:ext cx="5851946" cy="756104"/>
              </a:xfrm>
              <a:prstGeom prst="rect">
                <a:avLst/>
              </a:prstGeom>
              <a:noFill/>
              <a:ln w="38100">
                <a:noFill/>
              </a:ln>
            </p:spPr>
            <p:txBody>
              <a:bodyPr wrap="square">
                <a:spAutoFit/>
              </a:bodyPr>
              <a:lstStyle/>
              <a:p>
                <a:r>
                  <a:rPr lang="fr-FR" sz="1400" dirty="0" err="1">
                    <a:latin typeface="Poppins" panose="020B0604020202020204" charset="0"/>
                    <a:cs typeface="Poppins" panose="020B0604020202020204" charset="0"/>
                  </a:rPr>
                  <a:t>Ungated</a:t>
                </a:r>
                <a:r>
                  <a:rPr lang="fr-FR" sz="1400" dirty="0">
                    <a:latin typeface="Poppins" panose="020B0604020202020204" charset="0"/>
                    <a:cs typeface="Poppins" panose="020B0604020202020204" charset="0"/>
                  </a:rPr>
                  <a:t> Spectrum</a:t>
                </a:r>
              </a:p>
              <a:p>
                <a:endParaRPr lang="fr-FR" sz="1400" dirty="0">
                  <a:latin typeface="Poppins" panose="020B0604020202020204" charset="0"/>
                  <a:cs typeface="Poppins" panose="020B0604020202020204" charset="0"/>
                </a:endParaRPr>
              </a:p>
              <a:p>
                <a14:m>
                  <m:oMath xmlns:m="http://schemas.openxmlformats.org/officeDocument/2006/math">
                    <m:r>
                      <a:rPr lang="fr-FR" sz="1400" i="0">
                        <a:latin typeface="Cambria Math" panose="02040503050406030204" pitchFamily="18" charset="0"/>
                      </a:rPr>
                      <m:t>→</m:t>
                    </m:r>
                  </m:oMath>
                </a14:m>
                <a:r>
                  <a:rPr lang="en-US" sz="1400" dirty="0">
                    <a:latin typeface="Poppins" panose="020B0604020202020204" charset="0"/>
                    <a:cs typeface="Poppins" panose="020B0604020202020204" charset="0"/>
                  </a:rPr>
                  <a:t> </a:t>
                </a:r>
                <a14:m>
                  <m:oMath xmlns:m="http://schemas.openxmlformats.org/officeDocument/2006/math">
                    <m:r>
                      <a:rPr lang="en-US" sz="1400" i="1" dirty="0" smtClean="0">
                        <a:latin typeface="Cambria Math" panose="02040503050406030204" pitchFamily="18" charset="0"/>
                        <a:ea typeface="Cambria Math" panose="02040503050406030204" pitchFamily="18" charset="0"/>
                        <a:cs typeface="Poppins" panose="020B0604020202020204" charset="0"/>
                      </a:rPr>
                      <m:t>𝛽</m:t>
                    </m:r>
                  </m:oMath>
                </a14:m>
                <a:r>
                  <a:rPr lang="en-US" sz="1400" dirty="0">
                    <a:latin typeface="Poppins" panose="020B0604020202020204" charset="0"/>
                    <a:cs typeface="Poppins" panose="020B0604020202020204" charset="0"/>
                  </a:rPr>
                  <a:t>-decay states measurement </a:t>
                </a:r>
                <a14:m>
                  <m:oMath xmlns:m="http://schemas.openxmlformats.org/officeDocument/2006/math">
                    <m:r>
                      <a:rPr lang="fr-FR" sz="1400">
                        <a:latin typeface="Cambria Math" panose="02040503050406030204" pitchFamily="18" charset="0"/>
                      </a:rPr>
                      <m:t>→</m:t>
                    </m:r>
                  </m:oMath>
                </a14:m>
                <a:r>
                  <a:rPr lang="en-US" sz="1400" dirty="0">
                    <a:latin typeface="Poppins" panose="020B0604020202020204" charset="0"/>
                    <a:cs typeface="Poppins" panose="020B0604020202020204" charset="0"/>
                  </a:rPr>
                  <a:t> </a:t>
                </a:r>
                <a14:m>
                  <m:oMath xmlns:m="http://schemas.openxmlformats.org/officeDocument/2006/math">
                    <m:sSub>
                      <m:sSubPr>
                        <m:ctrlPr>
                          <a:rPr lang="fr-FR" sz="1400" b="1" i="1" smtClean="0">
                            <a:solidFill>
                              <a:schemeClr val="tx1"/>
                            </a:solidFill>
                            <a:latin typeface="Cambria Math" panose="02040503050406030204" pitchFamily="18" charset="0"/>
                          </a:rPr>
                        </m:ctrlPr>
                      </m:sSubPr>
                      <m:e>
                        <m:r>
                          <a:rPr lang="fr-FR" sz="1400" b="1">
                            <a:solidFill>
                              <a:schemeClr val="tx1"/>
                            </a:solidFill>
                            <a:latin typeface="Cambria Math" panose="02040503050406030204" pitchFamily="18" charset="0"/>
                          </a:rPr>
                          <m:t>𝐍</m:t>
                        </m:r>
                      </m:e>
                      <m:sub>
                        <m:r>
                          <a:rPr lang="fr-FR" sz="1400" b="1">
                            <a:solidFill>
                              <a:schemeClr val="tx1"/>
                            </a:solidFill>
                            <a:latin typeface="Cambria Math" panose="02040503050406030204" pitchFamily="18" charset="0"/>
                            <a:ea typeface="Cambria Math" panose="02040503050406030204" pitchFamily="18" charset="0"/>
                          </a:rPr>
                          <m:t>𝛄</m:t>
                        </m:r>
                      </m:sub>
                    </m:sSub>
                  </m:oMath>
                </a14:m>
                <a:r>
                  <a:rPr lang="en-US" sz="1400" dirty="0">
                    <a:latin typeface="Poppins" panose="020B0604020202020204" charset="0"/>
                    <a:cs typeface="Poppins" panose="020B0604020202020204" charset="0"/>
                  </a:rPr>
                  <a:t>, </a:t>
                </a:r>
                <a14:m>
                  <m:oMath xmlns:m="http://schemas.openxmlformats.org/officeDocument/2006/math">
                    <m:sSub>
                      <m:sSubPr>
                        <m:ctrlPr>
                          <a:rPr lang="fr-FR" sz="1400" b="1" i="1" smtClean="0">
                            <a:solidFill>
                              <a:schemeClr val="accent5">
                                <a:lumMod val="60000"/>
                                <a:lumOff val="40000"/>
                              </a:schemeClr>
                            </a:solidFill>
                            <a:latin typeface="Cambria Math" panose="02040503050406030204" pitchFamily="18" charset="0"/>
                          </a:rPr>
                        </m:ctrlPr>
                      </m:sSubPr>
                      <m:e>
                        <m:r>
                          <a:rPr lang="fr-FR" sz="1400" b="1">
                            <a:solidFill>
                              <a:schemeClr val="accent5">
                                <a:lumMod val="60000"/>
                                <a:lumOff val="40000"/>
                              </a:schemeClr>
                            </a:solidFill>
                            <a:latin typeface="Cambria Math" panose="02040503050406030204" pitchFamily="18" charset="0"/>
                          </a:rPr>
                          <m:t>𝐍</m:t>
                        </m:r>
                      </m:e>
                      <m:sub>
                        <m:r>
                          <a:rPr lang="fr-FR" sz="1400" b="1">
                            <a:solidFill>
                              <a:schemeClr val="accent5">
                                <a:lumMod val="60000"/>
                                <a:lumOff val="40000"/>
                              </a:schemeClr>
                            </a:solidFill>
                            <a:latin typeface="Cambria Math" panose="02040503050406030204" pitchFamily="18" charset="0"/>
                            <a:ea typeface="Cambria Math" panose="02040503050406030204" pitchFamily="18" charset="0"/>
                          </a:rPr>
                          <m:t>𝛄</m:t>
                        </m:r>
                      </m:sub>
                    </m:sSub>
                  </m:oMath>
                </a14:m>
                <a:endParaRPr lang="en-US" sz="1400" dirty="0">
                  <a:latin typeface="Poppins" panose="020B0604020202020204" charset="0"/>
                  <a:cs typeface="Poppins" panose="020B0604020202020204" charset="0"/>
                </a:endParaRPr>
              </a:p>
            </p:txBody>
          </p:sp>
        </mc:Choice>
        <mc:Fallback xmlns="">
          <p:sp>
            <p:nvSpPr>
              <p:cNvPr id="16" name="TextBox 15">
                <a:extLst>
                  <a:ext uri="{FF2B5EF4-FFF2-40B4-BE49-F238E27FC236}">
                    <a16:creationId xmlns:a16="http://schemas.microsoft.com/office/drawing/2014/main" id="{6F1EDFF3-E0A2-4271-BEED-28535E43CBAD}"/>
                  </a:ext>
                </a:extLst>
              </p:cNvPr>
              <p:cNvSpPr txBox="1">
                <a:spLocks noRot="1" noChangeAspect="1" noMove="1" noResize="1" noEditPoints="1" noAdjustHandles="1" noChangeArrowheads="1" noChangeShapeType="1" noTextEdit="1"/>
              </p:cNvSpPr>
              <p:nvPr/>
            </p:nvSpPr>
            <p:spPr bwMode="auto">
              <a:xfrm>
                <a:off x="4002049" y="1900939"/>
                <a:ext cx="5851946" cy="756104"/>
              </a:xfrm>
              <a:prstGeom prst="rect">
                <a:avLst/>
              </a:prstGeom>
              <a:blipFill>
                <a:blip r:embed="rId7"/>
                <a:stretch>
                  <a:fillRect l="-313" t="-1613" b="-5645"/>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820650" y="3085993"/>
                <a:ext cx="1690847"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fr-FR">
                          <a:latin typeface="Cambria Math" panose="02040503050406030204" pitchFamily="18" charset="0"/>
                        </a:rPr>
                        <m:t>Δ</m:t>
                      </m:r>
                      <m:sSub>
                        <m:sSubPr>
                          <m:ctrlPr>
                            <a:rPr lang="fr-FR" i="1">
                              <a:latin typeface="Cambria Math" panose="02040503050406030204" pitchFamily="18" charset="0"/>
                            </a:rPr>
                          </m:ctrlPr>
                        </m:sSubPr>
                        <m:e>
                          <m:r>
                            <m:rPr>
                              <m:sty m:val="p"/>
                            </m:rPr>
                            <a:rPr lang="fr-FR">
                              <a:latin typeface="Cambria Math" panose="02040503050406030204" pitchFamily="18" charset="0"/>
                            </a:rPr>
                            <m:t>t</m:t>
                          </m:r>
                        </m:e>
                        <m:sub>
                          <m:r>
                            <m:rPr>
                              <m:sty m:val="p"/>
                            </m:rPr>
                            <a:rPr lang="fr-FR">
                              <a:latin typeface="Cambria Math" panose="02040503050406030204" pitchFamily="18" charset="0"/>
                            </a:rPr>
                            <m:t>meas</m:t>
                          </m:r>
                        </m:sub>
                      </m:sSub>
                      <m:r>
                        <a:rPr lang="fr-FR">
                          <a:latin typeface="Cambria Math" panose="02040503050406030204" pitchFamily="18" charset="0"/>
                        </a:rPr>
                        <m:t>≅1.5 </m:t>
                      </m:r>
                      <m:r>
                        <m:rPr>
                          <m:sty m:val="p"/>
                        </m:rPr>
                        <a:rPr lang="fr-FR">
                          <a:latin typeface="Cambria Math" panose="02040503050406030204" pitchFamily="18" charset="0"/>
                        </a:rPr>
                        <m:t>h</m:t>
                      </m:r>
                    </m:oMath>
                  </m:oMathPara>
                </a14:m>
                <a:endParaRPr lang="en-US" dirty="0">
                  <a:latin typeface="Poppins" panose="020B0604020202020204" charset="0"/>
                  <a:cs typeface="Poppins" panose="020B060402020202020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820650" y="3085993"/>
                <a:ext cx="1690847"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290696" y="4480816"/>
                <a:ext cx="1737334"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fr-FR" b="0" i="0" smtClean="0">
                          <a:latin typeface="Cambria Math" panose="02040503050406030204" pitchFamily="18" charset="0"/>
                        </a:rPr>
                        <m:t>Δ</m:t>
                      </m:r>
                      <m:sSub>
                        <m:sSubPr>
                          <m:ctrlPr>
                            <a:rPr lang="fr-FR" i="1">
                              <a:latin typeface="Cambria Math" panose="02040503050406030204" pitchFamily="18" charset="0"/>
                            </a:rPr>
                          </m:ctrlPr>
                        </m:sSubPr>
                        <m:e>
                          <m:r>
                            <m:rPr>
                              <m:sty m:val="p"/>
                            </m:rPr>
                            <a:rPr lang="fr-FR" b="0" i="0">
                              <a:latin typeface="Cambria Math" panose="02040503050406030204" pitchFamily="18" charset="0"/>
                            </a:rPr>
                            <m:t>t</m:t>
                          </m:r>
                        </m:e>
                        <m:sub>
                          <m:r>
                            <m:rPr>
                              <m:sty m:val="p"/>
                            </m:rPr>
                            <a:rPr lang="fr-FR" b="0" i="0">
                              <a:latin typeface="Cambria Math" panose="02040503050406030204" pitchFamily="18" charset="0"/>
                            </a:rPr>
                            <m:t>Gate</m:t>
                          </m:r>
                        </m:sub>
                      </m:sSub>
                      <m:r>
                        <a:rPr lang="fr-FR" b="0" i="0">
                          <a:latin typeface="Cambria Math" panose="02040503050406030204" pitchFamily="18" charset="0"/>
                        </a:rPr>
                        <m:t>≅4</m:t>
                      </m:r>
                      <m:r>
                        <a:rPr lang="fr-FR" b="0" i="0" smtClean="0">
                          <a:latin typeface="Cambria Math" panose="02040503050406030204" pitchFamily="18" charset="0"/>
                        </a:rPr>
                        <m:t>0</m:t>
                      </m:r>
                      <m:r>
                        <a:rPr lang="fr-FR" b="0" i="0">
                          <a:latin typeface="Cambria Math" panose="02040503050406030204" pitchFamily="18" charset="0"/>
                        </a:rPr>
                        <m:t>  </m:t>
                      </m:r>
                      <m:r>
                        <m:rPr>
                          <m:sty m:val="p"/>
                        </m:rPr>
                        <a:rPr lang="fr-FR" b="0" i="0">
                          <a:latin typeface="Cambria Math" panose="02040503050406030204" pitchFamily="18" charset="0"/>
                          <a:ea typeface="Cambria Math" panose="02040503050406030204" pitchFamily="18" charset="0"/>
                        </a:rPr>
                        <m:t>μs</m:t>
                      </m:r>
                    </m:oMath>
                  </m:oMathPara>
                </a14:m>
                <a:endParaRPr lang="en-US" dirty="0">
                  <a:latin typeface="Poppins" panose="020B0604020202020204" charset="0"/>
                  <a:cs typeface="Poppins" panose="020B060402020202020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290696" y="4480816"/>
                <a:ext cx="1737334" cy="369332"/>
              </a:xfrm>
              <a:prstGeom prst="rect">
                <a:avLst/>
              </a:prstGeom>
              <a:blipFill>
                <a:blip r:embed="rId9"/>
                <a:stretch>
                  <a:fillRect b="-6557"/>
                </a:stretch>
              </a:blipFill>
            </p:spPr>
            <p:txBody>
              <a:bodyPr/>
              <a:lstStyle/>
              <a:p>
                <a:r>
                  <a:rPr lang="en-US">
                    <a:noFill/>
                  </a:rPr>
                  <a:t> </a:t>
                </a:r>
              </a:p>
            </p:txBody>
          </p:sp>
        </mc:Fallback>
      </mc:AlternateContent>
      <p:sp>
        <p:nvSpPr>
          <p:cNvPr id="5" name="Title 4"/>
          <p:cNvSpPr>
            <a:spLocks noGrp="1"/>
          </p:cNvSpPr>
          <p:nvPr>
            <p:ph type="title"/>
          </p:nvPr>
        </p:nvSpPr>
        <p:spPr/>
        <p:txBody>
          <a:bodyPr>
            <a:normAutofit fontScale="90000"/>
          </a:bodyPr>
          <a:lstStyle/>
          <a:p>
            <a:r>
              <a:rPr lang="fr-FR" b="1" dirty="0" err="1"/>
              <a:t>Analysis</a:t>
            </a:r>
            <a:r>
              <a:rPr lang="fr-FR" b="1" dirty="0"/>
              <a:t> - </a:t>
            </a:r>
            <a:r>
              <a:rPr lang="en-US" b="1" baseline="30000" dirty="0"/>
              <a:t>100</a:t>
            </a:r>
            <a:r>
              <a:rPr lang="en-US" b="1" dirty="0"/>
              <a:t>Nb from </a:t>
            </a:r>
            <a:r>
              <a:rPr lang="en-US" b="1" baseline="30000" dirty="0">
                <a:ea typeface="Calibri" panose="020F0502020204030204" pitchFamily="34" charset="0"/>
                <a:cs typeface="Poppins" panose="00000500000000000000" pitchFamily="2" charset="0"/>
              </a:rPr>
              <a:t>241</a:t>
            </a:r>
            <a:r>
              <a:rPr lang="en-US" b="1" dirty="0">
                <a:ea typeface="Calibri" panose="020F0502020204030204" pitchFamily="34" charset="0"/>
                <a:cs typeface="Poppins" panose="00000500000000000000" pitchFamily="2" charset="0"/>
              </a:rPr>
              <a:t>Am(2n</a:t>
            </a:r>
            <a:r>
              <a:rPr lang="en-US" b="1" baseline="-25000" dirty="0">
                <a:ea typeface="Calibri" panose="020F0502020204030204" pitchFamily="34" charset="0"/>
                <a:cs typeface="Poppins" panose="00000500000000000000" pitchFamily="2" charset="0"/>
              </a:rPr>
              <a:t>th</a:t>
            </a:r>
            <a:r>
              <a:rPr lang="en-US" b="1" dirty="0">
                <a:ea typeface="Calibri" panose="020F0502020204030204" pitchFamily="34" charset="0"/>
                <a:cs typeface="Poppins" panose="00000500000000000000" pitchFamily="2" charset="0"/>
              </a:rPr>
              <a:t>,f)</a:t>
            </a:r>
            <a:r>
              <a:rPr lang="fr-FR" b="1" dirty="0"/>
              <a:t> </a:t>
            </a:r>
            <a:br>
              <a:rPr lang="fr-FR" dirty="0"/>
            </a:br>
            <a:br>
              <a:rPr lang="fr-FR" b="1" dirty="0"/>
            </a:br>
            <a:endParaRPr lang="fr-FR" b="1" dirty="0"/>
          </a:p>
        </p:txBody>
      </p:sp>
      <p:sp>
        <p:nvSpPr>
          <p:cNvPr id="82" name="Rectangle 81">
            <a:extLst>
              <a:ext uri="{FF2B5EF4-FFF2-40B4-BE49-F238E27FC236}">
                <a16:creationId xmlns:a16="http://schemas.microsoft.com/office/drawing/2014/main" id="{C08DF34C-A155-4C65-9062-24D30AFC14DF}"/>
              </a:ext>
            </a:extLst>
          </p:cNvPr>
          <p:cNvSpPr/>
          <p:nvPr/>
        </p:nvSpPr>
        <p:spPr>
          <a:xfrm>
            <a:off x="10448898" y="1058166"/>
            <a:ext cx="395886" cy="127698"/>
          </a:xfrm>
          <a:prstGeom prst="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6" name="Arrow: Bent 5">
            <a:extLst>
              <a:ext uri="{FF2B5EF4-FFF2-40B4-BE49-F238E27FC236}">
                <a16:creationId xmlns:a16="http://schemas.microsoft.com/office/drawing/2014/main" id="{4B4BED74-61B5-4E3D-B2C1-687D257C3AED}"/>
              </a:ext>
            </a:extLst>
          </p:cNvPr>
          <p:cNvSpPr/>
          <p:nvPr/>
        </p:nvSpPr>
        <p:spPr>
          <a:xfrm rot="10800000" flipH="1">
            <a:off x="1643445" y="3341231"/>
            <a:ext cx="2221209" cy="1485154"/>
          </a:xfrm>
          <a:prstGeom prst="bentArrow">
            <a:avLst>
              <a:gd name="adj1" fmla="val 39777"/>
              <a:gd name="adj2" fmla="val 25000"/>
              <a:gd name="adj3" fmla="val 37314"/>
              <a:gd name="adj4" fmla="val 51754"/>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solidFill>
                <a:schemeClr val="tx1"/>
              </a:solidFill>
            </a:endParaRPr>
          </a:p>
        </p:txBody>
      </p:sp>
      <p:sp>
        <p:nvSpPr>
          <p:cNvPr id="28" name="Arrow: Right 4">
            <a:extLst>
              <a:ext uri="{FF2B5EF4-FFF2-40B4-BE49-F238E27FC236}">
                <a16:creationId xmlns:a16="http://schemas.microsoft.com/office/drawing/2014/main" id="{1A9F57FF-9A13-4E62-BD29-73B701D3C23C}"/>
              </a:ext>
            </a:extLst>
          </p:cNvPr>
          <p:cNvSpPr txBox="1"/>
          <p:nvPr/>
        </p:nvSpPr>
        <p:spPr>
          <a:xfrm>
            <a:off x="1901695" y="4174234"/>
            <a:ext cx="1754636" cy="575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400" b="1" kern="1200" dirty="0">
                <a:solidFill>
                  <a:schemeClr val="bg1"/>
                </a:solidFill>
                <a:latin typeface="+mn-lt"/>
              </a:rPr>
              <a:t>Mass, KE</a:t>
            </a:r>
          </a:p>
          <a:p>
            <a:pPr marL="0" lvl="0" indent="0" algn="ctr" defTabSz="755650">
              <a:lnSpc>
                <a:spcPct val="90000"/>
              </a:lnSpc>
              <a:spcBef>
                <a:spcPct val="0"/>
              </a:spcBef>
              <a:spcAft>
                <a:spcPct val="35000"/>
              </a:spcAft>
              <a:buNone/>
            </a:pPr>
            <a:r>
              <a:rPr lang="fr-FR" sz="1400" b="1" kern="1200" dirty="0" err="1">
                <a:solidFill>
                  <a:schemeClr val="bg1"/>
                </a:solidFill>
                <a:latin typeface="+mn-lt"/>
              </a:rPr>
              <a:t>Filter</a:t>
            </a:r>
            <a:endParaRPr lang="fr-FR" sz="1400" b="1" kern="1200" dirty="0">
              <a:solidFill>
                <a:schemeClr val="bg1"/>
              </a:solidFill>
              <a:latin typeface="+mn-lt"/>
            </a:endParaRPr>
          </a:p>
        </p:txBody>
      </p:sp>
      <p:pic>
        <p:nvPicPr>
          <p:cNvPr id="18" name="Picture 17">
            <a:extLst>
              <a:ext uri="{FF2B5EF4-FFF2-40B4-BE49-F238E27FC236}">
                <a16:creationId xmlns:a16="http://schemas.microsoft.com/office/drawing/2014/main" id="{ECD0860E-53FF-41E4-A627-F1CED9BFEB4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64" y="1487871"/>
            <a:ext cx="3323023" cy="2340902"/>
          </a:xfrm>
          <a:prstGeom prst="rect">
            <a:avLst/>
          </a:prstGeom>
        </p:spPr>
      </p:pic>
      <p:sp>
        <p:nvSpPr>
          <p:cNvPr id="30" name="Arrow: Right 4">
            <a:extLst>
              <a:ext uri="{FF2B5EF4-FFF2-40B4-BE49-F238E27FC236}">
                <a16:creationId xmlns:a16="http://schemas.microsoft.com/office/drawing/2014/main" id="{3AB0AADB-B518-46CC-B837-880B22155710}"/>
              </a:ext>
            </a:extLst>
          </p:cNvPr>
          <p:cNvSpPr txBox="1"/>
          <p:nvPr/>
        </p:nvSpPr>
        <p:spPr>
          <a:xfrm>
            <a:off x="6146041" y="5407728"/>
            <a:ext cx="1754636" cy="5756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fr-FR" sz="1400" b="1" kern="1200" dirty="0">
                <a:solidFill>
                  <a:schemeClr val="bg1"/>
                </a:solidFill>
                <a:latin typeface="+mn-lt"/>
              </a:rPr>
              <a:t>Time </a:t>
            </a:r>
            <a:r>
              <a:rPr lang="fr-FR" sz="1400" b="1" kern="1200" dirty="0" err="1">
                <a:solidFill>
                  <a:schemeClr val="bg1"/>
                </a:solidFill>
                <a:latin typeface="+mn-lt"/>
              </a:rPr>
              <a:t>Coincidence</a:t>
            </a:r>
            <a:endParaRPr lang="fr-FR" sz="1400" b="1" kern="1200" dirty="0">
              <a:solidFill>
                <a:schemeClr val="bg1"/>
              </a:solidFill>
              <a:latin typeface="+mn-lt"/>
            </a:endParaRPr>
          </a:p>
          <a:p>
            <a:pPr marL="0" lvl="0" indent="0" algn="ctr" defTabSz="755650">
              <a:lnSpc>
                <a:spcPct val="90000"/>
              </a:lnSpc>
              <a:spcBef>
                <a:spcPct val="0"/>
              </a:spcBef>
              <a:spcAft>
                <a:spcPct val="35000"/>
              </a:spcAft>
              <a:buNone/>
            </a:pPr>
            <a:r>
              <a:rPr lang="fr-FR" sz="1400" b="1" kern="1200" dirty="0" err="1">
                <a:solidFill>
                  <a:schemeClr val="bg1"/>
                </a:solidFill>
                <a:latin typeface="+mn-lt"/>
              </a:rPr>
              <a:t>Filter</a:t>
            </a:r>
            <a:endParaRPr lang="fr-FR" sz="1400" b="1" kern="1200" dirty="0">
              <a:solidFill>
                <a:schemeClr val="bg1"/>
              </a:solidFill>
              <a:latin typeface="+mn-lt"/>
            </a:endParaRPr>
          </a:p>
        </p:txBody>
      </p:sp>
      <p:sp>
        <p:nvSpPr>
          <p:cNvPr id="24" name="TextBox 23">
            <a:extLst>
              <a:ext uri="{FF2B5EF4-FFF2-40B4-BE49-F238E27FC236}">
                <a16:creationId xmlns:a16="http://schemas.microsoft.com/office/drawing/2014/main" id="{2C54EC0E-2175-4BDD-B40B-B73B0046C4ED}"/>
              </a:ext>
            </a:extLst>
          </p:cNvPr>
          <p:cNvSpPr txBox="1"/>
          <p:nvPr/>
        </p:nvSpPr>
        <p:spPr>
          <a:xfrm>
            <a:off x="4002049" y="1441211"/>
            <a:ext cx="3941619" cy="400110"/>
          </a:xfrm>
          <a:prstGeom prst="rect">
            <a:avLst/>
          </a:prstGeom>
          <a:noFill/>
        </p:spPr>
        <p:txBody>
          <a:bodyPr wrap="square" rtlCol="0">
            <a:spAutoFit/>
          </a:bodyPr>
          <a:lstStyle/>
          <a:p>
            <a:r>
              <a:rPr lang="en-US" sz="2000" b="1" dirty="0"/>
              <a:t>LOHENGRIN: mass separator </a:t>
            </a:r>
            <a:endParaRPr lang="fr-FR" sz="2000" b="1" dirty="0"/>
          </a:p>
        </p:txBody>
      </p:sp>
      <p:sp>
        <p:nvSpPr>
          <p:cNvPr id="31" name="Rectangle 30">
            <a:extLst>
              <a:ext uri="{FF2B5EF4-FFF2-40B4-BE49-F238E27FC236}">
                <a16:creationId xmlns:a16="http://schemas.microsoft.com/office/drawing/2014/main" id="{B5C5C437-B293-43C2-8010-1EC9EF2A8648}"/>
              </a:ext>
            </a:extLst>
          </p:cNvPr>
          <p:cNvSpPr/>
          <p:nvPr/>
        </p:nvSpPr>
        <p:spPr>
          <a:xfrm>
            <a:off x="10448898" y="1483814"/>
            <a:ext cx="395886" cy="127698"/>
          </a:xfrm>
          <a:prstGeom prst="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32" name="Rectangle 31">
            <a:extLst>
              <a:ext uri="{FF2B5EF4-FFF2-40B4-BE49-F238E27FC236}">
                <a16:creationId xmlns:a16="http://schemas.microsoft.com/office/drawing/2014/main" id="{AA5823DC-743A-42F9-ADAC-8A45FE907E6B}"/>
              </a:ext>
            </a:extLst>
          </p:cNvPr>
          <p:cNvSpPr/>
          <p:nvPr/>
        </p:nvSpPr>
        <p:spPr>
          <a:xfrm>
            <a:off x="10941173" y="1300032"/>
            <a:ext cx="395886" cy="127698"/>
          </a:xfrm>
          <a:prstGeom prst="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33" name="Rectangle 32">
            <a:extLst>
              <a:ext uri="{FF2B5EF4-FFF2-40B4-BE49-F238E27FC236}">
                <a16:creationId xmlns:a16="http://schemas.microsoft.com/office/drawing/2014/main" id="{3EF6CA64-25DE-4135-89F5-B860FDED78CA}"/>
              </a:ext>
            </a:extLst>
          </p:cNvPr>
          <p:cNvSpPr/>
          <p:nvPr/>
        </p:nvSpPr>
        <p:spPr>
          <a:xfrm>
            <a:off x="11407158" y="1297805"/>
            <a:ext cx="395886" cy="127698"/>
          </a:xfrm>
          <a:prstGeom prst="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134F6EB-15FC-4A12-B750-4802BA9C6CA1}"/>
                  </a:ext>
                </a:extLst>
              </p:cNvPr>
              <p:cNvSpPr txBox="1"/>
              <p:nvPr/>
            </p:nvSpPr>
            <p:spPr>
              <a:xfrm>
                <a:off x="242918" y="875179"/>
                <a:ext cx="3941619" cy="646331"/>
              </a:xfrm>
              <a:prstGeom prst="rect">
                <a:avLst/>
              </a:prstGeom>
              <a:noFill/>
            </p:spPr>
            <p:txBody>
              <a:bodyPr wrap="square">
                <a:spAutoFit/>
              </a:bodyPr>
              <a:lstStyle/>
              <a:p>
                <a:r>
                  <a:rPr lang="en-US" sz="1800" dirty="0">
                    <a:ea typeface="Cambria Math" panose="02040503050406030204" pitchFamily="18" charset="0"/>
                    <a:cs typeface="Poppins" panose="020B0604020202020204" charset="0"/>
                  </a:rPr>
                  <a:t>Delayed </a:t>
                </a:r>
                <a14:m>
                  <m:oMath xmlns:m="http://schemas.openxmlformats.org/officeDocument/2006/math">
                    <m:r>
                      <a:rPr lang="en-US" sz="1800" i="1" smtClean="0">
                        <a:latin typeface="Cambria Math" panose="02040503050406030204" pitchFamily="18" charset="0"/>
                        <a:ea typeface="Cambria Math" panose="02040503050406030204" pitchFamily="18" charset="0"/>
                        <a:cs typeface="Poppins" panose="020B0604020202020204" charset="0"/>
                      </a:rPr>
                      <m:t>𝛾</m:t>
                    </m:r>
                  </m:oMath>
                </a14:m>
                <a:r>
                  <a:rPr lang="en-US" sz="1800" dirty="0">
                    <a:ea typeface="Cambria Math" panose="02040503050406030204" pitchFamily="18" charset="0"/>
                    <a:cs typeface="Poppins" panose="020B0604020202020204" charset="0"/>
                  </a:rPr>
                  <a:t>-Spectrum without selection</a:t>
                </a:r>
                <a:endParaRPr lang="en-US" dirty="0"/>
              </a:p>
            </p:txBody>
          </p:sp>
        </mc:Choice>
        <mc:Fallback xmlns="">
          <p:sp>
            <p:nvSpPr>
              <p:cNvPr id="34" name="TextBox 33">
                <a:extLst>
                  <a:ext uri="{FF2B5EF4-FFF2-40B4-BE49-F238E27FC236}">
                    <a16:creationId xmlns:a16="http://schemas.microsoft.com/office/drawing/2014/main" id="{1134F6EB-15FC-4A12-B750-4802BA9C6CA1}"/>
                  </a:ext>
                </a:extLst>
              </p:cNvPr>
              <p:cNvSpPr txBox="1">
                <a:spLocks noRot="1" noChangeAspect="1" noMove="1" noResize="1" noEditPoints="1" noAdjustHandles="1" noChangeArrowheads="1" noChangeShapeType="1" noTextEdit="1"/>
              </p:cNvSpPr>
              <p:nvPr/>
            </p:nvSpPr>
            <p:spPr>
              <a:xfrm>
                <a:off x="242918" y="875179"/>
                <a:ext cx="3941619" cy="646331"/>
              </a:xfrm>
              <a:prstGeom prst="rect">
                <a:avLst/>
              </a:prstGeom>
              <a:blipFill>
                <a:blip r:embed="rId11"/>
                <a:stretch>
                  <a:fillRect l="-1393"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04856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16</a:t>
            </a:fld>
            <a:endParaRPr lang="fr-FR"/>
          </a:p>
        </p:txBody>
      </p:sp>
      <mc:AlternateContent xmlns:mc="http://schemas.openxmlformats.org/markup-compatibility/2006" xmlns:a14="http://schemas.microsoft.com/office/drawing/2010/main">
        <mc:Choice Requires="a14">
          <p:sp>
            <p:nvSpPr>
              <p:cNvPr id="5" name="Title 4"/>
              <p:cNvSpPr>
                <a:spLocks noGrp="1"/>
              </p:cNvSpPr>
              <p:nvPr>
                <p:ph type="title"/>
              </p:nvPr>
            </p:nvSpPr>
            <p:spPr/>
            <p:txBody>
              <a:bodyPr/>
              <a:lstStyle/>
              <a:p>
                <a:r>
                  <a:rPr lang="fr-FR" b="1" dirty="0" err="1"/>
                  <a:t>Analysis</a:t>
                </a:r>
                <a:r>
                  <a:rPr lang="fr-FR" b="1" dirty="0"/>
                  <a:t> - </a:t>
                </a:r>
                <a14:m>
                  <m:oMath xmlns:m="http://schemas.openxmlformats.org/officeDocument/2006/math">
                    <m:r>
                      <a:rPr lang="fr-FR" b="1" i="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r>
                      <a:rPr lang="fr-FR" b="1" i="1">
                        <a:latin typeface="Cambria Math" panose="02040503050406030204" pitchFamily="18" charset="0"/>
                      </a:rPr>
                      <m:t> </m:t>
                    </m:r>
                  </m:oMath>
                </a14:m>
                <a:r>
                  <a:rPr lang="fr-FR" b="1" dirty="0"/>
                  <a:t>- </a:t>
                </a:r>
                <a:r>
                  <a:rPr lang="en-US" b="1" baseline="30000" dirty="0"/>
                  <a:t>100</a:t>
                </a:r>
                <a:r>
                  <a:rPr lang="en-US" b="1" dirty="0"/>
                  <a:t>Nb</a:t>
                </a:r>
                <a:endParaRPr lang="fr-FR" dirty="0"/>
              </a:p>
            </p:txBody>
          </p:sp>
        </mc:Choice>
        <mc:Fallback xmlns="">
          <p:sp>
            <p:nvSpPr>
              <p:cNvPr id="5" name="Title 4"/>
              <p:cNvSpPr>
                <a:spLocks noGrp="1" noRot="1" noChangeAspect="1" noMove="1" noResize="1" noEditPoints="1" noAdjustHandles="1" noChangeArrowheads="1" noChangeShapeType="1" noTextEdit="1"/>
              </p:cNvSpPr>
              <p:nvPr>
                <p:ph type="title"/>
              </p:nvPr>
            </p:nvSpPr>
            <p:spPr>
              <a:blipFill>
                <a:blip r:embed="rId4"/>
                <a:stretch>
                  <a:fillRect l="-2273" t="-14685"/>
                </a:stretch>
              </a:blipFill>
            </p:spPr>
            <p:txBody>
              <a:bodyPr/>
              <a:lstStyle/>
              <a:p>
                <a:r>
                  <a:rPr lang="en-US">
                    <a:noFill/>
                  </a:rPr>
                  <a:t> </a:t>
                </a:r>
              </a:p>
            </p:txBody>
          </p:sp>
        </mc:Fallback>
      </mc:AlternateContent>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5921"/>
          <a:stretch/>
        </p:blipFill>
        <p:spPr>
          <a:xfrm>
            <a:off x="237347" y="2581322"/>
            <a:ext cx="5439579" cy="373489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636876" y="862238"/>
                <a:ext cx="7558858" cy="394210"/>
              </a:xfrm>
              <a:prstGeom prst="rect">
                <a:avLst/>
              </a:prstGeom>
            </p:spPr>
            <p:txBody>
              <a:bodyPr wrap="square">
                <a:spAutoFit/>
              </a:bodyPr>
              <a:lstStyle/>
              <a:p>
                <a:pPr lvl="0">
                  <a:defRPr/>
                </a:pPr>
                <a:r>
                  <a:rPr lang="fr-FR" dirty="0">
                    <a:solidFill>
                      <a:srgbClr val="262626"/>
                    </a:solidFill>
                  </a:rPr>
                  <a:t>For </a:t>
                </a:r>
                <a:r>
                  <a:rPr lang="fr-FR" dirty="0" err="1">
                    <a:solidFill>
                      <a:srgbClr val="262626"/>
                    </a:solidFill>
                  </a:rPr>
                  <a:t>which</a:t>
                </a:r>
                <a:r>
                  <a:rPr lang="fr-FR" dirty="0">
                    <a:solidFill>
                      <a:srgbClr val="262626"/>
                    </a:solidFill>
                  </a:rPr>
                  <a:t> </a:t>
                </a:r>
                <a14:m>
                  <m:oMath xmlns:m="http://schemas.openxmlformats.org/officeDocument/2006/math">
                    <m:r>
                      <a:rPr lang="fr-FR" b="1">
                        <a:latin typeface="Cambria Math" panose="02040503050406030204" pitchFamily="18" charset="0"/>
                      </a:rPr>
                      <m:t>𝚫</m:t>
                    </m:r>
                    <m:sSub>
                      <m:sSubPr>
                        <m:ctrlPr>
                          <a:rPr lang="fr-FR" b="1" i="1">
                            <a:latin typeface="Cambria Math" panose="02040503050406030204" pitchFamily="18" charset="0"/>
                          </a:rPr>
                        </m:ctrlPr>
                      </m:sSubPr>
                      <m:e>
                        <m:r>
                          <a:rPr lang="fr-FR" b="1">
                            <a:latin typeface="Cambria Math" panose="02040503050406030204" pitchFamily="18" charset="0"/>
                          </a:rPr>
                          <m:t>𝐭</m:t>
                        </m:r>
                      </m:e>
                      <m:sub>
                        <m:r>
                          <a:rPr lang="fr-FR" b="1">
                            <a:latin typeface="Cambria Math" panose="02040503050406030204" pitchFamily="18" charset="0"/>
                          </a:rPr>
                          <m:t>𝐆𝐚𝐭𝐞</m:t>
                        </m:r>
                      </m:sub>
                    </m:sSub>
                    <m:r>
                      <a:rPr lang="fr-FR" b="1" i="1">
                        <a:latin typeface="Cambria Math" panose="02040503050406030204" pitchFamily="18" charset="0"/>
                      </a:rPr>
                      <m:t> </m:t>
                    </m:r>
                  </m:oMath>
                </a14:m>
                <a:r>
                  <a:rPr lang="fr-FR" dirty="0">
                    <a:solidFill>
                      <a:srgbClr val="262626"/>
                    </a:solidFill>
                  </a:rPr>
                  <a:t>is the </a:t>
                </a:r>
                <a14:m>
                  <m:oMath xmlns:m="http://schemas.openxmlformats.org/officeDocument/2006/math">
                    <m:sSub>
                      <m:sSubPr>
                        <m:ctrlPr>
                          <a:rPr lang="fr-FR" i="1" dirty="0">
                            <a:solidFill>
                              <a:srgbClr val="262626"/>
                            </a:solidFill>
                            <a:latin typeface="Cambria Math" panose="02040503050406030204" pitchFamily="18" charset="0"/>
                          </a:rPr>
                        </m:ctrlPr>
                      </m:sSubPr>
                      <m:e>
                        <m:r>
                          <m:rPr>
                            <m:sty m:val="p"/>
                          </m:rPr>
                          <a:rPr lang="fr-FR" b="0" i="1" dirty="0">
                            <a:solidFill>
                              <a:srgbClr val="262626"/>
                            </a:solidFill>
                            <a:latin typeface="Cambria Math" panose="02040503050406030204" pitchFamily="18" charset="0"/>
                          </a:rPr>
                          <m:t>t</m:t>
                        </m:r>
                      </m:e>
                      <m:sub>
                        <m:r>
                          <a:rPr lang="fr-FR" b="0" i="1" dirty="0">
                            <a:solidFill>
                              <a:srgbClr val="262626"/>
                            </a:solidFill>
                            <a:latin typeface="Cambria Math" panose="02040503050406030204" pitchFamily="18" charset="0"/>
                          </a:rPr>
                          <m:t>1</m:t>
                        </m:r>
                        <m:r>
                          <a:rPr lang="fr-FR" b="0" dirty="0">
                            <a:solidFill>
                              <a:srgbClr val="262626"/>
                            </a:solidFill>
                            <a:latin typeface="Cambria Math" panose="02040503050406030204" pitchFamily="18" charset="0"/>
                          </a:rPr>
                          <m:t>/</m:t>
                        </m:r>
                        <m:r>
                          <a:rPr lang="fr-FR" b="0" i="1" dirty="0">
                            <a:solidFill>
                              <a:srgbClr val="262626"/>
                            </a:solidFill>
                            <a:latin typeface="Cambria Math" panose="02040503050406030204" pitchFamily="18" charset="0"/>
                          </a:rPr>
                          <m:t>2</m:t>
                        </m:r>
                      </m:sub>
                    </m:sSub>
                  </m:oMath>
                </a14:m>
                <a:r>
                  <a:rPr lang="fr-FR" dirty="0">
                    <a:solidFill>
                      <a:srgbClr val="262626"/>
                    </a:solidFill>
                  </a:rPr>
                  <a:t> of the </a:t>
                </a:r>
                <a:r>
                  <a:rPr lang="fr-FR" dirty="0" err="1">
                    <a:solidFill>
                      <a:srgbClr val="262626"/>
                    </a:solidFill>
                  </a:rPr>
                  <a:t>isomeric</a:t>
                </a:r>
                <a:r>
                  <a:rPr lang="fr-FR" dirty="0">
                    <a:solidFill>
                      <a:srgbClr val="262626"/>
                    </a:solidFill>
                  </a:rPr>
                  <a:t> </a:t>
                </a:r>
                <a:r>
                  <a:rPr lang="fr-FR" dirty="0" err="1">
                    <a:solidFill>
                      <a:srgbClr val="262626"/>
                    </a:solidFill>
                  </a:rPr>
                  <a:t>level</a:t>
                </a:r>
                <a:r>
                  <a:rPr lang="fr-FR" dirty="0">
                    <a:solidFill>
                      <a:srgbClr val="262626"/>
                    </a:solidFill>
                  </a:rPr>
                  <a:t> re-</a:t>
                </a:r>
                <a:r>
                  <a:rPr lang="fr-FR" dirty="0" err="1">
                    <a:solidFill>
                      <a:srgbClr val="262626"/>
                    </a:solidFill>
                  </a:rPr>
                  <a:t>produced</a:t>
                </a:r>
                <a:r>
                  <a:rPr lang="fr-FR" dirty="0">
                    <a:solidFill>
                      <a:srgbClr val="262626"/>
                    </a:solidFill>
                  </a:rPr>
                  <a:t> ? </a:t>
                </a:r>
                <a:endParaRPr lang="fr-FR" dirty="0"/>
              </a:p>
            </p:txBody>
          </p:sp>
        </mc:Choice>
        <mc:Fallback xmlns="">
          <p:sp>
            <p:nvSpPr>
              <p:cNvPr id="8" name="Rectangle 7"/>
              <p:cNvSpPr>
                <a:spLocks noRot="1" noChangeAspect="1" noMove="1" noResize="1" noEditPoints="1" noAdjustHandles="1" noChangeArrowheads="1" noChangeShapeType="1" noTextEdit="1"/>
              </p:cNvSpPr>
              <p:nvPr/>
            </p:nvSpPr>
            <p:spPr>
              <a:xfrm>
                <a:off x="636876" y="862238"/>
                <a:ext cx="7558858" cy="394210"/>
              </a:xfrm>
              <a:prstGeom prst="rect">
                <a:avLst/>
              </a:prstGeom>
              <a:blipFill>
                <a:blip r:embed="rId6"/>
                <a:stretch>
                  <a:fillRect l="-645" t="-6154" b="-184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32787F71-0C58-46B9-9BBF-54C2CDCCB47E}"/>
                  </a:ext>
                </a:extLst>
              </p:cNvPr>
              <p:cNvSpPr/>
              <p:nvPr/>
            </p:nvSpPr>
            <p:spPr>
              <a:xfrm>
                <a:off x="1787471" y="2280996"/>
                <a:ext cx="2904771" cy="394210"/>
              </a:xfrm>
              <a:prstGeom prst="rect">
                <a:avLst/>
              </a:prstGeom>
            </p:spPr>
            <p:txBody>
              <a:bodyPr wrap="none">
                <a:spAutoFit/>
              </a:bodyPr>
              <a:lstStyle/>
              <a:p>
                <a:pPr algn="ctr"/>
                <a14:m>
                  <m:oMath xmlns:m="http://schemas.openxmlformats.org/officeDocument/2006/math">
                    <m:r>
                      <a:rPr lang="fr-FR" b="1" i="0" smtClean="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r>
                      <a:rPr lang="fr-FR" b="1" i="0">
                        <a:latin typeface="Cambria Math" panose="02040503050406030204" pitchFamily="18" charset="0"/>
                      </a:rPr>
                      <m:t>≅</m:t>
                    </m:r>
                    <m:r>
                      <a:rPr lang="fr-FR" b="1" i="0" smtClean="0">
                        <a:latin typeface="Cambria Math" panose="02040503050406030204" pitchFamily="18" charset="0"/>
                      </a:rPr>
                      <m:t>𝟔𝟎</m:t>
                    </m:r>
                    <m:r>
                      <a:rPr lang="fr-FR" b="1" i="0">
                        <a:latin typeface="Cambria Math" panose="02040503050406030204" pitchFamily="18" charset="0"/>
                      </a:rPr>
                      <m:t>  </m:t>
                    </m:r>
                    <m:r>
                      <a:rPr lang="fr-FR" b="1" i="0">
                        <a:latin typeface="Cambria Math" panose="02040503050406030204" pitchFamily="18" charset="0"/>
                        <a:ea typeface="Cambria Math" panose="02040503050406030204" pitchFamily="18" charset="0"/>
                      </a:rPr>
                      <m:t>𝛍</m:t>
                    </m:r>
                    <m:r>
                      <a:rPr lang="fr-FR" b="1" i="0">
                        <a:latin typeface="Cambria Math" panose="02040503050406030204" pitchFamily="18" charset="0"/>
                        <a:ea typeface="Cambria Math" panose="02040503050406030204" pitchFamily="18" charset="0"/>
                      </a:rPr>
                      <m:t>𝐬</m:t>
                    </m:r>
                  </m:oMath>
                </a14:m>
                <a:r>
                  <a:rPr lang="en-US" b="1" dirty="0">
                    <a:latin typeface="Poppins" panose="020B0604020202020204" charset="0"/>
                    <a:cs typeface="Poppins" panose="020B0604020202020204" charset="0"/>
                  </a:rPr>
                  <a:t> </a:t>
                </a:r>
                <a14:m>
                  <m:oMath xmlns:m="http://schemas.openxmlformats.org/officeDocument/2006/math">
                    <m:r>
                      <a:rPr lang="fr-FR" b="1">
                        <a:latin typeface="Cambria Math" panose="02040503050406030204" pitchFamily="18" charset="0"/>
                      </a:rPr>
                      <m:t>≅</m:t>
                    </m:r>
                  </m:oMath>
                </a14:m>
                <a:r>
                  <a:rPr lang="en-US" b="1" dirty="0">
                    <a:latin typeface="Poppins" panose="020B0604020202020204" charset="0"/>
                    <a:cs typeface="Poppins" panose="020B0604020202020204" charset="0"/>
                  </a:rPr>
                  <a:t> </a:t>
                </a:r>
                <a:r>
                  <a:rPr lang="en-US" dirty="0">
                    <a:latin typeface="Poppins" panose="020B0604020202020204" charset="0"/>
                    <a:cs typeface="Poppins" panose="020B0604020202020204" charset="0"/>
                  </a:rPr>
                  <a:t>5*</a:t>
                </a:r>
                <a14:m>
                  <m:oMath xmlns:m="http://schemas.openxmlformats.org/officeDocument/2006/math">
                    <m:sSub>
                      <m:sSubPr>
                        <m:ctrlPr>
                          <a:rPr lang="fr-FR" i="1" dirty="0">
                            <a:solidFill>
                              <a:srgbClr val="262626"/>
                            </a:solidFill>
                            <a:latin typeface="Cambria Math" panose="02040503050406030204" pitchFamily="18" charset="0"/>
                          </a:rPr>
                        </m:ctrlPr>
                      </m:sSubPr>
                      <m:e>
                        <m:r>
                          <m:rPr>
                            <m:sty m:val="p"/>
                          </m:rPr>
                          <a:rPr lang="fr-FR" dirty="0">
                            <a:solidFill>
                              <a:srgbClr val="262626"/>
                            </a:solidFill>
                            <a:latin typeface="Cambria Math" panose="02040503050406030204" pitchFamily="18" charset="0"/>
                          </a:rPr>
                          <m:t>t</m:t>
                        </m:r>
                      </m:e>
                      <m:sub>
                        <m:r>
                          <a:rPr lang="fr-FR" dirty="0">
                            <a:solidFill>
                              <a:srgbClr val="262626"/>
                            </a:solidFill>
                            <a:latin typeface="Cambria Math" panose="02040503050406030204" pitchFamily="18" charset="0"/>
                          </a:rPr>
                          <m:t>1/2,</m:t>
                        </m:r>
                        <m:r>
                          <m:rPr>
                            <m:sty m:val="p"/>
                          </m:rPr>
                          <a:rPr lang="fr-FR" dirty="0">
                            <a:solidFill>
                              <a:srgbClr val="262626"/>
                            </a:solidFill>
                            <a:latin typeface="Cambria Math" panose="02040503050406030204" pitchFamily="18" charset="0"/>
                          </a:rPr>
                          <m:t>ms</m:t>
                        </m:r>
                      </m:sub>
                    </m:sSub>
                  </m:oMath>
                </a14:m>
                <a:endParaRPr lang="en-US" b="1" dirty="0">
                  <a:latin typeface="Poppins" panose="020B0604020202020204" charset="0"/>
                  <a:cs typeface="Poppins" panose="020B0604020202020204" charset="0"/>
                </a:endParaRPr>
              </a:p>
            </p:txBody>
          </p:sp>
        </mc:Choice>
        <mc:Fallback>
          <p:sp>
            <p:nvSpPr>
              <p:cNvPr id="14" name="Rectangle 13">
                <a:extLst>
                  <a:ext uri="{FF2B5EF4-FFF2-40B4-BE49-F238E27FC236}">
                    <a16:creationId xmlns:a16="http://schemas.microsoft.com/office/drawing/2014/main" id="{32787F71-0C58-46B9-9BBF-54C2CDCCB47E}"/>
                  </a:ext>
                </a:extLst>
              </p:cNvPr>
              <p:cNvSpPr>
                <a:spLocks noRot="1" noChangeAspect="1" noMove="1" noResize="1" noEditPoints="1" noAdjustHandles="1" noChangeArrowheads="1" noChangeShapeType="1" noTextEdit="1"/>
              </p:cNvSpPr>
              <p:nvPr/>
            </p:nvSpPr>
            <p:spPr>
              <a:xfrm>
                <a:off x="1787471" y="2280996"/>
                <a:ext cx="2904771" cy="394210"/>
              </a:xfrm>
              <a:prstGeom prst="rect">
                <a:avLst/>
              </a:prstGeom>
              <a:blipFill>
                <a:blip r:embed="rId7"/>
                <a:stretch>
                  <a:fillRect t="-6154" b="-18462"/>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9DB4CFE8-58B6-4BBD-A3B8-44D345B2DDB1}"/>
              </a:ext>
            </a:extLst>
          </p:cNvPr>
          <p:cNvSpPr/>
          <p:nvPr/>
        </p:nvSpPr>
        <p:spPr>
          <a:xfrm>
            <a:off x="10589480" y="862238"/>
            <a:ext cx="313590" cy="107025"/>
          </a:xfrm>
          <a:prstGeom prst="rect">
            <a:avLst/>
          </a:prstGeom>
          <a:solidFill>
            <a:srgbClr val="2A9E2A">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2" name="Rectangle 21">
            <a:extLst>
              <a:ext uri="{FF2B5EF4-FFF2-40B4-BE49-F238E27FC236}">
                <a16:creationId xmlns:a16="http://schemas.microsoft.com/office/drawing/2014/main" id="{23D9BA62-866C-4EB0-90D0-13F94400578B}"/>
              </a:ext>
            </a:extLst>
          </p:cNvPr>
          <p:cNvSpPr/>
          <p:nvPr/>
        </p:nvSpPr>
        <p:spPr>
          <a:xfrm>
            <a:off x="10589480" y="1202935"/>
            <a:ext cx="313590" cy="107025"/>
          </a:xfrm>
          <a:prstGeom prst="rect">
            <a:avLst/>
          </a:prstGeom>
          <a:solidFill>
            <a:srgbClr val="408BC0">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7" name="Rectangle 26">
            <a:extLst>
              <a:ext uri="{FF2B5EF4-FFF2-40B4-BE49-F238E27FC236}">
                <a16:creationId xmlns:a16="http://schemas.microsoft.com/office/drawing/2014/main" id="{5B4E2BFC-725E-4135-BB52-76939B79EE17}"/>
              </a:ext>
            </a:extLst>
          </p:cNvPr>
          <p:cNvSpPr/>
          <p:nvPr/>
        </p:nvSpPr>
        <p:spPr>
          <a:xfrm>
            <a:off x="11032613" y="1050186"/>
            <a:ext cx="313590" cy="107025"/>
          </a:xfrm>
          <a:prstGeom prst="rect">
            <a:avLst/>
          </a:prstGeom>
          <a:solidFill>
            <a:srgbClr val="A885C8">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8" name="Rectangle 27">
            <a:extLst>
              <a:ext uri="{FF2B5EF4-FFF2-40B4-BE49-F238E27FC236}">
                <a16:creationId xmlns:a16="http://schemas.microsoft.com/office/drawing/2014/main" id="{100984DE-5B75-407F-B739-2213CD991094}"/>
              </a:ext>
            </a:extLst>
          </p:cNvPr>
          <p:cNvSpPr/>
          <p:nvPr/>
        </p:nvSpPr>
        <p:spPr>
          <a:xfrm>
            <a:off x="11460162" y="1049500"/>
            <a:ext cx="313590" cy="107025"/>
          </a:xfrm>
          <a:prstGeom prst="rect">
            <a:avLst/>
          </a:prstGeom>
          <a:solidFill>
            <a:srgbClr val="E377C2">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pic>
        <p:nvPicPr>
          <p:cNvPr id="19" name="Picture 18">
            <a:extLst>
              <a:ext uri="{FF2B5EF4-FFF2-40B4-BE49-F238E27FC236}">
                <a16:creationId xmlns:a16="http://schemas.microsoft.com/office/drawing/2014/main" id="{2085AA6F-1F09-403C-9613-397827595C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6830" y="-86801"/>
            <a:ext cx="3971023" cy="2486653"/>
          </a:xfrm>
          <a:prstGeom prst="rect">
            <a:avLst/>
          </a:prstGeom>
        </p:spPr>
      </p:pic>
    </p:spTree>
    <p:extLst>
      <p:ext uri="{BB962C8B-B14F-4D97-AF65-F5344CB8AC3E}">
        <p14:creationId xmlns:p14="http://schemas.microsoft.com/office/powerpoint/2010/main" val="2367614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17</a:t>
            </a:fld>
            <a:endParaRPr lang="fr-FR"/>
          </a:p>
        </p:txBody>
      </p:sp>
      <mc:AlternateContent xmlns:mc="http://schemas.openxmlformats.org/markup-compatibility/2006">
        <mc:Choice xmlns:a14="http://schemas.microsoft.com/office/drawing/2010/main" Requires="a14">
          <p:sp>
            <p:nvSpPr>
              <p:cNvPr id="5" name="Title 4"/>
              <p:cNvSpPr>
                <a:spLocks noGrp="1"/>
              </p:cNvSpPr>
              <p:nvPr>
                <p:ph type="title"/>
              </p:nvPr>
            </p:nvSpPr>
            <p:spPr/>
            <p:txBody>
              <a:bodyPr/>
              <a:lstStyle/>
              <a:p>
                <a:r>
                  <a:rPr lang="fr-FR" b="1" dirty="0" err="1"/>
                  <a:t>Analysis</a:t>
                </a:r>
                <a:r>
                  <a:rPr lang="fr-FR" b="1" dirty="0"/>
                  <a:t> - </a:t>
                </a:r>
                <a14:m>
                  <m:oMath xmlns:m="http://schemas.openxmlformats.org/officeDocument/2006/math">
                    <m:r>
                      <a:rPr lang="fr-FR" b="1" i="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r>
                      <a:rPr lang="fr-FR" b="1" i="1">
                        <a:latin typeface="Cambria Math" panose="02040503050406030204" pitchFamily="18" charset="0"/>
                      </a:rPr>
                      <m:t> </m:t>
                    </m:r>
                  </m:oMath>
                </a14:m>
                <a:r>
                  <a:rPr lang="fr-FR" b="1" dirty="0"/>
                  <a:t>- </a:t>
                </a:r>
                <a:r>
                  <a:rPr lang="en-US" b="1" baseline="30000" dirty="0"/>
                  <a:t>100</a:t>
                </a:r>
                <a:r>
                  <a:rPr lang="en-US" b="1" dirty="0"/>
                  <a:t>Nb</a:t>
                </a:r>
                <a:endParaRPr lang="fr-FR" dirty="0"/>
              </a:p>
            </p:txBody>
          </p:sp>
        </mc:Choice>
        <mc:Fallback>
          <p:sp>
            <p:nvSpPr>
              <p:cNvPr id="5" name="Title 4"/>
              <p:cNvSpPr>
                <a:spLocks noGrp="1" noRot="1" noChangeAspect="1" noMove="1" noResize="1" noEditPoints="1" noAdjustHandles="1" noChangeArrowheads="1" noChangeShapeType="1" noTextEdit="1"/>
              </p:cNvSpPr>
              <p:nvPr>
                <p:ph type="title"/>
              </p:nvPr>
            </p:nvSpPr>
            <p:spPr>
              <a:blipFill>
                <a:blip r:embed="rId3"/>
                <a:stretch>
                  <a:fillRect l="-2273" t="-14685"/>
                </a:stretch>
              </a:blipFill>
            </p:spPr>
            <p:txBody>
              <a:bodyPr/>
              <a:lstStyle/>
              <a:p>
                <a:r>
                  <a:rPr lang="en-US">
                    <a:noFill/>
                  </a:rPr>
                  <a:t> </a:t>
                </a:r>
              </a:p>
            </p:txBody>
          </p:sp>
        </mc:Fallback>
      </mc:AlternateContent>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5921"/>
          <a:stretch/>
        </p:blipFill>
        <p:spPr>
          <a:xfrm>
            <a:off x="237347" y="2581322"/>
            <a:ext cx="5439579" cy="3734895"/>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636876" y="862238"/>
                <a:ext cx="7558858" cy="394210"/>
              </a:xfrm>
              <a:prstGeom prst="rect">
                <a:avLst/>
              </a:prstGeom>
            </p:spPr>
            <p:txBody>
              <a:bodyPr wrap="square">
                <a:spAutoFit/>
              </a:bodyPr>
              <a:lstStyle/>
              <a:p>
                <a:pPr lvl="0">
                  <a:defRPr/>
                </a:pPr>
                <a:r>
                  <a:rPr lang="fr-FR" dirty="0">
                    <a:solidFill>
                      <a:srgbClr val="262626"/>
                    </a:solidFill>
                  </a:rPr>
                  <a:t>For </a:t>
                </a:r>
                <a:r>
                  <a:rPr lang="fr-FR" dirty="0" err="1">
                    <a:solidFill>
                      <a:srgbClr val="262626"/>
                    </a:solidFill>
                  </a:rPr>
                  <a:t>which</a:t>
                </a:r>
                <a:r>
                  <a:rPr lang="fr-FR" dirty="0">
                    <a:solidFill>
                      <a:srgbClr val="262626"/>
                    </a:solidFill>
                  </a:rPr>
                  <a:t> </a:t>
                </a:r>
                <a14:m>
                  <m:oMath xmlns:m="http://schemas.openxmlformats.org/officeDocument/2006/math">
                    <m:r>
                      <a:rPr lang="fr-FR" b="1">
                        <a:latin typeface="Cambria Math" panose="02040503050406030204" pitchFamily="18" charset="0"/>
                      </a:rPr>
                      <m:t>𝚫</m:t>
                    </m:r>
                    <m:sSub>
                      <m:sSubPr>
                        <m:ctrlPr>
                          <a:rPr lang="fr-FR" b="1" i="1">
                            <a:latin typeface="Cambria Math" panose="02040503050406030204" pitchFamily="18" charset="0"/>
                          </a:rPr>
                        </m:ctrlPr>
                      </m:sSubPr>
                      <m:e>
                        <m:r>
                          <a:rPr lang="fr-FR" b="1">
                            <a:latin typeface="Cambria Math" panose="02040503050406030204" pitchFamily="18" charset="0"/>
                          </a:rPr>
                          <m:t>𝐭</m:t>
                        </m:r>
                      </m:e>
                      <m:sub>
                        <m:r>
                          <a:rPr lang="fr-FR" b="1">
                            <a:latin typeface="Cambria Math" panose="02040503050406030204" pitchFamily="18" charset="0"/>
                          </a:rPr>
                          <m:t>𝐆𝐚𝐭𝐞</m:t>
                        </m:r>
                      </m:sub>
                    </m:sSub>
                    <m:r>
                      <a:rPr lang="fr-FR" b="1" i="1">
                        <a:latin typeface="Cambria Math" panose="02040503050406030204" pitchFamily="18" charset="0"/>
                      </a:rPr>
                      <m:t> </m:t>
                    </m:r>
                  </m:oMath>
                </a14:m>
                <a:r>
                  <a:rPr lang="fr-FR" dirty="0">
                    <a:solidFill>
                      <a:srgbClr val="262626"/>
                    </a:solidFill>
                  </a:rPr>
                  <a:t>is the </a:t>
                </a:r>
                <a14:m>
                  <m:oMath xmlns:m="http://schemas.openxmlformats.org/officeDocument/2006/math">
                    <m:sSub>
                      <m:sSubPr>
                        <m:ctrlPr>
                          <a:rPr lang="fr-FR" i="1" dirty="0">
                            <a:solidFill>
                              <a:srgbClr val="262626"/>
                            </a:solidFill>
                            <a:latin typeface="Cambria Math" panose="02040503050406030204" pitchFamily="18" charset="0"/>
                          </a:rPr>
                        </m:ctrlPr>
                      </m:sSubPr>
                      <m:e>
                        <m:r>
                          <m:rPr>
                            <m:sty m:val="p"/>
                          </m:rPr>
                          <a:rPr lang="fr-FR" b="0" i="1" dirty="0">
                            <a:solidFill>
                              <a:srgbClr val="262626"/>
                            </a:solidFill>
                            <a:latin typeface="Cambria Math" panose="02040503050406030204" pitchFamily="18" charset="0"/>
                          </a:rPr>
                          <m:t>t</m:t>
                        </m:r>
                      </m:e>
                      <m:sub>
                        <m:r>
                          <a:rPr lang="fr-FR" b="0" i="1" dirty="0">
                            <a:solidFill>
                              <a:srgbClr val="262626"/>
                            </a:solidFill>
                            <a:latin typeface="Cambria Math" panose="02040503050406030204" pitchFamily="18" charset="0"/>
                          </a:rPr>
                          <m:t>1</m:t>
                        </m:r>
                        <m:r>
                          <a:rPr lang="fr-FR" b="0" dirty="0">
                            <a:solidFill>
                              <a:srgbClr val="262626"/>
                            </a:solidFill>
                            <a:latin typeface="Cambria Math" panose="02040503050406030204" pitchFamily="18" charset="0"/>
                          </a:rPr>
                          <m:t>/</m:t>
                        </m:r>
                        <m:r>
                          <a:rPr lang="fr-FR" b="0" i="1" dirty="0">
                            <a:solidFill>
                              <a:srgbClr val="262626"/>
                            </a:solidFill>
                            <a:latin typeface="Cambria Math" panose="02040503050406030204" pitchFamily="18" charset="0"/>
                          </a:rPr>
                          <m:t>2</m:t>
                        </m:r>
                      </m:sub>
                    </m:sSub>
                  </m:oMath>
                </a14:m>
                <a:r>
                  <a:rPr lang="fr-FR" dirty="0">
                    <a:solidFill>
                      <a:srgbClr val="262626"/>
                    </a:solidFill>
                  </a:rPr>
                  <a:t> of the </a:t>
                </a:r>
                <a:r>
                  <a:rPr lang="fr-FR" dirty="0" err="1">
                    <a:solidFill>
                      <a:srgbClr val="262626"/>
                    </a:solidFill>
                  </a:rPr>
                  <a:t>isomeric</a:t>
                </a:r>
                <a:r>
                  <a:rPr lang="fr-FR" dirty="0">
                    <a:solidFill>
                      <a:srgbClr val="262626"/>
                    </a:solidFill>
                  </a:rPr>
                  <a:t> </a:t>
                </a:r>
                <a:r>
                  <a:rPr lang="fr-FR" dirty="0" err="1">
                    <a:solidFill>
                      <a:srgbClr val="262626"/>
                    </a:solidFill>
                  </a:rPr>
                  <a:t>level</a:t>
                </a:r>
                <a:r>
                  <a:rPr lang="fr-FR" dirty="0">
                    <a:solidFill>
                      <a:srgbClr val="262626"/>
                    </a:solidFill>
                  </a:rPr>
                  <a:t> re-</a:t>
                </a:r>
                <a:r>
                  <a:rPr lang="fr-FR" dirty="0" err="1">
                    <a:solidFill>
                      <a:srgbClr val="262626"/>
                    </a:solidFill>
                  </a:rPr>
                  <a:t>produced</a:t>
                </a:r>
                <a:r>
                  <a:rPr lang="fr-FR" dirty="0">
                    <a:solidFill>
                      <a:srgbClr val="262626"/>
                    </a:solidFill>
                  </a:rPr>
                  <a:t> ? </a:t>
                </a:r>
                <a:endParaRPr lang="fr-FR" dirty="0"/>
              </a:p>
            </p:txBody>
          </p:sp>
        </mc:Choice>
        <mc:Fallback>
          <p:sp>
            <p:nvSpPr>
              <p:cNvPr id="8" name="Rectangle 7"/>
              <p:cNvSpPr>
                <a:spLocks noRot="1" noChangeAspect="1" noMove="1" noResize="1" noEditPoints="1" noAdjustHandles="1" noChangeArrowheads="1" noChangeShapeType="1" noTextEdit="1"/>
              </p:cNvSpPr>
              <p:nvPr/>
            </p:nvSpPr>
            <p:spPr>
              <a:xfrm>
                <a:off x="636876" y="862238"/>
                <a:ext cx="7558858" cy="394210"/>
              </a:xfrm>
              <a:prstGeom prst="rect">
                <a:avLst/>
              </a:prstGeom>
              <a:blipFill>
                <a:blip r:embed="rId5"/>
                <a:stretch>
                  <a:fillRect l="-645" t="-6154" b="-18462"/>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A344587E-15B4-4A44-ACAD-76509BB3FD6B}"/>
              </a:ext>
            </a:extLst>
          </p:cNvPr>
          <p:cNvSpPr/>
          <p:nvPr/>
        </p:nvSpPr>
        <p:spPr>
          <a:xfrm>
            <a:off x="3542566" y="3544068"/>
            <a:ext cx="1981820" cy="738664"/>
          </a:xfrm>
          <a:prstGeom prst="rect">
            <a:avLst/>
          </a:prstGeom>
          <a:solidFill>
            <a:schemeClr val="accent2">
              <a:lumMod val="20000"/>
              <a:lumOff val="80000"/>
            </a:schemeClr>
          </a:solidFill>
        </p:spPr>
        <p:txBody>
          <a:bodyPr wrap="square">
            <a:spAutoFit/>
          </a:bodyPr>
          <a:lstStyle/>
          <a:p>
            <a:r>
              <a:rPr lang="fr-FR" sz="1400" b="1" dirty="0"/>
              <a:t>t₁/₂ = 10.54 ± 0.10 µs</a:t>
            </a:r>
          </a:p>
          <a:p>
            <a:r>
              <a:rPr lang="fr-FR" sz="1400" dirty="0"/>
              <a:t>χ² / </a:t>
            </a:r>
            <a:r>
              <a:rPr lang="fr-FR" sz="1400" dirty="0" err="1"/>
              <a:t>ndf</a:t>
            </a:r>
            <a:r>
              <a:rPr lang="fr-FR" sz="1400" dirty="0"/>
              <a:t> = 2.14</a:t>
            </a:r>
          </a:p>
          <a:p>
            <a:r>
              <a:rPr lang="fr-FR" sz="1400" dirty="0"/>
              <a:t>p-value = 2.145e-06</a:t>
            </a: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32787F71-0C58-46B9-9BBF-54C2CDCCB47E}"/>
                  </a:ext>
                </a:extLst>
              </p:cNvPr>
              <p:cNvSpPr/>
              <p:nvPr/>
            </p:nvSpPr>
            <p:spPr>
              <a:xfrm>
                <a:off x="1787471" y="2280996"/>
                <a:ext cx="2904771" cy="394210"/>
              </a:xfrm>
              <a:prstGeom prst="rect">
                <a:avLst/>
              </a:prstGeom>
            </p:spPr>
            <p:txBody>
              <a:bodyPr wrap="none">
                <a:spAutoFit/>
              </a:bodyPr>
              <a:lstStyle/>
              <a:p>
                <a:pPr algn="ctr"/>
                <a14:m>
                  <m:oMath xmlns:m="http://schemas.openxmlformats.org/officeDocument/2006/math">
                    <m:r>
                      <a:rPr lang="fr-FR" b="1" i="0" smtClean="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r>
                      <a:rPr lang="fr-FR" b="1" i="0">
                        <a:latin typeface="Cambria Math" panose="02040503050406030204" pitchFamily="18" charset="0"/>
                      </a:rPr>
                      <m:t>≅</m:t>
                    </m:r>
                    <m:r>
                      <a:rPr lang="fr-FR" b="1" i="0" smtClean="0">
                        <a:latin typeface="Cambria Math" panose="02040503050406030204" pitchFamily="18" charset="0"/>
                      </a:rPr>
                      <m:t>𝟔𝟎</m:t>
                    </m:r>
                    <m:r>
                      <a:rPr lang="fr-FR" b="1" i="0">
                        <a:latin typeface="Cambria Math" panose="02040503050406030204" pitchFamily="18" charset="0"/>
                      </a:rPr>
                      <m:t>  </m:t>
                    </m:r>
                    <m:r>
                      <a:rPr lang="fr-FR" b="1" i="0">
                        <a:latin typeface="Cambria Math" panose="02040503050406030204" pitchFamily="18" charset="0"/>
                        <a:ea typeface="Cambria Math" panose="02040503050406030204" pitchFamily="18" charset="0"/>
                      </a:rPr>
                      <m:t>𝛍</m:t>
                    </m:r>
                    <m:r>
                      <a:rPr lang="fr-FR" b="1" i="0">
                        <a:latin typeface="Cambria Math" panose="02040503050406030204" pitchFamily="18" charset="0"/>
                        <a:ea typeface="Cambria Math" panose="02040503050406030204" pitchFamily="18" charset="0"/>
                      </a:rPr>
                      <m:t>𝐬</m:t>
                    </m:r>
                  </m:oMath>
                </a14:m>
                <a:r>
                  <a:rPr lang="en-US" b="1" dirty="0">
                    <a:latin typeface="Poppins" panose="020B0604020202020204" charset="0"/>
                    <a:cs typeface="Poppins" panose="020B0604020202020204" charset="0"/>
                  </a:rPr>
                  <a:t> </a:t>
                </a:r>
                <a14:m>
                  <m:oMath xmlns:m="http://schemas.openxmlformats.org/officeDocument/2006/math">
                    <m:r>
                      <a:rPr lang="fr-FR" b="1">
                        <a:latin typeface="Cambria Math" panose="02040503050406030204" pitchFamily="18" charset="0"/>
                      </a:rPr>
                      <m:t>≅</m:t>
                    </m:r>
                  </m:oMath>
                </a14:m>
                <a:r>
                  <a:rPr lang="en-US" b="1" dirty="0">
                    <a:latin typeface="Poppins" panose="020B0604020202020204" charset="0"/>
                    <a:cs typeface="Poppins" panose="020B0604020202020204" charset="0"/>
                  </a:rPr>
                  <a:t> </a:t>
                </a:r>
                <a:r>
                  <a:rPr lang="en-US" dirty="0">
                    <a:latin typeface="Poppins" panose="020B0604020202020204" charset="0"/>
                    <a:cs typeface="Poppins" panose="020B0604020202020204" charset="0"/>
                  </a:rPr>
                  <a:t>5*</a:t>
                </a:r>
                <a14:m>
                  <m:oMath xmlns:m="http://schemas.openxmlformats.org/officeDocument/2006/math">
                    <m:sSub>
                      <m:sSubPr>
                        <m:ctrlPr>
                          <a:rPr lang="fr-FR" i="1" dirty="0">
                            <a:solidFill>
                              <a:srgbClr val="262626"/>
                            </a:solidFill>
                            <a:latin typeface="Cambria Math" panose="02040503050406030204" pitchFamily="18" charset="0"/>
                          </a:rPr>
                        </m:ctrlPr>
                      </m:sSubPr>
                      <m:e>
                        <m:r>
                          <m:rPr>
                            <m:sty m:val="p"/>
                          </m:rPr>
                          <a:rPr lang="fr-FR" dirty="0">
                            <a:solidFill>
                              <a:srgbClr val="262626"/>
                            </a:solidFill>
                            <a:latin typeface="Cambria Math" panose="02040503050406030204" pitchFamily="18" charset="0"/>
                          </a:rPr>
                          <m:t>t</m:t>
                        </m:r>
                      </m:e>
                      <m:sub>
                        <m:r>
                          <a:rPr lang="fr-FR" dirty="0">
                            <a:solidFill>
                              <a:srgbClr val="262626"/>
                            </a:solidFill>
                            <a:latin typeface="Cambria Math" panose="02040503050406030204" pitchFamily="18" charset="0"/>
                          </a:rPr>
                          <m:t>1/2,</m:t>
                        </m:r>
                        <m:r>
                          <m:rPr>
                            <m:sty m:val="p"/>
                          </m:rPr>
                          <a:rPr lang="fr-FR" dirty="0">
                            <a:solidFill>
                              <a:srgbClr val="262626"/>
                            </a:solidFill>
                            <a:latin typeface="Cambria Math" panose="02040503050406030204" pitchFamily="18" charset="0"/>
                          </a:rPr>
                          <m:t>ms</m:t>
                        </m:r>
                      </m:sub>
                    </m:sSub>
                  </m:oMath>
                </a14:m>
                <a:endParaRPr lang="en-US" b="1" dirty="0">
                  <a:latin typeface="Poppins" panose="020B0604020202020204" charset="0"/>
                  <a:cs typeface="Poppins" panose="020B0604020202020204" charset="0"/>
                </a:endParaRPr>
              </a:p>
            </p:txBody>
          </p:sp>
        </mc:Choice>
        <mc:Fallback>
          <p:sp>
            <p:nvSpPr>
              <p:cNvPr id="14" name="Rectangle 13">
                <a:extLst>
                  <a:ext uri="{FF2B5EF4-FFF2-40B4-BE49-F238E27FC236}">
                    <a16:creationId xmlns:a16="http://schemas.microsoft.com/office/drawing/2014/main" id="{32787F71-0C58-46B9-9BBF-54C2CDCCB47E}"/>
                  </a:ext>
                </a:extLst>
              </p:cNvPr>
              <p:cNvSpPr>
                <a:spLocks noRot="1" noChangeAspect="1" noMove="1" noResize="1" noEditPoints="1" noAdjustHandles="1" noChangeArrowheads="1" noChangeShapeType="1" noTextEdit="1"/>
              </p:cNvSpPr>
              <p:nvPr/>
            </p:nvSpPr>
            <p:spPr>
              <a:xfrm>
                <a:off x="1787471" y="2280996"/>
                <a:ext cx="2904771" cy="394210"/>
              </a:xfrm>
              <a:prstGeom prst="rect">
                <a:avLst/>
              </a:prstGeom>
              <a:blipFill>
                <a:blip r:embed="rId6"/>
                <a:stretch>
                  <a:fillRect t="-6154" b="-18462"/>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9DB4CFE8-58B6-4BBD-A3B8-44D345B2DDB1}"/>
              </a:ext>
            </a:extLst>
          </p:cNvPr>
          <p:cNvSpPr/>
          <p:nvPr/>
        </p:nvSpPr>
        <p:spPr>
          <a:xfrm>
            <a:off x="10589480" y="862238"/>
            <a:ext cx="313590" cy="107025"/>
          </a:xfrm>
          <a:prstGeom prst="rect">
            <a:avLst/>
          </a:prstGeom>
          <a:solidFill>
            <a:srgbClr val="2A9E2A">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2" name="Rectangle 21">
            <a:extLst>
              <a:ext uri="{FF2B5EF4-FFF2-40B4-BE49-F238E27FC236}">
                <a16:creationId xmlns:a16="http://schemas.microsoft.com/office/drawing/2014/main" id="{23D9BA62-866C-4EB0-90D0-13F94400578B}"/>
              </a:ext>
            </a:extLst>
          </p:cNvPr>
          <p:cNvSpPr/>
          <p:nvPr/>
        </p:nvSpPr>
        <p:spPr>
          <a:xfrm>
            <a:off x="10589480" y="1202935"/>
            <a:ext cx="313590" cy="107025"/>
          </a:xfrm>
          <a:prstGeom prst="rect">
            <a:avLst/>
          </a:prstGeom>
          <a:solidFill>
            <a:srgbClr val="408BC0">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7" name="Rectangle 26">
            <a:extLst>
              <a:ext uri="{FF2B5EF4-FFF2-40B4-BE49-F238E27FC236}">
                <a16:creationId xmlns:a16="http://schemas.microsoft.com/office/drawing/2014/main" id="{5B4E2BFC-725E-4135-BB52-76939B79EE17}"/>
              </a:ext>
            </a:extLst>
          </p:cNvPr>
          <p:cNvSpPr/>
          <p:nvPr/>
        </p:nvSpPr>
        <p:spPr>
          <a:xfrm>
            <a:off x="11032613" y="1050186"/>
            <a:ext cx="313590" cy="107025"/>
          </a:xfrm>
          <a:prstGeom prst="rect">
            <a:avLst/>
          </a:prstGeom>
          <a:solidFill>
            <a:srgbClr val="A885C8">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8" name="Rectangle 27">
            <a:extLst>
              <a:ext uri="{FF2B5EF4-FFF2-40B4-BE49-F238E27FC236}">
                <a16:creationId xmlns:a16="http://schemas.microsoft.com/office/drawing/2014/main" id="{100984DE-5B75-407F-B739-2213CD991094}"/>
              </a:ext>
            </a:extLst>
          </p:cNvPr>
          <p:cNvSpPr/>
          <p:nvPr/>
        </p:nvSpPr>
        <p:spPr>
          <a:xfrm>
            <a:off x="11460162" y="1049500"/>
            <a:ext cx="313590" cy="107025"/>
          </a:xfrm>
          <a:prstGeom prst="rect">
            <a:avLst/>
          </a:prstGeom>
          <a:solidFill>
            <a:srgbClr val="E377C2">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pic>
        <p:nvPicPr>
          <p:cNvPr id="19" name="Picture 18">
            <a:extLst>
              <a:ext uri="{FF2B5EF4-FFF2-40B4-BE49-F238E27FC236}">
                <a16:creationId xmlns:a16="http://schemas.microsoft.com/office/drawing/2014/main" id="{2085AA6F-1F09-403C-9613-397827595C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56830" y="-86801"/>
            <a:ext cx="3971023" cy="2486653"/>
          </a:xfrm>
          <a:prstGeom prst="rect">
            <a:avLst/>
          </a:prstGeom>
        </p:spPr>
      </p:pic>
      <p:sp>
        <p:nvSpPr>
          <p:cNvPr id="29" name="Rectangle 28">
            <a:extLst>
              <a:ext uri="{FF2B5EF4-FFF2-40B4-BE49-F238E27FC236}">
                <a16:creationId xmlns:a16="http://schemas.microsoft.com/office/drawing/2014/main" id="{8042730E-849F-438E-AFDF-3E8FC3D63188}"/>
              </a:ext>
            </a:extLst>
          </p:cNvPr>
          <p:cNvSpPr/>
          <p:nvPr/>
        </p:nvSpPr>
        <p:spPr>
          <a:xfrm>
            <a:off x="870313" y="2581322"/>
            <a:ext cx="2343187" cy="315110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Tree>
    <p:extLst>
      <p:ext uri="{BB962C8B-B14F-4D97-AF65-F5344CB8AC3E}">
        <p14:creationId xmlns:p14="http://schemas.microsoft.com/office/powerpoint/2010/main" val="3122530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18</a:t>
            </a:fld>
            <a:endParaRPr lang="fr-FR"/>
          </a:p>
        </p:txBody>
      </p:sp>
      <mc:AlternateContent xmlns:mc="http://schemas.openxmlformats.org/markup-compatibility/2006">
        <mc:Choice xmlns:a14="http://schemas.microsoft.com/office/drawing/2010/main" Requires="a14">
          <p:sp>
            <p:nvSpPr>
              <p:cNvPr id="5" name="Title 4"/>
              <p:cNvSpPr>
                <a:spLocks noGrp="1"/>
              </p:cNvSpPr>
              <p:nvPr>
                <p:ph type="title"/>
              </p:nvPr>
            </p:nvSpPr>
            <p:spPr/>
            <p:txBody>
              <a:bodyPr/>
              <a:lstStyle/>
              <a:p>
                <a:r>
                  <a:rPr lang="fr-FR" b="1" dirty="0" err="1"/>
                  <a:t>Analysis</a:t>
                </a:r>
                <a:r>
                  <a:rPr lang="fr-FR" b="1" dirty="0"/>
                  <a:t> - </a:t>
                </a:r>
                <a14:m>
                  <m:oMath xmlns:m="http://schemas.openxmlformats.org/officeDocument/2006/math">
                    <m:r>
                      <a:rPr lang="fr-FR" b="1" i="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r>
                      <a:rPr lang="fr-FR" b="1" i="1">
                        <a:latin typeface="Cambria Math" panose="02040503050406030204" pitchFamily="18" charset="0"/>
                      </a:rPr>
                      <m:t> </m:t>
                    </m:r>
                  </m:oMath>
                </a14:m>
                <a:r>
                  <a:rPr lang="fr-FR" b="1" dirty="0"/>
                  <a:t>- </a:t>
                </a:r>
                <a:r>
                  <a:rPr lang="en-US" b="1" baseline="30000" dirty="0"/>
                  <a:t>100</a:t>
                </a:r>
                <a:r>
                  <a:rPr lang="en-US" b="1" dirty="0"/>
                  <a:t>Nb</a:t>
                </a:r>
                <a:endParaRPr lang="fr-FR" dirty="0"/>
              </a:p>
            </p:txBody>
          </p:sp>
        </mc:Choice>
        <mc:Fallback>
          <p:sp>
            <p:nvSpPr>
              <p:cNvPr id="5" name="Title 4"/>
              <p:cNvSpPr>
                <a:spLocks noGrp="1" noRot="1" noChangeAspect="1" noMove="1" noResize="1" noEditPoints="1" noAdjustHandles="1" noChangeArrowheads="1" noChangeShapeType="1" noTextEdit="1"/>
              </p:cNvSpPr>
              <p:nvPr>
                <p:ph type="title"/>
              </p:nvPr>
            </p:nvSpPr>
            <p:spPr>
              <a:blipFill>
                <a:blip r:embed="rId3"/>
                <a:stretch>
                  <a:fillRect l="-2273" t="-14685"/>
                </a:stretch>
              </a:blipFill>
            </p:spPr>
            <p:txBody>
              <a:bodyPr/>
              <a:lstStyle/>
              <a:p>
                <a:r>
                  <a:rPr lang="en-US">
                    <a:noFill/>
                  </a:rPr>
                  <a:t> </a:t>
                </a:r>
              </a:p>
            </p:txBody>
          </p:sp>
        </mc:Fallback>
      </mc:AlternateContent>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5921"/>
          <a:stretch/>
        </p:blipFill>
        <p:spPr>
          <a:xfrm>
            <a:off x="237347" y="2581322"/>
            <a:ext cx="5439579" cy="3734895"/>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636876" y="862238"/>
                <a:ext cx="7558858" cy="394210"/>
              </a:xfrm>
              <a:prstGeom prst="rect">
                <a:avLst/>
              </a:prstGeom>
            </p:spPr>
            <p:txBody>
              <a:bodyPr wrap="square">
                <a:spAutoFit/>
              </a:bodyPr>
              <a:lstStyle/>
              <a:p>
                <a:pPr lvl="0">
                  <a:defRPr/>
                </a:pPr>
                <a:r>
                  <a:rPr lang="fr-FR" dirty="0">
                    <a:solidFill>
                      <a:srgbClr val="262626"/>
                    </a:solidFill>
                  </a:rPr>
                  <a:t>For </a:t>
                </a:r>
                <a:r>
                  <a:rPr lang="fr-FR" dirty="0" err="1">
                    <a:solidFill>
                      <a:srgbClr val="262626"/>
                    </a:solidFill>
                  </a:rPr>
                  <a:t>which</a:t>
                </a:r>
                <a:r>
                  <a:rPr lang="fr-FR" dirty="0">
                    <a:solidFill>
                      <a:srgbClr val="262626"/>
                    </a:solidFill>
                  </a:rPr>
                  <a:t> </a:t>
                </a:r>
                <a14:m>
                  <m:oMath xmlns:m="http://schemas.openxmlformats.org/officeDocument/2006/math">
                    <m:r>
                      <a:rPr lang="fr-FR" b="1">
                        <a:latin typeface="Cambria Math" panose="02040503050406030204" pitchFamily="18" charset="0"/>
                      </a:rPr>
                      <m:t>𝚫</m:t>
                    </m:r>
                    <m:sSub>
                      <m:sSubPr>
                        <m:ctrlPr>
                          <a:rPr lang="fr-FR" b="1" i="1">
                            <a:latin typeface="Cambria Math" panose="02040503050406030204" pitchFamily="18" charset="0"/>
                          </a:rPr>
                        </m:ctrlPr>
                      </m:sSubPr>
                      <m:e>
                        <m:r>
                          <a:rPr lang="fr-FR" b="1">
                            <a:latin typeface="Cambria Math" panose="02040503050406030204" pitchFamily="18" charset="0"/>
                          </a:rPr>
                          <m:t>𝐭</m:t>
                        </m:r>
                      </m:e>
                      <m:sub>
                        <m:r>
                          <a:rPr lang="fr-FR" b="1">
                            <a:latin typeface="Cambria Math" panose="02040503050406030204" pitchFamily="18" charset="0"/>
                          </a:rPr>
                          <m:t>𝐆𝐚𝐭𝐞</m:t>
                        </m:r>
                      </m:sub>
                    </m:sSub>
                    <m:r>
                      <a:rPr lang="fr-FR" b="1" i="1">
                        <a:latin typeface="Cambria Math" panose="02040503050406030204" pitchFamily="18" charset="0"/>
                      </a:rPr>
                      <m:t> </m:t>
                    </m:r>
                  </m:oMath>
                </a14:m>
                <a:r>
                  <a:rPr lang="fr-FR" dirty="0">
                    <a:solidFill>
                      <a:srgbClr val="262626"/>
                    </a:solidFill>
                  </a:rPr>
                  <a:t>is the </a:t>
                </a:r>
                <a14:m>
                  <m:oMath xmlns:m="http://schemas.openxmlformats.org/officeDocument/2006/math">
                    <m:sSub>
                      <m:sSubPr>
                        <m:ctrlPr>
                          <a:rPr lang="fr-FR" i="1" dirty="0">
                            <a:solidFill>
                              <a:srgbClr val="262626"/>
                            </a:solidFill>
                            <a:latin typeface="Cambria Math" panose="02040503050406030204" pitchFamily="18" charset="0"/>
                          </a:rPr>
                        </m:ctrlPr>
                      </m:sSubPr>
                      <m:e>
                        <m:r>
                          <m:rPr>
                            <m:sty m:val="p"/>
                          </m:rPr>
                          <a:rPr lang="fr-FR" b="0" i="1" dirty="0">
                            <a:solidFill>
                              <a:srgbClr val="262626"/>
                            </a:solidFill>
                            <a:latin typeface="Cambria Math" panose="02040503050406030204" pitchFamily="18" charset="0"/>
                          </a:rPr>
                          <m:t>t</m:t>
                        </m:r>
                      </m:e>
                      <m:sub>
                        <m:r>
                          <a:rPr lang="fr-FR" b="0" i="1" dirty="0">
                            <a:solidFill>
                              <a:srgbClr val="262626"/>
                            </a:solidFill>
                            <a:latin typeface="Cambria Math" panose="02040503050406030204" pitchFamily="18" charset="0"/>
                          </a:rPr>
                          <m:t>1</m:t>
                        </m:r>
                        <m:r>
                          <a:rPr lang="fr-FR" b="0" dirty="0">
                            <a:solidFill>
                              <a:srgbClr val="262626"/>
                            </a:solidFill>
                            <a:latin typeface="Cambria Math" panose="02040503050406030204" pitchFamily="18" charset="0"/>
                          </a:rPr>
                          <m:t>/</m:t>
                        </m:r>
                        <m:r>
                          <a:rPr lang="fr-FR" b="0" i="1" dirty="0">
                            <a:solidFill>
                              <a:srgbClr val="262626"/>
                            </a:solidFill>
                            <a:latin typeface="Cambria Math" panose="02040503050406030204" pitchFamily="18" charset="0"/>
                          </a:rPr>
                          <m:t>2</m:t>
                        </m:r>
                      </m:sub>
                    </m:sSub>
                  </m:oMath>
                </a14:m>
                <a:r>
                  <a:rPr lang="fr-FR" dirty="0">
                    <a:solidFill>
                      <a:srgbClr val="262626"/>
                    </a:solidFill>
                  </a:rPr>
                  <a:t> of the </a:t>
                </a:r>
                <a:r>
                  <a:rPr lang="fr-FR" dirty="0" err="1">
                    <a:solidFill>
                      <a:srgbClr val="262626"/>
                    </a:solidFill>
                  </a:rPr>
                  <a:t>isomeric</a:t>
                </a:r>
                <a:r>
                  <a:rPr lang="fr-FR" dirty="0">
                    <a:solidFill>
                      <a:srgbClr val="262626"/>
                    </a:solidFill>
                  </a:rPr>
                  <a:t> </a:t>
                </a:r>
                <a:r>
                  <a:rPr lang="fr-FR" dirty="0" err="1">
                    <a:solidFill>
                      <a:srgbClr val="262626"/>
                    </a:solidFill>
                  </a:rPr>
                  <a:t>level</a:t>
                </a:r>
                <a:r>
                  <a:rPr lang="fr-FR" dirty="0">
                    <a:solidFill>
                      <a:srgbClr val="262626"/>
                    </a:solidFill>
                  </a:rPr>
                  <a:t> re-</a:t>
                </a:r>
                <a:r>
                  <a:rPr lang="fr-FR" dirty="0" err="1">
                    <a:solidFill>
                      <a:srgbClr val="262626"/>
                    </a:solidFill>
                  </a:rPr>
                  <a:t>produced</a:t>
                </a:r>
                <a:r>
                  <a:rPr lang="fr-FR" dirty="0">
                    <a:solidFill>
                      <a:srgbClr val="262626"/>
                    </a:solidFill>
                  </a:rPr>
                  <a:t> ? </a:t>
                </a:r>
                <a:endParaRPr lang="fr-FR" dirty="0"/>
              </a:p>
            </p:txBody>
          </p:sp>
        </mc:Choice>
        <mc:Fallback>
          <p:sp>
            <p:nvSpPr>
              <p:cNvPr id="8" name="Rectangle 7"/>
              <p:cNvSpPr>
                <a:spLocks noRot="1" noChangeAspect="1" noMove="1" noResize="1" noEditPoints="1" noAdjustHandles="1" noChangeArrowheads="1" noChangeShapeType="1" noTextEdit="1"/>
              </p:cNvSpPr>
              <p:nvPr/>
            </p:nvSpPr>
            <p:spPr>
              <a:xfrm>
                <a:off x="636876" y="862238"/>
                <a:ext cx="7558858" cy="394210"/>
              </a:xfrm>
              <a:prstGeom prst="rect">
                <a:avLst/>
              </a:prstGeom>
              <a:blipFill>
                <a:blip r:embed="rId5"/>
                <a:stretch>
                  <a:fillRect l="-645" t="-6154" b="-18462"/>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A344587E-15B4-4A44-ACAD-76509BB3FD6B}"/>
              </a:ext>
            </a:extLst>
          </p:cNvPr>
          <p:cNvSpPr/>
          <p:nvPr/>
        </p:nvSpPr>
        <p:spPr>
          <a:xfrm>
            <a:off x="3542566" y="3544068"/>
            <a:ext cx="1981820" cy="738664"/>
          </a:xfrm>
          <a:prstGeom prst="rect">
            <a:avLst/>
          </a:prstGeom>
          <a:solidFill>
            <a:schemeClr val="accent2">
              <a:lumMod val="20000"/>
              <a:lumOff val="80000"/>
            </a:schemeClr>
          </a:solidFill>
        </p:spPr>
        <p:txBody>
          <a:bodyPr wrap="square">
            <a:spAutoFit/>
          </a:bodyPr>
          <a:lstStyle/>
          <a:p>
            <a:r>
              <a:rPr lang="fr-FR" sz="1400" b="1" dirty="0"/>
              <a:t>t₁/₂ = 10.54 ± 0.10 µs</a:t>
            </a:r>
          </a:p>
          <a:p>
            <a:r>
              <a:rPr lang="fr-FR" sz="1400" dirty="0"/>
              <a:t>χ² / </a:t>
            </a:r>
            <a:r>
              <a:rPr lang="fr-FR" sz="1400" dirty="0" err="1"/>
              <a:t>ndf</a:t>
            </a:r>
            <a:r>
              <a:rPr lang="fr-FR" sz="1400" dirty="0"/>
              <a:t> = 2.14</a:t>
            </a:r>
          </a:p>
          <a:p>
            <a:r>
              <a:rPr lang="fr-FR" sz="1400" dirty="0"/>
              <a:t>p-value = 2.145e-06</a:t>
            </a:r>
          </a:p>
        </p:txBody>
      </p:sp>
      <mc:AlternateContent xmlns:mc="http://schemas.openxmlformats.org/markup-compatibility/2006">
        <mc:Choice xmlns:a14="http://schemas.microsoft.com/office/drawing/2010/main" Requires="a14">
          <p:sp>
            <p:nvSpPr>
              <p:cNvPr id="14" name="Rectangle 13">
                <a:extLst>
                  <a:ext uri="{FF2B5EF4-FFF2-40B4-BE49-F238E27FC236}">
                    <a16:creationId xmlns:a16="http://schemas.microsoft.com/office/drawing/2014/main" id="{32787F71-0C58-46B9-9BBF-54C2CDCCB47E}"/>
                  </a:ext>
                </a:extLst>
              </p:cNvPr>
              <p:cNvSpPr/>
              <p:nvPr/>
            </p:nvSpPr>
            <p:spPr>
              <a:xfrm>
                <a:off x="1787471" y="2280996"/>
                <a:ext cx="2904771" cy="394210"/>
              </a:xfrm>
              <a:prstGeom prst="rect">
                <a:avLst/>
              </a:prstGeom>
            </p:spPr>
            <p:txBody>
              <a:bodyPr wrap="none">
                <a:spAutoFit/>
              </a:bodyPr>
              <a:lstStyle/>
              <a:p>
                <a:pPr algn="ctr"/>
                <a14:m>
                  <m:oMath xmlns:m="http://schemas.openxmlformats.org/officeDocument/2006/math">
                    <m:r>
                      <a:rPr lang="fr-FR" b="1" i="0" smtClean="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r>
                      <a:rPr lang="fr-FR" b="1" i="0">
                        <a:latin typeface="Cambria Math" panose="02040503050406030204" pitchFamily="18" charset="0"/>
                      </a:rPr>
                      <m:t>≅</m:t>
                    </m:r>
                    <m:r>
                      <a:rPr lang="fr-FR" b="1" i="0" smtClean="0">
                        <a:latin typeface="Cambria Math" panose="02040503050406030204" pitchFamily="18" charset="0"/>
                      </a:rPr>
                      <m:t>𝟔𝟎</m:t>
                    </m:r>
                    <m:r>
                      <a:rPr lang="fr-FR" b="1" i="0">
                        <a:latin typeface="Cambria Math" panose="02040503050406030204" pitchFamily="18" charset="0"/>
                      </a:rPr>
                      <m:t>  </m:t>
                    </m:r>
                    <m:r>
                      <a:rPr lang="fr-FR" b="1" i="0">
                        <a:latin typeface="Cambria Math" panose="02040503050406030204" pitchFamily="18" charset="0"/>
                        <a:ea typeface="Cambria Math" panose="02040503050406030204" pitchFamily="18" charset="0"/>
                      </a:rPr>
                      <m:t>𝛍</m:t>
                    </m:r>
                    <m:r>
                      <a:rPr lang="fr-FR" b="1" i="0">
                        <a:latin typeface="Cambria Math" panose="02040503050406030204" pitchFamily="18" charset="0"/>
                        <a:ea typeface="Cambria Math" panose="02040503050406030204" pitchFamily="18" charset="0"/>
                      </a:rPr>
                      <m:t>𝐬</m:t>
                    </m:r>
                  </m:oMath>
                </a14:m>
                <a:r>
                  <a:rPr lang="en-US" b="1" dirty="0">
                    <a:latin typeface="Poppins" panose="020B0604020202020204" charset="0"/>
                    <a:cs typeface="Poppins" panose="020B0604020202020204" charset="0"/>
                  </a:rPr>
                  <a:t> </a:t>
                </a:r>
                <a14:m>
                  <m:oMath xmlns:m="http://schemas.openxmlformats.org/officeDocument/2006/math">
                    <m:r>
                      <a:rPr lang="fr-FR" b="1">
                        <a:latin typeface="Cambria Math" panose="02040503050406030204" pitchFamily="18" charset="0"/>
                      </a:rPr>
                      <m:t>≅</m:t>
                    </m:r>
                  </m:oMath>
                </a14:m>
                <a:r>
                  <a:rPr lang="en-US" b="1" dirty="0">
                    <a:latin typeface="Poppins" panose="020B0604020202020204" charset="0"/>
                    <a:cs typeface="Poppins" panose="020B0604020202020204" charset="0"/>
                  </a:rPr>
                  <a:t> </a:t>
                </a:r>
                <a:r>
                  <a:rPr lang="en-US" dirty="0">
                    <a:latin typeface="Poppins" panose="020B0604020202020204" charset="0"/>
                    <a:cs typeface="Poppins" panose="020B0604020202020204" charset="0"/>
                  </a:rPr>
                  <a:t>5*</a:t>
                </a:r>
                <a14:m>
                  <m:oMath xmlns:m="http://schemas.openxmlformats.org/officeDocument/2006/math">
                    <m:sSub>
                      <m:sSubPr>
                        <m:ctrlPr>
                          <a:rPr lang="fr-FR" i="1" dirty="0">
                            <a:solidFill>
                              <a:srgbClr val="262626"/>
                            </a:solidFill>
                            <a:latin typeface="Cambria Math" panose="02040503050406030204" pitchFamily="18" charset="0"/>
                          </a:rPr>
                        </m:ctrlPr>
                      </m:sSubPr>
                      <m:e>
                        <m:r>
                          <m:rPr>
                            <m:sty m:val="p"/>
                          </m:rPr>
                          <a:rPr lang="fr-FR" dirty="0">
                            <a:solidFill>
                              <a:srgbClr val="262626"/>
                            </a:solidFill>
                            <a:latin typeface="Cambria Math" panose="02040503050406030204" pitchFamily="18" charset="0"/>
                          </a:rPr>
                          <m:t>t</m:t>
                        </m:r>
                      </m:e>
                      <m:sub>
                        <m:r>
                          <a:rPr lang="fr-FR" dirty="0">
                            <a:solidFill>
                              <a:srgbClr val="262626"/>
                            </a:solidFill>
                            <a:latin typeface="Cambria Math" panose="02040503050406030204" pitchFamily="18" charset="0"/>
                          </a:rPr>
                          <m:t>1/2,</m:t>
                        </m:r>
                        <m:r>
                          <m:rPr>
                            <m:sty m:val="p"/>
                          </m:rPr>
                          <a:rPr lang="fr-FR" dirty="0">
                            <a:solidFill>
                              <a:srgbClr val="262626"/>
                            </a:solidFill>
                            <a:latin typeface="Cambria Math" panose="02040503050406030204" pitchFamily="18" charset="0"/>
                          </a:rPr>
                          <m:t>ms</m:t>
                        </m:r>
                      </m:sub>
                    </m:sSub>
                  </m:oMath>
                </a14:m>
                <a:endParaRPr lang="en-US" b="1" dirty="0">
                  <a:latin typeface="Poppins" panose="020B0604020202020204" charset="0"/>
                  <a:cs typeface="Poppins" panose="020B0604020202020204" charset="0"/>
                </a:endParaRPr>
              </a:p>
            </p:txBody>
          </p:sp>
        </mc:Choice>
        <mc:Fallback>
          <p:sp>
            <p:nvSpPr>
              <p:cNvPr id="14" name="Rectangle 13">
                <a:extLst>
                  <a:ext uri="{FF2B5EF4-FFF2-40B4-BE49-F238E27FC236}">
                    <a16:creationId xmlns:a16="http://schemas.microsoft.com/office/drawing/2014/main" id="{32787F71-0C58-46B9-9BBF-54C2CDCCB47E}"/>
                  </a:ext>
                </a:extLst>
              </p:cNvPr>
              <p:cNvSpPr>
                <a:spLocks noRot="1" noChangeAspect="1" noMove="1" noResize="1" noEditPoints="1" noAdjustHandles="1" noChangeArrowheads="1" noChangeShapeType="1" noTextEdit="1"/>
              </p:cNvSpPr>
              <p:nvPr/>
            </p:nvSpPr>
            <p:spPr>
              <a:xfrm>
                <a:off x="1787471" y="2280996"/>
                <a:ext cx="2904771" cy="394210"/>
              </a:xfrm>
              <a:prstGeom prst="rect">
                <a:avLst/>
              </a:prstGeom>
              <a:blipFill>
                <a:blip r:embed="rId6"/>
                <a:stretch>
                  <a:fillRect t="-6154" b="-18462"/>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E7DED462-0B56-48D2-9130-F5FD3E07C343}"/>
              </a:ext>
            </a:extLst>
          </p:cNvPr>
          <p:cNvPicPr>
            <a:picLocks noChangeAspect="1"/>
          </p:cNvPicPr>
          <p:nvPr/>
        </p:nvPicPr>
        <p:blipFill rotWithShape="1">
          <a:blip r:embed="rId7">
            <a:extLst>
              <a:ext uri="{28A0092B-C50C-407E-A947-70E740481C1C}">
                <a14:useLocalDpi xmlns:a14="http://schemas.microsoft.com/office/drawing/2010/main" val="0"/>
              </a:ext>
            </a:extLst>
          </a:blip>
          <a:srcRect t="5843"/>
          <a:stretch/>
        </p:blipFill>
        <p:spPr>
          <a:xfrm>
            <a:off x="6366181" y="2548686"/>
            <a:ext cx="5522528" cy="3794964"/>
          </a:xfrm>
          <a:prstGeom prst="rect">
            <a:avLst/>
          </a:prstGeom>
        </p:spPr>
      </p:pic>
      <mc:AlternateContent xmlns:mc="http://schemas.openxmlformats.org/markup-compatibility/2006">
        <mc:Choice xmlns:a14="http://schemas.microsoft.com/office/drawing/2010/main" Requires="a14">
          <p:sp>
            <p:nvSpPr>
              <p:cNvPr id="24" name="Rectangle 23">
                <a:extLst>
                  <a:ext uri="{FF2B5EF4-FFF2-40B4-BE49-F238E27FC236}">
                    <a16:creationId xmlns:a16="http://schemas.microsoft.com/office/drawing/2014/main" id="{05C1DA51-264C-4FBF-8D2C-C1BE40CADAF0}"/>
                  </a:ext>
                </a:extLst>
              </p:cNvPr>
              <p:cNvSpPr/>
              <p:nvPr/>
            </p:nvSpPr>
            <p:spPr>
              <a:xfrm>
                <a:off x="8280427" y="2244635"/>
                <a:ext cx="2962735" cy="394210"/>
              </a:xfrm>
              <a:prstGeom prst="rect">
                <a:avLst/>
              </a:prstGeom>
            </p:spPr>
            <p:txBody>
              <a:bodyPr wrap="none">
                <a:spAutoFit/>
              </a:bodyPr>
              <a:lstStyle/>
              <a:p>
                <a:pPr algn="ctr"/>
                <a14:m>
                  <m:oMath xmlns:m="http://schemas.openxmlformats.org/officeDocument/2006/math">
                    <m:r>
                      <a:rPr lang="fr-FR" b="1" i="0" smtClean="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r>
                      <a:rPr lang="fr-FR" b="1" i="0">
                        <a:latin typeface="Cambria Math" panose="02040503050406030204" pitchFamily="18" charset="0"/>
                      </a:rPr>
                      <m:t>≅</m:t>
                    </m:r>
                    <m:r>
                      <a:rPr lang="fr-FR" b="1" i="0" smtClean="0">
                        <a:latin typeface="Cambria Math" panose="02040503050406030204" pitchFamily="18" charset="0"/>
                      </a:rPr>
                      <m:t>𝟒𝟎</m:t>
                    </m:r>
                    <m:r>
                      <a:rPr lang="fr-FR" b="1" i="0">
                        <a:latin typeface="Cambria Math" panose="02040503050406030204" pitchFamily="18" charset="0"/>
                      </a:rPr>
                      <m:t>  </m:t>
                    </m:r>
                    <m:r>
                      <a:rPr lang="fr-FR" b="1" i="0">
                        <a:latin typeface="Cambria Math" panose="02040503050406030204" pitchFamily="18" charset="0"/>
                        <a:ea typeface="Cambria Math" panose="02040503050406030204" pitchFamily="18" charset="0"/>
                      </a:rPr>
                      <m:t>𝛍</m:t>
                    </m:r>
                    <m:r>
                      <a:rPr lang="fr-FR" b="1" i="0">
                        <a:latin typeface="Cambria Math" panose="02040503050406030204" pitchFamily="18" charset="0"/>
                        <a:ea typeface="Cambria Math" panose="02040503050406030204" pitchFamily="18" charset="0"/>
                      </a:rPr>
                      <m:t>𝐬</m:t>
                    </m:r>
                  </m:oMath>
                </a14:m>
                <a:r>
                  <a:rPr lang="fr-FR" b="1" dirty="0"/>
                  <a:t> </a:t>
                </a:r>
                <a14:m>
                  <m:oMath xmlns:m="http://schemas.openxmlformats.org/officeDocument/2006/math">
                    <m:r>
                      <a:rPr lang="fr-FR" b="1">
                        <a:latin typeface="Cambria Math" panose="02040503050406030204" pitchFamily="18" charset="0"/>
                      </a:rPr>
                      <m:t>≅</m:t>
                    </m:r>
                  </m:oMath>
                </a14:m>
                <a:r>
                  <a:rPr lang="en-US" b="1" dirty="0">
                    <a:latin typeface="Poppins" panose="020B0604020202020204" charset="0"/>
                    <a:cs typeface="Poppins" panose="020B0604020202020204" charset="0"/>
                  </a:rPr>
                  <a:t> </a:t>
                </a:r>
                <a:r>
                  <a:rPr lang="en-US" dirty="0">
                    <a:latin typeface="Poppins" panose="020B0604020202020204" charset="0"/>
                    <a:cs typeface="Poppins" panose="020B0604020202020204" charset="0"/>
                  </a:rPr>
                  <a:t>3*</a:t>
                </a:r>
                <a14:m>
                  <m:oMath xmlns:m="http://schemas.openxmlformats.org/officeDocument/2006/math">
                    <m:sSub>
                      <m:sSubPr>
                        <m:ctrlPr>
                          <a:rPr lang="fr-FR" i="1" dirty="0">
                            <a:solidFill>
                              <a:srgbClr val="262626"/>
                            </a:solidFill>
                            <a:latin typeface="Cambria Math" panose="02040503050406030204" pitchFamily="18" charset="0"/>
                          </a:rPr>
                        </m:ctrlPr>
                      </m:sSubPr>
                      <m:e>
                        <m:r>
                          <m:rPr>
                            <m:sty m:val="p"/>
                          </m:rPr>
                          <a:rPr lang="fr-FR" i="0" dirty="0">
                            <a:solidFill>
                              <a:srgbClr val="262626"/>
                            </a:solidFill>
                            <a:latin typeface="Cambria Math" panose="02040503050406030204" pitchFamily="18" charset="0"/>
                          </a:rPr>
                          <m:t>t</m:t>
                        </m:r>
                      </m:e>
                      <m:sub>
                        <m:r>
                          <a:rPr lang="fr-FR" i="0" dirty="0">
                            <a:solidFill>
                              <a:srgbClr val="262626"/>
                            </a:solidFill>
                            <a:latin typeface="Cambria Math" panose="02040503050406030204" pitchFamily="18" charset="0"/>
                          </a:rPr>
                          <m:t>1/2</m:t>
                        </m:r>
                        <m:r>
                          <a:rPr lang="fr-FR" b="0" i="0" dirty="0" smtClean="0">
                            <a:solidFill>
                              <a:srgbClr val="262626"/>
                            </a:solidFill>
                            <a:latin typeface="Cambria Math" panose="02040503050406030204" pitchFamily="18" charset="0"/>
                          </a:rPr>
                          <m:t>,</m:t>
                        </m:r>
                        <m:r>
                          <m:rPr>
                            <m:sty m:val="p"/>
                          </m:rPr>
                          <a:rPr lang="fr-FR" b="0" i="0" dirty="0" smtClean="0">
                            <a:solidFill>
                              <a:srgbClr val="262626"/>
                            </a:solidFill>
                            <a:latin typeface="Cambria Math" panose="02040503050406030204" pitchFamily="18" charset="0"/>
                          </a:rPr>
                          <m:t>ms</m:t>
                        </m:r>
                      </m:sub>
                    </m:sSub>
                  </m:oMath>
                </a14:m>
                <a:endParaRPr lang="en-US" b="1" dirty="0">
                  <a:latin typeface="Poppins" panose="020B0604020202020204" charset="0"/>
                  <a:cs typeface="Poppins" panose="020B0604020202020204" charset="0"/>
                </a:endParaRPr>
              </a:p>
            </p:txBody>
          </p:sp>
        </mc:Choice>
        <mc:Fallback>
          <p:sp>
            <p:nvSpPr>
              <p:cNvPr id="24" name="Rectangle 23">
                <a:extLst>
                  <a:ext uri="{FF2B5EF4-FFF2-40B4-BE49-F238E27FC236}">
                    <a16:creationId xmlns:a16="http://schemas.microsoft.com/office/drawing/2014/main" id="{05C1DA51-264C-4FBF-8D2C-C1BE40CADAF0}"/>
                  </a:ext>
                </a:extLst>
              </p:cNvPr>
              <p:cNvSpPr>
                <a:spLocks noRot="1" noChangeAspect="1" noMove="1" noResize="1" noEditPoints="1" noAdjustHandles="1" noChangeArrowheads="1" noChangeShapeType="1" noTextEdit="1"/>
              </p:cNvSpPr>
              <p:nvPr/>
            </p:nvSpPr>
            <p:spPr>
              <a:xfrm>
                <a:off x="8280427" y="2244635"/>
                <a:ext cx="2962735" cy="394210"/>
              </a:xfrm>
              <a:prstGeom prst="rect">
                <a:avLst/>
              </a:prstGeom>
              <a:blipFill>
                <a:blip r:embed="rId8"/>
                <a:stretch>
                  <a:fillRect t="-6154" b="-18462"/>
                </a:stretch>
              </a:blipFill>
            </p:spPr>
            <p:txBody>
              <a:bodyPr/>
              <a:lstStyle/>
              <a:p>
                <a:r>
                  <a:rPr lang="en-US">
                    <a:noFill/>
                  </a:rPr>
                  <a:t> </a:t>
                </a:r>
              </a:p>
            </p:txBody>
          </p:sp>
        </mc:Fallback>
      </mc:AlternateContent>
      <p:sp>
        <p:nvSpPr>
          <p:cNvPr id="26" name="Rectangle 25">
            <a:extLst>
              <a:ext uri="{FF2B5EF4-FFF2-40B4-BE49-F238E27FC236}">
                <a16:creationId xmlns:a16="http://schemas.microsoft.com/office/drawing/2014/main" id="{F0A06187-DADC-48B5-803C-3F3947CFC817}"/>
              </a:ext>
            </a:extLst>
          </p:cNvPr>
          <p:cNvSpPr/>
          <p:nvPr/>
        </p:nvSpPr>
        <p:spPr>
          <a:xfrm>
            <a:off x="9642721" y="3544068"/>
            <a:ext cx="2050351" cy="738664"/>
          </a:xfrm>
          <a:prstGeom prst="rect">
            <a:avLst/>
          </a:prstGeom>
          <a:solidFill>
            <a:schemeClr val="accent2">
              <a:lumMod val="20000"/>
              <a:lumOff val="80000"/>
            </a:schemeClr>
          </a:solidFill>
        </p:spPr>
        <p:txBody>
          <a:bodyPr wrap="square">
            <a:spAutoFit/>
          </a:bodyPr>
          <a:lstStyle/>
          <a:p>
            <a:r>
              <a:rPr lang="fr-FR" sz="1400" b="1" dirty="0">
                <a:solidFill>
                  <a:srgbClr val="E50019"/>
                </a:solidFill>
              </a:rPr>
              <a:t>t₁/₂ = 11.97 ± 0.22 µs</a:t>
            </a:r>
          </a:p>
          <a:p>
            <a:r>
              <a:rPr lang="fr-FR" sz="1400" dirty="0"/>
              <a:t>χ² / </a:t>
            </a:r>
            <a:r>
              <a:rPr lang="fr-FR" sz="1400" dirty="0" err="1"/>
              <a:t>ndf</a:t>
            </a:r>
            <a:r>
              <a:rPr lang="fr-FR" sz="1400" dirty="0"/>
              <a:t> = 1.35 </a:t>
            </a:r>
          </a:p>
          <a:p>
            <a:r>
              <a:rPr lang="fr-FR" sz="1400" dirty="0"/>
              <a:t>p-value = 6.427e-02</a:t>
            </a:r>
          </a:p>
        </p:txBody>
      </p:sp>
      <p:sp>
        <p:nvSpPr>
          <p:cNvPr id="20" name="Rectangle 19">
            <a:extLst>
              <a:ext uri="{FF2B5EF4-FFF2-40B4-BE49-F238E27FC236}">
                <a16:creationId xmlns:a16="http://schemas.microsoft.com/office/drawing/2014/main" id="{9DB4CFE8-58B6-4BBD-A3B8-44D345B2DDB1}"/>
              </a:ext>
            </a:extLst>
          </p:cNvPr>
          <p:cNvSpPr/>
          <p:nvPr/>
        </p:nvSpPr>
        <p:spPr>
          <a:xfrm>
            <a:off x="10589480" y="862238"/>
            <a:ext cx="313590" cy="107025"/>
          </a:xfrm>
          <a:prstGeom prst="rect">
            <a:avLst/>
          </a:prstGeom>
          <a:solidFill>
            <a:srgbClr val="2A9E2A">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2" name="Rectangle 21">
            <a:extLst>
              <a:ext uri="{FF2B5EF4-FFF2-40B4-BE49-F238E27FC236}">
                <a16:creationId xmlns:a16="http://schemas.microsoft.com/office/drawing/2014/main" id="{23D9BA62-866C-4EB0-90D0-13F94400578B}"/>
              </a:ext>
            </a:extLst>
          </p:cNvPr>
          <p:cNvSpPr/>
          <p:nvPr/>
        </p:nvSpPr>
        <p:spPr>
          <a:xfrm>
            <a:off x="10589480" y="1202935"/>
            <a:ext cx="313590" cy="107025"/>
          </a:xfrm>
          <a:prstGeom prst="rect">
            <a:avLst/>
          </a:prstGeom>
          <a:solidFill>
            <a:srgbClr val="408BC0">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7" name="Rectangle 26">
            <a:extLst>
              <a:ext uri="{FF2B5EF4-FFF2-40B4-BE49-F238E27FC236}">
                <a16:creationId xmlns:a16="http://schemas.microsoft.com/office/drawing/2014/main" id="{5B4E2BFC-725E-4135-BB52-76939B79EE17}"/>
              </a:ext>
            </a:extLst>
          </p:cNvPr>
          <p:cNvSpPr/>
          <p:nvPr/>
        </p:nvSpPr>
        <p:spPr>
          <a:xfrm>
            <a:off x="11032613" y="1050186"/>
            <a:ext cx="313590" cy="107025"/>
          </a:xfrm>
          <a:prstGeom prst="rect">
            <a:avLst/>
          </a:prstGeom>
          <a:solidFill>
            <a:srgbClr val="A885C8">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8" name="Rectangle 27">
            <a:extLst>
              <a:ext uri="{FF2B5EF4-FFF2-40B4-BE49-F238E27FC236}">
                <a16:creationId xmlns:a16="http://schemas.microsoft.com/office/drawing/2014/main" id="{100984DE-5B75-407F-B739-2213CD991094}"/>
              </a:ext>
            </a:extLst>
          </p:cNvPr>
          <p:cNvSpPr/>
          <p:nvPr/>
        </p:nvSpPr>
        <p:spPr>
          <a:xfrm>
            <a:off x="11460162" y="1049500"/>
            <a:ext cx="313590" cy="107025"/>
          </a:xfrm>
          <a:prstGeom prst="rect">
            <a:avLst/>
          </a:prstGeom>
          <a:solidFill>
            <a:srgbClr val="E377C2">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pic>
        <p:nvPicPr>
          <p:cNvPr id="19" name="Picture 18">
            <a:extLst>
              <a:ext uri="{FF2B5EF4-FFF2-40B4-BE49-F238E27FC236}">
                <a16:creationId xmlns:a16="http://schemas.microsoft.com/office/drawing/2014/main" id="{2085AA6F-1F09-403C-9613-397827595C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56830" y="-86801"/>
            <a:ext cx="3971023" cy="2486653"/>
          </a:xfrm>
          <a:prstGeom prst="rect">
            <a:avLst/>
          </a:prstGeom>
        </p:spPr>
      </p:pic>
      <p:sp>
        <p:nvSpPr>
          <p:cNvPr id="29" name="Rectangle 28">
            <a:extLst>
              <a:ext uri="{FF2B5EF4-FFF2-40B4-BE49-F238E27FC236}">
                <a16:creationId xmlns:a16="http://schemas.microsoft.com/office/drawing/2014/main" id="{8042730E-849F-438E-AFDF-3E8FC3D63188}"/>
              </a:ext>
            </a:extLst>
          </p:cNvPr>
          <p:cNvSpPr/>
          <p:nvPr/>
        </p:nvSpPr>
        <p:spPr>
          <a:xfrm>
            <a:off x="870313" y="2581322"/>
            <a:ext cx="2343187" cy="3151105"/>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30" name="Rectangle 29">
            <a:extLst>
              <a:ext uri="{FF2B5EF4-FFF2-40B4-BE49-F238E27FC236}">
                <a16:creationId xmlns:a16="http://schemas.microsoft.com/office/drawing/2014/main" id="{EA27B4E1-62BB-4564-AA65-AE2A8858C68B}"/>
              </a:ext>
            </a:extLst>
          </p:cNvPr>
          <p:cNvSpPr/>
          <p:nvPr/>
        </p:nvSpPr>
        <p:spPr>
          <a:xfrm>
            <a:off x="6948145" y="2548686"/>
            <a:ext cx="1655064" cy="318374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Tree>
    <p:extLst>
      <p:ext uri="{BB962C8B-B14F-4D97-AF65-F5344CB8AC3E}">
        <p14:creationId xmlns:p14="http://schemas.microsoft.com/office/powerpoint/2010/main" val="333737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19</a:t>
            </a:fld>
            <a:endParaRPr lang="fr-FR"/>
          </a:p>
        </p:txBody>
      </p:sp>
      <mc:AlternateContent xmlns:mc="http://schemas.openxmlformats.org/markup-compatibility/2006" xmlns:a14="http://schemas.microsoft.com/office/drawing/2010/main">
        <mc:Choice Requires="a14">
          <p:sp>
            <p:nvSpPr>
              <p:cNvPr id="5" name="Title 4"/>
              <p:cNvSpPr>
                <a:spLocks noGrp="1"/>
              </p:cNvSpPr>
              <p:nvPr>
                <p:ph type="title"/>
              </p:nvPr>
            </p:nvSpPr>
            <p:spPr/>
            <p:txBody>
              <a:bodyPr>
                <a:normAutofit/>
              </a:bodyPr>
              <a:lstStyle/>
              <a:p>
                <a:r>
                  <a:rPr lang="fr-FR" b="1" dirty="0" err="1"/>
                  <a:t>Analysis</a:t>
                </a:r>
                <a:r>
                  <a:rPr lang="fr-FR" b="1" dirty="0"/>
                  <a:t> - </a:t>
                </a:r>
                <a14:m>
                  <m:oMath xmlns:m="http://schemas.openxmlformats.org/officeDocument/2006/math">
                    <m:r>
                      <a:rPr lang="fr-FR" b="1" i="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oMath>
                </a14:m>
                <a:endParaRPr lang="fr-FR" b="1" dirty="0"/>
              </a:p>
            </p:txBody>
          </p:sp>
        </mc:Choice>
        <mc:Fallback xmlns="">
          <p:sp>
            <p:nvSpPr>
              <p:cNvPr id="5" name="Title 4"/>
              <p:cNvSpPr>
                <a:spLocks noGrp="1" noRot="1" noChangeAspect="1" noMove="1" noResize="1" noEditPoints="1" noAdjustHandles="1" noChangeArrowheads="1" noChangeShapeType="1" noTextEdit="1"/>
              </p:cNvSpPr>
              <p:nvPr>
                <p:ph type="title"/>
              </p:nvPr>
            </p:nvSpPr>
            <p:spPr>
              <a:blipFill>
                <a:blip r:embed="rId3"/>
                <a:stretch>
                  <a:fillRect l="-2273" t="-14685"/>
                </a:stretch>
              </a:blipFill>
            </p:spPr>
            <p:txBody>
              <a:bodyPr/>
              <a:lstStyle/>
              <a:p>
                <a:r>
                  <a:rPr lang="en-US">
                    <a:noFill/>
                  </a:rPr>
                  <a:t> </a:t>
                </a:r>
              </a:p>
            </p:txBody>
          </p:sp>
        </mc:Fallback>
      </mc:AlternateContent>
      <p:cxnSp>
        <p:nvCxnSpPr>
          <p:cNvPr id="8" name="Straight Connector 7"/>
          <p:cNvCxnSpPr/>
          <p:nvPr/>
        </p:nvCxnSpPr>
        <p:spPr>
          <a:xfrm>
            <a:off x="2195051" y="1517763"/>
            <a:ext cx="7374" cy="1268361"/>
          </a:xfrm>
          <a:prstGeom prst="line">
            <a:avLst/>
          </a:prstGeom>
          <a:ln w="28575">
            <a:solidFill>
              <a:srgbClr val="E50019"/>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57848" y="2791568"/>
            <a:ext cx="1484671" cy="184355"/>
          </a:xfrm>
          <a:prstGeom prst="rect">
            <a:avLst/>
          </a:prstGeom>
          <a:solidFill>
            <a:srgbClr val="91CFE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9" name="TextBox 28"/>
          <p:cNvSpPr txBox="1"/>
          <p:nvPr/>
        </p:nvSpPr>
        <p:spPr>
          <a:xfrm rot="16200000">
            <a:off x="1572927" y="1778126"/>
            <a:ext cx="982638" cy="261610"/>
          </a:xfrm>
          <a:prstGeom prst="rect">
            <a:avLst/>
          </a:prstGeom>
          <a:noFill/>
        </p:spPr>
        <p:txBody>
          <a:bodyPr wrap="square" rtlCol="0">
            <a:spAutoFit/>
          </a:bodyPr>
          <a:lstStyle/>
          <a:p>
            <a:r>
              <a:rPr lang="fr-FR" sz="1100" dirty="0"/>
              <a:t>Event</a:t>
            </a:r>
          </a:p>
        </p:txBody>
      </p:sp>
      <p:sp>
        <p:nvSpPr>
          <p:cNvPr id="17" name="TextBox 16">
            <a:extLst>
              <a:ext uri="{FF2B5EF4-FFF2-40B4-BE49-F238E27FC236}">
                <a16:creationId xmlns:a16="http://schemas.microsoft.com/office/drawing/2014/main" id="{C6507939-D5F8-47CE-9D0C-FB47C0DA17DC}"/>
              </a:ext>
            </a:extLst>
          </p:cNvPr>
          <p:cNvSpPr txBox="1"/>
          <p:nvPr/>
        </p:nvSpPr>
        <p:spPr>
          <a:xfrm>
            <a:off x="52490" y="2763160"/>
            <a:ext cx="1961899" cy="338554"/>
          </a:xfrm>
          <a:prstGeom prst="rect">
            <a:avLst/>
          </a:prstGeom>
          <a:noFill/>
        </p:spPr>
        <p:txBody>
          <a:bodyPr wrap="square" rtlCol="0">
            <a:spAutoFit/>
          </a:bodyPr>
          <a:lstStyle/>
          <a:p>
            <a:r>
              <a:rPr lang="fr-FR" sz="1600" b="1" dirty="0"/>
              <a:t>Short </a:t>
            </a:r>
            <a:r>
              <a:rPr lang="fr-FR" sz="1600" b="1" dirty="0" err="1"/>
              <a:t>Gate</a:t>
            </a:r>
            <a:r>
              <a:rPr lang="fr-FR" sz="1600" b="1" dirty="0"/>
              <a:t> (µs)</a:t>
            </a:r>
          </a:p>
        </p:txBody>
      </p:sp>
      <p:cxnSp>
        <p:nvCxnSpPr>
          <p:cNvPr id="22" name="Straight Connector 21">
            <a:extLst>
              <a:ext uri="{FF2B5EF4-FFF2-40B4-BE49-F238E27FC236}">
                <a16:creationId xmlns:a16="http://schemas.microsoft.com/office/drawing/2014/main" id="{A0C2F85B-D25B-49D3-B0F3-59BCDC817963}"/>
              </a:ext>
            </a:extLst>
          </p:cNvPr>
          <p:cNvCxnSpPr/>
          <p:nvPr/>
        </p:nvCxnSpPr>
        <p:spPr>
          <a:xfrm>
            <a:off x="8716220" y="1510331"/>
            <a:ext cx="7374" cy="1268361"/>
          </a:xfrm>
          <a:prstGeom prst="line">
            <a:avLst/>
          </a:prstGeom>
          <a:ln w="28575">
            <a:solidFill>
              <a:srgbClr val="E5001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EAAA3A-8D8A-45A5-A67F-9F10A1896EFA}"/>
              </a:ext>
            </a:extLst>
          </p:cNvPr>
          <p:cNvCxnSpPr/>
          <p:nvPr/>
        </p:nvCxnSpPr>
        <p:spPr>
          <a:xfrm>
            <a:off x="6578274" y="1510330"/>
            <a:ext cx="7374" cy="1268361"/>
          </a:xfrm>
          <a:prstGeom prst="line">
            <a:avLst/>
          </a:prstGeom>
          <a:ln w="28575">
            <a:solidFill>
              <a:srgbClr val="E5001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9983532-351A-41BE-B9A3-79CA8765D565}"/>
              </a:ext>
            </a:extLst>
          </p:cNvPr>
          <p:cNvSpPr/>
          <p:nvPr/>
        </p:nvSpPr>
        <p:spPr>
          <a:xfrm>
            <a:off x="6280141" y="2807069"/>
            <a:ext cx="1484671" cy="184355"/>
          </a:xfrm>
          <a:prstGeom prst="rect">
            <a:avLst/>
          </a:prstGeom>
          <a:solidFill>
            <a:srgbClr val="91CFE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6" name="Rectangle 25">
            <a:extLst>
              <a:ext uri="{FF2B5EF4-FFF2-40B4-BE49-F238E27FC236}">
                <a16:creationId xmlns:a16="http://schemas.microsoft.com/office/drawing/2014/main" id="{D1C1E162-3AE4-4E7C-BD3B-43DDB03DD7CB}"/>
              </a:ext>
            </a:extLst>
          </p:cNvPr>
          <p:cNvSpPr/>
          <p:nvPr/>
        </p:nvSpPr>
        <p:spPr>
          <a:xfrm>
            <a:off x="8385048" y="2811979"/>
            <a:ext cx="1484671" cy="184355"/>
          </a:xfrm>
          <a:prstGeom prst="rect">
            <a:avLst/>
          </a:prstGeom>
          <a:solidFill>
            <a:srgbClr val="91CFE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cxnSp>
        <p:nvCxnSpPr>
          <p:cNvPr id="7" name="Straight Connector 6"/>
          <p:cNvCxnSpPr/>
          <p:nvPr/>
        </p:nvCxnSpPr>
        <p:spPr>
          <a:xfrm>
            <a:off x="167148" y="2769073"/>
            <a:ext cx="11857703" cy="35791"/>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23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326" t="2438" r="15452" b="9104"/>
          <a:stretch/>
        </p:blipFill>
        <p:spPr>
          <a:xfrm>
            <a:off x="6459795" y="0"/>
            <a:ext cx="5732206" cy="6858000"/>
          </a:xfrm>
        </p:spPr>
      </p:pic>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2</a:t>
            </a:fld>
            <a:endParaRPr lang="fr-FR"/>
          </a:p>
        </p:txBody>
      </p:sp>
      <p:sp>
        <p:nvSpPr>
          <p:cNvPr id="6" name="Content Placeholder 5"/>
          <p:cNvSpPr>
            <a:spLocks noGrp="1"/>
          </p:cNvSpPr>
          <p:nvPr>
            <p:ph idx="1"/>
          </p:nvPr>
        </p:nvSpPr>
        <p:spPr>
          <a:xfrm>
            <a:off x="731840" y="1281728"/>
            <a:ext cx="6118655" cy="4532313"/>
          </a:xfrm>
        </p:spPr>
        <p:txBody>
          <a:bodyPr/>
          <a:lstStyle/>
          <a:p>
            <a:pPr marL="457200" indent="-457200">
              <a:buClrTx/>
              <a:buFont typeface="+mj-lt"/>
              <a:buAutoNum type="arabicPeriod"/>
            </a:pPr>
            <a:r>
              <a:rPr lang="fr-FR" sz="2000" dirty="0"/>
              <a:t>Motivation</a:t>
            </a:r>
          </a:p>
          <a:p>
            <a:pPr marL="457200" indent="-457200">
              <a:buClrTx/>
              <a:buFont typeface="+mj-lt"/>
              <a:buAutoNum type="arabicPeriod"/>
            </a:pPr>
            <a:r>
              <a:rPr lang="fr-FR" sz="2000" dirty="0"/>
              <a:t> </a:t>
            </a:r>
            <a:r>
              <a:rPr lang="fr-FR" sz="2000" b="1" dirty="0" err="1"/>
              <a:t>Isomeric</a:t>
            </a:r>
            <a:r>
              <a:rPr lang="fr-FR" sz="2000" dirty="0"/>
              <a:t> </a:t>
            </a:r>
            <a:r>
              <a:rPr lang="fr-FR" sz="2000" b="1" dirty="0"/>
              <a:t>Ratios of Fission </a:t>
            </a:r>
            <a:r>
              <a:rPr lang="fr-FR" sz="2000" b="1" dirty="0" err="1"/>
              <a:t>Products</a:t>
            </a:r>
            <a:r>
              <a:rPr lang="fr-FR" sz="2000" b="1" dirty="0"/>
              <a:t> </a:t>
            </a:r>
            <a:r>
              <a:rPr lang="fr-FR" sz="2000" dirty="0"/>
              <a:t>as observables of </a:t>
            </a:r>
            <a:r>
              <a:rPr lang="fr-FR" sz="2000" dirty="0" err="1"/>
              <a:t>Angular</a:t>
            </a:r>
            <a:r>
              <a:rPr lang="fr-FR" sz="2000" dirty="0"/>
              <a:t> Momentum </a:t>
            </a:r>
            <a:r>
              <a:rPr lang="fr-FR" sz="2000" dirty="0" err="1"/>
              <a:t>through</a:t>
            </a:r>
            <a:r>
              <a:rPr lang="fr-FR" sz="2000" dirty="0"/>
              <a:t> </a:t>
            </a:r>
            <a:r>
              <a:rPr lang="en-US" sz="2000" b="1" baseline="30000" dirty="0">
                <a:ea typeface="Calibri" panose="020F0502020204030204" pitchFamily="34" charset="0"/>
                <a:cs typeface="Poppins" panose="00000500000000000000" pitchFamily="2" charset="0"/>
              </a:rPr>
              <a:t>241</a:t>
            </a:r>
            <a:r>
              <a:rPr lang="en-US" sz="2000" b="1" dirty="0">
                <a:ea typeface="Calibri" panose="020F0502020204030204" pitchFamily="34" charset="0"/>
                <a:cs typeface="Poppins" panose="00000500000000000000" pitchFamily="2" charset="0"/>
              </a:rPr>
              <a:t>Am(2n</a:t>
            </a:r>
            <a:r>
              <a:rPr lang="en-US" sz="2000" b="1" baseline="-25000" dirty="0">
                <a:ea typeface="Calibri" panose="020F0502020204030204" pitchFamily="34" charset="0"/>
                <a:cs typeface="Poppins" panose="00000500000000000000" pitchFamily="2" charset="0"/>
              </a:rPr>
              <a:t>th</a:t>
            </a:r>
            <a:r>
              <a:rPr lang="en-US" sz="2000" b="1" dirty="0">
                <a:ea typeface="Calibri" panose="020F0502020204030204" pitchFamily="34" charset="0"/>
                <a:cs typeface="Poppins" panose="00000500000000000000" pitchFamily="2" charset="0"/>
              </a:rPr>
              <a:t>,f)</a:t>
            </a:r>
            <a:r>
              <a:rPr lang="fr-FR" sz="2000" b="1" dirty="0"/>
              <a:t> </a:t>
            </a:r>
          </a:p>
          <a:p>
            <a:pPr marL="457200" indent="-457200">
              <a:buClrTx/>
              <a:buFont typeface="+mj-lt"/>
              <a:buAutoNum type="arabicPeriod"/>
            </a:pPr>
            <a:r>
              <a:rPr lang="fr-FR" sz="2000" dirty="0" err="1"/>
              <a:t>Analysis</a:t>
            </a:r>
            <a:r>
              <a:rPr lang="fr-FR" sz="2000" dirty="0"/>
              <a:t> Process</a:t>
            </a:r>
          </a:p>
          <a:p>
            <a:pPr marL="457200" indent="-457200">
              <a:buClrTx/>
              <a:buFont typeface="+mj-lt"/>
              <a:buAutoNum type="arabicPeriod"/>
            </a:pPr>
            <a:r>
              <a:rPr lang="fr-FR" sz="2000" dirty="0"/>
              <a:t>Preliminary </a:t>
            </a:r>
            <a:r>
              <a:rPr lang="fr-FR" sz="2000" dirty="0" err="1"/>
              <a:t>results</a:t>
            </a:r>
            <a:r>
              <a:rPr lang="fr-FR" sz="2000" dirty="0"/>
              <a:t> of </a:t>
            </a:r>
            <a:r>
              <a:rPr lang="en-US" sz="2000" b="1" baseline="30000" dirty="0"/>
              <a:t>100</a:t>
            </a:r>
            <a:r>
              <a:rPr lang="en-US" sz="2000" b="1" dirty="0"/>
              <a:t>Nb</a:t>
            </a:r>
            <a:r>
              <a:rPr lang="fr-FR" sz="2000" dirty="0"/>
              <a:t> and perspectives</a:t>
            </a:r>
          </a:p>
          <a:p>
            <a:pPr marL="342900" indent="-342900">
              <a:buClrTx/>
              <a:buFont typeface="+mj-lt"/>
              <a:buAutoNum type="arabicPeriod"/>
            </a:pPr>
            <a:endParaRPr lang="fr-FR" dirty="0"/>
          </a:p>
        </p:txBody>
      </p:sp>
      <p:sp>
        <p:nvSpPr>
          <p:cNvPr id="7" name="Title 6"/>
          <p:cNvSpPr>
            <a:spLocks noGrp="1"/>
          </p:cNvSpPr>
          <p:nvPr>
            <p:ph type="title"/>
          </p:nvPr>
        </p:nvSpPr>
        <p:spPr/>
        <p:txBody>
          <a:bodyPr/>
          <a:lstStyle/>
          <a:p>
            <a:r>
              <a:rPr lang="fr-FR" b="1" dirty="0"/>
              <a:t>Contents</a:t>
            </a:r>
          </a:p>
        </p:txBody>
      </p:sp>
      <p:sp>
        <p:nvSpPr>
          <p:cNvPr id="8" name="Rectangle 7"/>
          <p:cNvSpPr/>
          <p:nvPr/>
        </p:nvSpPr>
        <p:spPr>
          <a:xfrm rot="16200000">
            <a:off x="9813786" y="4479785"/>
            <a:ext cx="4525598" cy="230832"/>
          </a:xfrm>
          <a:prstGeom prst="rect">
            <a:avLst/>
          </a:prstGeom>
        </p:spPr>
        <p:txBody>
          <a:bodyPr wrap="none">
            <a:spAutoFit/>
          </a:bodyPr>
          <a:lstStyle/>
          <a:p>
            <a:r>
              <a:rPr lang="fr-FR" sz="900" i="1" dirty="0" err="1">
                <a:solidFill>
                  <a:schemeClr val="bg1"/>
                </a:solidFill>
              </a:rPr>
              <a:t>Number</a:t>
            </a:r>
            <a:r>
              <a:rPr lang="fr-FR" sz="900" i="1" dirty="0">
                <a:solidFill>
                  <a:schemeClr val="bg1"/>
                </a:solidFill>
              </a:rPr>
              <a:t> of </a:t>
            </a:r>
            <a:r>
              <a:rPr lang="fr-FR" sz="900" i="1" dirty="0" err="1">
                <a:solidFill>
                  <a:schemeClr val="bg1"/>
                </a:solidFill>
              </a:rPr>
              <a:t>Particles</a:t>
            </a:r>
            <a:r>
              <a:rPr lang="fr-FR" sz="900" i="1" dirty="0">
                <a:solidFill>
                  <a:schemeClr val="bg1"/>
                </a:solidFill>
              </a:rPr>
              <a:t> in Fission Fragments</a:t>
            </a:r>
            <a:r>
              <a:rPr lang="fr-FR" sz="900" dirty="0">
                <a:solidFill>
                  <a:schemeClr val="bg1"/>
                </a:solidFill>
              </a:rPr>
              <a:t>, 2019, M. </a:t>
            </a:r>
            <a:r>
              <a:rPr lang="fr-FR" sz="900" dirty="0" err="1">
                <a:solidFill>
                  <a:schemeClr val="bg1"/>
                </a:solidFill>
              </a:rPr>
              <a:t>Verriere</a:t>
            </a:r>
            <a:r>
              <a:rPr lang="fr-FR" sz="900" dirty="0">
                <a:solidFill>
                  <a:schemeClr val="bg1"/>
                </a:solidFill>
              </a:rPr>
              <a:t>, T. </a:t>
            </a:r>
            <a:r>
              <a:rPr lang="fr-FR" sz="900" dirty="0" err="1">
                <a:solidFill>
                  <a:schemeClr val="bg1"/>
                </a:solidFill>
              </a:rPr>
              <a:t>Kawano</a:t>
            </a:r>
            <a:r>
              <a:rPr lang="fr-FR" sz="900" dirty="0">
                <a:solidFill>
                  <a:schemeClr val="bg1"/>
                </a:solidFill>
              </a:rPr>
              <a:t>, N. </a:t>
            </a:r>
            <a:r>
              <a:rPr lang="fr-FR" sz="900" dirty="0" err="1">
                <a:solidFill>
                  <a:schemeClr val="bg1"/>
                </a:solidFill>
              </a:rPr>
              <a:t>Schunck</a:t>
            </a:r>
            <a:endParaRPr lang="fr-FR" sz="900" dirty="0">
              <a:solidFill>
                <a:schemeClr val="bg1"/>
              </a:solidFill>
            </a:endParaRPr>
          </a:p>
        </p:txBody>
      </p:sp>
    </p:spTree>
    <p:extLst>
      <p:ext uri="{BB962C8B-B14F-4D97-AF65-F5344CB8AC3E}">
        <p14:creationId xmlns:p14="http://schemas.microsoft.com/office/powerpoint/2010/main" val="159361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4EB2EE2-1CE8-49CB-8131-B04074881A34}"/>
              </a:ext>
            </a:extLst>
          </p:cNvPr>
          <p:cNvSpPr/>
          <p:nvPr/>
        </p:nvSpPr>
        <p:spPr>
          <a:xfrm>
            <a:off x="8385048" y="5182522"/>
            <a:ext cx="3904492" cy="184355"/>
          </a:xfrm>
          <a:prstGeom prst="rect">
            <a:avLst/>
          </a:prstGeom>
          <a:solidFill>
            <a:srgbClr val="91CFE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20</a:t>
            </a:fld>
            <a:endParaRPr lang="fr-FR"/>
          </a:p>
        </p:txBody>
      </p:sp>
      <mc:AlternateContent xmlns:mc="http://schemas.openxmlformats.org/markup-compatibility/2006" xmlns:a14="http://schemas.microsoft.com/office/drawing/2010/main">
        <mc:Choice Requires="a14">
          <p:sp>
            <p:nvSpPr>
              <p:cNvPr id="5" name="Title 4"/>
              <p:cNvSpPr>
                <a:spLocks noGrp="1"/>
              </p:cNvSpPr>
              <p:nvPr>
                <p:ph type="title"/>
              </p:nvPr>
            </p:nvSpPr>
            <p:spPr/>
            <p:txBody>
              <a:bodyPr>
                <a:normAutofit/>
              </a:bodyPr>
              <a:lstStyle/>
              <a:p>
                <a:r>
                  <a:rPr lang="fr-FR" b="1" dirty="0" err="1"/>
                  <a:t>Analysis</a:t>
                </a:r>
                <a:r>
                  <a:rPr lang="fr-FR" b="1" dirty="0"/>
                  <a:t> - </a:t>
                </a:r>
                <a14:m>
                  <m:oMath xmlns:m="http://schemas.openxmlformats.org/officeDocument/2006/math">
                    <m:r>
                      <a:rPr lang="fr-FR" b="1" i="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oMath>
                </a14:m>
                <a:endParaRPr lang="fr-FR" b="1" dirty="0"/>
              </a:p>
            </p:txBody>
          </p:sp>
        </mc:Choice>
        <mc:Fallback xmlns="">
          <p:sp>
            <p:nvSpPr>
              <p:cNvPr id="5" name="Title 4"/>
              <p:cNvSpPr>
                <a:spLocks noGrp="1" noRot="1" noChangeAspect="1" noMove="1" noResize="1" noEditPoints="1" noAdjustHandles="1" noChangeArrowheads="1" noChangeShapeType="1" noTextEdit="1"/>
              </p:cNvSpPr>
              <p:nvPr>
                <p:ph type="title"/>
              </p:nvPr>
            </p:nvSpPr>
            <p:spPr>
              <a:blipFill>
                <a:blip r:embed="rId2"/>
                <a:stretch>
                  <a:fillRect l="-2273" t="-14685"/>
                </a:stretch>
              </a:blipFill>
            </p:spPr>
            <p:txBody>
              <a:bodyPr/>
              <a:lstStyle/>
              <a:p>
                <a:r>
                  <a:rPr lang="en-US">
                    <a:noFill/>
                  </a:rPr>
                  <a:t> </a:t>
                </a:r>
              </a:p>
            </p:txBody>
          </p:sp>
        </mc:Fallback>
      </mc:AlternateContent>
      <p:cxnSp>
        <p:nvCxnSpPr>
          <p:cNvPr id="8" name="Straight Connector 7"/>
          <p:cNvCxnSpPr/>
          <p:nvPr/>
        </p:nvCxnSpPr>
        <p:spPr>
          <a:xfrm>
            <a:off x="2195051" y="1517763"/>
            <a:ext cx="7374" cy="1268361"/>
          </a:xfrm>
          <a:prstGeom prst="line">
            <a:avLst/>
          </a:prstGeom>
          <a:ln w="28575">
            <a:solidFill>
              <a:srgbClr val="E50019"/>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57848" y="2791568"/>
            <a:ext cx="1484671" cy="184355"/>
          </a:xfrm>
          <a:prstGeom prst="rect">
            <a:avLst/>
          </a:prstGeom>
          <a:solidFill>
            <a:srgbClr val="91CFE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9" name="TextBox 28"/>
          <p:cNvSpPr txBox="1"/>
          <p:nvPr/>
        </p:nvSpPr>
        <p:spPr>
          <a:xfrm rot="16200000">
            <a:off x="1572927" y="1778126"/>
            <a:ext cx="982638" cy="261610"/>
          </a:xfrm>
          <a:prstGeom prst="rect">
            <a:avLst/>
          </a:prstGeom>
          <a:noFill/>
        </p:spPr>
        <p:txBody>
          <a:bodyPr wrap="square" rtlCol="0">
            <a:spAutoFit/>
          </a:bodyPr>
          <a:lstStyle/>
          <a:p>
            <a:r>
              <a:rPr lang="fr-FR" sz="1100" dirty="0"/>
              <a:t>Event</a:t>
            </a:r>
          </a:p>
        </p:txBody>
      </p:sp>
      <p:sp>
        <p:nvSpPr>
          <p:cNvPr id="17" name="TextBox 16">
            <a:extLst>
              <a:ext uri="{FF2B5EF4-FFF2-40B4-BE49-F238E27FC236}">
                <a16:creationId xmlns:a16="http://schemas.microsoft.com/office/drawing/2014/main" id="{C6507939-D5F8-47CE-9D0C-FB47C0DA17DC}"/>
              </a:ext>
            </a:extLst>
          </p:cNvPr>
          <p:cNvSpPr txBox="1"/>
          <p:nvPr/>
        </p:nvSpPr>
        <p:spPr>
          <a:xfrm>
            <a:off x="52490" y="2763160"/>
            <a:ext cx="1961899" cy="338554"/>
          </a:xfrm>
          <a:prstGeom prst="rect">
            <a:avLst/>
          </a:prstGeom>
          <a:noFill/>
        </p:spPr>
        <p:txBody>
          <a:bodyPr wrap="square" rtlCol="0">
            <a:spAutoFit/>
          </a:bodyPr>
          <a:lstStyle/>
          <a:p>
            <a:r>
              <a:rPr lang="fr-FR" sz="1600" b="1" dirty="0"/>
              <a:t>Short </a:t>
            </a:r>
            <a:r>
              <a:rPr lang="fr-FR" sz="1600" b="1" dirty="0" err="1"/>
              <a:t>Gate</a:t>
            </a:r>
            <a:r>
              <a:rPr lang="fr-FR" sz="1600" b="1" dirty="0"/>
              <a:t> (µs)</a:t>
            </a:r>
          </a:p>
        </p:txBody>
      </p:sp>
      <p:cxnSp>
        <p:nvCxnSpPr>
          <p:cNvPr id="22" name="Straight Connector 21">
            <a:extLst>
              <a:ext uri="{FF2B5EF4-FFF2-40B4-BE49-F238E27FC236}">
                <a16:creationId xmlns:a16="http://schemas.microsoft.com/office/drawing/2014/main" id="{A0C2F85B-D25B-49D3-B0F3-59BCDC817963}"/>
              </a:ext>
            </a:extLst>
          </p:cNvPr>
          <p:cNvCxnSpPr/>
          <p:nvPr/>
        </p:nvCxnSpPr>
        <p:spPr>
          <a:xfrm>
            <a:off x="8716220" y="1510331"/>
            <a:ext cx="7374" cy="1268361"/>
          </a:xfrm>
          <a:prstGeom prst="line">
            <a:avLst/>
          </a:prstGeom>
          <a:ln w="28575">
            <a:solidFill>
              <a:srgbClr val="E5001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5EAAA3A-8D8A-45A5-A67F-9F10A1896EFA}"/>
              </a:ext>
            </a:extLst>
          </p:cNvPr>
          <p:cNvCxnSpPr/>
          <p:nvPr/>
        </p:nvCxnSpPr>
        <p:spPr>
          <a:xfrm>
            <a:off x="6578274" y="1510330"/>
            <a:ext cx="7374" cy="1268361"/>
          </a:xfrm>
          <a:prstGeom prst="line">
            <a:avLst/>
          </a:prstGeom>
          <a:ln w="28575">
            <a:solidFill>
              <a:srgbClr val="E5001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79983532-351A-41BE-B9A3-79CA8765D565}"/>
              </a:ext>
            </a:extLst>
          </p:cNvPr>
          <p:cNvSpPr/>
          <p:nvPr/>
        </p:nvSpPr>
        <p:spPr>
          <a:xfrm>
            <a:off x="6280141" y="2807069"/>
            <a:ext cx="1484671" cy="184355"/>
          </a:xfrm>
          <a:prstGeom prst="rect">
            <a:avLst/>
          </a:prstGeom>
          <a:solidFill>
            <a:srgbClr val="91CFE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26" name="Rectangle 25">
            <a:extLst>
              <a:ext uri="{FF2B5EF4-FFF2-40B4-BE49-F238E27FC236}">
                <a16:creationId xmlns:a16="http://schemas.microsoft.com/office/drawing/2014/main" id="{D1C1E162-3AE4-4E7C-BD3B-43DDB03DD7CB}"/>
              </a:ext>
            </a:extLst>
          </p:cNvPr>
          <p:cNvSpPr/>
          <p:nvPr/>
        </p:nvSpPr>
        <p:spPr>
          <a:xfrm>
            <a:off x="8385048" y="2811979"/>
            <a:ext cx="1484671" cy="184355"/>
          </a:xfrm>
          <a:prstGeom prst="rect">
            <a:avLst/>
          </a:prstGeom>
          <a:solidFill>
            <a:srgbClr val="91CFE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cxnSp>
        <p:nvCxnSpPr>
          <p:cNvPr id="7" name="Straight Connector 6"/>
          <p:cNvCxnSpPr/>
          <p:nvPr/>
        </p:nvCxnSpPr>
        <p:spPr>
          <a:xfrm>
            <a:off x="167148" y="2769073"/>
            <a:ext cx="11857703" cy="3579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5CCB6C5-FD6D-404A-A778-B71B7254618C}"/>
              </a:ext>
            </a:extLst>
          </p:cNvPr>
          <p:cNvCxnSpPr/>
          <p:nvPr/>
        </p:nvCxnSpPr>
        <p:spPr>
          <a:xfrm>
            <a:off x="2195051" y="3895422"/>
            <a:ext cx="7374" cy="1268361"/>
          </a:xfrm>
          <a:prstGeom prst="line">
            <a:avLst/>
          </a:prstGeom>
          <a:ln w="28575">
            <a:solidFill>
              <a:srgbClr val="E50019"/>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6F1F7E1-A5AB-4DC8-A2E6-E671179E5D4D}"/>
              </a:ext>
            </a:extLst>
          </p:cNvPr>
          <p:cNvSpPr txBox="1"/>
          <p:nvPr/>
        </p:nvSpPr>
        <p:spPr>
          <a:xfrm rot="16200000">
            <a:off x="1572927" y="4155785"/>
            <a:ext cx="982638" cy="261610"/>
          </a:xfrm>
          <a:prstGeom prst="rect">
            <a:avLst/>
          </a:prstGeom>
          <a:noFill/>
        </p:spPr>
        <p:txBody>
          <a:bodyPr wrap="square" rtlCol="0">
            <a:spAutoFit/>
          </a:bodyPr>
          <a:lstStyle/>
          <a:p>
            <a:r>
              <a:rPr lang="fr-FR" sz="1100" dirty="0"/>
              <a:t>Event</a:t>
            </a:r>
          </a:p>
        </p:txBody>
      </p:sp>
      <p:sp>
        <p:nvSpPr>
          <p:cNvPr id="37" name="TextBox 36">
            <a:extLst>
              <a:ext uri="{FF2B5EF4-FFF2-40B4-BE49-F238E27FC236}">
                <a16:creationId xmlns:a16="http://schemas.microsoft.com/office/drawing/2014/main" id="{0A7B9D4F-F08C-4B1E-A721-7579DCE00E58}"/>
              </a:ext>
            </a:extLst>
          </p:cNvPr>
          <p:cNvSpPr txBox="1"/>
          <p:nvPr/>
        </p:nvSpPr>
        <p:spPr>
          <a:xfrm>
            <a:off x="2165" y="5140637"/>
            <a:ext cx="1961899" cy="338554"/>
          </a:xfrm>
          <a:prstGeom prst="rect">
            <a:avLst/>
          </a:prstGeom>
          <a:noFill/>
        </p:spPr>
        <p:txBody>
          <a:bodyPr wrap="square" rtlCol="0">
            <a:spAutoFit/>
          </a:bodyPr>
          <a:lstStyle/>
          <a:p>
            <a:r>
              <a:rPr lang="fr-FR" sz="1600" b="1" dirty="0"/>
              <a:t>Long </a:t>
            </a:r>
            <a:r>
              <a:rPr lang="fr-FR" sz="1600" b="1" dirty="0" err="1"/>
              <a:t>Gate</a:t>
            </a:r>
            <a:r>
              <a:rPr lang="fr-FR" sz="1600" b="1" dirty="0"/>
              <a:t> (µs)</a:t>
            </a:r>
          </a:p>
        </p:txBody>
      </p:sp>
      <p:cxnSp>
        <p:nvCxnSpPr>
          <p:cNvPr id="38" name="Straight Connector 37">
            <a:extLst>
              <a:ext uri="{FF2B5EF4-FFF2-40B4-BE49-F238E27FC236}">
                <a16:creationId xmlns:a16="http://schemas.microsoft.com/office/drawing/2014/main" id="{E3B44558-5FEC-45A6-BE31-6B22ABE6C138}"/>
              </a:ext>
            </a:extLst>
          </p:cNvPr>
          <p:cNvCxnSpPr/>
          <p:nvPr/>
        </p:nvCxnSpPr>
        <p:spPr>
          <a:xfrm>
            <a:off x="8723594" y="3883281"/>
            <a:ext cx="7374" cy="1268361"/>
          </a:xfrm>
          <a:prstGeom prst="line">
            <a:avLst/>
          </a:prstGeom>
          <a:ln w="28575">
            <a:solidFill>
              <a:srgbClr val="E5001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DE668F5-6AFD-4C37-84AC-DCB8780C31EB}"/>
              </a:ext>
            </a:extLst>
          </p:cNvPr>
          <p:cNvCxnSpPr/>
          <p:nvPr/>
        </p:nvCxnSpPr>
        <p:spPr>
          <a:xfrm>
            <a:off x="6585648" y="3883280"/>
            <a:ext cx="7374" cy="1268361"/>
          </a:xfrm>
          <a:prstGeom prst="line">
            <a:avLst/>
          </a:prstGeom>
          <a:ln w="28575">
            <a:solidFill>
              <a:srgbClr val="E50019"/>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0EBB242-EDA3-44D9-B9FC-B9DC107A35BC}"/>
              </a:ext>
            </a:extLst>
          </p:cNvPr>
          <p:cNvSpPr/>
          <p:nvPr/>
        </p:nvSpPr>
        <p:spPr>
          <a:xfrm>
            <a:off x="6230108" y="5182522"/>
            <a:ext cx="3904492" cy="184355"/>
          </a:xfrm>
          <a:prstGeom prst="rect">
            <a:avLst/>
          </a:prstGeom>
          <a:solidFill>
            <a:srgbClr val="91CFE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cxnSp>
        <p:nvCxnSpPr>
          <p:cNvPr id="34" name="Straight Connector 33">
            <a:extLst>
              <a:ext uri="{FF2B5EF4-FFF2-40B4-BE49-F238E27FC236}">
                <a16:creationId xmlns:a16="http://schemas.microsoft.com/office/drawing/2014/main" id="{B5658D6E-F3CD-41BF-B82A-ABBED099F59D}"/>
              </a:ext>
            </a:extLst>
          </p:cNvPr>
          <p:cNvCxnSpPr/>
          <p:nvPr/>
        </p:nvCxnSpPr>
        <p:spPr>
          <a:xfrm>
            <a:off x="167148" y="5146732"/>
            <a:ext cx="11857703" cy="3579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6675E516-4BB6-4005-947C-3380BA02FDEC}"/>
              </a:ext>
            </a:extLst>
          </p:cNvPr>
          <p:cNvSpPr/>
          <p:nvPr/>
        </p:nvSpPr>
        <p:spPr>
          <a:xfrm>
            <a:off x="8385049" y="5182521"/>
            <a:ext cx="1749552" cy="175811"/>
          </a:xfrm>
          <a:prstGeom prst="rect">
            <a:avLst/>
          </a:prstGeom>
          <a:solidFill>
            <a:srgbClr val="91CFE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30" name="Rectangle 29">
            <a:extLst>
              <a:ext uri="{FF2B5EF4-FFF2-40B4-BE49-F238E27FC236}">
                <a16:creationId xmlns:a16="http://schemas.microsoft.com/office/drawing/2014/main" id="{A91C2CD1-6979-4465-A67B-0FBC884CF0C6}"/>
              </a:ext>
            </a:extLst>
          </p:cNvPr>
          <p:cNvSpPr/>
          <p:nvPr/>
        </p:nvSpPr>
        <p:spPr>
          <a:xfrm>
            <a:off x="8385047" y="5172621"/>
            <a:ext cx="1749552" cy="184356"/>
          </a:xfrm>
          <a:prstGeom prst="rect">
            <a:avLst/>
          </a:prstGeom>
          <a:solidFill>
            <a:schemeClr val="tx2">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grpSp>
        <p:nvGrpSpPr>
          <p:cNvPr id="42" name="Group 41">
            <a:extLst>
              <a:ext uri="{FF2B5EF4-FFF2-40B4-BE49-F238E27FC236}">
                <a16:creationId xmlns:a16="http://schemas.microsoft.com/office/drawing/2014/main" id="{53F314D3-D5AB-47E1-8B3D-6649639094EB}"/>
              </a:ext>
            </a:extLst>
          </p:cNvPr>
          <p:cNvGrpSpPr/>
          <p:nvPr/>
        </p:nvGrpSpPr>
        <p:grpSpPr>
          <a:xfrm>
            <a:off x="6788507" y="3794932"/>
            <a:ext cx="1814075" cy="1791184"/>
            <a:chOff x="4228640" y="3539622"/>
            <a:chExt cx="2412021" cy="2219715"/>
          </a:xfrm>
        </p:grpSpPr>
        <p:sp>
          <p:nvSpPr>
            <p:cNvPr id="43" name="&quot;No&quot; Symbol 32">
              <a:extLst>
                <a:ext uri="{FF2B5EF4-FFF2-40B4-BE49-F238E27FC236}">
                  <a16:creationId xmlns:a16="http://schemas.microsoft.com/office/drawing/2014/main" id="{A4B928CE-4857-42E2-BA59-070368881B23}"/>
                </a:ext>
              </a:extLst>
            </p:cNvPr>
            <p:cNvSpPr/>
            <p:nvPr/>
          </p:nvSpPr>
          <p:spPr>
            <a:xfrm>
              <a:off x="4228640" y="3539622"/>
              <a:ext cx="2412021" cy="2219715"/>
            </a:xfrm>
            <a:prstGeom prst="noSmoking">
              <a:avLst>
                <a:gd name="adj" fmla="val 9288"/>
              </a:avLst>
            </a:prstGeom>
            <a:solidFill>
              <a:schemeClr val="tx2">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44" name="TextBox 43">
              <a:extLst>
                <a:ext uri="{FF2B5EF4-FFF2-40B4-BE49-F238E27FC236}">
                  <a16:creationId xmlns:a16="http://schemas.microsoft.com/office/drawing/2014/main" id="{FDFCDCCA-AC49-4BE3-A9C2-322AEB1B6B6D}"/>
                </a:ext>
              </a:extLst>
            </p:cNvPr>
            <p:cNvSpPr txBox="1"/>
            <p:nvPr/>
          </p:nvSpPr>
          <p:spPr>
            <a:xfrm rot="2739843">
              <a:off x="4731936" y="4279308"/>
              <a:ext cx="1238156" cy="432125"/>
            </a:xfrm>
            <a:prstGeom prst="rect">
              <a:avLst/>
            </a:prstGeom>
            <a:noFill/>
          </p:spPr>
          <p:txBody>
            <a:bodyPr wrap="none" rtlCol="0">
              <a:spAutoFit/>
            </a:bodyPr>
            <a:lstStyle/>
            <a:p>
              <a:r>
                <a:rPr lang="fr-FR" sz="2000" b="1" dirty="0" err="1"/>
                <a:t>Rejected</a:t>
              </a:r>
              <a:endParaRPr lang="en-US" sz="2000" b="1" dirty="0"/>
            </a:p>
          </p:txBody>
        </p:sp>
      </p:grpSp>
      <p:sp>
        <p:nvSpPr>
          <p:cNvPr id="31" name="TextBox 30">
            <a:extLst>
              <a:ext uri="{FF2B5EF4-FFF2-40B4-BE49-F238E27FC236}">
                <a16:creationId xmlns:a16="http://schemas.microsoft.com/office/drawing/2014/main" id="{ADFA52DB-53FB-4B4B-9FCA-DA4866CCA539}"/>
              </a:ext>
            </a:extLst>
          </p:cNvPr>
          <p:cNvSpPr txBox="1"/>
          <p:nvPr/>
        </p:nvSpPr>
        <p:spPr>
          <a:xfrm>
            <a:off x="8716220" y="5127286"/>
            <a:ext cx="1961899" cy="338554"/>
          </a:xfrm>
          <a:prstGeom prst="rect">
            <a:avLst/>
          </a:prstGeom>
          <a:noFill/>
        </p:spPr>
        <p:txBody>
          <a:bodyPr wrap="square" rtlCol="0">
            <a:spAutoFit/>
          </a:bodyPr>
          <a:lstStyle/>
          <a:p>
            <a:r>
              <a:rPr lang="fr-FR" sz="1600" b="1" dirty="0" err="1">
                <a:solidFill>
                  <a:schemeClr val="bg1"/>
                </a:solidFill>
              </a:rPr>
              <a:t>overlap</a:t>
            </a:r>
            <a:endParaRPr lang="fr-FR" sz="1600" b="1" dirty="0">
              <a:solidFill>
                <a:schemeClr val="bg1"/>
              </a:solidFill>
            </a:endParaRPr>
          </a:p>
        </p:txBody>
      </p:sp>
      <p:sp>
        <p:nvSpPr>
          <p:cNvPr id="32" name="Rectangle 31">
            <a:extLst>
              <a:ext uri="{FF2B5EF4-FFF2-40B4-BE49-F238E27FC236}">
                <a16:creationId xmlns:a16="http://schemas.microsoft.com/office/drawing/2014/main" id="{B5C14705-B5C9-4724-B430-AFEE0BAE26EB}"/>
              </a:ext>
            </a:extLst>
          </p:cNvPr>
          <p:cNvSpPr/>
          <p:nvPr/>
        </p:nvSpPr>
        <p:spPr>
          <a:xfrm>
            <a:off x="1865641" y="5179508"/>
            <a:ext cx="3904492" cy="184355"/>
          </a:xfrm>
          <a:prstGeom prst="rect">
            <a:avLst/>
          </a:prstGeom>
          <a:solidFill>
            <a:srgbClr val="91CFE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33" name="TextBox 32">
            <a:extLst>
              <a:ext uri="{FF2B5EF4-FFF2-40B4-BE49-F238E27FC236}">
                <a16:creationId xmlns:a16="http://schemas.microsoft.com/office/drawing/2014/main" id="{AE22DFF0-725C-4C18-85AD-16212FD7EF79}"/>
              </a:ext>
            </a:extLst>
          </p:cNvPr>
          <p:cNvSpPr txBox="1"/>
          <p:nvPr/>
        </p:nvSpPr>
        <p:spPr>
          <a:xfrm>
            <a:off x="4558517" y="5858831"/>
            <a:ext cx="3443247" cy="369332"/>
          </a:xfrm>
          <a:prstGeom prst="rect">
            <a:avLst/>
          </a:prstGeom>
          <a:solidFill>
            <a:schemeClr val="accent3">
              <a:lumMod val="20000"/>
              <a:lumOff val="80000"/>
            </a:schemeClr>
          </a:solidFill>
        </p:spPr>
        <p:txBody>
          <a:bodyPr wrap="square" rtlCol="0">
            <a:spAutoFit/>
          </a:bodyPr>
          <a:lstStyle/>
          <a:p>
            <a:pPr algn="ctr"/>
            <a:r>
              <a:rPr lang="fr-FR" dirty="0"/>
              <a:t>Importance of data </a:t>
            </a:r>
            <a:r>
              <a:rPr lang="fr-FR" dirty="0" err="1"/>
              <a:t>sorting</a:t>
            </a:r>
            <a:endParaRPr lang="en-US" dirty="0"/>
          </a:p>
        </p:txBody>
      </p:sp>
    </p:spTree>
    <p:extLst>
      <p:ext uri="{BB962C8B-B14F-4D97-AF65-F5344CB8AC3E}">
        <p14:creationId xmlns:p14="http://schemas.microsoft.com/office/powerpoint/2010/main" val="81295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0" fill="hold"/>
                                        <p:tgtEl>
                                          <p:spTgt spid="42"/>
                                        </p:tgtEl>
                                        <p:attrNameLst>
                                          <p:attrName>ppt_w</p:attrName>
                                        </p:attrNameLst>
                                      </p:cBhvr>
                                      <p:tavLst>
                                        <p:tav tm="0">
                                          <p:val>
                                            <p:fltVal val="0"/>
                                          </p:val>
                                        </p:tav>
                                        <p:tav tm="100000">
                                          <p:val>
                                            <p:strVal val="#ppt_w"/>
                                          </p:val>
                                        </p:tav>
                                      </p:tavLst>
                                    </p:anim>
                                    <p:anim calcmode="lin" valueType="num">
                                      <p:cBhvr>
                                        <p:cTn id="8" dur="1000" fill="hold"/>
                                        <p:tgtEl>
                                          <p:spTgt spid="42"/>
                                        </p:tgtEl>
                                        <p:attrNameLst>
                                          <p:attrName>ppt_h</p:attrName>
                                        </p:attrNameLst>
                                      </p:cBhvr>
                                      <p:tavLst>
                                        <p:tav tm="0">
                                          <p:val>
                                            <p:fltVal val="0"/>
                                          </p:val>
                                        </p:tav>
                                        <p:tav tm="100000">
                                          <p:val>
                                            <p:strVal val="#ppt_h"/>
                                          </p:val>
                                        </p:tav>
                                      </p:tavLst>
                                    </p:anim>
                                    <p:anim calcmode="lin" valueType="num">
                                      <p:cBhvr>
                                        <p:cTn id="9" dur="1000" fill="hold"/>
                                        <p:tgtEl>
                                          <p:spTgt spid="42"/>
                                        </p:tgtEl>
                                        <p:attrNameLst>
                                          <p:attrName>style.rotation</p:attrName>
                                        </p:attrNameLst>
                                      </p:cBhvr>
                                      <p:tavLst>
                                        <p:tav tm="0">
                                          <p:val>
                                            <p:fltVal val="90"/>
                                          </p:val>
                                        </p:tav>
                                        <p:tav tm="100000">
                                          <p:val>
                                            <p:fltVal val="0"/>
                                          </p:val>
                                        </p:tav>
                                      </p:tavLst>
                                    </p:anim>
                                    <p:animEffect transition="in" filter="fade">
                                      <p:cBhvr>
                                        <p:cTn id="1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21</a:t>
            </a:fld>
            <a:endParaRPr lang="fr-FR"/>
          </a:p>
        </p:txBody>
      </p:sp>
      <p:sp>
        <p:nvSpPr>
          <p:cNvPr id="5" name="Title 4"/>
          <p:cNvSpPr>
            <a:spLocks noGrp="1"/>
          </p:cNvSpPr>
          <p:nvPr>
            <p:ph type="title"/>
          </p:nvPr>
        </p:nvSpPr>
        <p:spPr/>
        <p:txBody>
          <a:bodyPr>
            <a:normAutofit fontScale="90000"/>
          </a:bodyPr>
          <a:lstStyle/>
          <a:p>
            <a:r>
              <a:rPr lang="fr-FR" b="1" dirty="0" err="1"/>
              <a:t>Analysis</a:t>
            </a:r>
            <a:r>
              <a:rPr lang="fr-FR" b="1" dirty="0"/>
              <a:t> - </a:t>
            </a:r>
            <a:r>
              <a:rPr lang="en-US" b="1" baseline="30000" dirty="0"/>
              <a:t>100</a:t>
            </a:r>
            <a:r>
              <a:rPr lang="en-US" b="1" dirty="0"/>
              <a:t>Nb from </a:t>
            </a:r>
            <a:r>
              <a:rPr lang="en-US" b="1" baseline="30000" dirty="0">
                <a:ea typeface="Calibri" panose="020F0502020204030204" pitchFamily="34" charset="0"/>
                <a:cs typeface="Poppins" panose="00000500000000000000" pitchFamily="2" charset="0"/>
              </a:rPr>
              <a:t>241</a:t>
            </a:r>
            <a:r>
              <a:rPr lang="en-US" b="1" dirty="0">
                <a:ea typeface="Calibri" panose="020F0502020204030204" pitchFamily="34" charset="0"/>
                <a:cs typeface="Poppins" panose="00000500000000000000" pitchFamily="2" charset="0"/>
              </a:rPr>
              <a:t>Am(2n</a:t>
            </a:r>
            <a:r>
              <a:rPr lang="en-US" b="1" baseline="-25000" dirty="0">
                <a:ea typeface="Calibri" panose="020F0502020204030204" pitchFamily="34" charset="0"/>
                <a:cs typeface="Poppins" panose="00000500000000000000" pitchFamily="2" charset="0"/>
              </a:rPr>
              <a:t>th</a:t>
            </a:r>
            <a:r>
              <a:rPr lang="en-US" b="1" dirty="0">
                <a:ea typeface="Calibri" panose="020F0502020204030204" pitchFamily="34" charset="0"/>
                <a:cs typeface="Poppins" panose="00000500000000000000" pitchFamily="2" charset="0"/>
              </a:rPr>
              <a:t>,f)</a:t>
            </a:r>
            <a:r>
              <a:rPr lang="fr-FR" b="1" dirty="0"/>
              <a:t> </a:t>
            </a:r>
            <a:br>
              <a:rPr lang="fr-FR" dirty="0"/>
            </a:br>
            <a:br>
              <a:rPr lang="fr-FR" b="1" dirty="0"/>
            </a:br>
            <a:endParaRPr lang="fr-FR" dirty="0"/>
          </a:p>
        </p:txBody>
      </p:sp>
      <mc:AlternateContent xmlns:mc="http://schemas.openxmlformats.org/markup-compatibility/2006" xmlns:a14="http://schemas.microsoft.com/office/drawing/2010/main">
        <mc:Choice Requires="a14">
          <p:sp>
            <p:nvSpPr>
              <p:cNvPr id="6" name="TextBox 5"/>
              <p:cNvSpPr txBox="1"/>
              <p:nvPr/>
            </p:nvSpPr>
            <p:spPr bwMode="auto">
              <a:xfrm>
                <a:off x="3876" y="1295099"/>
                <a:ext cx="12068190" cy="10955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500" b="1" i="1" smtClean="0">
                              <a:solidFill>
                                <a:schemeClr val="tx1"/>
                              </a:solidFill>
                              <a:latin typeface="Cambria Math" panose="02040503050406030204" pitchFamily="18" charset="0"/>
                            </a:rPr>
                          </m:ctrlPr>
                        </m:sSubPr>
                        <m:e>
                          <m:r>
                            <a:rPr lang="fr-FR" sz="2500" b="1" i="0" smtClean="0">
                              <a:solidFill>
                                <a:schemeClr val="tx1"/>
                              </a:solidFill>
                              <a:latin typeface="Cambria Math" panose="02040503050406030204" pitchFamily="18" charset="0"/>
                            </a:rPr>
                            <m:t>𝐍</m:t>
                          </m:r>
                        </m:e>
                        <m:sub>
                          <m:r>
                            <a:rPr lang="fr-FR" sz="2500" b="1" i="0" smtClean="0">
                              <a:solidFill>
                                <a:schemeClr val="tx1"/>
                              </a:solidFill>
                              <a:latin typeface="Cambria Math" panose="02040503050406030204" pitchFamily="18" charset="0"/>
                              <a:ea typeface="Cambria Math" panose="02040503050406030204" pitchFamily="18" charset="0"/>
                            </a:rPr>
                            <m:t>𝛄</m:t>
                          </m:r>
                        </m:sub>
                      </m:sSub>
                      <m:r>
                        <a:rPr lang="fr-FR" sz="2500" b="0" i="0" smtClean="0">
                          <a:latin typeface="Cambria Math" panose="02040503050406030204" pitchFamily="18" charset="0"/>
                          <a:ea typeface="Cambria Math" panose="02040503050406030204" pitchFamily="18" charset="0"/>
                        </a:rPr>
                        <m:t>→</m:t>
                      </m:r>
                      <m:sSub>
                        <m:sSubPr>
                          <m:ctrlPr>
                            <a:rPr lang="fr-FR" sz="2500" i="1" smtClean="0">
                              <a:latin typeface="Cambria Math" panose="02040503050406030204" pitchFamily="18" charset="0"/>
                              <a:ea typeface="Cambria Math" panose="02040503050406030204" pitchFamily="18" charset="0"/>
                            </a:rPr>
                          </m:ctrlPr>
                        </m:sSubPr>
                        <m:e>
                          <m:r>
                            <m:rPr>
                              <m:sty m:val="p"/>
                            </m:rPr>
                            <a:rPr lang="fr-FR" sz="2500" b="0" i="0" smtClean="0">
                              <a:latin typeface="Cambria Math" panose="02040503050406030204" pitchFamily="18" charset="0"/>
                              <a:ea typeface="Cambria Math" panose="02040503050406030204" pitchFamily="18" charset="0"/>
                            </a:rPr>
                            <m:t>N</m:t>
                          </m:r>
                        </m:e>
                        <m:sub>
                          <m:r>
                            <m:rPr>
                              <m:sty m:val="p"/>
                            </m:rPr>
                            <a:rPr lang="fr-FR" sz="2500" b="0" i="0" smtClean="0">
                              <a:latin typeface="Cambria Math" panose="02040503050406030204" pitchFamily="18" charset="0"/>
                              <a:ea typeface="Cambria Math" panose="02040503050406030204" pitchFamily="18" charset="0"/>
                            </a:rPr>
                            <m:t>d</m:t>
                          </m:r>
                        </m:sub>
                      </m:sSub>
                      <m:r>
                        <a:rPr lang="fr-FR" sz="2500" b="0" i="0" smtClean="0">
                          <a:latin typeface="Cambria Math" panose="02040503050406030204" pitchFamily="18" charset="0"/>
                          <a:ea typeface="Cambria Math" panose="02040503050406030204" pitchFamily="18" charset="0"/>
                        </a:rPr>
                        <m:t>=</m:t>
                      </m:r>
                      <m:f>
                        <m:fPr>
                          <m:ctrlPr>
                            <a:rPr lang="fr-FR" sz="2500" b="0" i="1" smtClean="0">
                              <a:latin typeface="Cambria Math" panose="02040503050406030204" pitchFamily="18" charset="0"/>
                              <a:ea typeface="Cambria Math" panose="02040503050406030204" pitchFamily="18" charset="0"/>
                            </a:rPr>
                          </m:ctrlPr>
                        </m:fPr>
                        <m:num>
                          <m:sSub>
                            <m:sSubPr>
                              <m:ctrlPr>
                                <a:rPr lang="fr-FR" sz="2500" b="1" i="1" smtClean="0">
                                  <a:solidFill>
                                    <a:schemeClr val="tx1"/>
                                  </a:solidFill>
                                  <a:latin typeface="Cambria Math" panose="02040503050406030204" pitchFamily="18" charset="0"/>
                                </a:rPr>
                              </m:ctrlPr>
                            </m:sSubPr>
                            <m:e>
                              <m:r>
                                <a:rPr lang="fr-FR" sz="2500" b="1" i="0">
                                  <a:solidFill>
                                    <a:schemeClr val="tx1"/>
                                  </a:solidFill>
                                  <a:latin typeface="Cambria Math" panose="02040503050406030204" pitchFamily="18" charset="0"/>
                                </a:rPr>
                                <m:t>𝐍</m:t>
                              </m:r>
                            </m:e>
                            <m:sub>
                              <m:r>
                                <a:rPr lang="fr-FR" sz="2500" b="1" i="0">
                                  <a:solidFill>
                                    <a:schemeClr val="tx1"/>
                                  </a:solidFill>
                                  <a:latin typeface="Cambria Math" panose="02040503050406030204" pitchFamily="18" charset="0"/>
                                  <a:ea typeface="Cambria Math" panose="02040503050406030204" pitchFamily="18" charset="0"/>
                                </a:rPr>
                                <m:t>𝛄</m:t>
                              </m:r>
                            </m:sub>
                          </m:sSub>
                        </m:num>
                        <m:den>
                          <m:sSub>
                            <m:sSubPr>
                              <m:ctrlPr>
                                <a:rPr lang="fr-FR" sz="2500" i="1" smtClean="0">
                                  <a:solidFill>
                                    <a:srgbClr val="0000FF"/>
                                  </a:solidFill>
                                  <a:latin typeface="Cambria Math" panose="02040503050406030204" pitchFamily="18" charset="0"/>
                                </a:rPr>
                              </m:ctrlPr>
                            </m:sSubPr>
                            <m:e>
                              <m:r>
                                <m:rPr>
                                  <m:sty m:val="p"/>
                                </m:rPr>
                                <a:rPr lang="fr-FR" sz="2500" b="0" i="0" smtClean="0">
                                  <a:solidFill>
                                    <a:srgbClr val="0000FF"/>
                                  </a:solidFill>
                                  <a:latin typeface="Cambria Math" panose="02040503050406030204" pitchFamily="18" charset="0"/>
                                  <a:ea typeface="Cambria Math" panose="02040503050406030204" pitchFamily="18" charset="0"/>
                                </a:rPr>
                                <m:t>ε</m:t>
                              </m:r>
                            </m:e>
                            <m:sub>
                              <m:r>
                                <m:rPr>
                                  <m:sty m:val="p"/>
                                </m:rPr>
                                <a:rPr lang="fr-FR" sz="2500" b="0" i="0">
                                  <a:solidFill>
                                    <a:srgbClr val="0000FF"/>
                                  </a:solidFill>
                                  <a:latin typeface="Cambria Math" panose="02040503050406030204" pitchFamily="18" charset="0"/>
                                  <a:ea typeface="Cambria Math" panose="02040503050406030204" pitchFamily="18" charset="0"/>
                                </a:rPr>
                                <m:t>γ</m:t>
                              </m:r>
                            </m:sub>
                          </m:sSub>
                          <m:sSub>
                            <m:sSubPr>
                              <m:ctrlPr>
                                <a:rPr lang="fr-FR" sz="2500" i="1" smtClean="0">
                                  <a:solidFill>
                                    <a:schemeClr val="tx1"/>
                                  </a:solidFill>
                                  <a:latin typeface="Cambria Math" panose="02040503050406030204" pitchFamily="18" charset="0"/>
                                </a:rPr>
                              </m:ctrlPr>
                            </m:sSubPr>
                            <m:e>
                              <m:r>
                                <a:rPr lang="fr-FR" sz="2500" b="0" i="0" smtClean="0">
                                  <a:solidFill>
                                    <a:schemeClr val="tx1"/>
                                  </a:solidFill>
                                  <a:latin typeface="Cambria Math" panose="02040503050406030204" pitchFamily="18" charset="0"/>
                                  <a:ea typeface="Cambria Math" panose="02040503050406030204" pitchFamily="18" charset="0"/>
                                </a:rPr>
                                <m:t>×</m:t>
                              </m:r>
                              <m:r>
                                <m:rPr>
                                  <m:sty m:val="p"/>
                                </m:rPr>
                                <a:rPr lang="fr-FR" sz="2500" b="0" i="0" smtClean="0">
                                  <a:solidFill>
                                    <a:schemeClr val="tx1"/>
                                  </a:solidFill>
                                  <a:latin typeface="Cambria Math" panose="02040503050406030204" pitchFamily="18" charset="0"/>
                                </a:rPr>
                                <m:t>I</m:t>
                              </m:r>
                            </m:e>
                            <m:sub>
                              <m:r>
                                <m:rPr>
                                  <m:sty m:val="p"/>
                                </m:rPr>
                                <a:rPr lang="fr-FR" sz="2500" b="0" i="0">
                                  <a:solidFill>
                                    <a:schemeClr val="tx1"/>
                                  </a:solidFill>
                                  <a:latin typeface="Cambria Math" panose="02040503050406030204" pitchFamily="18" charset="0"/>
                                  <a:ea typeface="Cambria Math" panose="02040503050406030204" pitchFamily="18" charset="0"/>
                                </a:rPr>
                                <m:t>γ</m:t>
                              </m:r>
                            </m:sub>
                          </m:sSub>
                          <m:r>
                            <a:rPr lang="fr-FR" sz="2500" b="0" i="0" smtClean="0">
                              <a:latin typeface="Cambria Math" panose="02040503050406030204" pitchFamily="18" charset="0"/>
                              <a:ea typeface="Cambria Math" panose="02040503050406030204" pitchFamily="18" charset="0"/>
                            </a:rPr>
                            <m:t>×</m:t>
                          </m:r>
                          <m:sSub>
                            <m:sSubPr>
                              <m:ctrlPr>
                                <a:rPr lang="fr-FR" sz="2500" i="1" smtClean="0">
                                  <a:solidFill>
                                    <a:srgbClr val="FF00FF"/>
                                  </a:solidFill>
                                  <a:latin typeface="Cambria Math" panose="02040503050406030204" pitchFamily="18" charset="0"/>
                                </a:rPr>
                              </m:ctrlPr>
                            </m:sSubPr>
                            <m:e>
                              <m:r>
                                <m:rPr>
                                  <m:sty m:val="p"/>
                                </m:rPr>
                                <a:rPr lang="fr-FR" sz="2500" b="0" i="0" smtClean="0">
                                  <a:solidFill>
                                    <a:srgbClr val="FF00FF"/>
                                  </a:solidFill>
                                  <a:latin typeface="Cambria Math" panose="02040503050406030204" pitchFamily="18" charset="0"/>
                                  <a:ea typeface="Cambria Math" panose="02040503050406030204" pitchFamily="18" charset="0"/>
                                </a:rPr>
                                <m:t>f</m:t>
                              </m:r>
                            </m:e>
                            <m:sub>
                              <m:r>
                                <m:rPr>
                                  <m:sty m:val="p"/>
                                </m:rPr>
                                <a:rPr lang="fr-FR" sz="2500" b="0" i="0">
                                  <a:solidFill>
                                    <a:srgbClr val="FF00FF"/>
                                  </a:solidFill>
                                  <a:latin typeface="Cambria Math" panose="02040503050406030204" pitchFamily="18" charset="0"/>
                                  <a:ea typeface="Cambria Math" panose="02040503050406030204" pitchFamily="18" charset="0"/>
                                </a:rPr>
                                <m:t>γ</m:t>
                              </m:r>
                            </m:sub>
                          </m:sSub>
                        </m:den>
                      </m:f>
                      <m:r>
                        <a:rPr lang="fr-FR" sz="2500" b="0" i="0" smtClean="0">
                          <a:latin typeface="Cambria Math" panose="02040503050406030204" pitchFamily="18" charset="0"/>
                          <a:ea typeface="Cambria Math" panose="02040503050406030204" pitchFamily="18" charset="0"/>
                        </a:rPr>
                        <m:t> </m:t>
                      </m:r>
                      <m:groupChr>
                        <m:groupChrPr>
                          <m:chr m:val="→"/>
                          <m:vertJc m:val="bot"/>
                          <m:ctrlPr>
                            <a:rPr lang="fr-FR" sz="2500" b="0" i="1" smtClean="0">
                              <a:latin typeface="Cambria Math" panose="02040503050406030204" pitchFamily="18" charset="0"/>
                              <a:ea typeface="Cambria Math" panose="02040503050406030204" pitchFamily="18" charset="0"/>
                            </a:rPr>
                          </m:ctrlPr>
                        </m:groupChrPr>
                        <m:e>
                          <m:r>
                            <m:rPr>
                              <m:sty m:val="p"/>
                              <m:brk m:alnAt="2"/>
                            </m:rPr>
                            <a:rPr lang="fr-FR" sz="2500" b="0" i="0" smtClean="0">
                              <a:latin typeface="Cambria Math" panose="02040503050406030204" pitchFamily="18" charset="0"/>
                              <a:ea typeface="Cambria Math" panose="02040503050406030204" pitchFamily="18" charset="0"/>
                            </a:rPr>
                            <m:t>A</m:t>
                          </m:r>
                          <m:r>
                            <m:rPr>
                              <m:sty m:val="p"/>
                            </m:rPr>
                            <a:rPr lang="fr-FR" sz="2500" b="0" i="0" smtClean="0">
                              <a:latin typeface="Cambria Math" panose="02040503050406030204" pitchFamily="18" charset="0"/>
                              <a:ea typeface="Cambria Math" panose="02040503050406030204" pitchFamily="18" charset="0"/>
                            </a:rPr>
                            <m:t>verage</m:t>
                          </m:r>
                        </m:e>
                      </m:groupChr>
                      <m:r>
                        <a:rPr lang="fr-FR" sz="2500" b="0" i="0" smtClean="0">
                          <a:latin typeface="Cambria Math" panose="02040503050406030204" pitchFamily="18" charset="0"/>
                          <a:ea typeface="Cambria Math" panose="02040503050406030204" pitchFamily="18" charset="0"/>
                        </a:rPr>
                        <m:t> </m:t>
                      </m:r>
                      <m:acc>
                        <m:accPr>
                          <m:chr m:val="̅"/>
                          <m:ctrlPr>
                            <a:rPr lang="fr-FR" sz="2500" b="0" i="1" smtClean="0">
                              <a:latin typeface="Cambria Math" panose="02040503050406030204" pitchFamily="18" charset="0"/>
                              <a:ea typeface="Cambria Math" panose="02040503050406030204" pitchFamily="18" charset="0"/>
                            </a:rPr>
                          </m:ctrlPr>
                        </m:accPr>
                        <m:e>
                          <m:sSub>
                            <m:sSubPr>
                              <m:ctrlPr>
                                <a:rPr lang="fr-FR" sz="2500" i="1">
                                  <a:latin typeface="Cambria Math" panose="02040503050406030204" pitchFamily="18" charset="0"/>
                                  <a:ea typeface="Cambria Math" panose="02040503050406030204" pitchFamily="18" charset="0"/>
                                </a:rPr>
                              </m:ctrlPr>
                            </m:sSubPr>
                            <m:e>
                              <m:r>
                                <m:rPr>
                                  <m:sty m:val="p"/>
                                </m:rPr>
                                <a:rPr lang="fr-FR" sz="2500" i="0">
                                  <a:latin typeface="Cambria Math" panose="02040503050406030204" pitchFamily="18" charset="0"/>
                                  <a:ea typeface="Cambria Math" panose="02040503050406030204" pitchFamily="18" charset="0"/>
                                </a:rPr>
                                <m:t>N</m:t>
                              </m:r>
                            </m:e>
                            <m:sub>
                              <m:r>
                                <m:rPr>
                                  <m:sty m:val="p"/>
                                </m:rPr>
                                <a:rPr lang="fr-FR" sz="2500" i="0">
                                  <a:latin typeface="Cambria Math" panose="02040503050406030204" pitchFamily="18" charset="0"/>
                                  <a:ea typeface="Cambria Math" panose="02040503050406030204" pitchFamily="18" charset="0"/>
                                </a:rPr>
                                <m:t>d</m:t>
                              </m:r>
                            </m:sub>
                          </m:sSub>
                        </m:e>
                      </m:acc>
                      <m:r>
                        <a:rPr lang="fr-FR" sz="2500" b="0" i="0" smtClean="0">
                          <a:latin typeface="Cambria Math" panose="02040503050406030204" pitchFamily="18" charset="0"/>
                        </a:rPr>
                        <m:t> </m:t>
                      </m:r>
                      <m:groupChr>
                        <m:groupChrPr>
                          <m:chr m:val="→"/>
                          <m:vertJc m:val="bot"/>
                          <m:ctrlPr>
                            <a:rPr lang="fr-FR" sz="2500" i="1" smtClean="0">
                              <a:latin typeface="Cambria Math" panose="02040503050406030204" pitchFamily="18" charset="0"/>
                            </a:rPr>
                          </m:ctrlPr>
                        </m:groupChrPr>
                        <m:e>
                          <m:eqArr>
                            <m:eqArrPr>
                              <m:ctrlPr>
                                <a:rPr lang="fr-FR" sz="2500" b="0" i="1" smtClean="0">
                                  <a:latin typeface="Cambria Math" panose="02040503050406030204" pitchFamily="18" charset="0"/>
                                </a:rPr>
                              </m:ctrlPr>
                            </m:eqArrPr>
                            <m:e>
                              <m:r>
                                <m:rPr>
                                  <m:sty m:val="p"/>
                                  <m:brk m:alnAt="2"/>
                                </m:rPr>
                                <a:rPr lang="fr-FR" sz="2500" b="0" i="0" smtClean="0">
                                  <a:latin typeface="Cambria Math" panose="02040503050406030204" pitchFamily="18" charset="0"/>
                                </a:rPr>
                                <m:t>B</m:t>
                              </m:r>
                              <m:r>
                                <m:rPr>
                                  <m:sty m:val="p"/>
                                </m:rPr>
                                <a:rPr lang="fr-FR" sz="2500" b="0" i="0" smtClean="0">
                                  <a:latin typeface="Cambria Math" panose="02040503050406030204" pitchFamily="18" charset="0"/>
                                </a:rPr>
                                <m:t>ateman</m:t>
                              </m:r>
                              <m:r>
                                <a:rPr lang="fr-FR" sz="2500" b="0" i="0" smtClean="0">
                                  <a:latin typeface="Cambria Math" panose="02040503050406030204" pitchFamily="18" charset="0"/>
                                </a:rPr>
                                <m:t> </m:t>
                              </m:r>
                              <m:r>
                                <m:rPr>
                                  <m:sty m:val="p"/>
                                </m:rPr>
                                <a:rPr lang="fr-FR" sz="2500" b="0" i="0" smtClean="0">
                                  <a:latin typeface="Cambria Math" panose="02040503050406030204" pitchFamily="18" charset="0"/>
                                </a:rPr>
                                <m:t>Equation</m:t>
                              </m:r>
                              <m:r>
                                <a:rPr lang="fr-FR" sz="2500" b="0" i="0" smtClean="0">
                                  <a:latin typeface="Cambria Math" panose="02040503050406030204" pitchFamily="18" charset="0"/>
                                </a:rPr>
                                <m:t> </m:t>
                              </m:r>
                            </m:e>
                            <m:e>
                              <m:r>
                                <m:rPr>
                                  <m:sty m:val="p"/>
                                </m:rPr>
                                <a:rPr lang="fr-FR" sz="2500" b="0" i="0" smtClean="0">
                                  <a:latin typeface="Cambria Math" panose="02040503050406030204" pitchFamily="18" charset="0"/>
                                </a:rPr>
                                <m:t>Resolution</m:t>
                              </m:r>
                            </m:e>
                          </m:eqArr>
                        </m:e>
                      </m:groupChr>
                      <m:sSub>
                        <m:sSubPr>
                          <m:ctrlPr>
                            <a:rPr lang="fr-FR" sz="2500" b="1" i="1">
                              <a:latin typeface="Cambria Math" panose="02040503050406030204" pitchFamily="18" charset="0"/>
                            </a:rPr>
                          </m:ctrlPr>
                        </m:sSubPr>
                        <m:e>
                          <m:r>
                            <a:rPr lang="fr-FR" sz="2500" b="1" i="0">
                              <a:latin typeface="Cambria Math" panose="02040503050406030204" pitchFamily="18" charset="0"/>
                            </a:rPr>
                            <m:t>𝛕</m:t>
                          </m:r>
                        </m:e>
                        <m:sub>
                          <m:r>
                            <a:rPr lang="fr-FR" sz="2500" b="1" i="0">
                              <a:latin typeface="Cambria Math" panose="02040503050406030204" pitchFamily="18" charset="0"/>
                            </a:rPr>
                            <m:t>𝐟</m:t>
                          </m:r>
                        </m:sub>
                      </m:sSub>
                      <m:groupChr>
                        <m:groupChrPr>
                          <m:chr m:val="→"/>
                          <m:vertJc m:val="bot"/>
                          <m:ctrlPr>
                            <a:rPr lang="fr-FR" sz="2500" b="0" i="1" smtClean="0">
                              <a:latin typeface="Cambria Math" panose="02040503050406030204" pitchFamily="18" charset="0"/>
                            </a:rPr>
                          </m:ctrlPr>
                        </m:groupChrPr>
                        <m:e/>
                      </m:groupChr>
                      <m:sSub>
                        <m:sSubPr>
                          <m:ctrlPr>
                            <a:rPr lang="fr-FR" sz="2500" b="1" i="1" smtClean="0">
                              <a:latin typeface="Cambria Math" panose="02040503050406030204" pitchFamily="18" charset="0"/>
                            </a:rPr>
                          </m:ctrlPr>
                        </m:sSubPr>
                        <m:e>
                          <m:r>
                            <a:rPr lang="fr-FR" sz="2500" b="1" i="1" smtClean="0">
                              <a:latin typeface="Cambria Math" panose="02040503050406030204" pitchFamily="18" charset="0"/>
                            </a:rPr>
                            <m:t> </m:t>
                          </m:r>
                          <m:r>
                            <a:rPr lang="fr-FR" sz="2500" b="1" i="0">
                              <a:latin typeface="Cambria Math" panose="02040503050406030204" pitchFamily="18" charset="0"/>
                            </a:rPr>
                            <m:t>𝐈𝐑</m:t>
                          </m:r>
                        </m:e>
                        <m:sub>
                          <m:r>
                            <a:rPr lang="fr-FR" sz="2500" b="1" i="0">
                              <a:latin typeface="Cambria Math" panose="02040503050406030204" pitchFamily="18" charset="0"/>
                            </a:rPr>
                            <m:t>𝐞𝐱𝐩</m:t>
                          </m:r>
                        </m:sub>
                      </m:sSub>
                      <m:r>
                        <a:rPr lang="fr-FR" sz="2500" b="1" i="0" smtClean="0">
                          <a:latin typeface="Cambria Math" panose="02040503050406030204" pitchFamily="18" charset="0"/>
                        </a:rPr>
                        <m:t>=</m:t>
                      </m:r>
                      <m:f>
                        <m:fPr>
                          <m:ctrlPr>
                            <a:rPr lang="fr-FR" sz="2500" b="1" i="1">
                              <a:latin typeface="Cambria Math" panose="02040503050406030204" pitchFamily="18" charset="0"/>
                            </a:rPr>
                          </m:ctrlPr>
                        </m:fPr>
                        <m:num>
                          <m:sSub>
                            <m:sSubPr>
                              <m:ctrlPr>
                                <a:rPr lang="fr-FR" sz="2500" b="1" i="1">
                                  <a:latin typeface="Cambria Math" panose="02040503050406030204" pitchFamily="18" charset="0"/>
                                </a:rPr>
                              </m:ctrlPr>
                            </m:sSubPr>
                            <m:e>
                              <m:r>
                                <a:rPr lang="fr-FR" sz="2500" b="1" i="0">
                                  <a:latin typeface="Cambria Math" panose="02040503050406030204" pitchFamily="18" charset="0"/>
                                </a:rPr>
                                <m:t>𝛕</m:t>
                              </m:r>
                            </m:e>
                            <m:sub>
                              <m:r>
                                <a:rPr lang="fr-FR" sz="2500" b="1" i="0">
                                  <a:latin typeface="Cambria Math" panose="02040503050406030204" pitchFamily="18" charset="0"/>
                                </a:rPr>
                                <m:t>𝐟</m:t>
                              </m:r>
                            </m:sub>
                          </m:sSub>
                          <m:r>
                            <a:rPr lang="fr-FR" sz="2500" b="1" i="0">
                              <a:latin typeface="Cambria Math" panose="02040503050406030204" pitchFamily="18" charset="0"/>
                            </a:rPr>
                            <m:t>(</m:t>
                          </m:r>
                          <m:r>
                            <a:rPr lang="fr-FR" sz="2500" b="1" i="0">
                              <a:latin typeface="Cambria Math" panose="02040503050406030204" pitchFamily="18" charset="0"/>
                            </a:rPr>
                            <m:t>𝐈𝐒</m:t>
                          </m:r>
                          <m:r>
                            <a:rPr lang="fr-FR" sz="2500" b="1" i="0">
                              <a:latin typeface="Cambria Math" panose="02040503050406030204" pitchFamily="18" charset="0"/>
                            </a:rPr>
                            <m:t>)</m:t>
                          </m:r>
                        </m:num>
                        <m:den>
                          <m:sSub>
                            <m:sSubPr>
                              <m:ctrlPr>
                                <a:rPr lang="fr-FR" sz="2500" b="1" i="1">
                                  <a:latin typeface="Cambria Math" panose="02040503050406030204" pitchFamily="18" charset="0"/>
                                </a:rPr>
                              </m:ctrlPr>
                            </m:sSubPr>
                            <m:e>
                              <m:r>
                                <a:rPr lang="fr-FR" sz="2500" b="1" i="0">
                                  <a:latin typeface="Cambria Math" panose="02040503050406030204" pitchFamily="18" charset="0"/>
                                </a:rPr>
                                <m:t>𝛕</m:t>
                              </m:r>
                            </m:e>
                            <m:sub>
                              <m:r>
                                <a:rPr lang="fr-FR" sz="2500" b="1" i="0">
                                  <a:latin typeface="Cambria Math" panose="02040503050406030204" pitchFamily="18" charset="0"/>
                                </a:rPr>
                                <m:t>𝐟</m:t>
                              </m:r>
                            </m:sub>
                          </m:sSub>
                          <m:d>
                            <m:dPr>
                              <m:ctrlPr>
                                <a:rPr lang="fr-FR" sz="2500" b="1" i="1">
                                  <a:latin typeface="Cambria Math" panose="02040503050406030204" pitchFamily="18" charset="0"/>
                                </a:rPr>
                              </m:ctrlPr>
                            </m:dPr>
                            <m:e>
                              <m:r>
                                <a:rPr lang="fr-FR" sz="2500" b="1" i="0">
                                  <a:latin typeface="Cambria Math" panose="02040503050406030204" pitchFamily="18" charset="0"/>
                                </a:rPr>
                                <m:t>𝐈𝐒</m:t>
                              </m:r>
                            </m:e>
                          </m:d>
                          <m:r>
                            <a:rPr lang="fr-FR" sz="2500" b="1" i="0">
                              <a:latin typeface="Cambria Math" panose="02040503050406030204" pitchFamily="18" charset="0"/>
                            </a:rPr>
                            <m:t>+</m:t>
                          </m:r>
                          <m:sSub>
                            <m:sSubPr>
                              <m:ctrlPr>
                                <a:rPr lang="fr-FR" sz="2500" b="1" i="1">
                                  <a:latin typeface="Cambria Math" panose="02040503050406030204" pitchFamily="18" charset="0"/>
                                </a:rPr>
                              </m:ctrlPr>
                            </m:sSubPr>
                            <m:e>
                              <m:r>
                                <a:rPr lang="fr-FR" sz="2500" b="1" i="0">
                                  <a:latin typeface="Cambria Math" panose="02040503050406030204" pitchFamily="18" charset="0"/>
                                </a:rPr>
                                <m:t>𝛕</m:t>
                              </m:r>
                            </m:e>
                            <m:sub>
                              <m:r>
                                <a:rPr lang="fr-FR" sz="2500" b="1" i="0">
                                  <a:latin typeface="Cambria Math" panose="02040503050406030204" pitchFamily="18" charset="0"/>
                                </a:rPr>
                                <m:t>𝐟</m:t>
                              </m:r>
                            </m:sub>
                          </m:sSub>
                          <m:r>
                            <a:rPr lang="fr-FR" sz="2500" b="1" i="0">
                              <a:latin typeface="Cambria Math" panose="02040503050406030204" pitchFamily="18" charset="0"/>
                            </a:rPr>
                            <m:t>(</m:t>
                          </m:r>
                          <m:r>
                            <a:rPr lang="fr-FR" sz="2500" b="1" i="0">
                              <a:latin typeface="Cambria Math" panose="02040503050406030204" pitchFamily="18" charset="0"/>
                            </a:rPr>
                            <m:t>𝐆𝐒</m:t>
                          </m:r>
                          <m:r>
                            <a:rPr lang="fr-FR" sz="2500" b="1" i="0">
                              <a:latin typeface="Cambria Math" panose="02040503050406030204" pitchFamily="18" charset="0"/>
                            </a:rPr>
                            <m:t>)</m:t>
                          </m:r>
                        </m:den>
                      </m:f>
                    </m:oMath>
                  </m:oMathPara>
                </a14:m>
                <a:endParaRPr lang="fr-FR" sz="2500" b="1" dirty="0"/>
              </a:p>
            </p:txBody>
          </p:sp>
        </mc:Choice>
        <mc:Fallback xmlns="">
          <p:sp>
            <p:nvSpPr>
              <p:cNvPr id="6" name="TextBox 5"/>
              <p:cNvSpPr txBox="1">
                <a:spLocks noRot="1" noChangeAspect="1" noMove="1" noResize="1" noEditPoints="1" noAdjustHandles="1" noChangeArrowheads="1" noChangeShapeType="1" noTextEdit="1"/>
              </p:cNvSpPr>
              <p:nvPr/>
            </p:nvSpPr>
            <p:spPr bwMode="auto">
              <a:xfrm>
                <a:off x="3876" y="1295099"/>
                <a:ext cx="12068190" cy="109555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4261" y="2754519"/>
                <a:ext cx="11283477" cy="1314334"/>
              </a:xfrm>
              <a:prstGeom prst="rect">
                <a:avLst/>
              </a:prstGeom>
            </p:spPr>
            <p:txBody>
              <a:bodyPr wrap="square">
                <a:spAutoFit/>
              </a:bodyPr>
              <a:lstStyle/>
              <a:p>
                <a:pPr algn="just"/>
                <a14:m>
                  <m:oMath xmlns:m="http://schemas.openxmlformats.org/officeDocument/2006/math">
                    <m:sSub>
                      <m:sSubPr>
                        <m:ctrlPr>
                          <a:rPr lang="fr-FR" sz="2000" i="1" smtClean="0">
                            <a:solidFill>
                              <a:srgbClr val="0000FF"/>
                            </a:solidFill>
                            <a:latin typeface="Cambria Math" panose="02040503050406030204" pitchFamily="18" charset="0"/>
                          </a:rPr>
                        </m:ctrlPr>
                      </m:sSubPr>
                      <m:e>
                        <m:r>
                          <m:rPr>
                            <m:sty m:val="p"/>
                          </m:rPr>
                          <a:rPr lang="fr-FR" sz="2000" b="0" i="1">
                            <a:solidFill>
                              <a:srgbClr val="0000FF"/>
                            </a:solidFill>
                            <a:latin typeface="Cambria Math" panose="02040503050406030204" pitchFamily="18" charset="0"/>
                            <a:ea typeface="Cambria Math" panose="02040503050406030204" pitchFamily="18" charset="0"/>
                          </a:rPr>
                          <m:t>ε</m:t>
                        </m:r>
                      </m:e>
                      <m:sub>
                        <m:r>
                          <m:rPr>
                            <m:sty m:val="p"/>
                          </m:rPr>
                          <a:rPr lang="fr-FR" sz="2000" b="0" i="1">
                            <a:solidFill>
                              <a:srgbClr val="0000FF"/>
                            </a:solidFill>
                            <a:latin typeface="Cambria Math" panose="02040503050406030204" pitchFamily="18" charset="0"/>
                            <a:ea typeface="Cambria Math" panose="02040503050406030204" pitchFamily="18" charset="0"/>
                          </a:rPr>
                          <m:t>γ</m:t>
                        </m:r>
                      </m:sub>
                    </m:sSub>
                    <m:r>
                      <a:rPr lang="fr-FR" sz="2000" b="0" i="0" smtClean="0">
                        <a:solidFill>
                          <a:schemeClr val="tx1"/>
                        </a:solidFill>
                        <a:latin typeface="Cambria Math" panose="02040503050406030204" pitchFamily="18" charset="0"/>
                        <a:ea typeface="Cambria Math" panose="02040503050406030204" pitchFamily="18" charset="0"/>
                      </a:rPr>
                      <m:t>:</m:t>
                    </m:r>
                  </m:oMath>
                </a14:m>
                <a:r>
                  <a:rPr lang="fr-FR" dirty="0"/>
                  <a:t> Detector</a:t>
                </a:r>
                <a:r>
                  <a:rPr lang="fr-FR" dirty="0">
                    <a:solidFill>
                      <a:srgbClr val="CF208F"/>
                    </a:solidFill>
                  </a:rPr>
                  <a:t> </a:t>
                </a:r>
                <a:r>
                  <a:rPr lang="fr-FR" dirty="0" err="1"/>
                  <a:t>Efficiency</a:t>
                </a:r>
                <a:r>
                  <a:rPr lang="fr-FR" dirty="0"/>
                  <a:t>,</a:t>
                </a:r>
                <a:endParaRPr lang="fr-FR" dirty="0">
                  <a:solidFill>
                    <a:srgbClr val="CC0099"/>
                  </a:solidFill>
                </a:endParaRPr>
              </a:p>
              <a:p>
                <a:pPr algn="just"/>
                <a14:m>
                  <m:oMath xmlns:m="http://schemas.openxmlformats.org/officeDocument/2006/math">
                    <m:sSub>
                      <m:sSubPr>
                        <m:ctrlPr>
                          <a:rPr lang="fr-FR" sz="2000" i="1" smtClean="0">
                            <a:solidFill>
                              <a:srgbClr val="FF00FF"/>
                            </a:solidFill>
                            <a:latin typeface="Cambria Math" panose="02040503050406030204" pitchFamily="18" charset="0"/>
                          </a:rPr>
                        </m:ctrlPr>
                      </m:sSubPr>
                      <m:e>
                        <m:r>
                          <m:rPr>
                            <m:sty m:val="p"/>
                          </m:rPr>
                          <a:rPr lang="fr-FR" sz="2000" b="0" i="1">
                            <a:solidFill>
                              <a:srgbClr val="FF00FF"/>
                            </a:solidFill>
                            <a:latin typeface="Cambria Math" panose="02040503050406030204" pitchFamily="18" charset="0"/>
                            <a:ea typeface="Cambria Math" panose="02040503050406030204" pitchFamily="18" charset="0"/>
                          </a:rPr>
                          <m:t>f</m:t>
                        </m:r>
                      </m:e>
                      <m:sub>
                        <m:r>
                          <m:rPr>
                            <m:sty m:val="p"/>
                          </m:rPr>
                          <a:rPr lang="fr-FR" sz="2000" b="0" i="1">
                            <a:solidFill>
                              <a:srgbClr val="FF00FF"/>
                            </a:solidFill>
                            <a:latin typeface="Cambria Math" panose="02040503050406030204" pitchFamily="18" charset="0"/>
                            <a:ea typeface="Cambria Math" panose="02040503050406030204" pitchFamily="18" charset="0"/>
                          </a:rPr>
                          <m:t>γ</m:t>
                        </m:r>
                      </m:sub>
                    </m:sSub>
                    <m:r>
                      <a:rPr lang="fr-FR" sz="2000" b="0">
                        <a:latin typeface="Cambria Math" panose="02040503050406030204" pitchFamily="18" charset="0"/>
                        <a:ea typeface="Cambria Math" panose="02040503050406030204" pitchFamily="18" charset="0"/>
                      </a:rPr>
                      <m:t>:</m:t>
                    </m:r>
                  </m:oMath>
                </a14:m>
                <a:r>
                  <a:rPr lang="fr-FR" dirty="0">
                    <a:cs typeface="Poppins" panose="020B0604020202020204" charset="0"/>
                  </a:rPr>
                  <a:t> Correction factor for </a:t>
                </a:r>
                <a:r>
                  <a:rPr lang="fr-FR" dirty="0" err="1">
                    <a:cs typeface="Poppins" panose="020B0604020202020204" charset="0"/>
                  </a:rPr>
                  <a:t>Sum-Effect</a:t>
                </a:r>
                <a:r>
                  <a:rPr lang="fr-FR" dirty="0">
                    <a:cs typeface="Poppins" panose="020B0604020202020204" charset="0"/>
                  </a:rPr>
                  <a:t>,</a:t>
                </a:r>
              </a:p>
              <a:p>
                <a:pPr algn="just"/>
                <a:endParaRPr lang="fr-FR" dirty="0">
                  <a:cs typeface="Poppins" panose="020B0604020202020204" charset="0"/>
                </a:endParaRPr>
              </a:p>
              <a:p>
                <a:pPr algn="just"/>
                <a:endParaRPr lang="fr-FR" dirty="0">
                  <a:cs typeface="Poppins" panose="020B060402020202020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54261" y="2754519"/>
                <a:ext cx="11283477" cy="1314334"/>
              </a:xfrm>
              <a:prstGeom prst="rect">
                <a:avLst/>
              </a:prstGeom>
              <a:blipFill>
                <a:blip r:embed="rId3"/>
                <a:stretch>
                  <a:fillRect t="-465"/>
                </a:stretch>
              </a:blipFill>
            </p:spPr>
            <p:txBody>
              <a:bodyPr/>
              <a:lstStyle/>
              <a:p>
                <a:r>
                  <a:rPr lang="en-US">
                    <a:noFill/>
                  </a:rPr>
                  <a:t> </a:t>
                </a:r>
              </a:p>
            </p:txBody>
          </p:sp>
        </mc:Fallback>
      </mc:AlternateContent>
      <p:sp>
        <p:nvSpPr>
          <p:cNvPr id="24" name="Rectangle 23"/>
          <p:cNvSpPr/>
          <p:nvPr/>
        </p:nvSpPr>
        <p:spPr>
          <a:xfrm>
            <a:off x="8120535" y="1349996"/>
            <a:ext cx="3410645" cy="1148099"/>
          </a:xfrm>
          <a:prstGeom prst="rect">
            <a:avLst/>
          </a:prstGeom>
          <a:noFill/>
          <a:ln w="38100">
            <a:solidFill>
              <a:srgbClr val="197B89"/>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47" name="Rectangle 46"/>
          <p:cNvSpPr/>
          <p:nvPr/>
        </p:nvSpPr>
        <p:spPr>
          <a:xfrm>
            <a:off x="7963438" y="2554788"/>
            <a:ext cx="4017445" cy="276999"/>
          </a:xfrm>
          <a:prstGeom prst="rect">
            <a:avLst/>
          </a:prstGeom>
        </p:spPr>
        <p:txBody>
          <a:bodyPr wrap="none">
            <a:spAutoFit/>
          </a:bodyPr>
          <a:lstStyle/>
          <a:p>
            <a:pPr algn="ctr"/>
            <a:r>
              <a:rPr lang="en-US" sz="1200" dirty="0">
                <a:latin typeface="Poppins" panose="020B0604020202020204" charset="0"/>
                <a:cs typeface="Poppins" panose="020B0604020202020204" charset="0"/>
              </a:rPr>
              <a:t>IR: Isomeric Ratio, IS: Isomeric State, GS: Ground State</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9F164C9-A57D-4585-BEF8-E2402A976B79}"/>
                  </a:ext>
                </a:extLst>
              </p:cNvPr>
              <p:cNvSpPr/>
              <p:nvPr/>
            </p:nvSpPr>
            <p:spPr>
              <a:xfrm>
                <a:off x="454260" y="3650662"/>
                <a:ext cx="11283477" cy="375552"/>
              </a:xfrm>
              <a:prstGeom prst="rect">
                <a:avLst/>
              </a:prstGeom>
            </p:spPr>
            <p:txBody>
              <a:bodyPr wrap="square">
                <a:spAutoFit/>
              </a:bodyPr>
              <a:lstStyle/>
              <a:p>
                <a:pPr algn="just"/>
                <a:r>
                  <a:rPr lang="fr-FR" dirty="0">
                    <a:cs typeface="Poppins" panose="020B0604020202020204" charset="0"/>
                  </a:rPr>
                  <a:t>will </a:t>
                </a:r>
                <a:r>
                  <a:rPr lang="fr-FR" dirty="0" err="1">
                    <a:cs typeface="Poppins" panose="020B0604020202020204" charset="0"/>
                  </a:rPr>
                  <a:t>be</a:t>
                </a:r>
                <a:r>
                  <a:rPr lang="fr-FR" dirty="0">
                    <a:cs typeface="Poppins" panose="020B0604020202020204" charset="0"/>
                  </a:rPr>
                  <a:t> </a:t>
                </a:r>
                <a:r>
                  <a:rPr lang="fr-FR" dirty="0" err="1">
                    <a:cs typeface="Poppins" panose="020B0604020202020204" charset="0"/>
                  </a:rPr>
                  <a:t>derived</a:t>
                </a:r>
                <a:r>
                  <a:rPr lang="fr-FR" dirty="0">
                    <a:cs typeface="Poppins" panose="020B0604020202020204" charset="0"/>
                  </a:rPr>
                  <a:t> </a:t>
                </a:r>
                <a:r>
                  <a:rPr lang="fr-FR" dirty="0" err="1">
                    <a:cs typeface="Poppins" panose="020B0604020202020204" charset="0"/>
                  </a:rPr>
                  <a:t>from</a:t>
                </a:r>
                <a:r>
                  <a:rPr lang="fr-FR" dirty="0">
                    <a:cs typeface="Poppins" panose="020B0604020202020204" charset="0"/>
                  </a:rPr>
                  <a:t> </a:t>
                </a:r>
                <a14:m>
                  <m:oMath xmlns:m="http://schemas.openxmlformats.org/officeDocument/2006/math">
                    <m:sSup>
                      <m:sSupPr>
                        <m:ctrlPr>
                          <a:rPr lang="fr-FR" b="1" i="1" smtClean="0">
                            <a:latin typeface="Cambria Math" panose="02040503050406030204" pitchFamily="18" charset="0"/>
                            <a:cs typeface="Poppins" panose="020B0604020202020204" charset="0"/>
                          </a:rPr>
                        </m:ctrlPr>
                      </m:sSupPr>
                      <m:e>
                        <m:r>
                          <m:rPr>
                            <m:nor/>
                          </m:rPr>
                          <a:rPr lang="fr-FR" b="1" dirty="0">
                            <a:cs typeface="Poppins" panose="020B0604020202020204" charset="0"/>
                          </a:rPr>
                          <m:t>TrueCoinc</m:t>
                        </m:r>
                      </m:e>
                      <m:sup>
                        <m:r>
                          <a:rPr lang="fr-FR" b="1" i="1" smtClean="0">
                            <a:latin typeface="Cambria Math" panose="02040503050406030204" pitchFamily="18" charset="0"/>
                            <a:cs typeface="Poppins" panose="020B0604020202020204" charset="0"/>
                          </a:rPr>
                          <m:t>𝟏</m:t>
                        </m:r>
                      </m:sup>
                    </m:sSup>
                  </m:oMath>
                </a14:m>
                <a:r>
                  <a:rPr lang="fr-FR" dirty="0">
                    <a:cs typeface="Poppins" panose="020B0604020202020204" charset="0"/>
                  </a:rPr>
                  <a:t> and Monte Carlo Simulation </a:t>
                </a:r>
                <a14:m>
                  <m:oMath xmlns:m="http://schemas.openxmlformats.org/officeDocument/2006/math">
                    <m:sSup>
                      <m:sSupPr>
                        <m:ctrlPr>
                          <a:rPr lang="fr-FR" b="1" i="1">
                            <a:latin typeface="Cambria Math" panose="02040503050406030204" pitchFamily="18" charset="0"/>
                            <a:cs typeface="Poppins" panose="020B0604020202020204" charset="0"/>
                          </a:rPr>
                        </m:ctrlPr>
                      </m:sSupPr>
                      <m:e>
                        <m:r>
                          <m:rPr>
                            <m:nor/>
                          </m:rPr>
                          <a:rPr lang="fr-FR" b="1" dirty="0">
                            <a:cs typeface="Poppins" panose="020B0604020202020204" charset="0"/>
                          </a:rPr>
                          <m:t>MCNP</m:t>
                        </m:r>
                        <m:r>
                          <m:rPr>
                            <m:nor/>
                          </m:rPr>
                          <a:rPr lang="fr-FR" b="1" dirty="0">
                            <a:cs typeface="Poppins" panose="020B0604020202020204" charset="0"/>
                          </a:rPr>
                          <m:t>6</m:t>
                        </m:r>
                      </m:e>
                      <m:sup>
                        <m:r>
                          <a:rPr lang="fr-FR" b="1" i="1" dirty="0" smtClean="0">
                            <a:latin typeface="Cambria Math" panose="02040503050406030204" pitchFamily="18" charset="0"/>
                            <a:cs typeface="Poppins" panose="020B0604020202020204" charset="0"/>
                          </a:rPr>
                          <m:t>𝟐</m:t>
                        </m:r>
                      </m:sup>
                    </m:sSup>
                  </m:oMath>
                </a14:m>
                <a:r>
                  <a:rPr lang="fr-FR" dirty="0">
                    <a:cs typeface="Poppins" panose="020B0604020202020204" charset="0"/>
                  </a:rPr>
                  <a:t> (in </a:t>
                </a:r>
                <a:r>
                  <a:rPr lang="fr-FR" dirty="0" err="1">
                    <a:cs typeface="Poppins" panose="020B0604020202020204" charset="0"/>
                  </a:rPr>
                  <a:t>progress</a:t>
                </a:r>
                <a:r>
                  <a:rPr lang="fr-FR" dirty="0">
                    <a:cs typeface="Poppins" panose="020B0604020202020204" charset="0"/>
                  </a:rPr>
                  <a:t>).</a:t>
                </a:r>
              </a:p>
            </p:txBody>
          </p:sp>
        </mc:Choice>
        <mc:Fallback xmlns="">
          <p:sp>
            <p:nvSpPr>
              <p:cNvPr id="11" name="Rectangle 10">
                <a:extLst>
                  <a:ext uri="{FF2B5EF4-FFF2-40B4-BE49-F238E27FC236}">
                    <a16:creationId xmlns:a16="http://schemas.microsoft.com/office/drawing/2014/main" id="{89F164C9-A57D-4585-BEF8-E2402A976B79}"/>
                  </a:ext>
                </a:extLst>
              </p:cNvPr>
              <p:cNvSpPr>
                <a:spLocks noRot="1" noChangeAspect="1" noMove="1" noResize="1" noEditPoints="1" noAdjustHandles="1" noChangeArrowheads="1" noChangeShapeType="1" noTextEdit="1"/>
              </p:cNvSpPr>
              <p:nvPr/>
            </p:nvSpPr>
            <p:spPr>
              <a:xfrm>
                <a:off x="454260" y="3650662"/>
                <a:ext cx="11283477" cy="375552"/>
              </a:xfrm>
              <a:prstGeom prst="rect">
                <a:avLst/>
              </a:prstGeom>
              <a:blipFill>
                <a:blip r:embed="rId4"/>
                <a:stretch>
                  <a:fillRect l="-486" t="-8197" b="-26230"/>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07BFFEC8-F815-40CE-A8F8-064F41B60C64}"/>
              </a:ext>
            </a:extLst>
          </p:cNvPr>
          <p:cNvSpPr/>
          <p:nvPr/>
        </p:nvSpPr>
        <p:spPr>
          <a:xfrm>
            <a:off x="762979" y="6124016"/>
            <a:ext cx="9993642" cy="338554"/>
          </a:xfrm>
          <a:prstGeom prst="rect">
            <a:avLst/>
          </a:prstGeom>
        </p:spPr>
        <p:txBody>
          <a:bodyPr wrap="square">
            <a:spAutoFit/>
          </a:bodyPr>
          <a:lstStyle/>
          <a:p>
            <a:pPr algn="just" defTabSz="449263">
              <a:buClr>
                <a:srgbClr val="000000"/>
              </a:buClr>
              <a:buSzPct val="100000"/>
              <a:defRPr/>
            </a:pPr>
            <a:r>
              <a:rPr lang="en-US" sz="800" dirty="0">
                <a:solidFill>
                  <a:srgbClr val="0000FF"/>
                </a:solidFill>
              </a:rPr>
              <a:t>1.  </a:t>
            </a:r>
            <a:r>
              <a:rPr lang="en-US" sz="800" dirty="0" err="1">
                <a:solidFill>
                  <a:srgbClr val="0000FF"/>
                </a:solidFill>
              </a:rPr>
              <a:t>Sudar</a:t>
            </a:r>
            <a:r>
              <a:rPr lang="en-US" sz="800" dirty="0">
                <a:solidFill>
                  <a:srgbClr val="0000FF"/>
                </a:solidFill>
              </a:rPr>
              <a:t>, S. (2002). '</a:t>
            </a:r>
            <a:r>
              <a:rPr lang="en-US" sz="800" dirty="0" err="1">
                <a:solidFill>
                  <a:srgbClr val="0000FF"/>
                </a:solidFill>
              </a:rPr>
              <a:t>TrueCoinc</a:t>
            </a:r>
            <a:r>
              <a:rPr lang="en-US" sz="800" dirty="0">
                <a:solidFill>
                  <a:srgbClr val="0000FF"/>
                </a:solidFill>
              </a:rPr>
              <a:t>' software utility for calculation of the true coincidence correction (IAEA-TECDOC--1275). International Atomic Energy Agency (IAEA)</a:t>
            </a:r>
            <a:endParaRPr lang="fr-FR" sz="800" dirty="0">
              <a:solidFill>
                <a:srgbClr val="0000FF"/>
              </a:solidFill>
              <a:ea typeface="Calibri" panose="020F0502020204030204" pitchFamily="34" charset="0"/>
              <a:cs typeface="Calibri" panose="020F0502020204030204" pitchFamily="34" charset="0"/>
            </a:endParaRPr>
          </a:p>
          <a:p>
            <a:pPr algn="just" defTabSz="449263">
              <a:buClr>
                <a:srgbClr val="000000"/>
              </a:buClr>
              <a:buSzPct val="100000"/>
              <a:defRPr/>
            </a:pPr>
            <a:r>
              <a:rPr lang="en-US" sz="800" dirty="0">
                <a:solidFill>
                  <a:srgbClr val="0000FF"/>
                </a:solidFill>
                <a:ea typeface="Calibri" panose="020F0502020204030204" pitchFamily="34" charset="0"/>
                <a:cs typeface="Calibri" panose="020F0502020204030204" pitchFamily="34" charset="0"/>
              </a:rPr>
              <a:t>2. D.B. </a:t>
            </a:r>
            <a:r>
              <a:rPr lang="en-US" sz="800" dirty="0" err="1">
                <a:solidFill>
                  <a:srgbClr val="0000FF"/>
                </a:solidFill>
                <a:ea typeface="Calibri" panose="020F0502020204030204" pitchFamily="34" charset="0"/>
                <a:cs typeface="Calibri" panose="020F0502020204030204" pitchFamily="34" charset="0"/>
              </a:rPr>
              <a:t>Pelowitz</a:t>
            </a:r>
            <a:r>
              <a:rPr lang="en-US" sz="800" dirty="0">
                <a:solidFill>
                  <a:srgbClr val="0000FF"/>
                </a:solidFill>
                <a:ea typeface="Calibri" panose="020F0502020204030204" pitchFamily="34" charset="0"/>
                <a:cs typeface="Calibri" panose="020F0502020204030204" pitchFamily="34" charset="0"/>
              </a:rPr>
              <a:t> </a:t>
            </a:r>
            <a:r>
              <a:rPr lang="en-US" sz="800" i="1" dirty="0">
                <a:solidFill>
                  <a:srgbClr val="0000FF"/>
                </a:solidFill>
                <a:ea typeface="Calibri" panose="020F0502020204030204" pitchFamily="34" charset="0"/>
                <a:cs typeface="Calibri" panose="020F0502020204030204" pitchFamily="34" charset="0"/>
              </a:rPr>
              <a:t>et al</a:t>
            </a:r>
            <a:r>
              <a:rPr lang="en-US" sz="800" dirty="0">
                <a:solidFill>
                  <a:srgbClr val="0000FF"/>
                </a:solidFill>
                <a:ea typeface="Calibri" panose="020F0502020204030204" pitchFamily="34" charset="0"/>
                <a:cs typeface="Calibri" panose="020F0502020204030204" pitchFamily="34" charset="0"/>
              </a:rPr>
              <a:t>., Tech. Rep. LA-CP-13-00634, </a:t>
            </a:r>
            <a:r>
              <a:rPr lang="en-US" sz="800" dirty="0" err="1">
                <a:solidFill>
                  <a:srgbClr val="0000FF"/>
                </a:solidFill>
                <a:ea typeface="Calibri" panose="020F0502020204030204" pitchFamily="34" charset="0"/>
                <a:cs typeface="Calibri" panose="020F0502020204030204" pitchFamily="34" charset="0"/>
              </a:rPr>
              <a:t>LosAlamos</a:t>
            </a:r>
            <a:r>
              <a:rPr lang="en-US" sz="800" dirty="0">
                <a:solidFill>
                  <a:srgbClr val="0000FF"/>
                </a:solidFill>
                <a:ea typeface="Calibri" panose="020F0502020204030204" pitchFamily="34" charset="0"/>
                <a:cs typeface="Calibri" panose="020F0502020204030204" pitchFamily="34" charset="0"/>
              </a:rPr>
              <a:t> National Laboratory, Los Alamos, NM, USA, 2013</a:t>
            </a:r>
          </a:p>
        </p:txBody>
      </p:sp>
      <p:pic>
        <p:nvPicPr>
          <p:cNvPr id="13" name="Picture 12">
            <a:extLst>
              <a:ext uri="{FF2B5EF4-FFF2-40B4-BE49-F238E27FC236}">
                <a16:creationId xmlns:a16="http://schemas.microsoft.com/office/drawing/2014/main" id="{0748C142-514D-469B-AC99-B141DF9FFCD6}"/>
              </a:ext>
            </a:extLst>
          </p:cNvPr>
          <p:cNvPicPr>
            <a:picLocks noChangeAspect="1"/>
          </p:cNvPicPr>
          <p:nvPr/>
        </p:nvPicPr>
        <p:blipFill rotWithShape="1">
          <a:blip r:embed="rId5">
            <a:extLst>
              <a:ext uri="{28A0092B-C50C-407E-A947-70E740481C1C}">
                <a14:useLocalDpi xmlns:a14="http://schemas.microsoft.com/office/drawing/2010/main" val="0"/>
              </a:ext>
            </a:extLst>
          </a:blip>
          <a:srcRect l="6675" t="3701" r="8750" b="4231"/>
          <a:stretch/>
        </p:blipFill>
        <p:spPr>
          <a:xfrm rot="16200000">
            <a:off x="1572108" y="3285347"/>
            <a:ext cx="1750213" cy="3492163"/>
          </a:xfrm>
          <a:prstGeom prst="rect">
            <a:avLst/>
          </a:prstGeom>
        </p:spPr>
      </p:pic>
      <p:pic>
        <p:nvPicPr>
          <p:cNvPr id="16" name="Picture 15">
            <a:extLst>
              <a:ext uri="{FF2B5EF4-FFF2-40B4-BE49-F238E27FC236}">
                <a16:creationId xmlns:a16="http://schemas.microsoft.com/office/drawing/2014/main" id="{DC19D3DF-1760-4C33-93C1-E5948BF98D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7410" y="4505879"/>
            <a:ext cx="1415719" cy="1399175"/>
          </a:xfrm>
          <a:prstGeom prst="rect">
            <a:avLst/>
          </a:prstGeom>
        </p:spPr>
      </p:pic>
      <p:sp>
        <p:nvSpPr>
          <p:cNvPr id="17" name="TextBox 16">
            <a:extLst>
              <a:ext uri="{FF2B5EF4-FFF2-40B4-BE49-F238E27FC236}">
                <a16:creationId xmlns:a16="http://schemas.microsoft.com/office/drawing/2014/main" id="{A71351F8-938D-4C11-BA6B-B66F7327502B}"/>
              </a:ext>
            </a:extLst>
          </p:cNvPr>
          <p:cNvSpPr txBox="1"/>
          <p:nvPr/>
        </p:nvSpPr>
        <p:spPr>
          <a:xfrm>
            <a:off x="762979" y="4136547"/>
            <a:ext cx="1083481" cy="369332"/>
          </a:xfrm>
          <a:prstGeom prst="rect">
            <a:avLst/>
          </a:prstGeom>
          <a:noFill/>
        </p:spPr>
        <p:txBody>
          <a:bodyPr wrap="square" rtlCol="0">
            <a:spAutoFit/>
          </a:bodyPr>
          <a:lstStyle/>
          <a:p>
            <a:r>
              <a:rPr lang="fr-FR" b="1" dirty="0" err="1">
                <a:solidFill>
                  <a:schemeClr val="bg1"/>
                </a:solidFill>
              </a:rPr>
              <a:t>HPGe</a:t>
            </a:r>
            <a:r>
              <a:rPr lang="fr-FR" b="1" dirty="0">
                <a:solidFill>
                  <a:schemeClr val="bg1"/>
                </a:solidFill>
              </a:rPr>
              <a:t> 1</a:t>
            </a:r>
          </a:p>
        </p:txBody>
      </p:sp>
      <p:sp>
        <p:nvSpPr>
          <p:cNvPr id="18" name="TextBox 17">
            <a:extLst>
              <a:ext uri="{FF2B5EF4-FFF2-40B4-BE49-F238E27FC236}">
                <a16:creationId xmlns:a16="http://schemas.microsoft.com/office/drawing/2014/main" id="{3089F774-0164-4E85-B0C0-9FFFCBD63B45}"/>
              </a:ext>
            </a:extLst>
          </p:cNvPr>
          <p:cNvSpPr txBox="1"/>
          <p:nvPr/>
        </p:nvSpPr>
        <p:spPr>
          <a:xfrm>
            <a:off x="3185412" y="4159929"/>
            <a:ext cx="1083481" cy="369332"/>
          </a:xfrm>
          <a:prstGeom prst="rect">
            <a:avLst/>
          </a:prstGeom>
          <a:noFill/>
        </p:spPr>
        <p:txBody>
          <a:bodyPr wrap="square" rtlCol="0">
            <a:spAutoFit/>
          </a:bodyPr>
          <a:lstStyle/>
          <a:p>
            <a:r>
              <a:rPr lang="fr-FR" b="1" dirty="0" err="1">
                <a:solidFill>
                  <a:schemeClr val="bg1"/>
                </a:solidFill>
              </a:rPr>
              <a:t>HPGe</a:t>
            </a:r>
            <a:r>
              <a:rPr lang="fr-FR" b="1" dirty="0">
                <a:solidFill>
                  <a:schemeClr val="bg1"/>
                </a:solidFill>
              </a:rPr>
              <a:t> 2</a:t>
            </a:r>
          </a:p>
        </p:txBody>
      </p:sp>
      <p:sp>
        <p:nvSpPr>
          <p:cNvPr id="19" name="TextBox 18">
            <a:extLst>
              <a:ext uri="{FF2B5EF4-FFF2-40B4-BE49-F238E27FC236}">
                <a16:creationId xmlns:a16="http://schemas.microsoft.com/office/drawing/2014/main" id="{EF3DD35F-A46B-4E03-A70A-5763E01B56FE}"/>
              </a:ext>
            </a:extLst>
          </p:cNvPr>
          <p:cNvSpPr txBox="1"/>
          <p:nvPr/>
        </p:nvSpPr>
        <p:spPr>
          <a:xfrm>
            <a:off x="1819063" y="4060704"/>
            <a:ext cx="1130324" cy="369332"/>
          </a:xfrm>
          <a:prstGeom prst="rect">
            <a:avLst/>
          </a:prstGeom>
          <a:noFill/>
        </p:spPr>
        <p:txBody>
          <a:bodyPr wrap="square" rtlCol="0">
            <a:spAutoFit/>
          </a:bodyPr>
          <a:lstStyle/>
          <a:p>
            <a:pPr algn="ctr"/>
            <a:r>
              <a:rPr lang="fr-FR" b="1" dirty="0">
                <a:solidFill>
                  <a:schemeClr val="bg1"/>
                </a:solidFill>
              </a:rPr>
              <a:t>IC</a:t>
            </a:r>
          </a:p>
        </p:txBody>
      </p:sp>
      <p:sp>
        <p:nvSpPr>
          <p:cNvPr id="10" name="Isosceles Triangle 9">
            <a:extLst>
              <a:ext uri="{FF2B5EF4-FFF2-40B4-BE49-F238E27FC236}">
                <a16:creationId xmlns:a16="http://schemas.microsoft.com/office/drawing/2014/main" id="{A75640B3-D6E4-4461-B718-205598119E2C}"/>
              </a:ext>
            </a:extLst>
          </p:cNvPr>
          <p:cNvSpPr/>
          <p:nvPr/>
        </p:nvSpPr>
        <p:spPr>
          <a:xfrm rot="5400000">
            <a:off x="3913234" y="3981523"/>
            <a:ext cx="497840" cy="2590512"/>
          </a:xfrm>
          <a:prstGeom prst="triangle">
            <a:avLst>
              <a:gd name="adj" fmla="val 0"/>
            </a:avLst>
          </a:prstGeom>
          <a:solidFill>
            <a:srgbClr val="E377C2">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Tree>
    <p:extLst>
      <p:ext uri="{BB962C8B-B14F-4D97-AF65-F5344CB8AC3E}">
        <p14:creationId xmlns:p14="http://schemas.microsoft.com/office/powerpoint/2010/main" val="2704394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46CB12-1E8E-41D5-9235-AA9EB44E5474}"/>
              </a:ext>
            </a:extLst>
          </p:cNvPr>
          <p:cNvSpPr>
            <a:spLocks noGrp="1"/>
          </p:cNvSpPr>
          <p:nvPr>
            <p:ph type="dt" sz="half" idx="10"/>
          </p:nvPr>
        </p:nvSpPr>
        <p:spPr>
          <a:xfrm>
            <a:off x="9569669" y="6343650"/>
            <a:ext cx="1072931" cy="365125"/>
          </a:xfrm>
        </p:spPr>
        <p:txBody>
          <a:bodyPr/>
          <a:lstStyle/>
          <a:p>
            <a:r>
              <a:rPr lang="en-US"/>
              <a:t>3/12/2026</a:t>
            </a:r>
            <a:endParaRPr lang="fr-FR" dirty="0"/>
          </a:p>
        </p:txBody>
      </p:sp>
      <p:sp>
        <p:nvSpPr>
          <p:cNvPr id="5" name="Titre 4">
            <a:extLst>
              <a:ext uri="{FF2B5EF4-FFF2-40B4-BE49-F238E27FC236}">
                <a16:creationId xmlns:a16="http://schemas.microsoft.com/office/drawing/2014/main" id="{E57C4DE2-AF20-4F74-B037-E9CB99DEADAB}"/>
              </a:ext>
            </a:extLst>
          </p:cNvPr>
          <p:cNvSpPr>
            <a:spLocks noGrp="1"/>
          </p:cNvSpPr>
          <p:nvPr>
            <p:ph type="title"/>
          </p:nvPr>
        </p:nvSpPr>
        <p:spPr/>
        <p:txBody>
          <a:bodyPr/>
          <a:lstStyle/>
          <a:p>
            <a:r>
              <a:rPr lang="en-US" b="1" baseline="30000" dirty="0">
                <a:latin typeface="Poppins" panose="00000500000000000000" pitchFamily="2" charset="0"/>
                <a:ea typeface="Calibri" panose="020F0502020204030204" pitchFamily="34" charset="0"/>
                <a:cs typeface="Poppins" panose="00000500000000000000" pitchFamily="2" charset="0"/>
              </a:rPr>
              <a:t>241</a:t>
            </a:r>
            <a:r>
              <a:rPr lang="en-US" b="1" dirty="0">
                <a:latin typeface="Poppins" panose="00000500000000000000" pitchFamily="2" charset="0"/>
                <a:ea typeface="Calibri" panose="020F0502020204030204" pitchFamily="34" charset="0"/>
                <a:cs typeface="Poppins" panose="00000500000000000000" pitchFamily="2" charset="0"/>
              </a:rPr>
              <a:t>Am(2n</a:t>
            </a:r>
            <a:r>
              <a:rPr lang="en-US" b="1" baseline="-25000" dirty="0">
                <a:latin typeface="Poppins" panose="00000500000000000000" pitchFamily="2" charset="0"/>
                <a:ea typeface="Calibri" panose="020F0502020204030204" pitchFamily="34" charset="0"/>
                <a:cs typeface="Poppins" panose="00000500000000000000" pitchFamily="2" charset="0"/>
              </a:rPr>
              <a:t>th</a:t>
            </a:r>
            <a:r>
              <a:rPr lang="en-US" b="1" dirty="0">
                <a:latin typeface="Poppins" panose="00000500000000000000" pitchFamily="2" charset="0"/>
                <a:ea typeface="Calibri" panose="020F0502020204030204" pitchFamily="34" charset="0"/>
                <a:cs typeface="Poppins" panose="00000500000000000000" pitchFamily="2" charset="0"/>
              </a:rPr>
              <a:t>,f) mechanism</a:t>
            </a:r>
            <a:endParaRPr lang="fr-FR" dirty="0"/>
          </a:p>
        </p:txBody>
      </p:sp>
      <p:sp>
        <p:nvSpPr>
          <p:cNvPr id="7" name="ZoneTexte 6">
            <a:extLst>
              <a:ext uri="{FF2B5EF4-FFF2-40B4-BE49-F238E27FC236}">
                <a16:creationId xmlns:a16="http://schemas.microsoft.com/office/drawing/2014/main" id="{A47BEAF3-96AF-4020-B21E-834C60B04478}"/>
              </a:ext>
            </a:extLst>
          </p:cNvPr>
          <p:cNvSpPr txBox="1"/>
          <p:nvPr/>
        </p:nvSpPr>
        <p:spPr>
          <a:xfrm>
            <a:off x="453281" y="2618231"/>
            <a:ext cx="1317679" cy="369332"/>
          </a:xfrm>
          <a:prstGeom prst="rect">
            <a:avLst/>
          </a:prstGeom>
          <a:noFill/>
        </p:spPr>
        <p:txBody>
          <a:bodyPr wrap="square">
            <a:spAutoFit/>
          </a:bodyPr>
          <a:lstStyle/>
          <a:p>
            <a:r>
              <a:rPr lang="en-US" b="1" baseline="30000" dirty="0">
                <a:latin typeface="Poppins" panose="00000500000000000000" pitchFamily="2" charset="0"/>
                <a:ea typeface="Calibri" panose="020F0502020204030204" pitchFamily="34" charset="0"/>
                <a:cs typeface="Poppins" panose="00000500000000000000" pitchFamily="2" charset="0"/>
              </a:rPr>
              <a:t>241</a:t>
            </a:r>
            <a:r>
              <a:rPr lang="en-US" b="1" dirty="0">
                <a:latin typeface="Poppins" panose="00000500000000000000" pitchFamily="2" charset="0"/>
                <a:ea typeface="Calibri" panose="020F0502020204030204" pitchFamily="34" charset="0"/>
                <a:cs typeface="Poppins" panose="00000500000000000000" pitchFamily="2" charset="0"/>
              </a:rPr>
              <a:t>Am + n</a:t>
            </a:r>
            <a:endParaRPr lang="fr-FR" dirty="0"/>
          </a:p>
        </p:txBody>
      </p:sp>
      <p:cxnSp>
        <p:nvCxnSpPr>
          <p:cNvPr id="9" name="Connecteur droit avec flèche 8">
            <a:extLst>
              <a:ext uri="{FF2B5EF4-FFF2-40B4-BE49-F238E27FC236}">
                <a16:creationId xmlns:a16="http://schemas.microsoft.com/office/drawing/2014/main" id="{5935C428-6826-4461-9086-BD2CA3CD7EA5}"/>
              </a:ext>
            </a:extLst>
          </p:cNvPr>
          <p:cNvCxnSpPr>
            <a:cxnSpLocks/>
          </p:cNvCxnSpPr>
          <p:nvPr/>
        </p:nvCxnSpPr>
        <p:spPr>
          <a:xfrm>
            <a:off x="1770960" y="2802897"/>
            <a:ext cx="2049517"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D12CD2BB-F5DC-44CE-959F-E78651B7C534}"/>
                  </a:ext>
                </a:extLst>
              </p:cNvPr>
              <p:cNvSpPr txBox="1"/>
              <p:nvPr/>
            </p:nvSpPr>
            <p:spPr>
              <a:xfrm>
                <a:off x="2425227" y="2370870"/>
                <a:ext cx="1856111" cy="39299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b="0" i="1" smtClean="0">
                              <a:latin typeface="Cambria Math" panose="02040503050406030204" pitchFamily="18" charset="0"/>
                            </a:rPr>
                          </m:ctrlPr>
                        </m:sSupPr>
                        <m:e>
                          <m:sSub>
                            <m:sSubPr>
                              <m:ctrlPr>
                                <a:rPr lang="fr-FR" i="1">
                                  <a:latin typeface="Cambria Math" panose="02040503050406030204" pitchFamily="18" charset="0"/>
                                </a:rPr>
                              </m:ctrlPr>
                            </m:sSubPr>
                            <m:e>
                              <m:r>
                                <m:rPr>
                                  <m:sty m:val="p"/>
                                </m:rPr>
                                <a:rPr lang="fr-FR" i="0">
                                  <a:latin typeface="Cambria Math" panose="02040503050406030204" pitchFamily="18" charset="0"/>
                                </a:rPr>
                                <m:t>BR</m:t>
                              </m:r>
                            </m:e>
                            <m:sub>
                              <m:r>
                                <m:rPr>
                                  <m:sty m:val="p"/>
                                </m:rPr>
                                <a:rPr lang="fr-FR" i="0">
                                  <a:latin typeface="Cambria Math" panose="02040503050406030204" pitchFamily="18" charset="0"/>
                                </a:rPr>
                                <m:t>m</m:t>
                              </m:r>
                            </m:sub>
                          </m:sSub>
                        </m:e>
                        <m:sup>
                          <m:r>
                            <m:rPr>
                              <m:sty m:val="p"/>
                            </m:rPr>
                            <a:rPr lang="fr-FR" b="0" i="0" smtClean="0">
                              <a:latin typeface="Cambria Math" panose="02040503050406030204" pitchFamily="18" charset="0"/>
                            </a:rPr>
                            <m:t>i</m:t>
                          </m:r>
                        </m:sup>
                      </m:sSup>
                    </m:oMath>
                  </m:oMathPara>
                </a14:m>
                <a:endParaRPr lang="fr-FR" dirty="0"/>
              </a:p>
            </p:txBody>
          </p:sp>
        </mc:Choice>
        <mc:Fallback xmlns="">
          <p:sp>
            <p:nvSpPr>
              <p:cNvPr id="11" name="ZoneTexte 10">
                <a:extLst>
                  <a:ext uri="{FF2B5EF4-FFF2-40B4-BE49-F238E27FC236}">
                    <a16:creationId xmlns:a16="http://schemas.microsoft.com/office/drawing/2014/main" id="{D12CD2BB-F5DC-44CE-959F-E78651B7C534}"/>
                  </a:ext>
                </a:extLst>
              </p:cNvPr>
              <p:cNvSpPr txBox="1">
                <a:spLocks noRot="1" noChangeAspect="1" noMove="1" noResize="1" noEditPoints="1" noAdjustHandles="1" noChangeArrowheads="1" noChangeShapeType="1" noTextEdit="1"/>
              </p:cNvSpPr>
              <p:nvPr/>
            </p:nvSpPr>
            <p:spPr>
              <a:xfrm>
                <a:off x="2425227" y="2370870"/>
                <a:ext cx="1856111" cy="392993"/>
              </a:xfrm>
              <a:prstGeom prst="rect">
                <a:avLst/>
              </a:prstGeom>
              <a:blipFill>
                <a:blip r:embed="rId3"/>
                <a:stretch>
                  <a:fillRect/>
                </a:stretch>
              </a:blipFill>
            </p:spPr>
            <p:txBody>
              <a:bodyPr/>
              <a:lstStyle/>
              <a:p>
                <a:r>
                  <a:rPr lang="en-US">
                    <a:noFill/>
                  </a:rPr>
                  <a:t> </a:t>
                </a:r>
              </a:p>
            </p:txBody>
          </p:sp>
        </mc:Fallback>
      </mc:AlternateContent>
      <p:cxnSp>
        <p:nvCxnSpPr>
          <p:cNvPr id="12" name="Connecteur droit avec flèche 11">
            <a:extLst>
              <a:ext uri="{FF2B5EF4-FFF2-40B4-BE49-F238E27FC236}">
                <a16:creationId xmlns:a16="http://schemas.microsoft.com/office/drawing/2014/main" id="{7703AD78-2EBA-4B30-ADFF-BB3D09B802E5}"/>
              </a:ext>
            </a:extLst>
          </p:cNvPr>
          <p:cNvCxnSpPr>
            <a:cxnSpLocks/>
          </p:cNvCxnSpPr>
          <p:nvPr/>
        </p:nvCxnSpPr>
        <p:spPr>
          <a:xfrm>
            <a:off x="1770960" y="2928288"/>
            <a:ext cx="2049517" cy="993961"/>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72871115-4B4E-40E9-AF50-CB154B16B9F9}"/>
                  </a:ext>
                </a:extLst>
              </p:cNvPr>
              <p:cNvSpPr txBox="1"/>
              <p:nvPr/>
            </p:nvSpPr>
            <p:spPr>
              <a:xfrm>
                <a:off x="2094151" y="3480448"/>
                <a:ext cx="7409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0" smtClean="0">
                              <a:latin typeface="Cambria Math" panose="02040503050406030204" pitchFamily="18" charset="0"/>
                            </a:rPr>
                            <m:t>1−</m:t>
                          </m:r>
                          <m:r>
                            <m:rPr>
                              <m:sty m:val="p"/>
                            </m:rPr>
                            <a:rPr lang="fr-FR" b="0" i="0" smtClean="0">
                              <a:latin typeface="Cambria Math" panose="02040503050406030204" pitchFamily="18" charset="0"/>
                            </a:rPr>
                            <m:t>BR</m:t>
                          </m:r>
                        </m:e>
                        <m:sub>
                          <m:r>
                            <m:rPr>
                              <m:sty m:val="p"/>
                            </m:rPr>
                            <a:rPr lang="fr-FR" b="0" i="0" smtClean="0">
                              <a:latin typeface="Cambria Math" panose="02040503050406030204" pitchFamily="18" charset="0"/>
                            </a:rPr>
                            <m:t>m</m:t>
                          </m:r>
                        </m:sub>
                      </m:sSub>
                    </m:oMath>
                  </m:oMathPara>
                </a14:m>
                <a:endParaRPr lang="fr-FR" dirty="0"/>
              </a:p>
            </p:txBody>
          </p:sp>
        </mc:Choice>
        <mc:Fallback xmlns="">
          <p:sp>
            <p:nvSpPr>
              <p:cNvPr id="18" name="ZoneTexte 17">
                <a:extLst>
                  <a:ext uri="{FF2B5EF4-FFF2-40B4-BE49-F238E27FC236}">
                    <a16:creationId xmlns:a16="http://schemas.microsoft.com/office/drawing/2014/main" id="{72871115-4B4E-40E9-AF50-CB154B16B9F9}"/>
                  </a:ext>
                </a:extLst>
              </p:cNvPr>
              <p:cNvSpPr txBox="1">
                <a:spLocks noRot="1" noChangeAspect="1" noMove="1" noResize="1" noEditPoints="1" noAdjustHandles="1" noChangeArrowheads="1" noChangeShapeType="1" noTextEdit="1"/>
              </p:cNvSpPr>
              <p:nvPr/>
            </p:nvSpPr>
            <p:spPr>
              <a:xfrm>
                <a:off x="2094151" y="3480448"/>
                <a:ext cx="740980" cy="369332"/>
              </a:xfrm>
              <a:prstGeom prst="rect">
                <a:avLst/>
              </a:prstGeom>
              <a:blipFill>
                <a:blip r:embed="rId4"/>
                <a:stretch>
                  <a:fillRect r="-33058"/>
                </a:stretch>
              </a:blipFill>
            </p:spPr>
            <p:txBody>
              <a:bodyPr/>
              <a:lstStyle/>
              <a:p>
                <a:r>
                  <a:rPr lang="en-US">
                    <a:noFill/>
                  </a:rPr>
                  <a:t> </a:t>
                </a:r>
              </a:p>
            </p:txBody>
          </p:sp>
        </mc:Fallback>
      </mc:AlternateContent>
      <p:cxnSp>
        <p:nvCxnSpPr>
          <p:cNvPr id="20" name="Connecteur droit 19">
            <a:extLst>
              <a:ext uri="{FF2B5EF4-FFF2-40B4-BE49-F238E27FC236}">
                <a16:creationId xmlns:a16="http://schemas.microsoft.com/office/drawing/2014/main" id="{6CCA04A2-41C3-4B64-8453-E84FD57AEE5F}"/>
              </a:ext>
            </a:extLst>
          </p:cNvPr>
          <p:cNvCxnSpPr/>
          <p:nvPr/>
        </p:nvCxnSpPr>
        <p:spPr>
          <a:xfrm>
            <a:off x="4003344" y="2787796"/>
            <a:ext cx="2601310" cy="0"/>
          </a:xfrm>
          <a:prstGeom prst="line">
            <a:avLst/>
          </a:prstGeom>
          <a:ln w="57150">
            <a:solidFill>
              <a:srgbClr val="E50019"/>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8B4EABB6-A404-4010-BF3A-84A93D6E5A73}"/>
              </a:ext>
            </a:extLst>
          </p:cNvPr>
          <p:cNvCxnSpPr/>
          <p:nvPr/>
        </p:nvCxnSpPr>
        <p:spPr>
          <a:xfrm>
            <a:off x="4066407" y="3865844"/>
            <a:ext cx="260131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BC80D9BB-BE88-4B0D-801C-3C90119A3F5F}"/>
              </a:ext>
            </a:extLst>
          </p:cNvPr>
          <p:cNvCxnSpPr>
            <a:cxnSpLocks/>
          </p:cNvCxnSpPr>
          <p:nvPr/>
        </p:nvCxnSpPr>
        <p:spPr>
          <a:xfrm>
            <a:off x="5367062" y="2944352"/>
            <a:ext cx="0" cy="854699"/>
          </a:xfrm>
          <a:prstGeom prst="straightConnector1">
            <a:avLst/>
          </a:prstGeom>
          <a:ln w="28575">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29C4C29E-03BF-475A-A51A-1C01CB584AAD}"/>
                  </a:ext>
                </a:extLst>
              </p:cNvPr>
              <p:cNvSpPr txBox="1"/>
              <p:nvPr/>
            </p:nvSpPr>
            <p:spPr>
              <a:xfrm>
                <a:off x="5367062" y="3186455"/>
                <a:ext cx="74098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m:rPr>
                              <m:sty m:val="p"/>
                            </m:rPr>
                            <a:rPr lang="fr-FR" b="0" i="0" smtClean="0">
                              <a:latin typeface="Cambria Math" panose="02040503050406030204" pitchFamily="18" charset="0"/>
                            </a:rPr>
                            <m:t>BR</m:t>
                          </m:r>
                        </m:e>
                        <m:sub>
                          <m:r>
                            <m:rPr>
                              <m:sty m:val="p"/>
                            </m:rPr>
                            <a:rPr lang="fr-FR" b="0" i="0" smtClean="0">
                              <a:latin typeface="Cambria Math" panose="02040503050406030204" pitchFamily="18" charset="0"/>
                            </a:rPr>
                            <m:t>IT</m:t>
                          </m:r>
                        </m:sub>
                      </m:sSub>
                    </m:oMath>
                  </m:oMathPara>
                </a14:m>
                <a:endParaRPr lang="fr-FR" dirty="0"/>
              </a:p>
            </p:txBody>
          </p:sp>
        </mc:Choice>
        <mc:Fallback xmlns="">
          <p:sp>
            <p:nvSpPr>
              <p:cNvPr id="25" name="ZoneTexte 24">
                <a:extLst>
                  <a:ext uri="{FF2B5EF4-FFF2-40B4-BE49-F238E27FC236}">
                    <a16:creationId xmlns:a16="http://schemas.microsoft.com/office/drawing/2014/main" id="{29C4C29E-03BF-475A-A51A-1C01CB584AAD}"/>
                  </a:ext>
                </a:extLst>
              </p:cNvPr>
              <p:cNvSpPr txBox="1">
                <a:spLocks noRot="1" noChangeAspect="1" noMove="1" noResize="1" noEditPoints="1" noAdjustHandles="1" noChangeArrowheads="1" noChangeShapeType="1" noTextEdit="1"/>
              </p:cNvSpPr>
              <p:nvPr/>
            </p:nvSpPr>
            <p:spPr>
              <a:xfrm>
                <a:off x="5367062" y="3186455"/>
                <a:ext cx="740980" cy="369332"/>
              </a:xfrm>
              <a:prstGeom prst="rect">
                <a:avLst/>
              </a:prstGeom>
              <a:blipFill>
                <a:blip r:embed="rId5"/>
                <a:stretch>
                  <a:fillRect/>
                </a:stretch>
              </a:blipFill>
            </p:spPr>
            <p:txBody>
              <a:bodyPr/>
              <a:lstStyle/>
              <a:p>
                <a:r>
                  <a:rPr lang="en-US">
                    <a:noFill/>
                  </a:rPr>
                  <a:t> </a:t>
                </a:r>
              </a:p>
            </p:txBody>
          </p:sp>
        </mc:Fallback>
      </mc:AlternateContent>
      <p:sp>
        <p:nvSpPr>
          <p:cNvPr id="27" name="ZoneTexte 26">
            <a:extLst>
              <a:ext uri="{FF2B5EF4-FFF2-40B4-BE49-F238E27FC236}">
                <a16:creationId xmlns:a16="http://schemas.microsoft.com/office/drawing/2014/main" id="{D71C3F95-BE9A-484A-8789-E068CE16C00A}"/>
              </a:ext>
            </a:extLst>
          </p:cNvPr>
          <p:cNvSpPr txBox="1"/>
          <p:nvPr/>
        </p:nvSpPr>
        <p:spPr>
          <a:xfrm>
            <a:off x="6732094" y="2634295"/>
            <a:ext cx="1070736" cy="369332"/>
          </a:xfrm>
          <a:prstGeom prst="rect">
            <a:avLst/>
          </a:prstGeom>
          <a:noFill/>
        </p:spPr>
        <p:txBody>
          <a:bodyPr wrap="square">
            <a:spAutoFit/>
          </a:bodyPr>
          <a:lstStyle/>
          <a:p>
            <a:r>
              <a:rPr lang="en-US" b="1" baseline="30000" dirty="0">
                <a:latin typeface="Poppins" panose="00000500000000000000" pitchFamily="2" charset="0"/>
                <a:ea typeface="Calibri" panose="020F0502020204030204" pitchFamily="34" charset="0"/>
                <a:cs typeface="Poppins" panose="00000500000000000000" pitchFamily="2" charset="0"/>
              </a:rPr>
              <a:t>242m</a:t>
            </a:r>
            <a:r>
              <a:rPr lang="en-US" b="1" dirty="0">
                <a:latin typeface="Poppins" panose="00000500000000000000" pitchFamily="2" charset="0"/>
                <a:ea typeface="Calibri" panose="020F0502020204030204" pitchFamily="34" charset="0"/>
                <a:cs typeface="Poppins" panose="00000500000000000000" pitchFamily="2" charset="0"/>
              </a:rPr>
              <a:t>Am</a:t>
            </a:r>
            <a:endParaRPr lang="fr-FR" dirty="0"/>
          </a:p>
        </p:txBody>
      </p:sp>
      <p:sp>
        <p:nvSpPr>
          <p:cNvPr id="28" name="ZoneTexte 27">
            <a:extLst>
              <a:ext uri="{FF2B5EF4-FFF2-40B4-BE49-F238E27FC236}">
                <a16:creationId xmlns:a16="http://schemas.microsoft.com/office/drawing/2014/main" id="{BF4E6436-3B13-46B9-983A-935AC7E71861}"/>
              </a:ext>
            </a:extLst>
          </p:cNvPr>
          <p:cNvSpPr txBox="1"/>
          <p:nvPr/>
        </p:nvSpPr>
        <p:spPr>
          <a:xfrm>
            <a:off x="6732094" y="3681178"/>
            <a:ext cx="1070736" cy="369332"/>
          </a:xfrm>
          <a:prstGeom prst="rect">
            <a:avLst/>
          </a:prstGeom>
          <a:noFill/>
        </p:spPr>
        <p:txBody>
          <a:bodyPr wrap="square">
            <a:spAutoFit/>
          </a:bodyPr>
          <a:lstStyle/>
          <a:p>
            <a:r>
              <a:rPr lang="en-US" b="1" baseline="30000" dirty="0">
                <a:latin typeface="Poppins" panose="00000500000000000000" pitchFamily="2" charset="0"/>
                <a:ea typeface="Calibri" panose="020F0502020204030204" pitchFamily="34" charset="0"/>
                <a:cs typeface="Poppins" panose="00000500000000000000" pitchFamily="2" charset="0"/>
              </a:rPr>
              <a:t>242g</a:t>
            </a:r>
            <a:r>
              <a:rPr lang="en-US" b="1" dirty="0">
                <a:latin typeface="Poppins" panose="00000500000000000000" pitchFamily="2" charset="0"/>
                <a:ea typeface="Calibri" panose="020F0502020204030204" pitchFamily="34" charset="0"/>
                <a:cs typeface="Poppins" panose="00000500000000000000" pitchFamily="2" charset="0"/>
              </a:rPr>
              <a:t>Am</a:t>
            </a:r>
            <a:endParaRPr lang="fr-FR" dirty="0"/>
          </a:p>
        </p:txBody>
      </p:sp>
      <p:cxnSp>
        <p:nvCxnSpPr>
          <p:cNvPr id="29" name="Connecteur droit avec flèche 28">
            <a:extLst>
              <a:ext uri="{FF2B5EF4-FFF2-40B4-BE49-F238E27FC236}">
                <a16:creationId xmlns:a16="http://schemas.microsoft.com/office/drawing/2014/main" id="{141C72D4-81FE-4F7E-8FA3-53E2CCBE2F67}"/>
              </a:ext>
            </a:extLst>
          </p:cNvPr>
          <p:cNvCxnSpPr>
            <a:cxnSpLocks/>
          </p:cNvCxnSpPr>
          <p:nvPr/>
        </p:nvCxnSpPr>
        <p:spPr>
          <a:xfrm>
            <a:off x="6732094" y="3938313"/>
            <a:ext cx="2049517" cy="993961"/>
          </a:xfrm>
          <a:prstGeom prst="straightConnector1">
            <a:avLst/>
          </a:prstGeom>
          <a:ln w="38100">
            <a:solidFill>
              <a:schemeClr val="bg2">
                <a:lumMod val="65000"/>
              </a:schemeClr>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1" name="ZoneTexte 30">
                <a:extLst>
                  <a:ext uri="{FF2B5EF4-FFF2-40B4-BE49-F238E27FC236}">
                    <a16:creationId xmlns:a16="http://schemas.microsoft.com/office/drawing/2014/main" id="{5BE6077D-7A80-432C-A405-1642D94C2FED}"/>
                  </a:ext>
                </a:extLst>
              </p:cNvPr>
              <p:cNvSpPr txBox="1"/>
              <p:nvPr/>
            </p:nvSpPr>
            <p:spPr>
              <a:xfrm>
                <a:off x="8082115" y="4300058"/>
                <a:ext cx="425669" cy="369332"/>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i="1" smtClean="0">
                              <a:solidFill>
                                <a:schemeClr val="bg2">
                                  <a:lumMod val="65000"/>
                                </a:schemeClr>
                              </a:solidFill>
                              <a:latin typeface="Cambria Math" panose="02040503050406030204" pitchFamily="18" charset="0"/>
                              <a:cs typeface="Times New Roman" panose="02020603050405020304" pitchFamily="18" charset="0"/>
                            </a:rPr>
                          </m:ctrlPr>
                        </m:sSupPr>
                        <m:e>
                          <m:r>
                            <m:rPr>
                              <m:nor/>
                            </m:rPr>
                            <a:rPr lang="fr-FR" i="1" dirty="0">
                              <a:solidFill>
                                <a:schemeClr val="bg2">
                                  <a:lumMod val="65000"/>
                                </a:schemeClr>
                              </a:solidFill>
                              <a:latin typeface="Times New Roman" panose="02020603050405020304" pitchFamily="18" charset="0"/>
                              <a:cs typeface="Times New Roman" panose="02020603050405020304" pitchFamily="18" charset="0"/>
                            </a:rPr>
                            <m:t>β</m:t>
                          </m:r>
                        </m:e>
                        <m:sup>
                          <m:r>
                            <m:rPr>
                              <m:nor/>
                            </m:rPr>
                            <a:rPr lang="fr-FR" i="1" dirty="0">
                              <a:solidFill>
                                <a:schemeClr val="bg2">
                                  <a:lumMod val="65000"/>
                                </a:schemeClr>
                              </a:solidFill>
                              <a:latin typeface="Times New Roman" panose="02020603050405020304" pitchFamily="18" charset="0"/>
                              <a:cs typeface="Times New Roman" panose="02020603050405020304" pitchFamily="18" charset="0"/>
                            </a:rPr>
                            <m:t>−</m:t>
                          </m:r>
                        </m:sup>
                      </m:sSup>
                    </m:oMath>
                  </m:oMathPara>
                </a14:m>
                <a:endParaRPr lang="fr-FR" i="1" dirty="0"/>
              </a:p>
            </p:txBody>
          </p:sp>
        </mc:Choice>
        <mc:Fallback xmlns="">
          <p:sp>
            <p:nvSpPr>
              <p:cNvPr id="31" name="ZoneTexte 30">
                <a:extLst>
                  <a:ext uri="{FF2B5EF4-FFF2-40B4-BE49-F238E27FC236}">
                    <a16:creationId xmlns:a16="http://schemas.microsoft.com/office/drawing/2014/main" id="{5BE6077D-7A80-432C-A405-1642D94C2FED}"/>
                  </a:ext>
                </a:extLst>
              </p:cNvPr>
              <p:cNvSpPr txBox="1">
                <a:spLocks noRot="1" noChangeAspect="1" noMove="1" noResize="1" noEditPoints="1" noAdjustHandles="1" noChangeArrowheads="1" noChangeShapeType="1" noTextEdit="1"/>
              </p:cNvSpPr>
              <p:nvPr/>
            </p:nvSpPr>
            <p:spPr>
              <a:xfrm>
                <a:off x="8082115" y="4300058"/>
                <a:ext cx="425669" cy="369332"/>
              </a:xfrm>
              <a:prstGeom prst="rect">
                <a:avLst/>
              </a:prstGeom>
              <a:blipFill>
                <a:blip r:embed="rId6"/>
                <a:stretch>
                  <a:fillRect l="-4286" b="-13115"/>
                </a:stretch>
              </a:blipFill>
              <a:ln>
                <a:noFill/>
              </a:ln>
            </p:spPr>
            <p:txBody>
              <a:bodyPr/>
              <a:lstStyle/>
              <a:p>
                <a:r>
                  <a:rPr lang="en-US">
                    <a:noFill/>
                  </a:rPr>
                  <a:t> </a:t>
                </a:r>
              </a:p>
            </p:txBody>
          </p:sp>
        </mc:Fallback>
      </mc:AlternateContent>
      <p:cxnSp>
        <p:nvCxnSpPr>
          <p:cNvPr id="32" name="Connecteur droit 31">
            <a:extLst>
              <a:ext uri="{FF2B5EF4-FFF2-40B4-BE49-F238E27FC236}">
                <a16:creationId xmlns:a16="http://schemas.microsoft.com/office/drawing/2014/main" id="{7786B749-ED48-4232-B723-767819AA5CF6}"/>
              </a:ext>
            </a:extLst>
          </p:cNvPr>
          <p:cNvCxnSpPr>
            <a:cxnSpLocks/>
          </p:cNvCxnSpPr>
          <p:nvPr/>
        </p:nvCxnSpPr>
        <p:spPr>
          <a:xfrm>
            <a:off x="8826892" y="5012808"/>
            <a:ext cx="1997979" cy="0"/>
          </a:xfrm>
          <a:prstGeom prst="line">
            <a:avLst/>
          </a:prstGeom>
          <a:ln w="57150">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C91A6F26-D8C0-4F55-926F-800485982765}"/>
              </a:ext>
            </a:extLst>
          </p:cNvPr>
          <p:cNvCxnSpPr>
            <a:cxnSpLocks/>
          </p:cNvCxnSpPr>
          <p:nvPr/>
        </p:nvCxnSpPr>
        <p:spPr>
          <a:xfrm flipH="1">
            <a:off x="6732095" y="2158066"/>
            <a:ext cx="324504" cy="413534"/>
          </a:xfrm>
          <a:prstGeom prst="straightConnector1">
            <a:avLst/>
          </a:prstGeom>
          <a:ln w="28575">
            <a:solidFill>
              <a:schemeClr val="accent1">
                <a:lumMod val="60000"/>
                <a:lumOff val="40000"/>
              </a:schemeClr>
            </a:solidFill>
            <a:tailEnd type="triangle"/>
          </a:ln>
        </p:spPr>
        <p:style>
          <a:lnRef idx="3">
            <a:schemeClr val="dk1"/>
          </a:lnRef>
          <a:fillRef idx="0">
            <a:schemeClr val="dk1"/>
          </a:fillRef>
          <a:effectRef idx="2">
            <a:schemeClr val="dk1"/>
          </a:effectRef>
          <a:fontRef idx="minor">
            <a:schemeClr val="tx1"/>
          </a:fontRef>
        </p:style>
      </p:cxnSp>
      <p:cxnSp>
        <p:nvCxnSpPr>
          <p:cNvPr id="42" name="Connecteur droit avec flèche 41">
            <a:extLst>
              <a:ext uri="{FF2B5EF4-FFF2-40B4-BE49-F238E27FC236}">
                <a16:creationId xmlns:a16="http://schemas.microsoft.com/office/drawing/2014/main" id="{BFB7290C-E061-41F8-A503-F54C7755993B}"/>
              </a:ext>
            </a:extLst>
          </p:cNvPr>
          <p:cNvCxnSpPr>
            <a:cxnSpLocks/>
          </p:cNvCxnSpPr>
          <p:nvPr/>
        </p:nvCxnSpPr>
        <p:spPr>
          <a:xfrm flipH="1">
            <a:off x="6732095" y="3299519"/>
            <a:ext cx="324504" cy="413534"/>
          </a:xfrm>
          <a:prstGeom prst="straightConnector1">
            <a:avLst/>
          </a:prstGeom>
          <a:ln w="28575">
            <a:solidFill>
              <a:schemeClr val="accent1">
                <a:lumMod val="60000"/>
                <a:lumOff val="40000"/>
              </a:schemeClr>
            </a:solidFill>
            <a:tailEnd type="triangle"/>
          </a:ln>
        </p:spPr>
        <p:style>
          <a:lnRef idx="3">
            <a:schemeClr val="dk1"/>
          </a:lnRef>
          <a:fillRef idx="0">
            <a:schemeClr val="dk1"/>
          </a:fillRef>
          <a:effectRef idx="2">
            <a:schemeClr val="dk1"/>
          </a:effectRef>
          <a:fontRef idx="minor">
            <a:schemeClr val="tx1"/>
          </a:fontRef>
        </p:style>
      </p:cxnSp>
      <p:sp>
        <p:nvSpPr>
          <p:cNvPr id="43" name="ZoneTexte 42">
            <a:extLst>
              <a:ext uri="{FF2B5EF4-FFF2-40B4-BE49-F238E27FC236}">
                <a16:creationId xmlns:a16="http://schemas.microsoft.com/office/drawing/2014/main" id="{0A83BE6E-CC96-467C-8E19-C609B1BE29BC}"/>
              </a:ext>
            </a:extLst>
          </p:cNvPr>
          <p:cNvSpPr txBox="1"/>
          <p:nvPr/>
        </p:nvSpPr>
        <p:spPr>
          <a:xfrm>
            <a:off x="7056599" y="1926426"/>
            <a:ext cx="1675367" cy="369332"/>
          </a:xfrm>
          <a:prstGeom prst="rect">
            <a:avLst/>
          </a:prstGeom>
          <a:noFill/>
        </p:spPr>
        <p:txBody>
          <a:bodyPr wrap="square" rtlCol="0">
            <a:spAutoFit/>
          </a:bodyPr>
          <a:lstStyle/>
          <a:p>
            <a:r>
              <a:rPr lang="fr-FR" dirty="0">
                <a:solidFill>
                  <a:schemeClr val="accent1">
                    <a:lumMod val="60000"/>
                    <a:lumOff val="40000"/>
                  </a:schemeClr>
                </a:solidFill>
              </a:rPr>
              <a:t>fission</a:t>
            </a:r>
          </a:p>
        </p:txBody>
      </p:sp>
      <p:grpSp>
        <p:nvGrpSpPr>
          <p:cNvPr id="46" name="Groupe 45">
            <a:extLst>
              <a:ext uri="{FF2B5EF4-FFF2-40B4-BE49-F238E27FC236}">
                <a16:creationId xmlns:a16="http://schemas.microsoft.com/office/drawing/2014/main" id="{5351B83E-1D82-4509-A00A-43192F507188}"/>
              </a:ext>
            </a:extLst>
          </p:cNvPr>
          <p:cNvGrpSpPr/>
          <p:nvPr/>
        </p:nvGrpSpPr>
        <p:grpSpPr>
          <a:xfrm>
            <a:off x="659052" y="2006487"/>
            <a:ext cx="534558" cy="546411"/>
            <a:chOff x="3351609" y="2990"/>
            <a:chExt cx="1424781" cy="1424781"/>
          </a:xfrm>
        </p:grpSpPr>
        <p:sp>
          <p:nvSpPr>
            <p:cNvPr id="47" name="Ellipse 46">
              <a:extLst>
                <a:ext uri="{FF2B5EF4-FFF2-40B4-BE49-F238E27FC236}">
                  <a16:creationId xmlns:a16="http://schemas.microsoft.com/office/drawing/2014/main" id="{B86BCF30-CA9C-4144-A797-D228BF29C49D}"/>
                </a:ext>
              </a:extLst>
            </p:cNvPr>
            <p:cNvSpPr/>
            <p:nvPr/>
          </p:nvSpPr>
          <p:spPr>
            <a:xfrm>
              <a:off x="3351609" y="2990"/>
              <a:ext cx="1424781" cy="14247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Ellipse 4">
              <a:extLst>
                <a:ext uri="{FF2B5EF4-FFF2-40B4-BE49-F238E27FC236}">
                  <a16:creationId xmlns:a16="http://schemas.microsoft.com/office/drawing/2014/main" id="{41931BA5-47FC-4105-8C64-378161F7928C}"/>
                </a:ext>
              </a:extLst>
            </p:cNvPr>
            <p:cNvSpPr txBox="1"/>
            <p:nvPr/>
          </p:nvSpPr>
          <p:spPr>
            <a:xfrm>
              <a:off x="3560263" y="211644"/>
              <a:ext cx="1007473" cy="100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dirty="0"/>
                <a:t>0</a:t>
              </a:r>
              <a:endParaRPr lang="fr-FR" sz="2100" kern="1200" dirty="0"/>
            </a:p>
          </p:txBody>
        </p:sp>
      </p:grpSp>
      <p:grpSp>
        <p:nvGrpSpPr>
          <p:cNvPr id="49" name="Groupe 48">
            <a:extLst>
              <a:ext uri="{FF2B5EF4-FFF2-40B4-BE49-F238E27FC236}">
                <a16:creationId xmlns:a16="http://schemas.microsoft.com/office/drawing/2014/main" id="{E4FE7A9D-33A0-4509-A8EF-05282AB50C3B}"/>
              </a:ext>
            </a:extLst>
          </p:cNvPr>
          <p:cNvGrpSpPr/>
          <p:nvPr/>
        </p:nvGrpSpPr>
        <p:grpSpPr>
          <a:xfrm>
            <a:off x="7887073" y="3496512"/>
            <a:ext cx="534558" cy="546411"/>
            <a:chOff x="3351609" y="2990"/>
            <a:chExt cx="1424781" cy="1424781"/>
          </a:xfrm>
        </p:grpSpPr>
        <p:sp>
          <p:nvSpPr>
            <p:cNvPr id="50" name="Ellipse 49">
              <a:extLst>
                <a:ext uri="{FF2B5EF4-FFF2-40B4-BE49-F238E27FC236}">
                  <a16:creationId xmlns:a16="http://schemas.microsoft.com/office/drawing/2014/main" id="{8D777270-5587-4763-ACD1-F7EB8F41614F}"/>
                </a:ext>
              </a:extLst>
            </p:cNvPr>
            <p:cNvSpPr/>
            <p:nvPr/>
          </p:nvSpPr>
          <p:spPr>
            <a:xfrm>
              <a:off x="3351609" y="2990"/>
              <a:ext cx="1424781" cy="14247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Ellipse 4">
              <a:extLst>
                <a:ext uri="{FF2B5EF4-FFF2-40B4-BE49-F238E27FC236}">
                  <a16:creationId xmlns:a16="http://schemas.microsoft.com/office/drawing/2014/main" id="{DFE9B5EE-1D89-4EE3-9E75-A27DC0488D1D}"/>
                </a:ext>
              </a:extLst>
            </p:cNvPr>
            <p:cNvSpPr txBox="1"/>
            <p:nvPr/>
          </p:nvSpPr>
          <p:spPr>
            <a:xfrm>
              <a:off x="3560263" y="211644"/>
              <a:ext cx="1007473" cy="100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dirty="0"/>
                <a:t>2</a:t>
              </a:r>
              <a:endParaRPr lang="fr-FR" sz="2100" kern="1200" dirty="0"/>
            </a:p>
          </p:txBody>
        </p:sp>
      </p:grpSp>
      <p:grpSp>
        <p:nvGrpSpPr>
          <p:cNvPr id="52" name="Groupe 51">
            <a:extLst>
              <a:ext uri="{FF2B5EF4-FFF2-40B4-BE49-F238E27FC236}">
                <a16:creationId xmlns:a16="http://schemas.microsoft.com/office/drawing/2014/main" id="{ABCBBC53-B12E-4320-9BEC-756E6E760CED}"/>
              </a:ext>
            </a:extLst>
          </p:cNvPr>
          <p:cNvGrpSpPr/>
          <p:nvPr/>
        </p:nvGrpSpPr>
        <p:grpSpPr>
          <a:xfrm>
            <a:off x="7838676" y="2442056"/>
            <a:ext cx="534558" cy="546411"/>
            <a:chOff x="3351609" y="2990"/>
            <a:chExt cx="1424781" cy="1424781"/>
          </a:xfrm>
        </p:grpSpPr>
        <p:sp>
          <p:nvSpPr>
            <p:cNvPr id="53" name="Ellipse 52">
              <a:extLst>
                <a:ext uri="{FF2B5EF4-FFF2-40B4-BE49-F238E27FC236}">
                  <a16:creationId xmlns:a16="http://schemas.microsoft.com/office/drawing/2014/main" id="{CAC8F71A-402D-4F78-8715-A35677726B50}"/>
                </a:ext>
              </a:extLst>
            </p:cNvPr>
            <p:cNvSpPr/>
            <p:nvPr/>
          </p:nvSpPr>
          <p:spPr>
            <a:xfrm>
              <a:off x="3351609" y="2990"/>
              <a:ext cx="1424781" cy="142478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Ellipse 4">
              <a:extLst>
                <a:ext uri="{FF2B5EF4-FFF2-40B4-BE49-F238E27FC236}">
                  <a16:creationId xmlns:a16="http://schemas.microsoft.com/office/drawing/2014/main" id="{554C157B-0F2E-458D-8BD8-D51B8A8D0D3C}"/>
                </a:ext>
              </a:extLst>
            </p:cNvPr>
            <p:cNvSpPr txBox="1"/>
            <p:nvPr/>
          </p:nvSpPr>
          <p:spPr>
            <a:xfrm>
              <a:off x="3560263" y="211644"/>
              <a:ext cx="1007473" cy="10074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fr-FR" sz="2100" dirty="0"/>
                <a:t>1</a:t>
              </a:r>
              <a:endParaRPr lang="fr-FR" sz="2100" kern="1200" dirty="0"/>
            </a:p>
          </p:txBody>
        </p:sp>
      </p:grpSp>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947A9B45-DE5D-4453-A029-E3AD9F62CAF6}"/>
                  </a:ext>
                </a:extLst>
              </p:cNvPr>
              <p:cNvSpPr txBox="1"/>
              <p:nvPr/>
            </p:nvSpPr>
            <p:spPr>
              <a:xfrm>
                <a:off x="347023" y="2927921"/>
                <a:ext cx="1490364" cy="4494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𝑡</m:t>
                          </m:r>
                        </m:e>
                        <m:sub>
                          <m:f>
                            <m:fPr>
                              <m:type m:val="skw"/>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2</m:t>
                              </m:r>
                            </m:den>
                          </m:f>
                        </m:sub>
                      </m:sSub>
                      <m:r>
                        <a:rPr lang="fr-FR"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433</m:t>
                      </m:r>
                      <m:r>
                        <a:rPr lang="fr-FR" b="0" i="1" smtClean="0">
                          <a:latin typeface="Cambria Math" panose="02040503050406030204" pitchFamily="18" charset="0"/>
                          <a:ea typeface="Cambria Math" panose="02040503050406030204" pitchFamily="18" charset="0"/>
                        </a:rPr>
                        <m:t>𝑦</m:t>
                      </m:r>
                    </m:oMath>
                  </m:oMathPara>
                </a14:m>
                <a:endParaRPr lang="fr-FR" dirty="0"/>
              </a:p>
            </p:txBody>
          </p:sp>
        </mc:Choice>
        <mc:Fallback xmlns="">
          <p:sp>
            <p:nvSpPr>
              <p:cNvPr id="33" name="ZoneTexte 32">
                <a:extLst>
                  <a:ext uri="{FF2B5EF4-FFF2-40B4-BE49-F238E27FC236}">
                    <a16:creationId xmlns:a16="http://schemas.microsoft.com/office/drawing/2014/main" id="{947A9B45-DE5D-4453-A029-E3AD9F62CAF6}"/>
                  </a:ext>
                </a:extLst>
              </p:cNvPr>
              <p:cNvSpPr txBox="1">
                <a:spLocks noRot="1" noChangeAspect="1" noMove="1" noResize="1" noEditPoints="1" noAdjustHandles="1" noChangeArrowheads="1" noChangeShapeType="1" noTextEdit="1"/>
              </p:cNvSpPr>
              <p:nvPr/>
            </p:nvSpPr>
            <p:spPr>
              <a:xfrm>
                <a:off x="347023" y="2927921"/>
                <a:ext cx="1490364" cy="449482"/>
              </a:xfrm>
              <a:prstGeom prst="rect">
                <a:avLst/>
              </a:prstGeom>
              <a:blipFill>
                <a:blip r:embed="rId7"/>
                <a:stretch>
                  <a:fillRect l="-4098" t="-66216" b="-137838"/>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6" name="Slide Number Placeholder 5"/>
          <p:cNvSpPr>
            <a:spLocks noGrp="1"/>
          </p:cNvSpPr>
          <p:nvPr>
            <p:ph type="sldNum" sz="quarter" idx="12"/>
          </p:nvPr>
        </p:nvSpPr>
        <p:spPr/>
        <p:txBody>
          <a:bodyPr/>
          <a:lstStyle/>
          <a:p>
            <a:fld id="{0CBC77A0-1F4E-42FF-9FFC-F45C3A64AF90}" type="slidenum">
              <a:rPr lang="fr-FR" smtClean="0"/>
              <a:t>22</a:t>
            </a:fld>
            <a:endParaRPr lang="fr-FR"/>
          </a:p>
        </p:txBody>
      </p:sp>
      <mc:AlternateContent xmlns:mc="http://schemas.openxmlformats.org/markup-compatibility/2006" xmlns:a14="http://schemas.microsoft.com/office/drawing/2010/main">
        <mc:Choice Requires="a14">
          <p:sp>
            <p:nvSpPr>
              <p:cNvPr id="8" name="TextBox 7"/>
              <p:cNvSpPr txBox="1"/>
              <p:nvPr/>
            </p:nvSpPr>
            <p:spPr>
              <a:xfrm>
                <a:off x="8459528" y="2493389"/>
                <a:ext cx="1343509" cy="954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i="1" smtClean="0">
                              <a:latin typeface="Cambria Math" panose="02040503050406030204" pitchFamily="18" charset="0"/>
                            </a:rPr>
                          </m:ctrlPr>
                        </m:sSubSupPr>
                        <m:e>
                          <m:r>
                            <a:rPr lang="fr-FR" b="0" i="1" smtClean="0">
                              <a:latin typeface="Cambria Math" panose="02040503050406030204" pitchFamily="18" charset="0"/>
                            </a:rPr>
                            <m:t>𝑡</m:t>
                          </m:r>
                        </m:e>
                        <m:sub>
                          <m:f>
                            <m:fPr>
                              <m:type m:val="skw"/>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2</m:t>
                              </m:r>
                            </m:den>
                          </m:f>
                        </m:sub>
                        <m:sup>
                          <m:r>
                            <a:rPr lang="fr-FR" b="0" i="1" smtClean="0">
                              <a:latin typeface="Cambria Math" panose="02040503050406030204" pitchFamily="18" charset="0"/>
                            </a:rPr>
                            <m:t>𝑚</m:t>
                          </m:r>
                        </m:sup>
                      </m:sSubSup>
                      <m:r>
                        <a:rPr lang="fr-FR" i="1">
                          <a:latin typeface="Cambria Math" panose="02040503050406030204" pitchFamily="18" charset="0"/>
                          <a:ea typeface="Cambria Math" panose="02040503050406030204" pitchFamily="18" charset="0"/>
                        </a:rPr>
                        <m:t>≅141</m:t>
                      </m:r>
                      <m:r>
                        <a:rPr lang="fr-FR" i="1">
                          <a:latin typeface="Cambria Math" panose="02040503050406030204" pitchFamily="18" charset="0"/>
                          <a:ea typeface="Cambria Math" panose="02040503050406030204" pitchFamily="18" charset="0"/>
                        </a:rPr>
                        <m:t>𝑦</m:t>
                      </m:r>
                    </m:oMath>
                  </m:oMathPara>
                </a14:m>
                <a:endParaRPr lang="fr-FR" i="1"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r>
                            <a:rPr lang="fr-FR" b="0" i="1" smtClean="0">
                              <a:latin typeface="Cambria Math" panose="02040503050406030204" pitchFamily="18" charset="0"/>
                            </a:rPr>
                            <m:t>𝐽</m:t>
                          </m:r>
                        </m:e>
                        <m:sup>
                          <m:r>
                            <a:rPr lang="fr-FR" i="1" smtClean="0">
                              <a:latin typeface="Cambria Math" panose="02040503050406030204" pitchFamily="18" charset="0"/>
                              <a:ea typeface="Cambria Math" panose="02040503050406030204" pitchFamily="18" charset="0"/>
                            </a:rPr>
                            <m:t>𝜋</m:t>
                          </m:r>
                        </m:sup>
                      </m:sSup>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r>
                            <a:rPr lang="fr-FR" b="0" i="1" smtClean="0">
                              <a:latin typeface="Cambria Math" panose="02040503050406030204" pitchFamily="18" charset="0"/>
                            </a:rPr>
                            <m:t>5</m:t>
                          </m:r>
                        </m:e>
                        <m:sup>
                          <m:r>
                            <a:rPr lang="fr-FR" b="0" i="1" smtClean="0">
                              <a:latin typeface="Cambria Math" panose="02040503050406030204" pitchFamily="18" charset="0"/>
                            </a:rPr>
                            <m:t>−</m:t>
                          </m:r>
                        </m:sup>
                      </m:sSup>
                    </m:oMath>
                  </m:oMathPara>
                </a14:m>
                <a:endParaRPr lang="fr-FR" i="1" dirty="0"/>
              </a:p>
              <a:p>
                <a:endParaRPr lang="fr-FR" i="1" dirty="0"/>
              </a:p>
            </p:txBody>
          </p:sp>
        </mc:Choice>
        <mc:Fallback xmlns="">
          <p:sp>
            <p:nvSpPr>
              <p:cNvPr id="8" name="TextBox 7"/>
              <p:cNvSpPr txBox="1">
                <a:spLocks noRot="1" noChangeAspect="1" noMove="1" noResize="1" noEditPoints="1" noAdjustHandles="1" noChangeArrowheads="1" noChangeShapeType="1" noTextEdit="1"/>
              </p:cNvSpPr>
              <p:nvPr/>
            </p:nvSpPr>
            <p:spPr>
              <a:xfrm>
                <a:off x="8459528" y="2493389"/>
                <a:ext cx="1343509" cy="954172"/>
              </a:xfrm>
              <a:prstGeom prst="rect">
                <a:avLst/>
              </a:prstGeom>
              <a:blipFill>
                <a:blip r:embed="rId8"/>
                <a:stretch>
                  <a:fillRect l="-10000" t="-33758" r="-1364" b="-95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8516308" y="3536763"/>
                <a:ext cx="1205843" cy="9683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i="1" smtClean="0">
                              <a:latin typeface="Cambria Math" panose="02040503050406030204" pitchFamily="18" charset="0"/>
                            </a:rPr>
                          </m:ctrlPr>
                        </m:sSubSupPr>
                        <m:e>
                          <m:r>
                            <a:rPr lang="fr-FR" b="0" i="1" smtClean="0">
                              <a:latin typeface="Cambria Math" panose="02040503050406030204" pitchFamily="18" charset="0"/>
                            </a:rPr>
                            <m:t>𝑡</m:t>
                          </m:r>
                        </m:e>
                        <m:sub>
                          <m:f>
                            <m:fPr>
                              <m:type m:val="skw"/>
                              <m:ctrlPr>
                                <a:rPr lang="fr-FR"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rPr>
                                <m:t>2</m:t>
                              </m:r>
                            </m:den>
                          </m:f>
                        </m:sub>
                        <m:sup>
                          <m:r>
                            <a:rPr lang="fr-FR" b="0" i="1" smtClean="0">
                              <a:latin typeface="Cambria Math" panose="02040503050406030204" pitchFamily="18" charset="0"/>
                            </a:rPr>
                            <m:t>𝑔</m:t>
                          </m:r>
                        </m:sup>
                      </m:sSubSup>
                      <m:r>
                        <a:rPr lang="fr-FR" i="1">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16</m:t>
                      </m:r>
                      <m:r>
                        <a:rPr lang="fr-FR" b="0" i="1" smtClean="0">
                          <a:latin typeface="Cambria Math" panose="02040503050406030204" pitchFamily="18" charset="0"/>
                          <a:ea typeface="Cambria Math" panose="02040503050406030204" pitchFamily="18" charset="0"/>
                        </a:rPr>
                        <m:t>h</m:t>
                      </m:r>
                    </m:oMath>
                  </m:oMathPara>
                </a14:m>
                <a:endParaRPr lang="fr-FR"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r>
                            <a:rPr lang="fr-FR" b="0" i="1" smtClean="0">
                              <a:latin typeface="Cambria Math" panose="02040503050406030204" pitchFamily="18" charset="0"/>
                            </a:rPr>
                            <m:t>𝐽</m:t>
                          </m:r>
                        </m:e>
                        <m:sup>
                          <m:r>
                            <a:rPr lang="fr-FR" i="1" smtClean="0">
                              <a:latin typeface="Cambria Math" panose="02040503050406030204" pitchFamily="18" charset="0"/>
                              <a:ea typeface="Cambria Math" panose="02040503050406030204" pitchFamily="18" charset="0"/>
                            </a:rPr>
                            <m:t>𝜋</m:t>
                          </m:r>
                        </m:sup>
                      </m:sSup>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r>
                            <a:rPr lang="fr-FR" b="0" i="1" smtClean="0">
                              <a:latin typeface="Cambria Math" panose="02040503050406030204" pitchFamily="18" charset="0"/>
                            </a:rPr>
                            <m:t>1</m:t>
                          </m:r>
                        </m:e>
                        <m:sup>
                          <m:r>
                            <a:rPr lang="fr-FR" b="0" i="1" smtClean="0">
                              <a:latin typeface="Cambria Math" panose="02040503050406030204" pitchFamily="18" charset="0"/>
                            </a:rPr>
                            <m:t>−</m:t>
                          </m:r>
                        </m:sup>
                      </m:sSup>
                    </m:oMath>
                  </m:oMathPara>
                </a14:m>
                <a:endParaRPr lang="fr-FR" i="1" dirty="0"/>
              </a:p>
              <a:p>
                <a:endParaRPr lang="fr-FR" i="1" dirty="0"/>
              </a:p>
            </p:txBody>
          </p:sp>
        </mc:Choice>
        <mc:Fallback xmlns="">
          <p:sp>
            <p:nvSpPr>
              <p:cNvPr id="37" name="TextBox 36"/>
              <p:cNvSpPr txBox="1">
                <a:spLocks noRot="1" noChangeAspect="1" noMove="1" noResize="1" noEditPoints="1" noAdjustHandles="1" noChangeArrowheads="1" noChangeShapeType="1" noTextEdit="1"/>
              </p:cNvSpPr>
              <p:nvPr/>
            </p:nvSpPr>
            <p:spPr>
              <a:xfrm>
                <a:off x="8516308" y="3536763"/>
                <a:ext cx="1205843" cy="968342"/>
              </a:xfrm>
              <a:prstGeom prst="rect">
                <a:avLst/>
              </a:prstGeom>
              <a:blipFill>
                <a:blip r:embed="rId9"/>
                <a:stretch>
                  <a:fillRect l="-11111" t="-29560" b="-11950"/>
                </a:stretch>
              </a:blipFill>
            </p:spPr>
            <p:txBody>
              <a:bodyPr/>
              <a:lstStyle/>
              <a:p>
                <a:r>
                  <a:rPr lang="en-US">
                    <a:noFill/>
                  </a:rPr>
                  <a:t> </a:t>
                </a:r>
              </a:p>
            </p:txBody>
          </p:sp>
        </mc:Fallback>
      </mc:AlternateContent>
      <p:cxnSp>
        <p:nvCxnSpPr>
          <p:cNvPr id="38" name="Connecteur droit avec flèche 41">
            <a:extLst>
              <a:ext uri="{FF2B5EF4-FFF2-40B4-BE49-F238E27FC236}">
                <a16:creationId xmlns:a16="http://schemas.microsoft.com/office/drawing/2014/main" id="{BFB7290C-E061-41F8-A503-F54C7755993B}"/>
              </a:ext>
            </a:extLst>
          </p:cNvPr>
          <p:cNvCxnSpPr>
            <a:cxnSpLocks/>
          </p:cNvCxnSpPr>
          <p:nvPr/>
        </p:nvCxnSpPr>
        <p:spPr>
          <a:xfrm>
            <a:off x="10355965" y="2787796"/>
            <a:ext cx="451303" cy="0"/>
          </a:xfrm>
          <a:prstGeom prst="straightConnector1">
            <a:avLst/>
          </a:prstGeom>
          <a:ln w="28575">
            <a:solidFill>
              <a:schemeClr val="accent1">
                <a:lumMod val="60000"/>
                <a:lumOff val="40000"/>
              </a:schemeClr>
            </a:solidFill>
            <a:tailEnd type="triangle"/>
          </a:ln>
        </p:spPr>
        <p:style>
          <a:lnRef idx="3">
            <a:schemeClr val="dk1"/>
          </a:lnRef>
          <a:fillRef idx="0">
            <a:schemeClr val="dk1"/>
          </a:fillRef>
          <a:effectRef idx="2">
            <a:schemeClr val="dk1"/>
          </a:effectRef>
          <a:fontRef idx="minor">
            <a:schemeClr val="tx1"/>
          </a:fontRef>
        </p:style>
      </p:cxnSp>
      <p:sp>
        <p:nvSpPr>
          <p:cNvPr id="41" name="ZoneTexte 27">
            <a:extLst>
              <a:ext uri="{FF2B5EF4-FFF2-40B4-BE49-F238E27FC236}">
                <a16:creationId xmlns:a16="http://schemas.microsoft.com/office/drawing/2014/main" id="{BF4E6436-3B13-46B9-983A-935AC7E71861}"/>
              </a:ext>
            </a:extLst>
          </p:cNvPr>
          <p:cNvSpPr txBox="1"/>
          <p:nvPr/>
        </p:nvSpPr>
        <p:spPr>
          <a:xfrm>
            <a:off x="10773117" y="2601467"/>
            <a:ext cx="1343509" cy="461665"/>
          </a:xfrm>
          <a:prstGeom prst="rect">
            <a:avLst/>
          </a:prstGeom>
          <a:noFill/>
        </p:spPr>
        <p:txBody>
          <a:bodyPr wrap="square">
            <a:spAutoFit/>
          </a:bodyPr>
          <a:lstStyle/>
          <a:p>
            <a:r>
              <a:rPr lang="en-US" sz="2400" b="1" baseline="30000" dirty="0">
                <a:latin typeface="Poppins" panose="00000500000000000000" pitchFamily="2" charset="0"/>
                <a:ea typeface="Calibri" panose="020F0502020204030204" pitchFamily="34" charset="0"/>
                <a:cs typeface="Poppins" panose="00000500000000000000" pitchFamily="2" charset="0"/>
              </a:rPr>
              <a:t>243*</a:t>
            </a:r>
            <a:r>
              <a:rPr lang="en-US" sz="2400" b="1" dirty="0">
                <a:latin typeface="Poppins" panose="00000500000000000000" pitchFamily="2" charset="0"/>
                <a:ea typeface="Calibri" panose="020F0502020204030204" pitchFamily="34" charset="0"/>
                <a:cs typeface="Poppins" panose="00000500000000000000" pitchFamily="2" charset="0"/>
              </a:rPr>
              <a:t>Am</a:t>
            </a:r>
            <a:endParaRPr lang="fr-FR" sz="2400" dirty="0"/>
          </a:p>
        </p:txBody>
      </p:sp>
      <p:sp>
        <p:nvSpPr>
          <p:cNvPr id="44" name="ZoneTexte 27">
            <a:extLst>
              <a:ext uri="{FF2B5EF4-FFF2-40B4-BE49-F238E27FC236}">
                <a16:creationId xmlns:a16="http://schemas.microsoft.com/office/drawing/2014/main" id="{BF4E6436-3B13-46B9-983A-935AC7E71861}"/>
              </a:ext>
            </a:extLst>
          </p:cNvPr>
          <p:cNvSpPr txBox="1"/>
          <p:nvPr/>
        </p:nvSpPr>
        <p:spPr>
          <a:xfrm>
            <a:off x="10773117" y="3503935"/>
            <a:ext cx="1343509" cy="461665"/>
          </a:xfrm>
          <a:prstGeom prst="rect">
            <a:avLst/>
          </a:prstGeom>
          <a:noFill/>
        </p:spPr>
        <p:txBody>
          <a:bodyPr wrap="square">
            <a:spAutoFit/>
          </a:bodyPr>
          <a:lstStyle/>
          <a:p>
            <a:r>
              <a:rPr lang="en-US" sz="2400" b="1" baseline="30000" dirty="0">
                <a:latin typeface="Poppins" panose="00000500000000000000" pitchFamily="2" charset="0"/>
                <a:ea typeface="Calibri" panose="020F0502020204030204" pitchFamily="34" charset="0"/>
                <a:cs typeface="Poppins" panose="00000500000000000000" pitchFamily="2" charset="0"/>
              </a:rPr>
              <a:t>243*</a:t>
            </a:r>
            <a:r>
              <a:rPr lang="en-US" sz="2400" b="1" dirty="0">
                <a:latin typeface="Poppins" panose="00000500000000000000" pitchFamily="2" charset="0"/>
                <a:ea typeface="Calibri" panose="020F0502020204030204" pitchFamily="34" charset="0"/>
                <a:cs typeface="Poppins" panose="00000500000000000000" pitchFamily="2" charset="0"/>
              </a:rPr>
              <a:t>Am</a:t>
            </a:r>
            <a:endParaRPr lang="fr-FR" sz="2400" dirty="0"/>
          </a:p>
        </p:txBody>
      </p:sp>
      <p:cxnSp>
        <p:nvCxnSpPr>
          <p:cNvPr id="45" name="Connecteur droit avec flèche 41">
            <a:extLst>
              <a:ext uri="{FF2B5EF4-FFF2-40B4-BE49-F238E27FC236}">
                <a16:creationId xmlns:a16="http://schemas.microsoft.com/office/drawing/2014/main" id="{1F79144B-022B-4D5B-89AA-EB27A70C9C5E}"/>
              </a:ext>
            </a:extLst>
          </p:cNvPr>
          <p:cNvCxnSpPr>
            <a:cxnSpLocks/>
          </p:cNvCxnSpPr>
          <p:nvPr/>
        </p:nvCxnSpPr>
        <p:spPr>
          <a:xfrm>
            <a:off x="10355965" y="3683610"/>
            <a:ext cx="451303" cy="0"/>
          </a:xfrm>
          <a:prstGeom prst="straightConnector1">
            <a:avLst/>
          </a:prstGeom>
          <a:ln w="28575">
            <a:solidFill>
              <a:schemeClr val="accent1">
                <a:lumMod val="60000"/>
                <a:lumOff val="40000"/>
              </a:schemeClr>
            </a:solidFill>
            <a:tailEnd type="triangle"/>
          </a:ln>
        </p:spPr>
        <p:style>
          <a:lnRef idx="3">
            <a:schemeClr val="dk1"/>
          </a:lnRef>
          <a:fillRef idx="0">
            <a:schemeClr val="dk1"/>
          </a:fillRef>
          <a:effectRef idx="2">
            <a:schemeClr val="dk1"/>
          </a:effectRef>
          <a:fontRef idx="minor">
            <a:schemeClr val="tx1"/>
          </a:fontRef>
        </p:style>
      </p:cxnSp>
      <p:sp>
        <p:nvSpPr>
          <p:cNvPr id="55" name="TextBox 54">
            <a:extLst>
              <a:ext uri="{FF2B5EF4-FFF2-40B4-BE49-F238E27FC236}">
                <a16:creationId xmlns:a16="http://schemas.microsoft.com/office/drawing/2014/main" id="{C0B4AFE0-DF60-4E59-A26A-4E4CE3FFD1DC}"/>
              </a:ext>
            </a:extLst>
          </p:cNvPr>
          <p:cNvSpPr txBox="1"/>
          <p:nvPr/>
        </p:nvSpPr>
        <p:spPr>
          <a:xfrm>
            <a:off x="9747299" y="2603130"/>
            <a:ext cx="652549" cy="369332"/>
          </a:xfrm>
          <a:prstGeom prst="rect">
            <a:avLst/>
          </a:prstGeom>
          <a:noFill/>
        </p:spPr>
        <p:txBody>
          <a:bodyPr wrap="square">
            <a:spAutoFit/>
          </a:bodyPr>
          <a:lstStyle/>
          <a:p>
            <a:r>
              <a:rPr lang="en-US" b="1" dirty="0">
                <a:latin typeface="Poppins" panose="00000500000000000000" pitchFamily="2" charset="0"/>
                <a:ea typeface="Calibri" panose="020F0502020204030204" pitchFamily="34" charset="0"/>
                <a:cs typeface="Poppins" panose="00000500000000000000" pitchFamily="2" charset="0"/>
              </a:rPr>
              <a:t>+ n</a:t>
            </a:r>
            <a:endParaRPr lang="en-US" dirty="0"/>
          </a:p>
        </p:txBody>
      </p:sp>
      <p:sp>
        <p:nvSpPr>
          <p:cNvPr id="57" name="TextBox 56">
            <a:extLst>
              <a:ext uri="{FF2B5EF4-FFF2-40B4-BE49-F238E27FC236}">
                <a16:creationId xmlns:a16="http://schemas.microsoft.com/office/drawing/2014/main" id="{37497C3F-F4E3-4571-8195-02EE8028DCCD}"/>
              </a:ext>
            </a:extLst>
          </p:cNvPr>
          <p:cNvSpPr txBox="1"/>
          <p:nvPr/>
        </p:nvSpPr>
        <p:spPr>
          <a:xfrm>
            <a:off x="9747299" y="3479042"/>
            <a:ext cx="652549" cy="369332"/>
          </a:xfrm>
          <a:prstGeom prst="rect">
            <a:avLst/>
          </a:prstGeom>
          <a:noFill/>
        </p:spPr>
        <p:txBody>
          <a:bodyPr wrap="square">
            <a:spAutoFit/>
          </a:bodyPr>
          <a:lstStyle/>
          <a:p>
            <a:r>
              <a:rPr lang="en-US" b="1" dirty="0">
                <a:latin typeface="Poppins" panose="00000500000000000000" pitchFamily="2" charset="0"/>
                <a:ea typeface="Calibri" panose="020F0502020204030204" pitchFamily="34" charset="0"/>
                <a:cs typeface="Poppins" panose="00000500000000000000" pitchFamily="2" charset="0"/>
              </a:rPr>
              <a:t>+ n</a:t>
            </a:r>
            <a:endParaRPr lang="en-US" dirty="0"/>
          </a:p>
        </p:txBody>
      </p:sp>
      <mc:AlternateContent xmlns:mc="http://schemas.openxmlformats.org/markup-compatibility/2006" xmlns:a14="http://schemas.microsoft.com/office/drawing/2010/main">
        <mc:Choice Requires="a14">
          <p:sp>
            <p:nvSpPr>
              <p:cNvPr id="58" name="ZoneTexte 2">
                <a:extLst>
                  <a:ext uri="{FF2B5EF4-FFF2-40B4-BE49-F238E27FC236}">
                    <a16:creationId xmlns:a16="http://schemas.microsoft.com/office/drawing/2014/main" id="{A924FEB3-5EB0-488D-845B-91468451A102}"/>
                  </a:ext>
                </a:extLst>
              </p:cNvPr>
              <p:cNvSpPr txBox="1"/>
              <p:nvPr/>
            </p:nvSpPr>
            <p:spPr>
              <a:xfrm>
                <a:off x="731838" y="5504095"/>
                <a:ext cx="11559016" cy="954107"/>
              </a:xfrm>
              <a:prstGeom prst="rect">
                <a:avLst/>
              </a:prstGeom>
              <a:noFill/>
            </p:spPr>
            <p:txBody>
              <a:bodyPr wrap="square" rtlCol="0">
                <a:spAutoFit/>
              </a:bodyPr>
              <a:lstStyle/>
              <a:p>
                <a:r>
                  <a:rPr lang="en-US" sz="1200" dirty="0"/>
                  <a:t>The branching ratio of </a:t>
                </a:r>
                <a:r>
                  <a:rPr lang="en-US" sz="1200" b="1" baseline="30000" dirty="0">
                    <a:latin typeface="Poppins" panose="00000500000000000000" pitchFamily="2" charset="0"/>
                    <a:ea typeface="Calibri" panose="020F0502020204030204" pitchFamily="34" charset="0"/>
                    <a:cs typeface="Poppins" panose="00000500000000000000" pitchFamily="2" charset="0"/>
                  </a:rPr>
                  <a:t>241</a:t>
                </a:r>
                <a:r>
                  <a:rPr lang="en-US" sz="1200" b="1" dirty="0">
                    <a:latin typeface="Poppins" panose="00000500000000000000" pitchFamily="2" charset="0"/>
                    <a:ea typeface="Calibri" panose="020F0502020204030204" pitchFamily="34" charset="0"/>
                    <a:cs typeface="Poppins" panose="00000500000000000000" pitchFamily="2" charset="0"/>
                  </a:rPr>
                  <a:t>Am</a:t>
                </a:r>
                <a:r>
                  <a:rPr lang="en-US" sz="1200" dirty="0"/>
                  <a:t> is spectrum dependent</a:t>
                </a:r>
                <a:endParaRPr lang="fr-FR" sz="1400" dirty="0"/>
              </a:p>
              <a:p>
                <a:endParaRPr lang="fr-FR" sz="1200" b="0" i="1" dirty="0">
                  <a:latin typeface="Cambria Math" panose="02040503050406030204" pitchFamily="18" charset="0"/>
                </a:endParaRPr>
              </a:p>
              <a:p>
                <a14:m>
                  <m:oMath xmlns:m="http://schemas.openxmlformats.org/officeDocument/2006/math">
                    <m:r>
                      <a:rPr lang="fr-FR" sz="1200" b="0" i="1" smtClean="0">
                        <a:latin typeface="Cambria Math" panose="02040503050406030204" pitchFamily="18" charset="0"/>
                      </a:rPr>
                      <m:t>𝑖</m:t>
                    </m:r>
                  </m:oMath>
                </a14:m>
                <a:r>
                  <a:rPr lang="fr-FR" sz="1200" dirty="0"/>
                  <a:t> : </a:t>
                </a:r>
                <a14:m>
                  <m:oMath xmlns:m="http://schemas.openxmlformats.org/officeDocument/2006/math">
                    <m:sSub>
                      <m:sSubPr>
                        <m:ctrlPr>
                          <a:rPr lang="fr-FR" sz="1200" i="1">
                            <a:latin typeface="Cambria Math" panose="02040503050406030204" pitchFamily="18" charset="0"/>
                          </a:rPr>
                        </m:ctrlPr>
                      </m:sSubPr>
                      <m:e>
                        <m:r>
                          <a:rPr lang="fr-FR" sz="1200" i="1">
                            <a:latin typeface="Cambria Math" panose="02040503050406030204" pitchFamily="18" charset="0"/>
                          </a:rPr>
                          <m:t>𝐵𝑅</m:t>
                        </m:r>
                      </m:e>
                      <m:sub>
                        <m:r>
                          <a:rPr lang="fr-FR" sz="1200" i="1">
                            <a:latin typeface="Cambria Math" panose="02040503050406030204" pitchFamily="18" charset="0"/>
                          </a:rPr>
                          <m:t>𝑚</m:t>
                        </m:r>
                      </m:sub>
                    </m:sSub>
                    <m:r>
                      <a:rPr lang="fr-FR" sz="1200">
                        <a:latin typeface="Cambria Math" panose="02040503050406030204" pitchFamily="18" charset="0"/>
                      </a:rPr>
                      <m:t>=</m:t>
                    </m:r>
                    <m:r>
                      <a:rPr lang="fr-FR" sz="1200" b="1" i="1" dirty="0">
                        <a:latin typeface="Cambria Math" panose="02040503050406030204" pitchFamily="18" charset="0"/>
                      </a:rPr>
                      <m:t>𝟎</m:t>
                    </m:r>
                    <m:r>
                      <a:rPr lang="fr-FR" sz="1200" b="1" i="1" dirty="0">
                        <a:latin typeface="Cambria Math" panose="02040503050406030204" pitchFamily="18" charset="0"/>
                      </a:rPr>
                      <m:t>.</m:t>
                    </m:r>
                    <m:r>
                      <a:rPr lang="fr-FR" sz="1200" b="1" i="1" dirty="0">
                        <a:latin typeface="Cambria Math" panose="02040503050406030204" pitchFamily="18" charset="0"/>
                      </a:rPr>
                      <m:t>𝟎𝟗𝟑</m:t>
                    </m:r>
                  </m:oMath>
                </a14:m>
                <a:endParaRPr lang="fr-FR" sz="1200" b="1" dirty="0"/>
              </a:p>
              <a:p>
                <a:endParaRPr lang="fr-FR" sz="1200" b="1" dirty="0"/>
              </a:p>
              <a:p>
                <a:r>
                  <a:rPr lang="en-US" sz="800" dirty="0">
                    <a:solidFill>
                      <a:srgbClr val="0000FF"/>
                    </a:solidFill>
                  </a:rPr>
                  <a:t>Am-241 thermal neutron capture cross section and neutron capture resonance integral from reactor activation and oscillation measurements, G. </a:t>
                </a:r>
                <a:r>
                  <a:rPr lang="en-US" sz="800" dirty="0" err="1">
                    <a:solidFill>
                      <a:srgbClr val="0000FF"/>
                    </a:solidFill>
                  </a:rPr>
                  <a:t>Žerovnik</a:t>
                </a:r>
                <a:r>
                  <a:rPr lang="en-US" sz="800" dirty="0">
                    <a:solidFill>
                      <a:srgbClr val="0000FF"/>
                    </a:solidFill>
                  </a:rPr>
                  <a:t>, G. </a:t>
                </a:r>
                <a:r>
                  <a:rPr lang="en-US" sz="800" dirty="0" err="1">
                    <a:solidFill>
                      <a:srgbClr val="0000FF"/>
                    </a:solidFill>
                  </a:rPr>
                  <a:t>Noguère</a:t>
                </a:r>
                <a:r>
                  <a:rPr lang="en-US" sz="800" dirty="0">
                    <a:solidFill>
                      <a:srgbClr val="0000FF"/>
                    </a:solidFill>
                  </a:rPr>
                  <a:t> et al., EPJ Web of Conferences 284, 01042 (2023), ND2022</a:t>
                </a:r>
                <a:endParaRPr lang="fr-FR" sz="700" b="1" dirty="0">
                  <a:solidFill>
                    <a:srgbClr val="0000FF"/>
                  </a:solidFill>
                </a:endParaRPr>
              </a:p>
            </p:txBody>
          </p:sp>
        </mc:Choice>
        <mc:Fallback xmlns="">
          <p:sp>
            <p:nvSpPr>
              <p:cNvPr id="58" name="ZoneTexte 2">
                <a:extLst>
                  <a:ext uri="{FF2B5EF4-FFF2-40B4-BE49-F238E27FC236}">
                    <a16:creationId xmlns:a16="http://schemas.microsoft.com/office/drawing/2014/main" id="{A924FEB3-5EB0-488D-845B-91468451A102}"/>
                  </a:ext>
                </a:extLst>
              </p:cNvPr>
              <p:cNvSpPr txBox="1">
                <a:spLocks noRot="1" noChangeAspect="1" noMove="1" noResize="1" noEditPoints="1" noAdjustHandles="1" noChangeArrowheads="1" noChangeShapeType="1" noTextEdit="1"/>
              </p:cNvSpPr>
              <p:nvPr/>
            </p:nvSpPr>
            <p:spPr>
              <a:xfrm>
                <a:off x="731838" y="5504095"/>
                <a:ext cx="11559016" cy="954107"/>
              </a:xfrm>
              <a:prstGeom prst="rect">
                <a:avLst/>
              </a:prstGeom>
              <a:blipFill>
                <a:blip r:embed="rId10"/>
                <a:stretch>
                  <a:fillRect t="-641" b="-1282"/>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7EC3787C-F053-442C-9585-01DF1768914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47986" r="248" b="-4"/>
          <a:stretch/>
        </p:blipFill>
        <p:spPr>
          <a:xfrm>
            <a:off x="731838" y="4505105"/>
            <a:ext cx="1902757" cy="955766"/>
          </a:xfrm>
          <a:prstGeom prst="roundRect">
            <a:avLst>
              <a:gd name="adj" fmla="val 38218"/>
            </a:avLst>
          </a:prstGeom>
        </p:spPr>
      </p:pic>
    </p:spTree>
    <p:extLst>
      <p:ext uri="{BB962C8B-B14F-4D97-AF65-F5344CB8AC3E}">
        <p14:creationId xmlns:p14="http://schemas.microsoft.com/office/powerpoint/2010/main" val="599216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2FA0BE-0908-4287-8A15-9FB72BCE5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896" y="697945"/>
            <a:ext cx="10597504" cy="5846019"/>
          </a:xfrm>
          <a:prstGeom prst="rect">
            <a:avLst/>
          </a:prstGeom>
        </p:spPr>
      </p:pic>
      <p:sp>
        <p:nvSpPr>
          <p:cNvPr id="2" name="Date Placeholder 1">
            <a:extLst>
              <a:ext uri="{FF2B5EF4-FFF2-40B4-BE49-F238E27FC236}">
                <a16:creationId xmlns:a16="http://schemas.microsoft.com/office/drawing/2014/main" id="{1435C7F7-752A-448D-8FD4-81CAFE16FB49}"/>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32641E12-4783-4116-885C-D6A6AF3878E3}"/>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5F3965A7-B4AE-4168-9812-5174210D01A1}"/>
              </a:ext>
            </a:extLst>
          </p:cNvPr>
          <p:cNvSpPr>
            <a:spLocks noGrp="1"/>
          </p:cNvSpPr>
          <p:nvPr>
            <p:ph type="sldNum" sz="quarter" idx="12"/>
          </p:nvPr>
        </p:nvSpPr>
        <p:spPr/>
        <p:txBody>
          <a:bodyPr/>
          <a:lstStyle/>
          <a:p>
            <a:fld id="{0CBC77A0-1F4E-42FF-9FFC-F45C3A64AF90}" type="slidenum">
              <a:rPr lang="fr-FR" smtClean="0"/>
              <a:t>23</a:t>
            </a:fld>
            <a:endParaRPr lang="fr-FR"/>
          </a:p>
        </p:txBody>
      </p:sp>
      <p:sp>
        <p:nvSpPr>
          <p:cNvPr id="5" name="Title 4">
            <a:extLst>
              <a:ext uri="{FF2B5EF4-FFF2-40B4-BE49-F238E27FC236}">
                <a16:creationId xmlns:a16="http://schemas.microsoft.com/office/drawing/2014/main" id="{3410DFC7-3F5F-4FB2-9B78-52BE3E3996A0}"/>
              </a:ext>
            </a:extLst>
          </p:cNvPr>
          <p:cNvSpPr>
            <a:spLocks noGrp="1"/>
          </p:cNvSpPr>
          <p:nvPr>
            <p:ph type="title"/>
          </p:nvPr>
        </p:nvSpPr>
        <p:spPr/>
        <p:txBody>
          <a:bodyPr/>
          <a:lstStyle/>
          <a:p>
            <a:r>
              <a:rPr lang="fr-FR" b="1" dirty="0"/>
              <a:t>Preliminary </a:t>
            </a:r>
            <a:r>
              <a:rPr lang="fr-FR" b="1" dirty="0" err="1"/>
              <a:t>Results</a:t>
            </a:r>
            <a:r>
              <a:rPr lang="fr-FR" b="1" dirty="0"/>
              <a:t> - </a:t>
            </a:r>
            <a:r>
              <a:rPr lang="en-US" b="1" baseline="30000" dirty="0"/>
              <a:t>100</a:t>
            </a:r>
            <a:r>
              <a:rPr lang="en-US" b="1" dirty="0"/>
              <a:t>Nb from </a:t>
            </a:r>
            <a:r>
              <a:rPr lang="en-US" b="1" baseline="30000" dirty="0">
                <a:ea typeface="Calibri" panose="020F0502020204030204" pitchFamily="34" charset="0"/>
                <a:cs typeface="Poppins" panose="00000500000000000000" pitchFamily="2" charset="0"/>
              </a:rPr>
              <a:t>241</a:t>
            </a:r>
            <a:r>
              <a:rPr lang="en-US" b="1" dirty="0">
                <a:ea typeface="Calibri" panose="020F0502020204030204" pitchFamily="34" charset="0"/>
                <a:cs typeface="Poppins" panose="00000500000000000000" pitchFamily="2" charset="0"/>
              </a:rPr>
              <a:t>Am(2n</a:t>
            </a:r>
            <a:r>
              <a:rPr lang="en-US" b="1" baseline="-25000" dirty="0">
                <a:ea typeface="Calibri" panose="020F0502020204030204" pitchFamily="34" charset="0"/>
                <a:cs typeface="Poppins" panose="00000500000000000000" pitchFamily="2" charset="0"/>
              </a:rPr>
              <a:t>th</a:t>
            </a:r>
            <a:r>
              <a:rPr lang="en-US" b="1" dirty="0">
                <a:ea typeface="Calibri" panose="020F0502020204030204" pitchFamily="34" charset="0"/>
                <a:cs typeface="Poppins" panose="00000500000000000000" pitchFamily="2" charset="0"/>
              </a:rPr>
              <a:t>,f)</a:t>
            </a:r>
            <a:r>
              <a:rPr lang="fr-FR" b="1" dirty="0"/>
              <a:t> </a:t>
            </a:r>
            <a:endParaRPr lang="en-US" dirty="0"/>
          </a:p>
        </p:txBody>
      </p:sp>
      <p:cxnSp>
        <p:nvCxnSpPr>
          <p:cNvPr id="7" name="Straight Connector 6">
            <a:extLst>
              <a:ext uri="{FF2B5EF4-FFF2-40B4-BE49-F238E27FC236}">
                <a16:creationId xmlns:a16="http://schemas.microsoft.com/office/drawing/2014/main" id="{6C5532BA-CB9F-4288-8135-A5D0F2169BBD}"/>
              </a:ext>
            </a:extLst>
          </p:cNvPr>
          <p:cNvCxnSpPr>
            <a:cxnSpLocks/>
          </p:cNvCxnSpPr>
          <p:nvPr/>
        </p:nvCxnSpPr>
        <p:spPr>
          <a:xfrm>
            <a:off x="5156200" y="1281771"/>
            <a:ext cx="0" cy="4593021"/>
          </a:xfrm>
          <a:prstGeom prst="line">
            <a:avLst/>
          </a:prstGeom>
          <a:ln w="57150">
            <a:solidFill>
              <a:schemeClr val="accent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524640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0814A1F-E3EE-439D-9595-90101FC73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007" y="1227061"/>
            <a:ext cx="6554913" cy="4257473"/>
          </a:xfrm>
          <a:prstGeom prst="rect">
            <a:avLst/>
          </a:prstGeom>
          <a:ln w="76200">
            <a:solidFill>
              <a:srgbClr val="E50019"/>
            </a:solidFill>
          </a:ln>
        </p:spPr>
      </p:pic>
      <p:sp>
        <p:nvSpPr>
          <p:cNvPr id="2" name="Date Placeholder 1">
            <a:extLst>
              <a:ext uri="{FF2B5EF4-FFF2-40B4-BE49-F238E27FC236}">
                <a16:creationId xmlns:a16="http://schemas.microsoft.com/office/drawing/2014/main" id="{1435C7F7-752A-448D-8FD4-81CAFE16FB49}"/>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32641E12-4783-4116-885C-D6A6AF3878E3}"/>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5F3965A7-B4AE-4168-9812-5174210D01A1}"/>
              </a:ext>
            </a:extLst>
          </p:cNvPr>
          <p:cNvSpPr>
            <a:spLocks noGrp="1"/>
          </p:cNvSpPr>
          <p:nvPr>
            <p:ph type="sldNum" sz="quarter" idx="12"/>
          </p:nvPr>
        </p:nvSpPr>
        <p:spPr/>
        <p:txBody>
          <a:bodyPr/>
          <a:lstStyle/>
          <a:p>
            <a:fld id="{0CBC77A0-1F4E-42FF-9FFC-F45C3A64AF90}" type="slidenum">
              <a:rPr lang="fr-FR" smtClean="0"/>
              <a:t>24</a:t>
            </a:fld>
            <a:endParaRPr lang="fr-FR"/>
          </a:p>
        </p:txBody>
      </p:sp>
      <p:sp>
        <p:nvSpPr>
          <p:cNvPr id="5" name="Title 4">
            <a:extLst>
              <a:ext uri="{FF2B5EF4-FFF2-40B4-BE49-F238E27FC236}">
                <a16:creationId xmlns:a16="http://schemas.microsoft.com/office/drawing/2014/main" id="{3410DFC7-3F5F-4FB2-9B78-52BE3E3996A0}"/>
              </a:ext>
            </a:extLst>
          </p:cNvPr>
          <p:cNvSpPr>
            <a:spLocks noGrp="1"/>
          </p:cNvSpPr>
          <p:nvPr>
            <p:ph type="title"/>
          </p:nvPr>
        </p:nvSpPr>
        <p:spPr/>
        <p:txBody>
          <a:bodyPr>
            <a:normAutofit fontScale="90000"/>
          </a:bodyPr>
          <a:lstStyle/>
          <a:p>
            <a:r>
              <a:rPr lang="fr-FR" b="1" dirty="0"/>
              <a:t>Preliminary </a:t>
            </a:r>
            <a:r>
              <a:rPr lang="fr-FR" b="1" dirty="0" err="1"/>
              <a:t>Results</a:t>
            </a:r>
            <a:r>
              <a:rPr lang="fr-FR" b="1" dirty="0"/>
              <a:t> - </a:t>
            </a:r>
            <a:r>
              <a:rPr lang="en-US" b="1" baseline="30000" dirty="0"/>
              <a:t>100</a:t>
            </a:r>
            <a:r>
              <a:rPr lang="en-US" b="1" dirty="0"/>
              <a:t>Nb from </a:t>
            </a:r>
            <a:r>
              <a:rPr lang="en-US" b="1" baseline="30000" dirty="0">
                <a:ea typeface="Calibri" panose="020F0502020204030204" pitchFamily="34" charset="0"/>
                <a:cs typeface="Poppins" panose="00000500000000000000" pitchFamily="2" charset="0"/>
              </a:rPr>
              <a:t>241</a:t>
            </a:r>
            <a:r>
              <a:rPr lang="en-US" b="1" dirty="0">
                <a:ea typeface="Calibri" panose="020F0502020204030204" pitchFamily="34" charset="0"/>
                <a:cs typeface="Poppins" panose="00000500000000000000" pitchFamily="2" charset="0"/>
              </a:rPr>
              <a:t>Am(2n</a:t>
            </a:r>
            <a:r>
              <a:rPr lang="en-US" b="1" baseline="-25000" dirty="0">
                <a:ea typeface="Calibri" panose="020F0502020204030204" pitchFamily="34" charset="0"/>
                <a:cs typeface="Poppins" panose="00000500000000000000" pitchFamily="2" charset="0"/>
              </a:rPr>
              <a:t>th</a:t>
            </a:r>
            <a:r>
              <a:rPr lang="en-US" b="1" dirty="0">
                <a:ea typeface="Calibri" panose="020F0502020204030204" pitchFamily="34" charset="0"/>
                <a:cs typeface="Poppins" panose="00000500000000000000" pitchFamily="2" charset="0"/>
              </a:rPr>
              <a:t>,f)</a:t>
            </a:r>
            <a:br>
              <a:rPr lang="en-US" b="1" dirty="0">
                <a:ea typeface="Calibri" panose="020F0502020204030204" pitchFamily="34" charset="0"/>
                <a:cs typeface="Poppins" panose="00000500000000000000" pitchFamily="2" charset="0"/>
              </a:rPr>
            </a:br>
            <a:r>
              <a:rPr lang="fr-FR" b="1" dirty="0">
                <a:solidFill>
                  <a:srgbClr val="E50019"/>
                </a:solidFill>
                <a:ea typeface="Calibri" panose="020F0502020204030204" pitchFamily="34" charset="0"/>
                <a:cs typeface="Poppins" panose="00000500000000000000" pitchFamily="2" charset="0"/>
              </a:rPr>
              <a:t>IR(t)</a:t>
            </a:r>
            <a:endParaRPr lang="en-US" dirty="0">
              <a:solidFill>
                <a:srgbClr val="E50019"/>
              </a:solidFill>
            </a:endParaRPr>
          </a:p>
        </p:txBody>
      </p:sp>
      <p:pic>
        <p:nvPicPr>
          <p:cNvPr id="9" name="Picture 8">
            <a:extLst>
              <a:ext uri="{FF2B5EF4-FFF2-40B4-BE49-F238E27FC236}">
                <a16:creationId xmlns:a16="http://schemas.microsoft.com/office/drawing/2014/main" id="{FA2587CE-F284-4FE1-AF0A-5F7536F7A3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088" y="900809"/>
            <a:ext cx="4417865" cy="2767793"/>
          </a:xfrm>
          <a:prstGeom prst="rect">
            <a:avLst/>
          </a:prstGeom>
        </p:spPr>
      </p:pic>
      <p:pic>
        <p:nvPicPr>
          <p:cNvPr id="13" name="Picture 12">
            <a:extLst>
              <a:ext uri="{FF2B5EF4-FFF2-40B4-BE49-F238E27FC236}">
                <a16:creationId xmlns:a16="http://schemas.microsoft.com/office/drawing/2014/main" id="{F165B400-79D0-4B07-88F0-65211B2870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1088" y="3745501"/>
            <a:ext cx="4740912" cy="2615282"/>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69AD69C-83F9-467A-A098-64FAFB93D58F}"/>
                  </a:ext>
                </a:extLst>
              </p:cNvPr>
              <p:cNvSpPr txBox="1"/>
              <p:nvPr/>
            </p:nvSpPr>
            <p:spPr>
              <a:xfrm>
                <a:off x="731838" y="5525732"/>
                <a:ext cx="1447884" cy="759310"/>
              </a:xfrm>
              <a:prstGeom prst="rect">
                <a:avLst/>
              </a:prstGeom>
              <a:solidFill>
                <a:srgbClr val="E50019"/>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b="1" i="1" smtClean="0">
                              <a:solidFill>
                                <a:schemeClr val="bg1"/>
                              </a:solidFill>
                              <a:latin typeface="Cambria Math" panose="02040503050406030204" pitchFamily="18" charset="0"/>
                            </a:rPr>
                          </m:ctrlPr>
                        </m:sSupPr>
                        <m:e>
                          <m:r>
                            <a:rPr lang="fr-FR" b="1" i="0" smtClean="0">
                              <a:solidFill>
                                <a:schemeClr val="bg1"/>
                              </a:solidFill>
                              <a:latin typeface="Cambria Math" panose="02040503050406030204" pitchFamily="18" charset="0"/>
                            </a:rPr>
                            <m:t>𝐉</m:t>
                          </m:r>
                        </m:e>
                        <m:sup>
                          <m:r>
                            <a:rPr lang="fr-FR" b="1" i="0" smtClean="0">
                              <a:solidFill>
                                <a:schemeClr val="bg1"/>
                              </a:solidFill>
                              <a:latin typeface="Cambria Math" panose="02040503050406030204" pitchFamily="18" charset="0"/>
                              <a:ea typeface="Cambria Math" panose="02040503050406030204" pitchFamily="18" charset="0"/>
                            </a:rPr>
                            <m:t>𝛑</m:t>
                          </m:r>
                        </m:sup>
                      </m:sSup>
                      <m:r>
                        <a:rPr lang="fr-FR" b="1" i="0" smtClean="0">
                          <a:solidFill>
                            <a:schemeClr val="bg1"/>
                          </a:solidFill>
                          <a:latin typeface="Cambria Math" panose="02040503050406030204" pitchFamily="18" charset="0"/>
                        </a:rPr>
                        <m:t>=</m:t>
                      </m:r>
                      <m:sSup>
                        <m:sSupPr>
                          <m:ctrlPr>
                            <a:rPr lang="fr-FR" b="1" i="1" smtClean="0">
                              <a:solidFill>
                                <a:schemeClr val="bg1"/>
                              </a:solidFill>
                              <a:latin typeface="Cambria Math" panose="02040503050406030204" pitchFamily="18" charset="0"/>
                            </a:rPr>
                          </m:ctrlPr>
                        </m:sSupPr>
                        <m:e>
                          <m:r>
                            <a:rPr lang="fr-FR" b="1" i="0" smtClean="0">
                              <a:solidFill>
                                <a:schemeClr val="bg1"/>
                              </a:solidFill>
                              <a:latin typeface="Cambria Math" panose="02040503050406030204" pitchFamily="18" charset="0"/>
                            </a:rPr>
                            <m:t>𝟖</m:t>
                          </m:r>
                        </m:e>
                        <m:sup>
                          <m:r>
                            <a:rPr lang="fr-FR" b="1" i="0" smtClean="0">
                              <a:solidFill>
                                <a:schemeClr val="bg1"/>
                              </a:solidFill>
                              <a:latin typeface="Cambria Math" panose="02040503050406030204" pitchFamily="18" charset="0"/>
                            </a:rPr>
                            <m:t>−</m:t>
                          </m:r>
                        </m:sup>
                      </m:sSup>
                    </m:oMath>
                  </m:oMathPara>
                </a14:m>
                <a:endParaRPr lang="en-US" b="1" dirty="0">
                  <a:solidFill>
                    <a:schemeClr val="bg1"/>
                  </a:solidFill>
                </a:endParaRPr>
              </a:p>
              <a:p>
                <a:pPr/>
                <a14:m>
                  <m:oMathPara xmlns:m="http://schemas.openxmlformats.org/officeDocument/2006/math">
                    <m:oMathParaPr>
                      <m:jc m:val="centerGroup"/>
                    </m:oMathParaPr>
                    <m:oMath xmlns:m="http://schemas.openxmlformats.org/officeDocument/2006/math">
                      <m:sSubSup>
                        <m:sSubSupPr>
                          <m:ctrlPr>
                            <a:rPr lang="fr-FR" b="1" i="1" smtClean="0">
                              <a:solidFill>
                                <a:schemeClr val="bg1"/>
                              </a:solidFill>
                              <a:latin typeface="Cambria Math" panose="02040503050406030204" pitchFamily="18" charset="0"/>
                            </a:rPr>
                          </m:ctrlPr>
                        </m:sSubSupPr>
                        <m:e>
                          <m:r>
                            <a:rPr lang="fr-FR" b="1" i="0" smtClean="0">
                              <a:solidFill>
                                <a:schemeClr val="bg1"/>
                              </a:solidFill>
                              <a:latin typeface="Cambria Math" panose="02040503050406030204" pitchFamily="18" charset="0"/>
                            </a:rPr>
                            <m:t>𝐭</m:t>
                          </m:r>
                        </m:e>
                        <m:sub>
                          <m:f>
                            <m:fPr>
                              <m:type m:val="skw"/>
                              <m:ctrlPr>
                                <a:rPr lang="fr-FR" b="1" i="1" smtClean="0">
                                  <a:solidFill>
                                    <a:schemeClr val="bg1"/>
                                  </a:solidFill>
                                  <a:latin typeface="Cambria Math" panose="02040503050406030204" pitchFamily="18" charset="0"/>
                                </a:rPr>
                              </m:ctrlPr>
                            </m:fPr>
                            <m:num>
                              <m:r>
                                <a:rPr lang="fr-FR" b="1" i="0" smtClean="0">
                                  <a:solidFill>
                                    <a:schemeClr val="bg1"/>
                                  </a:solidFill>
                                  <a:latin typeface="Cambria Math" panose="02040503050406030204" pitchFamily="18" charset="0"/>
                                </a:rPr>
                                <m:t>𝟏</m:t>
                              </m:r>
                            </m:num>
                            <m:den>
                              <m:r>
                                <a:rPr lang="fr-FR" b="1" i="0" smtClean="0">
                                  <a:solidFill>
                                    <a:schemeClr val="bg1"/>
                                  </a:solidFill>
                                  <a:latin typeface="Cambria Math" panose="02040503050406030204" pitchFamily="18" charset="0"/>
                                </a:rPr>
                                <m:t>𝟐</m:t>
                              </m:r>
                            </m:den>
                          </m:f>
                        </m:sub>
                        <m:sup>
                          <m:r>
                            <a:rPr lang="fr-FR" b="1" i="0" smtClean="0">
                              <a:solidFill>
                                <a:schemeClr val="bg1"/>
                              </a:solidFill>
                              <a:latin typeface="Cambria Math" panose="02040503050406030204" pitchFamily="18" charset="0"/>
                            </a:rPr>
                            <m:t>𝐦</m:t>
                          </m:r>
                        </m:sup>
                      </m:sSubSup>
                      <m:r>
                        <a:rPr lang="fr-FR" b="1" i="0">
                          <a:solidFill>
                            <a:schemeClr val="bg1"/>
                          </a:solidFill>
                          <a:latin typeface="Cambria Math" panose="02040503050406030204" pitchFamily="18" charset="0"/>
                          <a:ea typeface="Cambria Math" panose="02040503050406030204" pitchFamily="18" charset="0"/>
                        </a:rPr>
                        <m:t>≅</m:t>
                      </m:r>
                      <m:r>
                        <a:rPr lang="fr-FR" b="1" i="0" smtClean="0">
                          <a:solidFill>
                            <a:schemeClr val="bg1"/>
                          </a:solidFill>
                          <a:latin typeface="Cambria Math" panose="02040503050406030204" pitchFamily="18" charset="0"/>
                          <a:ea typeface="Cambria Math" panose="02040503050406030204" pitchFamily="18" charset="0"/>
                        </a:rPr>
                        <m:t>𝟏𝟐</m:t>
                      </m:r>
                      <m:r>
                        <a:rPr lang="fr-FR" b="1" i="0" smtClean="0">
                          <a:solidFill>
                            <a:schemeClr val="bg1"/>
                          </a:solidFill>
                          <a:latin typeface="Cambria Math" panose="02040503050406030204" pitchFamily="18" charset="0"/>
                          <a:ea typeface="Cambria Math" panose="02040503050406030204" pitchFamily="18" charset="0"/>
                        </a:rPr>
                        <m:t> µ</m:t>
                      </m:r>
                      <m:r>
                        <a:rPr lang="fr-FR" b="1" i="0" smtClean="0">
                          <a:solidFill>
                            <a:schemeClr val="bg1"/>
                          </a:solidFill>
                          <a:latin typeface="Cambria Math" panose="02040503050406030204" pitchFamily="18" charset="0"/>
                          <a:ea typeface="Cambria Math" panose="02040503050406030204" pitchFamily="18" charset="0"/>
                        </a:rPr>
                        <m:t>𝐬</m:t>
                      </m:r>
                    </m:oMath>
                  </m:oMathPara>
                </a14:m>
                <a:endParaRPr lang="en-US" b="1" dirty="0">
                  <a:solidFill>
                    <a:schemeClr val="bg1"/>
                  </a:solidFill>
                </a:endParaRPr>
              </a:p>
            </p:txBody>
          </p:sp>
        </mc:Choice>
        <mc:Fallback xmlns="">
          <p:sp>
            <p:nvSpPr>
              <p:cNvPr id="16" name="TextBox 15">
                <a:extLst>
                  <a:ext uri="{FF2B5EF4-FFF2-40B4-BE49-F238E27FC236}">
                    <a16:creationId xmlns:a16="http://schemas.microsoft.com/office/drawing/2014/main" id="{F69AD69C-83F9-467A-A098-64FAFB93D58F}"/>
                  </a:ext>
                </a:extLst>
              </p:cNvPr>
              <p:cNvSpPr txBox="1">
                <a:spLocks noRot="1" noChangeAspect="1" noMove="1" noResize="1" noEditPoints="1" noAdjustHandles="1" noChangeArrowheads="1" noChangeShapeType="1" noTextEdit="1"/>
              </p:cNvSpPr>
              <p:nvPr/>
            </p:nvSpPr>
            <p:spPr>
              <a:xfrm>
                <a:off x="731838" y="5525732"/>
                <a:ext cx="1447884" cy="759310"/>
              </a:xfrm>
              <a:prstGeom prst="rect">
                <a:avLst/>
              </a:prstGeom>
              <a:blipFill>
                <a:blip r:embed="rId5"/>
                <a:stretch>
                  <a:fillRect l="-6723" b="-80000"/>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4659D954-9327-40E2-A0BB-98C7AF8829E8}"/>
              </a:ext>
            </a:extLst>
          </p:cNvPr>
          <p:cNvSpPr txBox="1"/>
          <p:nvPr/>
        </p:nvSpPr>
        <p:spPr>
          <a:xfrm>
            <a:off x="3337560" y="1568083"/>
            <a:ext cx="1728358" cy="400110"/>
          </a:xfrm>
          <a:prstGeom prst="rect">
            <a:avLst/>
          </a:prstGeom>
          <a:noFill/>
        </p:spPr>
        <p:txBody>
          <a:bodyPr wrap="none" rtlCol="0">
            <a:spAutoFit/>
          </a:bodyPr>
          <a:lstStyle/>
          <a:p>
            <a:r>
              <a:rPr lang="fr-FR" sz="2000" b="1" dirty="0">
                <a:solidFill>
                  <a:schemeClr val="bg2">
                    <a:lumMod val="85000"/>
                  </a:schemeClr>
                </a:solidFill>
              </a:rPr>
              <a:t>Preliminary</a:t>
            </a:r>
            <a:endParaRPr lang="en-US" sz="2000" b="1" dirty="0">
              <a:solidFill>
                <a:schemeClr val="bg2">
                  <a:lumMod val="85000"/>
                </a:schemeClr>
              </a:solidFill>
            </a:endParaRPr>
          </a:p>
        </p:txBody>
      </p:sp>
      <p:cxnSp>
        <p:nvCxnSpPr>
          <p:cNvPr id="11" name="Straight Connector 10">
            <a:extLst>
              <a:ext uri="{FF2B5EF4-FFF2-40B4-BE49-F238E27FC236}">
                <a16:creationId xmlns:a16="http://schemas.microsoft.com/office/drawing/2014/main" id="{D029E412-9BEE-4398-A070-F810E8889D82}"/>
              </a:ext>
            </a:extLst>
          </p:cNvPr>
          <p:cNvCxnSpPr>
            <a:cxnSpLocks/>
          </p:cNvCxnSpPr>
          <p:nvPr/>
        </p:nvCxnSpPr>
        <p:spPr>
          <a:xfrm>
            <a:off x="9385300" y="4008120"/>
            <a:ext cx="0" cy="2058254"/>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648687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6F0AF19F-B1B0-442E-B858-1685983354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1088" y="3745501"/>
            <a:ext cx="4740912" cy="2615282"/>
          </a:xfrm>
          <a:prstGeom prst="rect">
            <a:avLst/>
          </a:prstGeom>
        </p:spPr>
      </p:pic>
      <p:sp>
        <p:nvSpPr>
          <p:cNvPr id="2" name="Date Placeholder 1">
            <a:extLst>
              <a:ext uri="{FF2B5EF4-FFF2-40B4-BE49-F238E27FC236}">
                <a16:creationId xmlns:a16="http://schemas.microsoft.com/office/drawing/2014/main" id="{1435C7F7-752A-448D-8FD4-81CAFE16FB49}"/>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32641E12-4783-4116-885C-D6A6AF3878E3}"/>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5F3965A7-B4AE-4168-9812-5174210D01A1}"/>
              </a:ext>
            </a:extLst>
          </p:cNvPr>
          <p:cNvSpPr>
            <a:spLocks noGrp="1"/>
          </p:cNvSpPr>
          <p:nvPr>
            <p:ph type="sldNum" sz="quarter" idx="12"/>
          </p:nvPr>
        </p:nvSpPr>
        <p:spPr/>
        <p:txBody>
          <a:bodyPr/>
          <a:lstStyle/>
          <a:p>
            <a:fld id="{0CBC77A0-1F4E-42FF-9FFC-F45C3A64AF90}" type="slidenum">
              <a:rPr lang="fr-FR" smtClean="0"/>
              <a:t>25</a:t>
            </a:fld>
            <a:endParaRPr lang="fr-FR"/>
          </a:p>
        </p:txBody>
      </p:sp>
      <p:sp>
        <p:nvSpPr>
          <p:cNvPr id="5" name="Title 4">
            <a:extLst>
              <a:ext uri="{FF2B5EF4-FFF2-40B4-BE49-F238E27FC236}">
                <a16:creationId xmlns:a16="http://schemas.microsoft.com/office/drawing/2014/main" id="{3410DFC7-3F5F-4FB2-9B78-52BE3E3996A0}"/>
              </a:ext>
            </a:extLst>
          </p:cNvPr>
          <p:cNvSpPr>
            <a:spLocks noGrp="1"/>
          </p:cNvSpPr>
          <p:nvPr>
            <p:ph type="title"/>
          </p:nvPr>
        </p:nvSpPr>
        <p:spPr/>
        <p:txBody>
          <a:bodyPr>
            <a:normAutofit fontScale="90000"/>
          </a:bodyPr>
          <a:lstStyle/>
          <a:p>
            <a:r>
              <a:rPr lang="fr-FR" b="1" dirty="0"/>
              <a:t>Preliminary </a:t>
            </a:r>
            <a:r>
              <a:rPr lang="fr-FR" b="1" dirty="0" err="1"/>
              <a:t>Results</a:t>
            </a:r>
            <a:r>
              <a:rPr lang="fr-FR" b="1" dirty="0"/>
              <a:t> - </a:t>
            </a:r>
            <a:r>
              <a:rPr lang="en-US" b="1" baseline="30000" dirty="0"/>
              <a:t>100</a:t>
            </a:r>
            <a:r>
              <a:rPr lang="en-US" b="1" dirty="0"/>
              <a:t>Nb from </a:t>
            </a:r>
            <a:r>
              <a:rPr lang="en-US" b="1" baseline="30000" dirty="0">
                <a:ea typeface="Calibri" panose="020F0502020204030204" pitchFamily="34" charset="0"/>
                <a:cs typeface="Poppins" panose="00000500000000000000" pitchFamily="2" charset="0"/>
              </a:rPr>
              <a:t>241</a:t>
            </a:r>
            <a:r>
              <a:rPr lang="en-US" b="1" dirty="0">
                <a:ea typeface="Calibri" panose="020F0502020204030204" pitchFamily="34" charset="0"/>
                <a:cs typeface="Poppins" panose="00000500000000000000" pitchFamily="2" charset="0"/>
              </a:rPr>
              <a:t>Am(2n</a:t>
            </a:r>
            <a:r>
              <a:rPr lang="en-US" b="1" baseline="-25000" dirty="0">
                <a:ea typeface="Calibri" panose="020F0502020204030204" pitchFamily="34" charset="0"/>
                <a:cs typeface="Poppins" panose="00000500000000000000" pitchFamily="2" charset="0"/>
              </a:rPr>
              <a:t>th</a:t>
            </a:r>
            <a:r>
              <a:rPr lang="en-US" b="1" dirty="0">
                <a:ea typeface="Calibri" panose="020F0502020204030204" pitchFamily="34" charset="0"/>
                <a:cs typeface="Poppins" panose="00000500000000000000" pitchFamily="2" charset="0"/>
              </a:rPr>
              <a:t>,f)</a:t>
            </a:r>
            <a:br>
              <a:rPr lang="en-US" b="1" dirty="0">
                <a:ea typeface="Calibri" panose="020F0502020204030204" pitchFamily="34" charset="0"/>
                <a:cs typeface="Poppins" panose="00000500000000000000" pitchFamily="2" charset="0"/>
              </a:rPr>
            </a:br>
            <a:r>
              <a:rPr lang="fr-FR" b="1" dirty="0">
                <a:solidFill>
                  <a:schemeClr val="accent5">
                    <a:lumMod val="60000"/>
                    <a:lumOff val="40000"/>
                  </a:schemeClr>
                </a:solidFill>
                <a:ea typeface="Calibri" panose="020F0502020204030204" pitchFamily="34" charset="0"/>
                <a:cs typeface="Poppins" panose="00000500000000000000" pitchFamily="2" charset="0"/>
              </a:rPr>
              <a:t>IR(t)</a:t>
            </a:r>
            <a:endParaRPr lang="en-US" dirty="0">
              <a:solidFill>
                <a:schemeClr val="accent5">
                  <a:lumMod val="60000"/>
                  <a:lumOff val="40000"/>
                </a:schemeClr>
              </a:solidFill>
            </a:endParaRPr>
          </a:p>
        </p:txBody>
      </p:sp>
      <p:pic>
        <p:nvPicPr>
          <p:cNvPr id="17" name="Picture 16">
            <a:extLst>
              <a:ext uri="{FF2B5EF4-FFF2-40B4-BE49-F238E27FC236}">
                <a16:creationId xmlns:a16="http://schemas.microsoft.com/office/drawing/2014/main" id="{EC176FF5-698D-4B73-A63B-D7E95EBAC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088" y="900809"/>
            <a:ext cx="4417865" cy="2767793"/>
          </a:xfrm>
          <a:prstGeom prst="rect">
            <a:avLst/>
          </a:prstGeom>
        </p:spPr>
      </p:pic>
      <p:pic>
        <p:nvPicPr>
          <p:cNvPr id="28" name="Picture 27">
            <a:extLst>
              <a:ext uri="{FF2B5EF4-FFF2-40B4-BE49-F238E27FC236}">
                <a16:creationId xmlns:a16="http://schemas.microsoft.com/office/drawing/2014/main" id="{C4ADE25F-6FF3-48B0-981E-24316FC06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568" y="1211903"/>
            <a:ext cx="6573790" cy="4323376"/>
          </a:xfrm>
          <a:prstGeom prst="rect">
            <a:avLst/>
          </a:prstGeom>
          <a:ln w="76200">
            <a:solidFill>
              <a:schemeClr val="accent5">
                <a:lumMod val="60000"/>
                <a:lumOff val="40000"/>
              </a:schemeClr>
            </a:solidFill>
          </a:ln>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6764683-BA78-4057-839B-CFAAFC257B49}"/>
                  </a:ext>
                </a:extLst>
              </p:cNvPr>
              <p:cNvSpPr txBox="1"/>
              <p:nvPr/>
            </p:nvSpPr>
            <p:spPr>
              <a:xfrm>
                <a:off x="731838" y="5561320"/>
                <a:ext cx="1447884" cy="782330"/>
              </a:xfrm>
              <a:prstGeom prst="rect">
                <a:avLst/>
              </a:prstGeom>
              <a:solidFill>
                <a:schemeClr val="accent5">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b="1" i="1" smtClean="0">
                              <a:solidFill>
                                <a:schemeClr val="bg1"/>
                              </a:solidFill>
                              <a:latin typeface="Cambria Math" panose="02040503050406030204" pitchFamily="18" charset="0"/>
                            </a:rPr>
                          </m:ctrlPr>
                        </m:sSupPr>
                        <m:e>
                          <m:r>
                            <a:rPr lang="fr-FR" b="1" i="0" smtClean="0">
                              <a:solidFill>
                                <a:schemeClr val="bg1"/>
                              </a:solidFill>
                              <a:latin typeface="Cambria Math" panose="02040503050406030204" pitchFamily="18" charset="0"/>
                            </a:rPr>
                            <m:t>𝐉</m:t>
                          </m:r>
                        </m:e>
                        <m:sup>
                          <m:r>
                            <a:rPr lang="fr-FR" b="1" i="0" smtClean="0">
                              <a:solidFill>
                                <a:schemeClr val="bg1"/>
                              </a:solidFill>
                              <a:latin typeface="Cambria Math" panose="02040503050406030204" pitchFamily="18" charset="0"/>
                              <a:ea typeface="Cambria Math" panose="02040503050406030204" pitchFamily="18" charset="0"/>
                            </a:rPr>
                            <m:t>𝛑</m:t>
                          </m:r>
                        </m:sup>
                      </m:sSup>
                      <m:r>
                        <a:rPr lang="fr-FR" b="1" i="0" smtClean="0">
                          <a:solidFill>
                            <a:schemeClr val="bg1"/>
                          </a:solidFill>
                          <a:latin typeface="Cambria Math" panose="02040503050406030204" pitchFamily="18" charset="0"/>
                        </a:rPr>
                        <m:t>=</m:t>
                      </m:r>
                      <m:sSup>
                        <m:sSupPr>
                          <m:ctrlPr>
                            <a:rPr lang="fr-FR" b="1" i="1" smtClean="0">
                              <a:solidFill>
                                <a:schemeClr val="bg1"/>
                              </a:solidFill>
                              <a:latin typeface="Cambria Math" panose="02040503050406030204" pitchFamily="18" charset="0"/>
                            </a:rPr>
                          </m:ctrlPr>
                        </m:sSupPr>
                        <m:e>
                          <m:r>
                            <a:rPr lang="fr-FR" b="1" i="0" smtClean="0">
                              <a:solidFill>
                                <a:schemeClr val="bg1"/>
                              </a:solidFill>
                              <a:latin typeface="Cambria Math" panose="02040503050406030204" pitchFamily="18" charset="0"/>
                            </a:rPr>
                            <m:t>𝟓</m:t>
                          </m:r>
                        </m:e>
                        <m:sup>
                          <m:r>
                            <a:rPr lang="fr-FR" b="1" i="0" smtClean="0">
                              <a:solidFill>
                                <a:schemeClr val="bg1"/>
                              </a:solidFill>
                              <a:latin typeface="Cambria Math" panose="02040503050406030204" pitchFamily="18" charset="0"/>
                            </a:rPr>
                            <m:t>+</m:t>
                          </m:r>
                        </m:sup>
                      </m:sSup>
                    </m:oMath>
                  </m:oMathPara>
                </a14:m>
                <a:endParaRPr lang="en-US" b="1" dirty="0">
                  <a:solidFill>
                    <a:schemeClr val="bg1"/>
                  </a:solidFill>
                </a:endParaRPr>
              </a:p>
              <a:p>
                <a:pPr/>
                <a14:m>
                  <m:oMathPara xmlns:m="http://schemas.openxmlformats.org/officeDocument/2006/math">
                    <m:oMathParaPr>
                      <m:jc m:val="centerGroup"/>
                    </m:oMathParaPr>
                    <m:oMath xmlns:m="http://schemas.openxmlformats.org/officeDocument/2006/math">
                      <m:sSubSup>
                        <m:sSubSupPr>
                          <m:ctrlPr>
                            <a:rPr lang="fr-FR" b="1" i="1" smtClean="0">
                              <a:solidFill>
                                <a:schemeClr val="bg1"/>
                              </a:solidFill>
                              <a:latin typeface="Cambria Math" panose="02040503050406030204" pitchFamily="18" charset="0"/>
                            </a:rPr>
                          </m:ctrlPr>
                        </m:sSubSupPr>
                        <m:e>
                          <m:r>
                            <a:rPr lang="fr-FR" b="1" i="0" smtClean="0">
                              <a:solidFill>
                                <a:schemeClr val="bg1"/>
                              </a:solidFill>
                              <a:latin typeface="Cambria Math" panose="02040503050406030204" pitchFamily="18" charset="0"/>
                            </a:rPr>
                            <m:t>𝐭</m:t>
                          </m:r>
                        </m:e>
                        <m:sub>
                          <m:f>
                            <m:fPr>
                              <m:type m:val="skw"/>
                              <m:ctrlPr>
                                <a:rPr lang="fr-FR" b="1" i="1" smtClean="0">
                                  <a:solidFill>
                                    <a:schemeClr val="bg1"/>
                                  </a:solidFill>
                                  <a:latin typeface="Cambria Math" panose="02040503050406030204" pitchFamily="18" charset="0"/>
                                </a:rPr>
                              </m:ctrlPr>
                            </m:fPr>
                            <m:num>
                              <m:r>
                                <a:rPr lang="fr-FR" b="1" i="0" smtClean="0">
                                  <a:solidFill>
                                    <a:schemeClr val="bg1"/>
                                  </a:solidFill>
                                  <a:latin typeface="Cambria Math" panose="02040503050406030204" pitchFamily="18" charset="0"/>
                                </a:rPr>
                                <m:t>𝟏</m:t>
                              </m:r>
                            </m:num>
                            <m:den>
                              <m:r>
                                <a:rPr lang="fr-FR" b="1" i="0" smtClean="0">
                                  <a:solidFill>
                                    <a:schemeClr val="bg1"/>
                                  </a:solidFill>
                                  <a:latin typeface="Cambria Math" panose="02040503050406030204" pitchFamily="18" charset="0"/>
                                </a:rPr>
                                <m:t>𝟐</m:t>
                              </m:r>
                            </m:den>
                          </m:f>
                        </m:sub>
                        <m:sup>
                          <m:r>
                            <a:rPr lang="fr-FR" b="1" i="0" smtClean="0">
                              <a:solidFill>
                                <a:schemeClr val="bg1"/>
                              </a:solidFill>
                              <a:latin typeface="Cambria Math" panose="02040503050406030204" pitchFamily="18" charset="0"/>
                            </a:rPr>
                            <m:t>𝐦</m:t>
                          </m:r>
                        </m:sup>
                      </m:sSubSup>
                      <m:r>
                        <a:rPr lang="fr-FR" b="1" i="0">
                          <a:solidFill>
                            <a:schemeClr val="bg1"/>
                          </a:solidFill>
                          <a:latin typeface="Cambria Math" panose="02040503050406030204" pitchFamily="18" charset="0"/>
                          <a:ea typeface="Cambria Math" panose="02040503050406030204" pitchFamily="18" charset="0"/>
                        </a:rPr>
                        <m:t>≅</m:t>
                      </m:r>
                      <m:r>
                        <a:rPr lang="fr-FR" b="1" i="0" smtClean="0">
                          <a:solidFill>
                            <a:schemeClr val="bg1"/>
                          </a:solidFill>
                          <a:latin typeface="Cambria Math" panose="02040503050406030204" pitchFamily="18" charset="0"/>
                          <a:ea typeface="Cambria Math" panose="02040503050406030204" pitchFamily="18" charset="0"/>
                        </a:rPr>
                        <m:t>𝟑</m:t>
                      </m:r>
                      <m:r>
                        <a:rPr lang="fr-FR" b="1" i="0" smtClean="0">
                          <a:solidFill>
                            <a:schemeClr val="bg1"/>
                          </a:solidFill>
                          <a:latin typeface="Cambria Math" panose="02040503050406030204" pitchFamily="18" charset="0"/>
                          <a:ea typeface="Cambria Math" panose="02040503050406030204" pitchFamily="18" charset="0"/>
                        </a:rPr>
                        <m:t> </m:t>
                      </m:r>
                      <m:r>
                        <a:rPr lang="fr-FR" b="1" i="0" smtClean="0">
                          <a:solidFill>
                            <a:schemeClr val="bg1"/>
                          </a:solidFill>
                          <a:latin typeface="Cambria Math" panose="02040503050406030204" pitchFamily="18" charset="0"/>
                          <a:ea typeface="Cambria Math" panose="02040503050406030204" pitchFamily="18" charset="0"/>
                        </a:rPr>
                        <m:t>𝐬</m:t>
                      </m:r>
                    </m:oMath>
                  </m:oMathPara>
                </a14:m>
                <a:endParaRPr lang="en-US" b="1" dirty="0">
                  <a:solidFill>
                    <a:schemeClr val="bg1"/>
                  </a:solidFill>
                </a:endParaRPr>
              </a:p>
            </p:txBody>
          </p:sp>
        </mc:Choice>
        <mc:Fallback xmlns="">
          <p:sp>
            <p:nvSpPr>
              <p:cNvPr id="31" name="TextBox 30">
                <a:extLst>
                  <a:ext uri="{FF2B5EF4-FFF2-40B4-BE49-F238E27FC236}">
                    <a16:creationId xmlns:a16="http://schemas.microsoft.com/office/drawing/2014/main" id="{B6764683-BA78-4057-839B-CFAAFC257B49}"/>
                  </a:ext>
                </a:extLst>
              </p:cNvPr>
              <p:cNvSpPr txBox="1">
                <a:spLocks noRot="1" noChangeAspect="1" noMove="1" noResize="1" noEditPoints="1" noAdjustHandles="1" noChangeArrowheads="1" noChangeShapeType="1" noTextEdit="1"/>
              </p:cNvSpPr>
              <p:nvPr/>
            </p:nvSpPr>
            <p:spPr>
              <a:xfrm>
                <a:off x="731838" y="5561320"/>
                <a:ext cx="1447884" cy="782330"/>
              </a:xfrm>
              <a:prstGeom prst="rect">
                <a:avLst/>
              </a:prstGeom>
              <a:blipFill>
                <a:blip r:embed="rId5"/>
                <a:stretch>
                  <a:fillRect b="-74419"/>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349B789E-A681-4814-A7A5-BCD96913A15E}"/>
              </a:ext>
            </a:extLst>
          </p:cNvPr>
          <p:cNvSpPr txBox="1"/>
          <p:nvPr/>
        </p:nvSpPr>
        <p:spPr>
          <a:xfrm>
            <a:off x="3337560" y="1568083"/>
            <a:ext cx="1728358" cy="400110"/>
          </a:xfrm>
          <a:prstGeom prst="rect">
            <a:avLst/>
          </a:prstGeom>
          <a:noFill/>
        </p:spPr>
        <p:txBody>
          <a:bodyPr wrap="none" rtlCol="0">
            <a:spAutoFit/>
          </a:bodyPr>
          <a:lstStyle/>
          <a:p>
            <a:r>
              <a:rPr lang="fr-FR" sz="2000" b="1" dirty="0">
                <a:solidFill>
                  <a:schemeClr val="bg2">
                    <a:lumMod val="85000"/>
                  </a:schemeClr>
                </a:solidFill>
              </a:rPr>
              <a:t>Preliminary</a:t>
            </a:r>
            <a:endParaRPr lang="en-US" sz="2000" b="1" dirty="0">
              <a:solidFill>
                <a:schemeClr val="bg2">
                  <a:lumMod val="85000"/>
                </a:schemeClr>
              </a:solidFill>
            </a:endParaRPr>
          </a:p>
        </p:txBody>
      </p:sp>
      <p:cxnSp>
        <p:nvCxnSpPr>
          <p:cNvPr id="11" name="Straight Connector 10">
            <a:extLst>
              <a:ext uri="{FF2B5EF4-FFF2-40B4-BE49-F238E27FC236}">
                <a16:creationId xmlns:a16="http://schemas.microsoft.com/office/drawing/2014/main" id="{6F5937C9-4B79-40B4-98F4-85A719816D5E}"/>
              </a:ext>
            </a:extLst>
          </p:cNvPr>
          <p:cNvCxnSpPr>
            <a:cxnSpLocks/>
          </p:cNvCxnSpPr>
          <p:nvPr/>
        </p:nvCxnSpPr>
        <p:spPr>
          <a:xfrm>
            <a:off x="9385300" y="4008120"/>
            <a:ext cx="0" cy="2058254"/>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60983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5C8AA6D-0C53-4089-82F6-3E1CF38FE6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1088" y="900809"/>
            <a:ext cx="4417865" cy="2767793"/>
          </a:xfrm>
          <a:prstGeom prst="rect">
            <a:avLst/>
          </a:prstGeom>
        </p:spPr>
      </p:pic>
      <p:sp>
        <p:nvSpPr>
          <p:cNvPr id="2" name="Date Placeholder 1"/>
          <p:cNvSpPr>
            <a:spLocks noGrp="1"/>
          </p:cNvSpPr>
          <p:nvPr>
            <p:ph type="dt" sz="half" idx="10"/>
          </p:nvPr>
        </p:nvSpPr>
        <p:spPr/>
        <p:txBody>
          <a:bodyPr/>
          <a:lstStyle/>
          <a:p>
            <a:r>
              <a:rPr lang="en-US"/>
              <a:t>3/12/2026</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26</a:t>
            </a:fld>
            <a:endParaRPr lang="fr-FR"/>
          </a:p>
        </p:txBody>
      </p:sp>
      <p:sp>
        <p:nvSpPr>
          <p:cNvPr id="5" name="Title 4"/>
          <p:cNvSpPr>
            <a:spLocks noGrp="1"/>
          </p:cNvSpPr>
          <p:nvPr>
            <p:ph type="title"/>
          </p:nvPr>
        </p:nvSpPr>
        <p:spPr/>
        <p:txBody>
          <a:bodyPr>
            <a:normAutofit fontScale="90000"/>
          </a:bodyPr>
          <a:lstStyle/>
          <a:p>
            <a:r>
              <a:rPr lang="fr-FR" b="1" dirty="0"/>
              <a:t>Preliminary </a:t>
            </a:r>
            <a:r>
              <a:rPr lang="fr-FR" b="1" dirty="0" err="1"/>
              <a:t>Results</a:t>
            </a:r>
            <a:r>
              <a:rPr lang="fr-FR" b="1" dirty="0"/>
              <a:t> - </a:t>
            </a:r>
            <a:r>
              <a:rPr lang="en-US" b="1" baseline="30000" dirty="0"/>
              <a:t>100</a:t>
            </a:r>
            <a:r>
              <a:rPr lang="en-US" b="1" dirty="0"/>
              <a:t>Nb from </a:t>
            </a:r>
            <a:r>
              <a:rPr lang="en-US" b="1" baseline="30000" dirty="0">
                <a:ea typeface="Calibri" panose="020F0502020204030204" pitchFamily="34" charset="0"/>
                <a:cs typeface="Poppins" panose="00000500000000000000" pitchFamily="2" charset="0"/>
              </a:rPr>
              <a:t>241</a:t>
            </a:r>
            <a:r>
              <a:rPr lang="en-US" b="1" dirty="0">
                <a:ea typeface="Calibri" panose="020F0502020204030204" pitchFamily="34" charset="0"/>
                <a:cs typeface="Poppins" panose="00000500000000000000" pitchFamily="2" charset="0"/>
              </a:rPr>
              <a:t>Am(2n</a:t>
            </a:r>
            <a:r>
              <a:rPr lang="en-US" b="1" baseline="-25000" dirty="0">
                <a:ea typeface="Calibri" panose="020F0502020204030204" pitchFamily="34" charset="0"/>
                <a:cs typeface="Poppins" panose="00000500000000000000" pitchFamily="2" charset="0"/>
              </a:rPr>
              <a:t>th</a:t>
            </a:r>
            <a:r>
              <a:rPr lang="en-US" b="1" dirty="0">
                <a:ea typeface="Calibri" panose="020F0502020204030204" pitchFamily="34" charset="0"/>
                <a:cs typeface="Poppins" panose="00000500000000000000" pitchFamily="2" charset="0"/>
              </a:rPr>
              <a:t>,f)</a:t>
            </a:r>
            <a:br>
              <a:rPr lang="en-US" b="1" dirty="0">
                <a:ea typeface="Calibri" panose="020F0502020204030204" pitchFamily="34" charset="0"/>
                <a:cs typeface="Poppins" panose="00000500000000000000" pitchFamily="2" charset="0"/>
              </a:rPr>
            </a:br>
            <a:r>
              <a:rPr lang="fr-FR" b="1" dirty="0">
                <a:solidFill>
                  <a:srgbClr val="E50019"/>
                </a:solidFill>
                <a:ea typeface="Calibri" panose="020F0502020204030204" pitchFamily="34" charset="0"/>
                <a:cs typeface="Poppins" panose="00000500000000000000" pitchFamily="2" charset="0"/>
              </a:rPr>
              <a:t>IR(KE)</a:t>
            </a:r>
            <a:endParaRPr lang="fr-FR" b="1" dirty="0">
              <a:solidFill>
                <a:srgbClr val="E50019"/>
              </a:solidFill>
            </a:endParaRP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pic>
        <p:nvPicPr>
          <p:cNvPr id="14" name="Picture 13">
            <a:extLst>
              <a:ext uri="{FF2B5EF4-FFF2-40B4-BE49-F238E27FC236}">
                <a16:creationId xmlns:a16="http://schemas.microsoft.com/office/drawing/2014/main" id="{4B62FBAC-C154-47D3-960B-7B2C7C9EF1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088" y="3745501"/>
            <a:ext cx="4740912" cy="2615282"/>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FE33603-E9CB-4E64-A213-C2EE612754B5}"/>
                  </a:ext>
                </a:extLst>
              </p:cNvPr>
              <p:cNvSpPr txBox="1"/>
              <p:nvPr/>
            </p:nvSpPr>
            <p:spPr>
              <a:xfrm>
                <a:off x="731838" y="5525732"/>
                <a:ext cx="1447884" cy="759310"/>
              </a:xfrm>
              <a:prstGeom prst="rect">
                <a:avLst/>
              </a:prstGeom>
              <a:solidFill>
                <a:srgbClr val="E50019"/>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b="1" i="1" smtClean="0">
                              <a:solidFill>
                                <a:schemeClr val="bg1"/>
                              </a:solidFill>
                              <a:latin typeface="Cambria Math" panose="02040503050406030204" pitchFamily="18" charset="0"/>
                            </a:rPr>
                          </m:ctrlPr>
                        </m:sSupPr>
                        <m:e>
                          <m:r>
                            <a:rPr lang="fr-FR" b="1" i="0" smtClean="0">
                              <a:solidFill>
                                <a:schemeClr val="bg1"/>
                              </a:solidFill>
                              <a:latin typeface="Cambria Math" panose="02040503050406030204" pitchFamily="18" charset="0"/>
                            </a:rPr>
                            <m:t>𝐉</m:t>
                          </m:r>
                        </m:e>
                        <m:sup>
                          <m:r>
                            <a:rPr lang="fr-FR" b="1" i="0" smtClean="0">
                              <a:solidFill>
                                <a:schemeClr val="bg1"/>
                              </a:solidFill>
                              <a:latin typeface="Cambria Math" panose="02040503050406030204" pitchFamily="18" charset="0"/>
                              <a:ea typeface="Cambria Math" panose="02040503050406030204" pitchFamily="18" charset="0"/>
                            </a:rPr>
                            <m:t>𝛑</m:t>
                          </m:r>
                        </m:sup>
                      </m:sSup>
                      <m:r>
                        <a:rPr lang="fr-FR" b="1" i="0" smtClean="0">
                          <a:solidFill>
                            <a:schemeClr val="bg1"/>
                          </a:solidFill>
                          <a:latin typeface="Cambria Math" panose="02040503050406030204" pitchFamily="18" charset="0"/>
                        </a:rPr>
                        <m:t>=</m:t>
                      </m:r>
                      <m:sSup>
                        <m:sSupPr>
                          <m:ctrlPr>
                            <a:rPr lang="fr-FR" b="1" i="1" smtClean="0">
                              <a:solidFill>
                                <a:schemeClr val="bg1"/>
                              </a:solidFill>
                              <a:latin typeface="Cambria Math" panose="02040503050406030204" pitchFamily="18" charset="0"/>
                            </a:rPr>
                          </m:ctrlPr>
                        </m:sSupPr>
                        <m:e>
                          <m:r>
                            <a:rPr lang="fr-FR" b="1" i="0" smtClean="0">
                              <a:solidFill>
                                <a:schemeClr val="bg1"/>
                              </a:solidFill>
                              <a:latin typeface="Cambria Math" panose="02040503050406030204" pitchFamily="18" charset="0"/>
                            </a:rPr>
                            <m:t>𝟖</m:t>
                          </m:r>
                        </m:e>
                        <m:sup>
                          <m:r>
                            <a:rPr lang="fr-FR" b="1" i="0" smtClean="0">
                              <a:solidFill>
                                <a:schemeClr val="bg1"/>
                              </a:solidFill>
                              <a:latin typeface="Cambria Math" panose="02040503050406030204" pitchFamily="18" charset="0"/>
                            </a:rPr>
                            <m:t>−</m:t>
                          </m:r>
                        </m:sup>
                      </m:sSup>
                    </m:oMath>
                  </m:oMathPara>
                </a14:m>
                <a:endParaRPr lang="en-US" b="1" dirty="0">
                  <a:solidFill>
                    <a:schemeClr val="bg1"/>
                  </a:solidFill>
                </a:endParaRPr>
              </a:p>
              <a:p>
                <a:pPr/>
                <a14:m>
                  <m:oMathPara xmlns:m="http://schemas.openxmlformats.org/officeDocument/2006/math">
                    <m:oMathParaPr>
                      <m:jc m:val="centerGroup"/>
                    </m:oMathParaPr>
                    <m:oMath xmlns:m="http://schemas.openxmlformats.org/officeDocument/2006/math">
                      <m:sSubSup>
                        <m:sSubSupPr>
                          <m:ctrlPr>
                            <a:rPr lang="fr-FR" b="1" i="1" smtClean="0">
                              <a:solidFill>
                                <a:schemeClr val="bg1"/>
                              </a:solidFill>
                              <a:latin typeface="Cambria Math" panose="02040503050406030204" pitchFamily="18" charset="0"/>
                            </a:rPr>
                          </m:ctrlPr>
                        </m:sSubSupPr>
                        <m:e>
                          <m:r>
                            <a:rPr lang="fr-FR" b="1" i="0" smtClean="0">
                              <a:solidFill>
                                <a:schemeClr val="bg1"/>
                              </a:solidFill>
                              <a:latin typeface="Cambria Math" panose="02040503050406030204" pitchFamily="18" charset="0"/>
                            </a:rPr>
                            <m:t>𝐭</m:t>
                          </m:r>
                        </m:e>
                        <m:sub>
                          <m:f>
                            <m:fPr>
                              <m:type m:val="skw"/>
                              <m:ctrlPr>
                                <a:rPr lang="fr-FR" b="1" i="1" smtClean="0">
                                  <a:solidFill>
                                    <a:schemeClr val="bg1"/>
                                  </a:solidFill>
                                  <a:latin typeface="Cambria Math" panose="02040503050406030204" pitchFamily="18" charset="0"/>
                                </a:rPr>
                              </m:ctrlPr>
                            </m:fPr>
                            <m:num>
                              <m:r>
                                <a:rPr lang="fr-FR" b="1" i="0" smtClean="0">
                                  <a:solidFill>
                                    <a:schemeClr val="bg1"/>
                                  </a:solidFill>
                                  <a:latin typeface="Cambria Math" panose="02040503050406030204" pitchFamily="18" charset="0"/>
                                </a:rPr>
                                <m:t>𝟏</m:t>
                              </m:r>
                            </m:num>
                            <m:den>
                              <m:r>
                                <a:rPr lang="fr-FR" b="1" i="0" smtClean="0">
                                  <a:solidFill>
                                    <a:schemeClr val="bg1"/>
                                  </a:solidFill>
                                  <a:latin typeface="Cambria Math" panose="02040503050406030204" pitchFamily="18" charset="0"/>
                                </a:rPr>
                                <m:t>𝟐</m:t>
                              </m:r>
                            </m:den>
                          </m:f>
                        </m:sub>
                        <m:sup>
                          <m:r>
                            <a:rPr lang="fr-FR" b="1" i="0" smtClean="0">
                              <a:solidFill>
                                <a:schemeClr val="bg1"/>
                              </a:solidFill>
                              <a:latin typeface="Cambria Math" panose="02040503050406030204" pitchFamily="18" charset="0"/>
                            </a:rPr>
                            <m:t>𝐦</m:t>
                          </m:r>
                        </m:sup>
                      </m:sSubSup>
                      <m:r>
                        <a:rPr lang="fr-FR" b="1" i="0">
                          <a:solidFill>
                            <a:schemeClr val="bg1"/>
                          </a:solidFill>
                          <a:latin typeface="Cambria Math" panose="02040503050406030204" pitchFamily="18" charset="0"/>
                          <a:ea typeface="Cambria Math" panose="02040503050406030204" pitchFamily="18" charset="0"/>
                        </a:rPr>
                        <m:t>≅</m:t>
                      </m:r>
                      <m:r>
                        <a:rPr lang="fr-FR" b="1" i="0" smtClean="0">
                          <a:solidFill>
                            <a:schemeClr val="bg1"/>
                          </a:solidFill>
                          <a:latin typeface="Cambria Math" panose="02040503050406030204" pitchFamily="18" charset="0"/>
                          <a:ea typeface="Cambria Math" panose="02040503050406030204" pitchFamily="18" charset="0"/>
                        </a:rPr>
                        <m:t>𝟏𝟐</m:t>
                      </m:r>
                      <m:r>
                        <a:rPr lang="fr-FR" b="1" i="0" smtClean="0">
                          <a:solidFill>
                            <a:schemeClr val="bg1"/>
                          </a:solidFill>
                          <a:latin typeface="Cambria Math" panose="02040503050406030204" pitchFamily="18" charset="0"/>
                          <a:ea typeface="Cambria Math" panose="02040503050406030204" pitchFamily="18" charset="0"/>
                        </a:rPr>
                        <m:t> µ</m:t>
                      </m:r>
                      <m:r>
                        <a:rPr lang="fr-FR" b="1" i="0" smtClean="0">
                          <a:solidFill>
                            <a:schemeClr val="bg1"/>
                          </a:solidFill>
                          <a:latin typeface="Cambria Math" panose="02040503050406030204" pitchFamily="18" charset="0"/>
                          <a:ea typeface="Cambria Math" panose="02040503050406030204" pitchFamily="18" charset="0"/>
                        </a:rPr>
                        <m:t>𝐬</m:t>
                      </m:r>
                    </m:oMath>
                  </m:oMathPara>
                </a14:m>
                <a:endParaRPr lang="en-US" b="1" dirty="0">
                  <a:solidFill>
                    <a:schemeClr val="bg1"/>
                  </a:solidFill>
                </a:endParaRPr>
              </a:p>
            </p:txBody>
          </p:sp>
        </mc:Choice>
        <mc:Fallback xmlns="">
          <p:sp>
            <p:nvSpPr>
              <p:cNvPr id="18" name="TextBox 17">
                <a:extLst>
                  <a:ext uri="{FF2B5EF4-FFF2-40B4-BE49-F238E27FC236}">
                    <a16:creationId xmlns:a16="http://schemas.microsoft.com/office/drawing/2014/main" id="{3FE33603-E9CB-4E64-A213-C2EE612754B5}"/>
                  </a:ext>
                </a:extLst>
              </p:cNvPr>
              <p:cNvSpPr txBox="1">
                <a:spLocks noRot="1" noChangeAspect="1" noMove="1" noResize="1" noEditPoints="1" noAdjustHandles="1" noChangeArrowheads="1" noChangeShapeType="1" noTextEdit="1"/>
              </p:cNvSpPr>
              <p:nvPr/>
            </p:nvSpPr>
            <p:spPr>
              <a:xfrm>
                <a:off x="731838" y="5525732"/>
                <a:ext cx="1447884" cy="759310"/>
              </a:xfrm>
              <a:prstGeom prst="rect">
                <a:avLst/>
              </a:prstGeom>
              <a:blipFill>
                <a:blip r:embed="rId4"/>
                <a:stretch>
                  <a:fillRect l="-6723" b="-80000"/>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CB4BC66E-E570-4471-B3B7-A34C7A45F530}"/>
              </a:ext>
            </a:extLst>
          </p:cNvPr>
          <p:cNvPicPr>
            <a:picLocks noChangeAspect="1"/>
          </p:cNvPicPr>
          <p:nvPr/>
        </p:nvPicPr>
        <p:blipFill rotWithShape="1">
          <a:blip r:embed="rId5">
            <a:extLst>
              <a:ext uri="{28A0092B-C50C-407E-A947-70E740481C1C}">
                <a14:useLocalDpi xmlns:a14="http://schemas.microsoft.com/office/drawing/2010/main" val="0"/>
              </a:ext>
            </a:extLst>
          </a:blip>
          <a:srcRect l="7936"/>
          <a:stretch/>
        </p:blipFill>
        <p:spPr>
          <a:xfrm>
            <a:off x="802327" y="1158714"/>
            <a:ext cx="6447693" cy="4367018"/>
          </a:xfrm>
          <a:prstGeom prst="rect">
            <a:avLst/>
          </a:prstGeom>
          <a:ln w="76200">
            <a:solidFill>
              <a:srgbClr val="E50019"/>
            </a:solidFill>
          </a:ln>
        </p:spPr>
      </p:pic>
      <p:sp>
        <p:nvSpPr>
          <p:cNvPr id="22" name="TextBox 21">
            <a:extLst>
              <a:ext uri="{FF2B5EF4-FFF2-40B4-BE49-F238E27FC236}">
                <a16:creationId xmlns:a16="http://schemas.microsoft.com/office/drawing/2014/main" id="{C0AEB717-5A3D-4D33-BBFA-3F457F2DFB99}"/>
              </a:ext>
            </a:extLst>
          </p:cNvPr>
          <p:cNvSpPr txBox="1"/>
          <p:nvPr/>
        </p:nvSpPr>
        <p:spPr>
          <a:xfrm>
            <a:off x="3337560" y="1568083"/>
            <a:ext cx="1728358" cy="400110"/>
          </a:xfrm>
          <a:prstGeom prst="rect">
            <a:avLst/>
          </a:prstGeom>
          <a:noFill/>
        </p:spPr>
        <p:txBody>
          <a:bodyPr wrap="none" rtlCol="0">
            <a:spAutoFit/>
          </a:bodyPr>
          <a:lstStyle/>
          <a:p>
            <a:r>
              <a:rPr lang="fr-FR" sz="2000" b="1" dirty="0">
                <a:solidFill>
                  <a:schemeClr val="bg2">
                    <a:lumMod val="85000"/>
                  </a:schemeClr>
                </a:solidFill>
              </a:rPr>
              <a:t>Preliminary</a:t>
            </a:r>
            <a:endParaRPr lang="en-US" sz="2000" b="1" dirty="0">
              <a:solidFill>
                <a:schemeClr val="bg2">
                  <a:lumMod val="85000"/>
                </a:schemeClr>
              </a:solidFill>
            </a:endParaRPr>
          </a:p>
        </p:txBody>
      </p:sp>
      <p:cxnSp>
        <p:nvCxnSpPr>
          <p:cNvPr id="11" name="Straight Connector 10">
            <a:extLst>
              <a:ext uri="{FF2B5EF4-FFF2-40B4-BE49-F238E27FC236}">
                <a16:creationId xmlns:a16="http://schemas.microsoft.com/office/drawing/2014/main" id="{D124C0DA-A5E9-4318-8336-B05D91A815ED}"/>
              </a:ext>
            </a:extLst>
          </p:cNvPr>
          <p:cNvCxnSpPr>
            <a:cxnSpLocks/>
          </p:cNvCxnSpPr>
          <p:nvPr/>
        </p:nvCxnSpPr>
        <p:spPr>
          <a:xfrm>
            <a:off x="9385300" y="4008120"/>
            <a:ext cx="0" cy="2058254"/>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55924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27</a:t>
            </a:fld>
            <a:endParaRPr lang="fr-FR"/>
          </a:p>
        </p:txBody>
      </p:sp>
      <p:sp>
        <p:nvSpPr>
          <p:cNvPr id="5" name="Title 4"/>
          <p:cNvSpPr>
            <a:spLocks noGrp="1"/>
          </p:cNvSpPr>
          <p:nvPr>
            <p:ph type="title"/>
          </p:nvPr>
        </p:nvSpPr>
        <p:spPr/>
        <p:txBody>
          <a:bodyPr>
            <a:normAutofit fontScale="90000"/>
          </a:bodyPr>
          <a:lstStyle/>
          <a:p>
            <a:r>
              <a:rPr lang="fr-FR" b="1" dirty="0"/>
              <a:t>Preliminary </a:t>
            </a:r>
            <a:r>
              <a:rPr lang="fr-FR" b="1" dirty="0" err="1"/>
              <a:t>Results</a:t>
            </a:r>
            <a:r>
              <a:rPr lang="fr-FR" b="1" dirty="0"/>
              <a:t> - </a:t>
            </a:r>
            <a:r>
              <a:rPr lang="en-US" b="1" baseline="30000" dirty="0"/>
              <a:t>100</a:t>
            </a:r>
            <a:r>
              <a:rPr lang="en-US" b="1" dirty="0"/>
              <a:t>Nb from </a:t>
            </a:r>
            <a:r>
              <a:rPr lang="en-US" b="1" baseline="30000" dirty="0">
                <a:ea typeface="Calibri" panose="020F0502020204030204" pitchFamily="34" charset="0"/>
                <a:cs typeface="Poppins" panose="00000500000000000000" pitchFamily="2" charset="0"/>
              </a:rPr>
              <a:t>241</a:t>
            </a:r>
            <a:r>
              <a:rPr lang="en-US" b="1" dirty="0">
                <a:ea typeface="Calibri" panose="020F0502020204030204" pitchFamily="34" charset="0"/>
                <a:cs typeface="Poppins" panose="00000500000000000000" pitchFamily="2" charset="0"/>
              </a:rPr>
              <a:t>Am(2n</a:t>
            </a:r>
            <a:r>
              <a:rPr lang="en-US" b="1" baseline="-25000" dirty="0">
                <a:ea typeface="Calibri" panose="020F0502020204030204" pitchFamily="34" charset="0"/>
                <a:cs typeface="Poppins" panose="00000500000000000000" pitchFamily="2" charset="0"/>
              </a:rPr>
              <a:t>th</a:t>
            </a:r>
            <a:r>
              <a:rPr lang="en-US" b="1" dirty="0">
                <a:ea typeface="Calibri" panose="020F0502020204030204" pitchFamily="34" charset="0"/>
                <a:cs typeface="Poppins" panose="00000500000000000000" pitchFamily="2" charset="0"/>
              </a:rPr>
              <a:t>,f)</a:t>
            </a:r>
            <a:br>
              <a:rPr lang="en-US" b="1" dirty="0">
                <a:ea typeface="Calibri" panose="020F0502020204030204" pitchFamily="34" charset="0"/>
                <a:cs typeface="Poppins" panose="00000500000000000000" pitchFamily="2" charset="0"/>
              </a:rPr>
            </a:br>
            <a:r>
              <a:rPr lang="fr-FR" b="1" dirty="0">
                <a:solidFill>
                  <a:schemeClr val="accent5">
                    <a:lumMod val="60000"/>
                    <a:lumOff val="40000"/>
                  </a:schemeClr>
                </a:solidFill>
                <a:ea typeface="Calibri" panose="020F0502020204030204" pitchFamily="34" charset="0"/>
                <a:cs typeface="Poppins" panose="00000500000000000000" pitchFamily="2" charset="0"/>
              </a:rPr>
              <a:t>IR(KE)</a:t>
            </a:r>
            <a:endParaRPr lang="fr-FR" b="1" dirty="0">
              <a:solidFill>
                <a:schemeClr val="accent5">
                  <a:lumMod val="60000"/>
                  <a:lumOff val="40000"/>
                </a:schemeClr>
              </a:solidFill>
            </a:endParaRP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pic>
        <p:nvPicPr>
          <p:cNvPr id="16" name="Picture 15">
            <a:extLst>
              <a:ext uri="{FF2B5EF4-FFF2-40B4-BE49-F238E27FC236}">
                <a16:creationId xmlns:a16="http://schemas.microsoft.com/office/drawing/2014/main" id="{650A8EFB-D354-498D-B83F-3E77A2B0B7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1088" y="900809"/>
            <a:ext cx="4417865" cy="2767793"/>
          </a:xfrm>
          <a:prstGeom prst="rect">
            <a:avLst/>
          </a:prstGeom>
        </p:spPr>
      </p:pic>
      <p:pic>
        <p:nvPicPr>
          <p:cNvPr id="18" name="Picture 17">
            <a:extLst>
              <a:ext uri="{FF2B5EF4-FFF2-40B4-BE49-F238E27FC236}">
                <a16:creationId xmlns:a16="http://schemas.microsoft.com/office/drawing/2014/main" id="{81B36E80-407C-46F6-BD39-821F16B10E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1088" y="3745501"/>
            <a:ext cx="4740912" cy="2615282"/>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7CA6623-EFC2-46BD-B58A-FC381B7CF227}"/>
                  </a:ext>
                </a:extLst>
              </p:cNvPr>
              <p:cNvSpPr txBox="1"/>
              <p:nvPr/>
            </p:nvSpPr>
            <p:spPr>
              <a:xfrm>
                <a:off x="731838" y="5561320"/>
                <a:ext cx="1447884" cy="782330"/>
              </a:xfrm>
              <a:prstGeom prst="rect">
                <a:avLst/>
              </a:prstGeom>
              <a:solidFill>
                <a:schemeClr val="accent5">
                  <a:lumMod val="60000"/>
                  <a:lumOff val="40000"/>
                </a:schemeClr>
              </a:solid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fr-FR" b="1" i="1" smtClean="0">
                              <a:solidFill>
                                <a:schemeClr val="bg1"/>
                              </a:solidFill>
                              <a:latin typeface="Cambria Math" panose="02040503050406030204" pitchFamily="18" charset="0"/>
                            </a:rPr>
                          </m:ctrlPr>
                        </m:sSupPr>
                        <m:e>
                          <m:r>
                            <a:rPr lang="fr-FR" b="1" i="0" smtClean="0">
                              <a:solidFill>
                                <a:schemeClr val="bg1"/>
                              </a:solidFill>
                              <a:latin typeface="Cambria Math" panose="02040503050406030204" pitchFamily="18" charset="0"/>
                            </a:rPr>
                            <m:t>𝐉</m:t>
                          </m:r>
                        </m:e>
                        <m:sup>
                          <m:r>
                            <a:rPr lang="fr-FR" b="1" i="0" smtClean="0">
                              <a:solidFill>
                                <a:schemeClr val="bg1"/>
                              </a:solidFill>
                              <a:latin typeface="Cambria Math" panose="02040503050406030204" pitchFamily="18" charset="0"/>
                              <a:ea typeface="Cambria Math" panose="02040503050406030204" pitchFamily="18" charset="0"/>
                            </a:rPr>
                            <m:t>𝛑</m:t>
                          </m:r>
                        </m:sup>
                      </m:sSup>
                      <m:r>
                        <a:rPr lang="fr-FR" b="1" i="0" smtClean="0">
                          <a:solidFill>
                            <a:schemeClr val="bg1"/>
                          </a:solidFill>
                          <a:latin typeface="Cambria Math" panose="02040503050406030204" pitchFamily="18" charset="0"/>
                        </a:rPr>
                        <m:t>=</m:t>
                      </m:r>
                      <m:sSup>
                        <m:sSupPr>
                          <m:ctrlPr>
                            <a:rPr lang="fr-FR" b="1" i="1" smtClean="0">
                              <a:solidFill>
                                <a:schemeClr val="bg1"/>
                              </a:solidFill>
                              <a:latin typeface="Cambria Math" panose="02040503050406030204" pitchFamily="18" charset="0"/>
                            </a:rPr>
                          </m:ctrlPr>
                        </m:sSupPr>
                        <m:e>
                          <m:r>
                            <a:rPr lang="fr-FR" b="1" i="0" smtClean="0">
                              <a:solidFill>
                                <a:schemeClr val="bg1"/>
                              </a:solidFill>
                              <a:latin typeface="Cambria Math" panose="02040503050406030204" pitchFamily="18" charset="0"/>
                            </a:rPr>
                            <m:t>𝟓</m:t>
                          </m:r>
                        </m:e>
                        <m:sup>
                          <m:r>
                            <a:rPr lang="fr-FR" b="1" i="0" smtClean="0">
                              <a:solidFill>
                                <a:schemeClr val="bg1"/>
                              </a:solidFill>
                              <a:latin typeface="Cambria Math" panose="02040503050406030204" pitchFamily="18" charset="0"/>
                            </a:rPr>
                            <m:t>+</m:t>
                          </m:r>
                        </m:sup>
                      </m:sSup>
                    </m:oMath>
                  </m:oMathPara>
                </a14:m>
                <a:endParaRPr lang="en-US" b="1" dirty="0">
                  <a:solidFill>
                    <a:schemeClr val="bg1"/>
                  </a:solidFill>
                </a:endParaRPr>
              </a:p>
              <a:p>
                <a:pPr/>
                <a14:m>
                  <m:oMathPara xmlns:m="http://schemas.openxmlformats.org/officeDocument/2006/math">
                    <m:oMathParaPr>
                      <m:jc m:val="centerGroup"/>
                    </m:oMathParaPr>
                    <m:oMath xmlns:m="http://schemas.openxmlformats.org/officeDocument/2006/math">
                      <m:sSubSup>
                        <m:sSubSupPr>
                          <m:ctrlPr>
                            <a:rPr lang="fr-FR" b="1" i="1" smtClean="0">
                              <a:solidFill>
                                <a:schemeClr val="bg1"/>
                              </a:solidFill>
                              <a:latin typeface="Cambria Math" panose="02040503050406030204" pitchFamily="18" charset="0"/>
                            </a:rPr>
                          </m:ctrlPr>
                        </m:sSubSupPr>
                        <m:e>
                          <m:r>
                            <a:rPr lang="fr-FR" b="1" i="0" smtClean="0">
                              <a:solidFill>
                                <a:schemeClr val="bg1"/>
                              </a:solidFill>
                              <a:latin typeface="Cambria Math" panose="02040503050406030204" pitchFamily="18" charset="0"/>
                            </a:rPr>
                            <m:t>𝐭</m:t>
                          </m:r>
                        </m:e>
                        <m:sub>
                          <m:f>
                            <m:fPr>
                              <m:type m:val="skw"/>
                              <m:ctrlPr>
                                <a:rPr lang="fr-FR" b="1" i="1" smtClean="0">
                                  <a:solidFill>
                                    <a:schemeClr val="bg1"/>
                                  </a:solidFill>
                                  <a:latin typeface="Cambria Math" panose="02040503050406030204" pitchFamily="18" charset="0"/>
                                </a:rPr>
                              </m:ctrlPr>
                            </m:fPr>
                            <m:num>
                              <m:r>
                                <a:rPr lang="fr-FR" b="1" i="0" smtClean="0">
                                  <a:solidFill>
                                    <a:schemeClr val="bg1"/>
                                  </a:solidFill>
                                  <a:latin typeface="Cambria Math" panose="02040503050406030204" pitchFamily="18" charset="0"/>
                                </a:rPr>
                                <m:t>𝟏</m:t>
                              </m:r>
                            </m:num>
                            <m:den>
                              <m:r>
                                <a:rPr lang="fr-FR" b="1" i="0" smtClean="0">
                                  <a:solidFill>
                                    <a:schemeClr val="bg1"/>
                                  </a:solidFill>
                                  <a:latin typeface="Cambria Math" panose="02040503050406030204" pitchFamily="18" charset="0"/>
                                </a:rPr>
                                <m:t>𝟐</m:t>
                              </m:r>
                            </m:den>
                          </m:f>
                        </m:sub>
                        <m:sup>
                          <m:r>
                            <a:rPr lang="fr-FR" b="1" i="0" smtClean="0">
                              <a:solidFill>
                                <a:schemeClr val="bg1"/>
                              </a:solidFill>
                              <a:latin typeface="Cambria Math" panose="02040503050406030204" pitchFamily="18" charset="0"/>
                            </a:rPr>
                            <m:t>𝐦</m:t>
                          </m:r>
                        </m:sup>
                      </m:sSubSup>
                      <m:r>
                        <a:rPr lang="fr-FR" b="1" i="0">
                          <a:solidFill>
                            <a:schemeClr val="bg1"/>
                          </a:solidFill>
                          <a:latin typeface="Cambria Math" panose="02040503050406030204" pitchFamily="18" charset="0"/>
                          <a:ea typeface="Cambria Math" panose="02040503050406030204" pitchFamily="18" charset="0"/>
                        </a:rPr>
                        <m:t>≅</m:t>
                      </m:r>
                      <m:r>
                        <a:rPr lang="fr-FR" b="1" i="0" smtClean="0">
                          <a:solidFill>
                            <a:schemeClr val="bg1"/>
                          </a:solidFill>
                          <a:latin typeface="Cambria Math" panose="02040503050406030204" pitchFamily="18" charset="0"/>
                          <a:ea typeface="Cambria Math" panose="02040503050406030204" pitchFamily="18" charset="0"/>
                        </a:rPr>
                        <m:t>𝟑</m:t>
                      </m:r>
                      <m:r>
                        <a:rPr lang="fr-FR" b="1" i="0" smtClean="0">
                          <a:solidFill>
                            <a:schemeClr val="bg1"/>
                          </a:solidFill>
                          <a:latin typeface="Cambria Math" panose="02040503050406030204" pitchFamily="18" charset="0"/>
                          <a:ea typeface="Cambria Math" panose="02040503050406030204" pitchFamily="18" charset="0"/>
                        </a:rPr>
                        <m:t> </m:t>
                      </m:r>
                      <m:r>
                        <a:rPr lang="fr-FR" b="1" i="0" smtClean="0">
                          <a:solidFill>
                            <a:schemeClr val="bg1"/>
                          </a:solidFill>
                          <a:latin typeface="Cambria Math" panose="02040503050406030204" pitchFamily="18" charset="0"/>
                          <a:ea typeface="Cambria Math" panose="02040503050406030204" pitchFamily="18" charset="0"/>
                        </a:rPr>
                        <m:t>𝐬</m:t>
                      </m:r>
                    </m:oMath>
                  </m:oMathPara>
                </a14:m>
                <a:endParaRPr lang="en-US" b="1" dirty="0">
                  <a:solidFill>
                    <a:schemeClr val="bg1"/>
                  </a:solidFill>
                </a:endParaRPr>
              </a:p>
            </p:txBody>
          </p:sp>
        </mc:Choice>
        <mc:Fallback xmlns="">
          <p:sp>
            <p:nvSpPr>
              <p:cNvPr id="19" name="TextBox 18">
                <a:extLst>
                  <a:ext uri="{FF2B5EF4-FFF2-40B4-BE49-F238E27FC236}">
                    <a16:creationId xmlns:a16="http://schemas.microsoft.com/office/drawing/2014/main" id="{57CA6623-EFC2-46BD-B58A-FC381B7CF227}"/>
                  </a:ext>
                </a:extLst>
              </p:cNvPr>
              <p:cNvSpPr txBox="1">
                <a:spLocks noRot="1" noChangeAspect="1" noMove="1" noResize="1" noEditPoints="1" noAdjustHandles="1" noChangeArrowheads="1" noChangeShapeType="1" noTextEdit="1"/>
              </p:cNvSpPr>
              <p:nvPr/>
            </p:nvSpPr>
            <p:spPr>
              <a:xfrm>
                <a:off x="731838" y="5561320"/>
                <a:ext cx="1447884" cy="782330"/>
              </a:xfrm>
              <a:prstGeom prst="rect">
                <a:avLst/>
              </a:prstGeom>
              <a:blipFill>
                <a:blip r:embed="rId4"/>
                <a:stretch>
                  <a:fillRect b="-7441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01D858A-550C-4987-A17F-61EDBD101234}"/>
              </a:ext>
            </a:extLst>
          </p:cNvPr>
          <p:cNvPicPr>
            <a:picLocks noChangeAspect="1"/>
          </p:cNvPicPr>
          <p:nvPr/>
        </p:nvPicPr>
        <p:blipFill rotWithShape="1">
          <a:blip r:embed="rId5">
            <a:extLst>
              <a:ext uri="{28A0092B-C50C-407E-A947-70E740481C1C}">
                <a14:useLocalDpi xmlns:a14="http://schemas.microsoft.com/office/drawing/2010/main" val="0"/>
              </a:ext>
            </a:extLst>
          </a:blip>
          <a:srcRect l="6403"/>
          <a:stretch/>
        </p:blipFill>
        <p:spPr>
          <a:xfrm>
            <a:off x="804671" y="1185863"/>
            <a:ext cx="6437377" cy="4375457"/>
          </a:xfrm>
          <a:prstGeom prst="rect">
            <a:avLst/>
          </a:prstGeom>
          <a:ln w="76200">
            <a:solidFill>
              <a:schemeClr val="accent5">
                <a:lumMod val="60000"/>
                <a:lumOff val="40000"/>
              </a:schemeClr>
            </a:solidFill>
          </a:ln>
        </p:spPr>
      </p:pic>
      <p:sp>
        <p:nvSpPr>
          <p:cNvPr id="8" name="TextBox 7">
            <a:extLst>
              <a:ext uri="{FF2B5EF4-FFF2-40B4-BE49-F238E27FC236}">
                <a16:creationId xmlns:a16="http://schemas.microsoft.com/office/drawing/2014/main" id="{CC262448-D343-4BDE-AA74-8FCF44FB62C5}"/>
              </a:ext>
            </a:extLst>
          </p:cNvPr>
          <p:cNvSpPr txBox="1"/>
          <p:nvPr/>
        </p:nvSpPr>
        <p:spPr>
          <a:xfrm>
            <a:off x="3337560" y="1568083"/>
            <a:ext cx="1728358" cy="400110"/>
          </a:xfrm>
          <a:prstGeom prst="rect">
            <a:avLst/>
          </a:prstGeom>
          <a:noFill/>
        </p:spPr>
        <p:txBody>
          <a:bodyPr wrap="none" rtlCol="0">
            <a:spAutoFit/>
          </a:bodyPr>
          <a:lstStyle/>
          <a:p>
            <a:r>
              <a:rPr lang="fr-FR" sz="2000" b="1" dirty="0">
                <a:solidFill>
                  <a:schemeClr val="bg2">
                    <a:lumMod val="85000"/>
                  </a:schemeClr>
                </a:solidFill>
              </a:rPr>
              <a:t>Preliminary</a:t>
            </a:r>
            <a:endParaRPr lang="en-US" sz="2000" b="1" dirty="0">
              <a:solidFill>
                <a:schemeClr val="bg2">
                  <a:lumMod val="85000"/>
                </a:schemeClr>
              </a:solidFill>
            </a:endParaRPr>
          </a:p>
        </p:txBody>
      </p:sp>
      <p:cxnSp>
        <p:nvCxnSpPr>
          <p:cNvPr id="11" name="Straight Connector 10">
            <a:extLst>
              <a:ext uri="{FF2B5EF4-FFF2-40B4-BE49-F238E27FC236}">
                <a16:creationId xmlns:a16="http://schemas.microsoft.com/office/drawing/2014/main" id="{6C94042D-7FB0-4C92-B7A6-968325FD99F2}"/>
              </a:ext>
            </a:extLst>
          </p:cNvPr>
          <p:cNvCxnSpPr>
            <a:cxnSpLocks/>
          </p:cNvCxnSpPr>
          <p:nvPr/>
        </p:nvCxnSpPr>
        <p:spPr>
          <a:xfrm>
            <a:off x="9385300" y="4008120"/>
            <a:ext cx="0" cy="2058254"/>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41152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4">
            <a:extLst>
              <a:ext uri="{FF2B5EF4-FFF2-40B4-BE49-F238E27FC236}">
                <a16:creationId xmlns:a16="http://schemas.microsoft.com/office/drawing/2014/main" id="{2FA61547-738B-4951-B03F-58D44618B4FA}"/>
              </a:ext>
            </a:extLst>
          </p:cNvPr>
          <p:cNvSpPr txBox="1">
            <a:spLocks/>
          </p:cNvSpPr>
          <p:nvPr/>
        </p:nvSpPr>
        <p:spPr>
          <a:xfrm>
            <a:off x="5274849" y="1225197"/>
            <a:ext cx="2466807" cy="1900451"/>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rgbClr val="3366FF"/>
          </a:solidFill>
          <a:ln w="38100">
            <a:solidFill>
              <a:srgbClr val="FF0000"/>
            </a:solidFill>
          </a:ln>
        </p:spPr>
        <p:txBody>
          <a:bodyPr vert="horz" wrap="square" lIns="36000" tIns="36000" rIns="468000" bIns="36000" rtlCol="0" anchor="ctr">
            <a:noAutofit/>
          </a:bodyPr>
          <a:lstStyle>
            <a:lvl1pPr marL="0" indent="0" algn="ctr" defTabSz="914400" rtl="0" eaLnBrk="1" latinLnBrk="0" hangingPunct="1">
              <a:lnSpc>
                <a:spcPct val="90000"/>
              </a:lnSpc>
              <a:spcBef>
                <a:spcPts val="1200"/>
              </a:spcBef>
              <a:buClr>
                <a:schemeClr val="tx2"/>
              </a:buClr>
              <a:buSzPct val="90000"/>
              <a:buFont typeface="Arial" panose="020B0604020202020204" pitchFamily="34" charset="0"/>
              <a:buNone/>
              <a:defRPr sz="1400" kern="1200">
                <a:solidFill>
                  <a:schemeClr val="bg1"/>
                </a:solidFill>
                <a:latin typeface="+mn-lt"/>
                <a:ea typeface="+mn-ea"/>
                <a:cs typeface="+mn-cs"/>
              </a:defRPr>
            </a:lvl1pPr>
            <a:lvl2pPr marL="0" indent="0" algn="ctr" defTabSz="914400" rtl="0" eaLnBrk="1" latinLnBrk="0" hangingPunct="1">
              <a:lnSpc>
                <a:spcPct val="90000"/>
              </a:lnSpc>
              <a:spcBef>
                <a:spcPts val="500"/>
              </a:spcBef>
              <a:buClr>
                <a:schemeClr val="tx2"/>
              </a:buClr>
              <a:buSzPct val="90000"/>
              <a:buFont typeface="Arial" panose="020B0604020202020204" pitchFamily="34" charset="0"/>
              <a:buNone/>
              <a:defRPr sz="4000" b="1" kern="1200">
                <a:solidFill>
                  <a:schemeClr val="bg1"/>
                </a:solidFill>
                <a:latin typeface="+mj-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2000" dirty="0">
              <a:solidFill>
                <a:schemeClr val="tx1"/>
              </a:solidFill>
            </a:endParaRPr>
          </a:p>
        </p:txBody>
      </p:sp>
      <p:sp>
        <p:nvSpPr>
          <p:cNvPr id="2" name="Date Placeholder 1">
            <a:extLst>
              <a:ext uri="{FF2B5EF4-FFF2-40B4-BE49-F238E27FC236}">
                <a16:creationId xmlns:a16="http://schemas.microsoft.com/office/drawing/2014/main" id="{9B3520D1-2C05-40B6-9F8F-00C99D11E1D6}"/>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9FD2FD28-07BF-41EE-B59B-ADE23E71202F}"/>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9D727A11-5447-4C27-A401-1C361BC1F62D}"/>
              </a:ext>
            </a:extLst>
          </p:cNvPr>
          <p:cNvSpPr>
            <a:spLocks noGrp="1"/>
          </p:cNvSpPr>
          <p:nvPr>
            <p:ph type="sldNum" sz="quarter" idx="12"/>
          </p:nvPr>
        </p:nvSpPr>
        <p:spPr/>
        <p:txBody>
          <a:bodyPr/>
          <a:lstStyle/>
          <a:p>
            <a:fld id="{0CBC77A0-1F4E-42FF-9FFC-F45C3A64AF90}" type="slidenum">
              <a:rPr lang="fr-FR" smtClean="0"/>
              <a:t>28</a:t>
            </a:fld>
            <a:endParaRPr lang="fr-FR"/>
          </a:p>
        </p:txBody>
      </p:sp>
      <p:sp>
        <p:nvSpPr>
          <p:cNvPr id="5" name="Text Placeholder 4">
            <a:extLst>
              <a:ext uri="{FF2B5EF4-FFF2-40B4-BE49-F238E27FC236}">
                <a16:creationId xmlns:a16="http://schemas.microsoft.com/office/drawing/2014/main" id="{C88447E5-2546-4D52-AAAC-18959586CA8A}"/>
              </a:ext>
            </a:extLst>
          </p:cNvPr>
          <p:cNvSpPr>
            <a:spLocks noGrp="1"/>
          </p:cNvSpPr>
          <p:nvPr>
            <p:ph type="body" sz="quarter" idx="13"/>
          </p:nvPr>
        </p:nvSpPr>
        <p:spPr>
          <a:xfrm>
            <a:off x="231544" y="1225197"/>
            <a:ext cx="2466807" cy="1900451"/>
          </a:xfrm>
          <a:solidFill>
            <a:srgbClr val="99CCFF"/>
          </a:solidFill>
        </p:spPr>
        <p:txBody>
          <a:bodyPr/>
          <a:lstStyle/>
          <a:p>
            <a:pPr algn="l"/>
            <a:r>
              <a:rPr lang="fr-FR" sz="2000" dirty="0" err="1"/>
              <a:t>Absolute</a:t>
            </a:r>
            <a:r>
              <a:rPr lang="fr-FR" sz="2000" dirty="0"/>
              <a:t> </a:t>
            </a:r>
            <a:r>
              <a:rPr lang="fr-FR" sz="2000" dirty="0" err="1"/>
              <a:t>efficiency</a:t>
            </a:r>
            <a:r>
              <a:rPr lang="fr-FR" sz="2000" dirty="0"/>
              <a:t> &amp; correction </a:t>
            </a:r>
            <a:r>
              <a:rPr lang="fr-FR" sz="2000" dirty="0" err="1"/>
              <a:t>factors</a:t>
            </a:r>
            <a:endParaRPr lang="en-US" sz="2000" dirty="0"/>
          </a:p>
        </p:txBody>
      </p:sp>
      <p:sp>
        <p:nvSpPr>
          <p:cNvPr id="6" name="Text Placeholder 5">
            <a:extLst>
              <a:ext uri="{FF2B5EF4-FFF2-40B4-BE49-F238E27FC236}">
                <a16:creationId xmlns:a16="http://schemas.microsoft.com/office/drawing/2014/main" id="{852786FC-A892-420E-A129-6FF7C15D83AF}"/>
              </a:ext>
            </a:extLst>
          </p:cNvPr>
          <p:cNvSpPr>
            <a:spLocks noGrp="1"/>
          </p:cNvSpPr>
          <p:nvPr>
            <p:ph type="body" sz="quarter" idx="14"/>
          </p:nvPr>
        </p:nvSpPr>
        <p:spPr>
          <a:xfrm>
            <a:off x="231544" y="3315620"/>
            <a:ext cx="1907796" cy="2386013"/>
          </a:xfrm>
        </p:spPr>
        <p:txBody>
          <a:bodyPr/>
          <a:lstStyle/>
          <a:p>
            <a:pPr algn="ctr"/>
            <a:r>
              <a:rPr lang="fr-FR" sz="1400" dirty="0"/>
              <a:t>Finalise the MCNP6 simulation and </a:t>
            </a:r>
            <a:r>
              <a:rPr lang="fr-FR" sz="1400" dirty="0" err="1"/>
              <a:t>compute</a:t>
            </a:r>
            <a:r>
              <a:rPr lang="fr-FR" sz="1400" dirty="0"/>
              <a:t> the correction </a:t>
            </a:r>
            <a:r>
              <a:rPr lang="fr-FR" sz="1400" dirty="0" err="1"/>
              <a:t>factors</a:t>
            </a:r>
            <a:endParaRPr lang="fr-FR" sz="1400" dirty="0"/>
          </a:p>
          <a:p>
            <a:endParaRPr lang="en-US" dirty="0"/>
          </a:p>
        </p:txBody>
      </p:sp>
      <p:sp>
        <p:nvSpPr>
          <p:cNvPr id="7" name="Text Placeholder 6">
            <a:extLst>
              <a:ext uri="{FF2B5EF4-FFF2-40B4-BE49-F238E27FC236}">
                <a16:creationId xmlns:a16="http://schemas.microsoft.com/office/drawing/2014/main" id="{060D9874-CE1E-4713-934E-1FDEA751AE7E}"/>
              </a:ext>
            </a:extLst>
          </p:cNvPr>
          <p:cNvSpPr>
            <a:spLocks noGrp="1"/>
          </p:cNvSpPr>
          <p:nvPr>
            <p:ph type="body" sz="quarter" idx="16"/>
          </p:nvPr>
        </p:nvSpPr>
        <p:spPr>
          <a:xfrm>
            <a:off x="2746961" y="3315619"/>
            <a:ext cx="1907796" cy="2386013"/>
          </a:xfrm>
        </p:spPr>
        <p:txBody>
          <a:bodyPr/>
          <a:lstStyle/>
          <a:p>
            <a:pPr algn="ctr"/>
            <a:r>
              <a:rPr lang="fr-FR" sz="1400" dirty="0"/>
              <a:t>Consistent </a:t>
            </a:r>
            <a:r>
              <a:rPr lang="fr-FR" sz="1400" dirty="0" err="1"/>
              <a:t>analysis</a:t>
            </a:r>
            <a:r>
              <a:rPr lang="fr-FR" sz="1400" dirty="0"/>
              <a:t> for the 13 masses in total </a:t>
            </a:r>
            <a:r>
              <a:rPr lang="fr-FR" sz="1400" dirty="0" err="1"/>
              <a:t>measured</a:t>
            </a:r>
            <a:r>
              <a:rPr lang="fr-FR" sz="1400" dirty="0"/>
              <a:t> </a:t>
            </a:r>
            <a:r>
              <a:rPr lang="fr-FR" sz="1400" dirty="0" err="1"/>
              <a:t>during</a:t>
            </a:r>
            <a:r>
              <a:rPr lang="fr-FR" sz="1400" dirty="0"/>
              <a:t> </a:t>
            </a:r>
            <a:r>
              <a:rPr lang="fr-FR" sz="1400" dirty="0" err="1"/>
              <a:t>this</a:t>
            </a:r>
            <a:r>
              <a:rPr lang="fr-FR" sz="1400" dirty="0"/>
              <a:t> </a:t>
            </a:r>
            <a:r>
              <a:rPr lang="fr-FR" sz="1400" dirty="0" err="1"/>
              <a:t>experiment</a:t>
            </a:r>
            <a:endParaRPr lang="fr-FR" sz="1400" dirty="0"/>
          </a:p>
          <a:p>
            <a:pPr algn="ctr"/>
            <a:endParaRPr lang="en-US" dirty="0"/>
          </a:p>
        </p:txBody>
      </p:sp>
      <p:sp>
        <p:nvSpPr>
          <p:cNvPr id="11" name="Text Placeholder 10">
            <a:extLst>
              <a:ext uri="{FF2B5EF4-FFF2-40B4-BE49-F238E27FC236}">
                <a16:creationId xmlns:a16="http://schemas.microsoft.com/office/drawing/2014/main" id="{894A1BA4-CFFA-48B5-BA8D-A59A4F273C30}"/>
              </a:ext>
            </a:extLst>
          </p:cNvPr>
          <p:cNvSpPr>
            <a:spLocks noGrp="1"/>
          </p:cNvSpPr>
          <p:nvPr>
            <p:ph type="body" sz="quarter" idx="23"/>
          </p:nvPr>
        </p:nvSpPr>
        <p:spPr>
          <a:xfrm>
            <a:off x="2746961" y="1225197"/>
            <a:ext cx="2466807" cy="1900451"/>
          </a:xfrm>
          <a:solidFill>
            <a:srgbClr val="6699FF"/>
          </a:solidFill>
        </p:spPr>
        <p:txBody>
          <a:bodyPr/>
          <a:lstStyle/>
          <a:p>
            <a:pPr algn="l"/>
            <a:r>
              <a:rPr lang="fr-FR" sz="2000" dirty="0"/>
              <a:t>Consistent </a:t>
            </a:r>
            <a:r>
              <a:rPr lang="fr-FR" sz="2000" dirty="0" err="1"/>
              <a:t>analysis</a:t>
            </a:r>
            <a:r>
              <a:rPr lang="fr-FR" sz="2000" dirty="0"/>
              <a:t> of the </a:t>
            </a:r>
            <a:r>
              <a:rPr lang="en-US" sz="2000" baseline="30000" dirty="0">
                <a:latin typeface="Poppins" panose="00000500000000000000" pitchFamily="2" charset="0"/>
                <a:ea typeface="Calibri" panose="020F0502020204030204" pitchFamily="34" charset="0"/>
                <a:cs typeface="Poppins" panose="00000500000000000000" pitchFamily="2" charset="0"/>
              </a:rPr>
              <a:t>241</a:t>
            </a:r>
            <a:r>
              <a:rPr lang="en-US" sz="2000" dirty="0">
                <a:latin typeface="Poppins" panose="00000500000000000000" pitchFamily="2" charset="0"/>
                <a:ea typeface="Calibri" panose="020F0502020204030204" pitchFamily="34" charset="0"/>
                <a:cs typeface="Poppins" panose="00000500000000000000" pitchFamily="2" charset="0"/>
              </a:rPr>
              <a:t>Am(2n</a:t>
            </a:r>
            <a:r>
              <a:rPr lang="en-US" sz="2000" baseline="-25000" dirty="0">
                <a:latin typeface="Poppins" panose="00000500000000000000" pitchFamily="2" charset="0"/>
                <a:ea typeface="Calibri" panose="020F0502020204030204" pitchFamily="34" charset="0"/>
                <a:cs typeface="Poppins" panose="00000500000000000000" pitchFamily="2" charset="0"/>
              </a:rPr>
              <a:t>th</a:t>
            </a:r>
            <a:r>
              <a:rPr lang="en-US" sz="2000" dirty="0">
                <a:latin typeface="Poppins" panose="00000500000000000000" pitchFamily="2" charset="0"/>
                <a:ea typeface="Calibri" panose="020F0502020204030204" pitchFamily="34" charset="0"/>
                <a:cs typeface="Poppins" panose="00000500000000000000" pitchFamily="2" charset="0"/>
              </a:rPr>
              <a:t>,f)</a:t>
            </a:r>
            <a:r>
              <a:rPr lang="fr-FR" sz="2000" dirty="0"/>
              <a:t>  </a:t>
            </a:r>
            <a:r>
              <a:rPr lang="fr-FR" sz="2000" dirty="0" err="1"/>
              <a:t>experiment</a:t>
            </a:r>
            <a:endParaRPr lang="en-US" sz="2000" dirty="0"/>
          </a:p>
        </p:txBody>
      </p:sp>
      <p:sp>
        <p:nvSpPr>
          <p:cNvPr id="15" name="Title 14">
            <a:extLst>
              <a:ext uri="{FF2B5EF4-FFF2-40B4-BE49-F238E27FC236}">
                <a16:creationId xmlns:a16="http://schemas.microsoft.com/office/drawing/2014/main" id="{C23640C7-5290-440E-9C8C-408A42304C8D}"/>
              </a:ext>
            </a:extLst>
          </p:cNvPr>
          <p:cNvSpPr>
            <a:spLocks noGrp="1"/>
          </p:cNvSpPr>
          <p:nvPr>
            <p:ph type="title"/>
          </p:nvPr>
        </p:nvSpPr>
        <p:spPr/>
        <p:txBody>
          <a:bodyPr/>
          <a:lstStyle/>
          <a:p>
            <a:r>
              <a:rPr kumimoji="0" lang="fr-FR" sz="3200" b="1" i="0" u="none" strike="noStrike" kern="1200" cap="none" spc="0" normalizeH="0" baseline="0" noProof="0" dirty="0">
                <a:ln>
                  <a:noFill/>
                </a:ln>
                <a:solidFill>
                  <a:srgbClr val="E50019"/>
                </a:solidFill>
                <a:effectLst/>
                <a:uLnTx/>
                <a:uFillTx/>
                <a:latin typeface="Poppins Black"/>
                <a:ea typeface="+mj-ea"/>
                <a:cs typeface="+mj-cs"/>
              </a:rPr>
              <a:t>Future prospects</a:t>
            </a:r>
            <a:endParaRPr lang="en-US" dirty="0"/>
          </a:p>
        </p:txBody>
      </p:sp>
      <p:sp>
        <p:nvSpPr>
          <p:cNvPr id="20" name="Text Placeholder 10">
            <a:extLst>
              <a:ext uri="{FF2B5EF4-FFF2-40B4-BE49-F238E27FC236}">
                <a16:creationId xmlns:a16="http://schemas.microsoft.com/office/drawing/2014/main" id="{32A7F239-FD00-49D9-BE7E-52BD380C0FA6}"/>
              </a:ext>
            </a:extLst>
          </p:cNvPr>
          <p:cNvSpPr txBox="1">
            <a:spLocks/>
          </p:cNvSpPr>
          <p:nvPr/>
        </p:nvSpPr>
        <p:spPr>
          <a:xfrm>
            <a:off x="7834174" y="1202284"/>
            <a:ext cx="2466807" cy="1923364"/>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rgbClr val="0000CC"/>
          </a:solidFill>
        </p:spPr>
        <p:txBody>
          <a:bodyPr vert="horz" wrap="square" lIns="36000" tIns="36000" rIns="468000" bIns="36000" rtlCol="0" anchor="ctr">
            <a:noAutofit/>
          </a:bodyPr>
          <a:lstStyle>
            <a:lvl1pPr marL="0" indent="0" algn="ctr" defTabSz="914400" rtl="0" eaLnBrk="1" latinLnBrk="0" hangingPunct="1">
              <a:lnSpc>
                <a:spcPct val="90000"/>
              </a:lnSpc>
              <a:spcBef>
                <a:spcPts val="1200"/>
              </a:spcBef>
              <a:buClr>
                <a:schemeClr val="tx2"/>
              </a:buClr>
              <a:buSzPct val="90000"/>
              <a:buFont typeface="Arial" panose="020B0604020202020204" pitchFamily="34" charset="0"/>
              <a:buNone/>
              <a:defRPr sz="1400" kern="1200">
                <a:solidFill>
                  <a:schemeClr val="bg1"/>
                </a:solidFill>
                <a:latin typeface="+mn-lt"/>
                <a:ea typeface="+mn-ea"/>
                <a:cs typeface="+mn-cs"/>
              </a:defRPr>
            </a:lvl1pPr>
            <a:lvl2pPr marL="0" indent="0" algn="ctr" defTabSz="914400" rtl="0" eaLnBrk="1" latinLnBrk="0" hangingPunct="1">
              <a:lnSpc>
                <a:spcPct val="90000"/>
              </a:lnSpc>
              <a:spcBef>
                <a:spcPts val="500"/>
              </a:spcBef>
              <a:buClr>
                <a:schemeClr val="tx2"/>
              </a:buClr>
              <a:buSzPct val="90000"/>
              <a:buFont typeface="Arial" panose="020B0604020202020204" pitchFamily="34" charset="0"/>
              <a:buNone/>
              <a:defRPr sz="4000" b="1" kern="1200">
                <a:solidFill>
                  <a:schemeClr val="bg1"/>
                </a:solidFill>
                <a:latin typeface="+mj-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2000" dirty="0" err="1"/>
              <a:t>Comparison</a:t>
            </a:r>
            <a:r>
              <a:rPr lang="fr-FR" sz="2000" dirty="0"/>
              <a:t> </a:t>
            </a:r>
            <a:r>
              <a:rPr lang="fr-FR" sz="2000" dirty="0" err="1"/>
              <a:t>with</a:t>
            </a:r>
            <a:r>
              <a:rPr lang="fr-FR" sz="2000" dirty="0"/>
              <a:t> the FIFRELIN code</a:t>
            </a:r>
            <a:endParaRPr lang="en-US" sz="2000" dirty="0"/>
          </a:p>
        </p:txBody>
      </p:sp>
      <p:pic>
        <p:nvPicPr>
          <p:cNvPr id="22" name="Picture 21">
            <a:extLst>
              <a:ext uri="{FF2B5EF4-FFF2-40B4-BE49-F238E27FC236}">
                <a16:creationId xmlns:a16="http://schemas.microsoft.com/office/drawing/2014/main" id="{B889A93F-82D5-4433-83B8-67AF545CD01E}"/>
              </a:ext>
            </a:extLst>
          </p:cNvPr>
          <p:cNvPicPr>
            <a:picLocks noChangeAspect="1"/>
          </p:cNvPicPr>
          <p:nvPr/>
        </p:nvPicPr>
        <p:blipFill>
          <a:blip r:embed="rId3"/>
          <a:stretch>
            <a:fillRect/>
          </a:stretch>
        </p:blipFill>
        <p:spPr bwMode="auto">
          <a:xfrm>
            <a:off x="10362062" y="950081"/>
            <a:ext cx="1696624" cy="2450679"/>
          </a:xfrm>
          <a:prstGeom prst="rect">
            <a:avLst/>
          </a:prstGeom>
        </p:spPr>
      </p:pic>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3E57AF0-26AF-4979-9612-E64F64DA6AF3}"/>
                  </a:ext>
                </a:extLst>
              </p:cNvPr>
              <p:cNvSpPr/>
              <p:nvPr/>
            </p:nvSpPr>
            <p:spPr>
              <a:xfrm>
                <a:off x="10294173" y="1810023"/>
                <a:ext cx="1897827" cy="70788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fr-FR" sz="4000" b="1" i="1" smtClean="0">
                              <a:solidFill>
                                <a:srgbClr val="E50019"/>
                              </a:solidFill>
                              <a:latin typeface="Cambria Math" panose="02040503050406030204" pitchFamily="18" charset="0"/>
                              <a:ea typeface="Cambria Math" panose="02040503050406030204" pitchFamily="18" charset="0"/>
                            </a:rPr>
                          </m:ctrlPr>
                        </m:sSubPr>
                        <m:e>
                          <m:r>
                            <a:rPr lang="fr-FR" sz="4000" b="1">
                              <a:solidFill>
                                <a:srgbClr val="E50019"/>
                              </a:solidFill>
                              <a:latin typeface="Cambria Math" panose="02040503050406030204" pitchFamily="18" charset="0"/>
                              <a:ea typeface="Cambria Math" panose="02040503050406030204" pitchFamily="18" charset="0"/>
                            </a:rPr>
                            <m:t>𝐉</m:t>
                          </m:r>
                        </m:e>
                        <m:sub>
                          <m:r>
                            <a:rPr lang="fr-FR" sz="4000" b="1">
                              <a:solidFill>
                                <a:srgbClr val="E50019"/>
                              </a:solidFill>
                              <a:latin typeface="Cambria Math" panose="02040503050406030204" pitchFamily="18" charset="0"/>
                              <a:ea typeface="Cambria Math" panose="02040503050406030204" pitchFamily="18" charset="0"/>
                            </a:rPr>
                            <m:t>𝐅𝐅</m:t>
                          </m:r>
                        </m:sub>
                      </m:sSub>
                      <m:r>
                        <a:rPr lang="fr-FR" sz="4000" b="1">
                          <a:solidFill>
                            <a:srgbClr val="E50019"/>
                          </a:solidFill>
                          <a:latin typeface="Cambria Math" panose="02040503050406030204" pitchFamily="18" charset="0"/>
                          <a:ea typeface="Cambria Math" panose="02040503050406030204" pitchFamily="18" charset="0"/>
                        </a:rPr>
                        <m:t>(</m:t>
                      </m:r>
                      <m:sSup>
                        <m:sSupPr>
                          <m:ctrlPr>
                            <a:rPr lang="fr-FR" sz="4000" b="1" i="1">
                              <a:solidFill>
                                <a:srgbClr val="E50019"/>
                              </a:solidFill>
                              <a:latin typeface="Cambria Math" panose="02040503050406030204" pitchFamily="18" charset="0"/>
                              <a:ea typeface="Cambria Math" panose="02040503050406030204" pitchFamily="18" charset="0"/>
                            </a:rPr>
                          </m:ctrlPr>
                        </m:sSupPr>
                        <m:e>
                          <m:r>
                            <a:rPr lang="fr-FR" sz="4000" b="1">
                              <a:solidFill>
                                <a:srgbClr val="E50019"/>
                              </a:solidFill>
                              <a:latin typeface="Cambria Math" panose="02040503050406030204" pitchFamily="18" charset="0"/>
                              <a:ea typeface="Cambria Math" panose="02040503050406030204" pitchFamily="18" charset="0"/>
                            </a:rPr>
                            <m:t>𝐄</m:t>
                          </m:r>
                        </m:e>
                        <m:sup>
                          <m:r>
                            <a:rPr lang="fr-FR" sz="4000" b="1">
                              <a:solidFill>
                                <a:srgbClr val="E50019"/>
                              </a:solidFill>
                              <a:latin typeface="Cambria Math" panose="02040503050406030204" pitchFamily="18" charset="0"/>
                              <a:ea typeface="Cambria Math" panose="02040503050406030204" pitchFamily="18" charset="0"/>
                            </a:rPr>
                            <m:t>∗</m:t>
                          </m:r>
                        </m:sup>
                      </m:sSup>
                      <m:r>
                        <a:rPr lang="fr-FR" sz="4000" b="1">
                          <a:solidFill>
                            <a:srgbClr val="E50019"/>
                          </a:solidFill>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21" name="Rectangle 20">
                <a:extLst>
                  <a:ext uri="{FF2B5EF4-FFF2-40B4-BE49-F238E27FC236}">
                    <a16:creationId xmlns:a16="http://schemas.microsoft.com/office/drawing/2014/main" id="{D3E57AF0-26AF-4979-9612-E64F64DA6AF3}"/>
                  </a:ext>
                </a:extLst>
              </p:cNvPr>
              <p:cNvSpPr>
                <a:spLocks noRot="1" noChangeAspect="1" noMove="1" noResize="1" noEditPoints="1" noAdjustHandles="1" noChangeArrowheads="1" noChangeShapeType="1" noTextEdit="1"/>
              </p:cNvSpPr>
              <p:nvPr/>
            </p:nvSpPr>
            <p:spPr>
              <a:xfrm>
                <a:off x="10294173" y="1810023"/>
                <a:ext cx="1897827"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DAE65037-B428-4D34-88E7-D34087497D9F}"/>
                  </a:ext>
                </a:extLst>
              </p:cNvPr>
              <p:cNvSpPr/>
              <p:nvPr/>
            </p:nvSpPr>
            <p:spPr>
              <a:xfrm>
                <a:off x="5364882" y="1852254"/>
                <a:ext cx="1771639" cy="646331"/>
              </a:xfrm>
              <a:prstGeom prst="rect">
                <a:avLst/>
              </a:prstGeom>
            </p:spPr>
            <p:txBody>
              <a:bodyPr wrap="none">
                <a:spAutoFit/>
              </a:bodyPr>
              <a:lstStyle/>
              <a:p>
                <a:pPr lvl="0"/>
                <a14:m>
                  <m:oMathPara xmlns:m="http://schemas.openxmlformats.org/officeDocument/2006/math">
                    <m:oMathParaPr>
                      <m:jc m:val="center"/>
                    </m:oMathParaPr>
                    <m:oMath xmlns:m="http://schemas.openxmlformats.org/officeDocument/2006/math">
                      <m:r>
                        <a:rPr lang="fr-FR" sz="3600" b="1" i="0" smtClean="0">
                          <a:solidFill>
                            <a:schemeClr val="bg1"/>
                          </a:solidFill>
                          <a:latin typeface="Cambria Math" panose="02040503050406030204" pitchFamily="18" charset="0"/>
                          <a:ea typeface="Cambria Math" panose="02040503050406030204" pitchFamily="18" charset="0"/>
                        </a:rPr>
                        <m:t>𝐈𝐑</m:t>
                      </m:r>
                      <m:r>
                        <a:rPr lang="fr-FR" sz="3600" b="1" i="0">
                          <a:solidFill>
                            <a:schemeClr val="bg1"/>
                          </a:solidFill>
                          <a:latin typeface="Cambria Math" panose="02040503050406030204" pitchFamily="18" charset="0"/>
                          <a:ea typeface="Cambria Math" panose="02040503050406030204" pitchFamily="18" charset="0"/>
                        </a:rPr>
                        <m:t>(</m:t>
                      </m:r>
                      <m:r>
                        <a:rPr lang="fr-FR" sz="3600" b="1" i="0" smtClean="0">
                          <a:solidFill>
                            <a:schemeClr val="bg1"/>
                          </a:solidFill>
                          <a:latin typeface="Cambria Math" panose="02040503050406030204" pitchFamily="18" charset="0"/>
                          <a:ea typeface="Cambria Math" panose="02040503050406030204" pitchFamily="18" charset="0"/>
                        </a:rPr>
                        <m:t>𝐊𝐄</m:t>
                      </m:r>
                      <m:r>
                        <a:rPr lang="fr-FR" sz="3600" b="1" i="0">
                          <a:solidFill>
                            <a:schemeClr val="bg1"/>
                          </a:solidFill>
                          <a:latin typeface="Cambria Math" panose="02040503050406030204" pitchFamily="18" charset="0"/>
                          <a:ea typeface="Cambria Math" panose="02040503050406030204" pitchFamily="18" charset="0"/>
                        </a:rPr>
                        <m:t>)</m:t>
                      </m:r>
                    </m:oMath>
                  </m:oMathPara>
                </a14:m>
                <a:endParaRPr lang="en-US" sz="2400" dirty="0">
                  <a:solidFill>
                    <a:schemeClr val="bg1"/>
                  </a:solidFill>
                </a:endParaRPr>
              </a:p>
            </p:txBody>
          </p:sp>
        </mc:Choice>
        <mc:Fallback xmlns="">
          <p:sp>
            <p:nvSpPr>
              <p:cNvPr id="27" name="Rectangle 26">
                <a:extLst>
                  <a:ext uri="{FF2B5EF4-FFF2-40B4-BE49-F238E27FC236}">
                    <a16:creationId xmlns:a16="http://schemas.microsoft.com/office/drawing/2014/main" id="{DAE65037-B428-4D34-88E7-D34087497D9F}"/>
                  </a:ext>
                </a:extLst>
              </p:cNvPr>
              <p:cNvSpPr>
                <a:spLocks noRot="1" noChangeAspect="1" noMove="1" noResize="1" noEditPoints="1" noAdjustHandles="1" noChangeArrowheads="1" noChangeShapeType="1" noTextEdit="1"/>
              </p:cNvSpPr>
              <p:nvPr/>
            </p:nvSpPr>
            <p:spPr>
              <a:xfrm>
                <a:off x="5364882" y="1852254"/>
                <a:ext cx="1771639" cy="64633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9264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0C0E68-9F8C-479B-88DC-805F52D3C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014" y="3632612"/>
            <a:ext cx="4504652" cy="2500905"/>
          </a:xfrm>
          <a:prstGeom prst="rect">
            <a:avLst/>
          </a:prstGeom>
        </p:spPr>
      </p:pic>
      <p:sp>
        <p:nvSpPr>
          <p:cNvPr id="17" name="Text Placeholder 4">
            <a:extLst>
              <a:ext uri="{FF2B5EF4-FFF2-40B4-BE49-F238E27FC236}">
                <a16:creationId xmlns:a16="http://schemas.microsoft.com/office/drawing/2014/main" id="{2FA61547-738B-4951-B03F-58D44618B4FA}"/>
              </a:ext>
            </a:extLst>
          </p:cNvPr>
          <p:cNvSpPr txBox="1">
            <a:spLocks/>
          </p:cNvSpPr>
          <p:nvPr/>
        </p:nvSpPr>
        <p:spPr>
          <a:xfrm>
            <a:off x="5274849" y="1225197"/>
            <a:ext cx="2466807" cy="1900451"/>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rgbClr val="3366FF"/>
          </a:solidFill>
          <a:ln w="38100">
            <a:solidFill>
              <a:srgbClr val="FF0000"/>
            </a:solidFill>
          </a:ln>
        </p:spPr>
        <p:txBody>
          <a:bodyPr vert="horz" wrap="square" lIns="36000" tIns="36000" rIns="468000" bIns="36000" rtlCol="0" anchor="ctr">
            <a:noAutofit/>
          </a:bodyPr>
          <a:lstStyle>
            <a:lvl1pPr marL="0" indent="0" algn="ctr" defTabSz="914400" rtl="0" eaLnBrk="1" latinLnBrk="0" hangingPunct="1">
              <a:lnSpc>
                <a:spcPct val="90000"/>
              </a:lnSpc>
              <a:spcBef>
                <a:spcPts val="1200"/>
              </a:spcBef>
              <a:buClr>
                <a:schemeClr val="tx2"/>
              </a:buClr>
              <a:buSzPct val="90000"/>
              <a:buFont typeface="Arial" panose="020B0604020202020204" pitchFamily="34" charset="0"/>
              <a:buNone/>
              <a:defRPr sz="1400" kern="1200">
                <a:solidFill>
                  <a:schemeClr val="bg1"/>
                </a:solidFill>
                <a:latin typeface="+mn-lt"/>
                <a:ea typeface="+mn-ea"/>
                <a:cs typeface="+mn-cs"/>
              </a:defRPr>
            </a:lvl1pPr>
            <a:lvl2pPr marL="0" indent="0" algn="ctr" defTabSz="914400" rtl="0" eaLnBrk="1" latinLnBrk="0" hangingPunct="1">
              <a:lnSpc>
                <a:spcPct val="90000"/>
              </a:lnSpc>
              <a:spcBef>
                <a:spcPts val="500"/>
              </a:spcBef>
              <a:buClr>
                <a:schemeClr val="tx2"/>
              </a:buClr>
              <a:buSzPct val="90000"/>
              <a:buFont typeface="Arial" panose="020B0604020202020204" pitchFamily="34" charset="0"/>
              <a:buNone/>
              <a:defRPr sz="4000" b="1" kern="1200">
                <a:solidFill>
                  <a:schemeClr val="bg1"/>
                </a:solidFill>
                <a:latin typeface="+mj-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US" sz="2000" dirty="0">
              <a:solidFill>
                <a:schemeClr val="tx1"/>
              </a:solidFill>
            </a:endParaRPr>
          </a:p>
        </p:txBody>
      </p:sp>
      <p:sp>
        <p:nvSpPr>
          <p:cNvPr id="2" name="Date Placeholder 1">
            <a:extLst>
              <a:ext uri="{FF2B5EF4-FFF2-40B4-BE49-F238E27FC236}">
                <a16:creationId xmlns:a16="http://schemas.microsoft.com/office/drawing/2014/main" id="{9B3520D1-2C05-40B6-9F8F-00C99D11E1D6}"/>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9FD2FD28-07BF-41EE-B59B-ADE23E71202F}"/>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9D727A11-5447-4C27-A401-1C361BC1F62D}"/>
              </a:ext>
            </a:extLst>
          </p:cNvPr>
          <p:cNvSpPr>
            <a:spLocks noGrp="1"/>
          </p:cNvSpPr>
          <p:nvPr>
            <p:ph type="sldNum" sz="quarter" idx="12"/>
          </p:nvPr>
        </p:nvSpPr>
        <p:spPr/>
        <p:txBody>
          <a:bodyPr/>
          <a:lstStyle/>
          <a:p>
            <a:fld id="{0CBC77A0-1F4E-42FF-9FFC-F45C3A64AF90}" type="slidenum">
              <a:rPr lang="fr-FR" smtClean="0"/>
              <a:t>29</a:t>
            </a:fld>
            <a:endParaRPr lang="fr-FR"/>
          </a:p>
        </p:txBody>
      </p:sp>
      <p:sp>
        <p:nvSpPr>
          <p:cNvPr id="5" name="Text Placeholder 4">
            <a:extLst>
              <a:ext uri="{FF2B5EF4-FFF2-40B4-BE49-F238E27FC236}">
                <a16:creationId xmlns:a16="http://schemas.microsoft.com/office/drawing/2014/main" id="{C88447E5-2546-4D52-AAAC-18959586CA8A}"/>
              </a:ext>
            </a:extLst>
          </p:cNvPr>
          <p:cNvSpPr>
            <a:spLocks noGrp="1"/>
          </p:cNvSpPr>
          <p:nvPr>
            <p:ph type="body" sz="quarter" idx="13"/>
          </p:nvPr>
        </p:nvSpPr>
        <p:spPr>
          <a:xfrm>
            <a:off x="231544" y="1225197"/>
            <a:ext cx="2466807" cy="1900451"/>
          </a:xfrm>
          <a:solidFill>
            <a:srgbClr val="99CCFF"/>
          </a:solidFill>
        </p:spPr>
        <p:txBody>
          <a:bodyPr/>
          <a:lstStyle/>
          <a:p>
            <a:pPr algn="l"/>
            <a:r>
              <a:rPr lang="fr-FR" sz="2000" dirty="0" err="1"/>
              <a:t>Absolute</a:t>
            </a:r>
            <a:r>
              <a:rPr lang="fr-FR" sz="2000" dirty="0"/>
              <a:t> </a:t>
            </a:r>
            <a:r>
              <a:rPr lang="fr-FR" sz="2000" dirty="0" err="1"/>
              <a:t>efficiency</a:t>
            </a:r>
            <a:r>
              <a:rPr lang="fr-FR" sz="2000" dirty="0"/>
              <a:t> &amp; correction </a:t>
            </a:r>
            <a:r>
              <a:rPr lang="fr-FR" sz="2000" dirty="0" err="1"/>
              <a:t>factors</a:t>
            </a:r>
            <a:endParaRPr lang="en-US" sz="2000" dirty="0"/>
          </a:p>
        </p:txBody>
      </p:sp>
      <p:sp>
        <p:nvSpPr>
          <p:cNvPr id="6" name="Text Placeholder 5">
            <a:extLst>
              <a:ext uri="{FF2B5EF4-FFF2-40B4-BE49-F238E27FC236}">
                <a16:creationId xmlns:a16="http://schemas.microsoft.com/office/drawing/2014/main" id="{852786FC-A892-420E-A129-6FF7C15D83AF}"/>
              </a:ext>
            </a:extLst>
          </p:cNvPr>
          <p:cNvSpPr>
            <a:spLocks noGrp="1"/>
          </p:cNvSpPr>
          <p:nvPr>
            <p:ph type="body" sz="quarter" idx="14"/>
          </p:nvPr>
        </p:nvSpPr>
        <p:spPr>
          <a:xfrm>
            <a:off x="231544" y="3315620"/>
            <a:ext cx="1907796" cy="2386013"/>
          </a:xfrm>
        </p:spPr>
        <p:txBody>
          <a:bodyPr/>
          <a:lstStyle/>
          <a:p>
            <a:pPr algn="ctr"/>
            <a:r>
              <a:rPr lang="fr-FR" sz="1400" dirty="0"/>
              <a:t>Finalise the MCNP6 simulation and </a:t>
            </a:r>
            <a:r>
              <a:rPr lang="fr-FR" sz="1400" dirty="0" err="1"/>
              <a:t>compute</a:t>
            </a:r>
            <a:r>
              <a:rPr lang="fr-FR" sz="1400" dirty="0"/>
              <a:t> the correction </a:t>
            </a:r>
            <a:r>
              <a:rPr lang="fr-FR" sz="1400" dirty="0" err="1"/>
              <a:t>factors</a:t>
            </a:r>
            <a:endParaRPr lang="fr-FR" sz="1400" dirty="0"/>
          </a:p>
          <a:p>
            <a:endParaRPr lang="en-US" dirty="0"/>
          </a:p>
        </p:txBody>
      </p:sp>
      <p:sp>
        <p:nvSpPr>
          <p:cNvPr id="7" name="Text Placeholder 6">
            <a:extLst>
              <a:ext uri="{FF2B5EF4-FFF2-40B4-BE49-F238E27FC236}">
                <a16:creationId xmlns:a16="http://schemas.microsoft.com/office/drawing/2014/main" id="{060D9874-CE1E-4713-934E-1FDEA751AE7E}"/>
              </a:ext>
            </a:extLst>
          </p:cNvPr>
          <p:cNvSpPr>
            <a:spLocks noGrp="1"/>
          </p:cNvSpPr>
          <p:nvPr>
            <p:ph type="body" sz="quarter" idx="16"/>
          </p:nvPr>
        </p:nvSpPr>
        <p:spPr>
          <a:xfrm>
            <a:off x="2746961" y="3315619"/>
            <a:ext cx="1907796" cy="2386013"/>
          </a:xfrm>
        </p:spPr>
        <p:txBody>
          <a:bodyPr/>
          <a:lstStyle/>
          <a:p>
            <a:pPr algn="ctr"/>
            <a:r>
              <a:rPr lang="fr-FR" sz="1400" dirty="0"/>
              <a:t>Consistent </a:t>
            </a:r>
            <a:r>
              <a:rPr lang="fr-FR" sz="1400" dirty="0" err="1"/>
              <a:t>analysis</a:t>
            </a:r>
            <a:r>
              <a:rPr lang="fr-FR" sz="1400" dirty="0"/>
              <a:t> for the 13 masses in total </a:t>
            </a:r>
            <a:r>
              <a:rPr lang="fr-FR" sz="1400" dirty="0" err="1"/>
              <a:t>measured</a:t>
            </a:r>
            <a:r>
              <a:rPr lang="fr-FR" sz="1400" dirty="0"/>
              <a:t> </a:t>
            </a:r>
            <a:r>
              <a:rPr lang="fr-FR" sz="1400" dirty="0" err="1"/>
              <a:t>during</a:t>
            </a:r>
            <a:r>
              <a:rPr lang="fr-FR" sz="1400" dirty="0"/>
              <a:t> </a:t>
            </a:r>
            <a:r>
              <a:rPr lang="fr-FR" sz="1400" dirty="0" err="1"/>
              <a:t>this</a:t>
            </a:r>
            <a:r>
              <a:rPr lang="fr-FR" sz="1400" dirty="0"/>
              <a:t> </a:t>
            </a:r>
            <a:r>
              <a:rPr lang="fr-FR" sz="1400" dirty="0" err="1"/>
              <a:t>experiment</a:t>
            </a:r>
            <a:endParaRPr lang="fr-FR" sz="1400" dirty="0"/>
          </a:p>
          <a:p>
            <a:pPr algn="ctr"/>
            <a:endParaRPr lang="en-US" dirty="0"/>
          </a:p>
        </p:txBody>
      </p:sp>
      <p:sp>
        <p:nvSpPr>
          <p:cNvPr id="11" name="Text Placeholder 10">
            <a:extLst>
              <a:ext uri="{FF2B5EF4-FFF2-40B4-BE49-F238E27FC236}">
                <a16:creationId xmlns:a16="http://schemas.microsoft.com/office/drawing/2014/main" id="{894A1BA4-CFFA-48B5-BA8D-A59A4F273C30}"/>
              </a:ext>
            </a:extLst>
          </p:cNvPr>
          <p:cNvSpPr>
            <a:spLocks noGrp="1"/>
          </p:cNvSpPr>
          <p:nvPr>
            <p:ph type="body" sz="quarter" idx="23"/>
          </p:nvPr>
        </p:nvSpPr>
        <p:spPr>
          <a:xfrm>
            <a:off x="2746961" y="1225197"/>
            <a:ext cx="2466807" cy="1900451"/>
          </a:xfrm>
          <a:solidFill>
            <a:srgbClr val="6699FF"/>
          </a:solidFill>
        </p:spPr>
        <p:txBody>
          <a:bodyPr/>
          <a:lstStyle/>
          <a:p>
            <a:pPr algn="l"/>
            <a:r>
              <a:rPr lang="fr-FR" sz="2000" dirty="0"/>
              <a:t>Consistent </a:t>
            </a:r>
            <a:r>
              <a:rPr lang="fr-FR" sz="2000" dirty="0" err="1"/>
              <a:t>analysis</a:t>
            </a:r>
            <a:r>
              <a:rPr lang="fr-FR" sz="2000" dirty="0"/>
              <a:t> of the </a:t>
            </a:r>
            <a:r>
              <a:rPr lang="en-US" sz="2000" baseline="30000" dirty="0">
                <a:latin typeface="Poppins" panose="00000500000000000000" pitchFamily="2" charset="0"/>
                <a:ea typeface="Calibri" panose="020F0502020204030204" pitchFamily="34" charset="0"/>
                <a:cs typeface="Poppins" panose="00000500000000000000" pitchFamily="2" charset="0"/>
              </a:rPr>
              <a:t>241</a:t>
            </a:r>
            <a:r>
              <a:rPr lang="en-US" sz="2000" dirty="0">
                <a:latin typeface="Poppins" panose="00000500000000000000" pitchFamily="2" charset="0"/>
                <a:ea typeface="Calibri" panose="020F0502020204030204" pitchFamily="34" charset="0"/>
                <a:cs typeface="Poppins" panose="00000500000000000000" pitchFamily="2" charset="0"/>
              </a:rPr>
              <a:t>Am(2n</a:t>
            </a:r>
            <a:r>
              <a:rPr lang="en-US" sz="2000" baseline="-25000" dirty="0">
                <a:latin typeface="Poppins" panose="00000500000000000000" pitchFamily="2" charset="0"/>
                <a:ea typeface="Calibri" panose="020F0502020204030204" pitchFamily="34" charset="0"/>
                <a:cs typeface="Poppins" panose="00000500000000000000" pitchFamily="2" charset="0"/>
              </a:rPr>
              <a:t>th</a:t>
            </a:r>
            <a:r>
              <a:rPr lang="en-US" sz="2000" dirty="0">
                <a:latin typeface="Poppins" panose="00000500000000000000" pitchFamily="2" charset="0"/>
                <a:ea typeface="Calibri" panose="020F0502020204030204" pitchFamily="34" charset="0"/>
                <a:cs typeface="Poppins" panose="00000500000000000000" pitchFamily="2" charset="0"/>
              </a:rPr>
              <a:t>,f)</a:t>
            </a:r>
            <a:r>
              <a:rPr lang="fr-FR" sz="2000" dirty="0"/>
              <a:t>  </a:t>
            </a:r>
            <a:r>
              <a:rPr lang="fr-FR" sz="2000" dirty="0" err="1"/>
              <a:t>experiment</a:t>
            </a:r>
            <a:endParaRPr lang="en-US" sz="2000" dirty="0"/>
          </a:p>
        </p:txBody>
      </p:sp>
      <p:sp>
        <p:nvSpPr>
          <p:cNvPr id="15" name="Title 14">
            <a:extLst>
              <a:ext uri="{FF2B5EF4-FFF2-40B4-BE49-F238E27FC236}">
                <a16:creationId xmlns:a16="http://schemas.microsoft.com/office/drawing/2014/main" id="{C23640C7-5290-440E-9C8C-408A42304C8D}"/>
              </a:ext>
            </a:extLst>
          </p:cNvPr>
          <p:cNvSpPr>
            <a:spLocks noGrp="1"/>
          </p:cNvSpPr>
          <p:nvPr>
            <p:ph type="title"/>
          </p:nvPr>
        </p:nvSpPr>
        <p:spPr/>
        <p:txBody>
          <a:bodyPr/>
          <a:lstStyle/>
          <a:p>
            <a:r>
              <a:rPr kumimoji="0" lang="fr-FR" sz="3200" b="1" i="0" u="none" strike="noStrike" kern="1200" cap="none" spc="0" normalizeH="0" baseline="0" noProof="0" dirty="0">
                <a:ln>
                  <a:noFill/>
                </a:ln>
                <a:solidFill>
                  <a:srgbClr val="E50019"/>
                </a:solidFill>
                <a:effectLst/>
                <a:uLnTx/>
                <a:uFillTx/>
                <a:latin typeface="Poppins Black"/>
                <a:ea typeface="+mj-ea"/>
                <a:cs typeface="+mj-cs"/>
              </a:rPr>
              <a:t>Future prospects</a:t>
            </a:r>
            <a:endParaRPr lang="en-US" dirty="0"/>
          </a:p>
        </p:txBody>
      </p:sp>
      <p:sp>
        <p:nvSpPr>
          <p:cNvPr id="20" name="Text Placeholder 10">
            <a:extLst>
              <a:ext uri="{FF2B5EF4-FFF2-40B4-BE49-F238E27FC236}">
                <a16:creationId xmlns:a16="http://schemas.microsoft.com/office/drawing/2014/main" id="{32A7F239-FD00-49D9-BE7E-52BD380C0FA6}"/>
              </a:ext>
            </a:extLst>
          </p:cNvPr>
          <p:cNvSpPr txBox="1">
            <a:spLocks/>
          </p:cNvSpPr>
          <p:nvPr/>
        </p:nvSpPr>
        <p:spPr>
          <a:xfrm>
            <a:off x="7834174" y="1202284"/>
            <a:ext cx="2466807" cy="1923364"/>
          </a:xfrm>
          <a:custGeom>
            <a:avLst/>
            <a:gdLst>
              <a:gd name="connsiteX0" fmla="*/ 0 w 1843864"/>
              <a:gd name="connsiteY0" fmla="*/ 0 h 1409700"/>
              <a:gd name="connsiteX1" fmla="*/ 1409699 w 1843864"/>
              <a:gd name="connsiteY1" fmla="*/ 0 h 1409700"/>
              <a:gd name="connsiteX2" fmla="*/ 1409699 w 1843864"/>
              <a:gd name="connsiteY2" fmla="*/ 471941 h 1409700"/>
              <a:gd name="connsiteX3" fmla="*/ 1535357 w 1843864"/>
              <a:gd name="connsiteY3" fmla="*/ 471941 h 1409700"/>
              <a:gd name="connsiteX4" fmla="*/ 1535357 w 1843864"/>
              <a:gd name="connsiteY4" fmla="*/ 239032 h 1409700"/>
              <a:gd name="connsiteX5" fmla="*/ 1843864 w 1843864"/>
              <a:gd name="connsiteY5" fmla="*/ 704851 h 1409700"/>
              <a:gd name="connsiteX6" fmla="*/ 1535357 w 1843864"/>
              <a:gd name="connsiteY6" fmla="*/ 1170669 h 1409700"/>
              <a:gd name="connsiteX7" fmla="*/ 1535357 w 1843864"/>
              <a:gd name="connsiteY7" fmla="*/ 937760 h 1409700"/>
              <a:gd name="connsiteX8" fmla="*/ 1409699 w 1843864"/>
              <a:gd name="connsiteY8" fmla="*/ 937760 h 1409700"/>
              <a:gd name="connsiteX9" fmla="*/ 1409699 w 1843864"/>
              <a:gd name="connsiteY9" fmla="*/ 1409700 h 1409700"/>
              <a:gd name="connsiteX10" fmla="*/ 0 w 1843864"/>
              <a:gd name="connsiteY10" fmla="*/ 140970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43864" h="1409700">
                <a:moveTo>
                  <a:pt x="0" y="0"/>
                </a:moveTo>
                <a:lnTo>
                  <a:pt x="1409699" y="0"/>
                </a:lnTo>
                <a:lnTo>
                  <a:pt x="1409699" y="471941"/>
                </a:lnTo>
                <a:lnTo>
                  <a:pt x="1535357" y="471941"/>
                </a:lnTo>
                <a:lnTo>
                  <a:pt x="1535357" y="239032"/>
                </a:lnTo>
                <a:lnTo>
                  <a:pt x="1843864" y="704851"/>
                </a:lnTo>
                <a:lnTo>
                  <a:pt x="1535357" y="1170669"/>
                </a:lnTo>
                <a:lnTo>
                  <a:pt x="1535357" y="937760"/>
                </a:lnTo>
                <a:lnTo>
                  <a:pt x="1409699" y="937760"/>
                </a:lnTo>
                <a:lnTo>
                  <a:pt x="1409699" y="1409700"/>
                </a:lnTo>
                <a:lnTo>
                  <a:pt x="0" y="1409700"/>
                </a:lnTo>
                <a:close/>
              </a:path>
            </a:pathLst>
          </a:custGeom>
          <a:solidFill>
            <a:srgbClr val="0000CC"/>
          </a:solidFill>
        </p:spPr>
        <p:txBody>
          <a:bodyPr vert="horz" wrap="square" lIns="36000" tIns="36000" rIns="468000" bIns="36000" rtlCol="0" anchor="ctr">
            <a:noAutofit/>
          </a:bodyPr>
          <a:lstStyle>
            <a:lvl1pPr marL="0" indent="0" algn="ctr" defTabSz="914400" rtl="0" eaLnBrk="1" latinLnBrk="0" hangingPunct="1">
              <a:lnSpc>
                <a:spcPct val="90000"/>
              </a:lnSpc>
              <a:spcBef>
                <a:spcPts val="1200"/>
              </a:spcBef>
              <a:buClr>
                <a:schemeClr val="tx2"/>
              </a:buClr>
              <a:buSzPct val="90000"/>
              <a:buFont typeface="Arial" panose="020B0604020202020204" pitchFamily="34" charset="0"/>
              <a:buNone/>
              <a:defRPr sz="1400" kern="1200">
                <a:solidFill>
                  <a:schemeClr val="bg1"/>
                </a:solidFill>
                <a:latin typeface="+mn-lt"/>
                <a:ea typeface="+mn-ea"/>
                <a:cs typeface="+mn-cs"/>
              </a:defRPr>
            </a:lvl1pPr>
            <a:lvl2pPr marL="0" indent="0" algn="ctr" defTabSz="914400" rtl="0" eaLnBrk="1" latinLnBrk="0" hangingPunct="1">
              <a:lnSpc>
                <a:spcPct val="90000"/>
              </a:lnSpc>
              <a:spcBef>
                <a:spcPts val="500"/>
              </a:spcBef>
              <a:buClr>
                <a:schemeClr val="tx2"/>
              </a:buClr>
              <a:buSzPct val="90000"/>
              <a:buFont typeface="Arial" panose="020B0604020202020204" pitchFamily="34" charset="0"/>
              <a:buNone/>
              <a:defRPr sz="4000" b="1" kern="1200">
                <a:solidFill>
                  <a:schemeClr val="bg1"/>
                </a:solidFill>
                <a:latin typeface="+mj-lt"/>
                <a:ea typeface="+mn-ea"/>
                <a:cs typeface="+mn-cs"/>
              </a:defRPr>
            </a:lvl2pPr>
            <a:lvl3pPr marL="541338" indent="-274638"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3pPr>
            <a:lvl4pPr marL="8080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4pPr>
            <a:lvl5pPr marL="1074738" indent="-266700" algn="l" defTabSz="914400" rtl="0" eaLnBrk="1" latinLnBrk="0" hangingPunct="1">
              <a:lnSpc>
                <a:spcPct val="100000"/>
              </a:lnSpc>
              <a:spcBef>
                <a:spcPts val="500"/>
              </a:spcBef>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sz="2000" dirty="0" err="1"/>
              <a:t>Comparison</a:t>
            </a:r>
            <a:r>
              <a:rPr lang="fr-FR" sz="2000" dirty="0"/>
              <a:t> </a:t>
            </a:r>
            <a:r>
              <a:rPr lang="fr-FR" sz="2000" dirty="0" err="1"/>
              <a:t>with</a:t>
            </a:r>
            <a:r>
              <a:rPr lang="fr-FR" sz="2000" dirty="0"/>
              <a:t> the FIFRELIN code</a:t>
            </a:r>
            <a:endParaRPr lang="en-US" sz="2000" dirty="0"/>
          </a:p>
        </p:txBody>
      </p:sp>
      <p:pic>
        <p:nvPicPr>
          <p:cNvPr id="22" name="Picture 21">
            <a:extLst>
              <a:ext uri="{FF2B5EF4-FFF2-40B4-BE49-F238E27FC236}">
                <a16:creationId xmlns:a16="http://schemas.microsoft.com/office/drawing/2014/main" id="{B889A93F-82D5-4433-83B8-67AF545CD01E}"/>
              </a:ext>
            </a:extLst>
          </p:cNvPr>
          <p:cNvPicPr>
            <a:picLocks noChangeAspect="1"/>
          </p:cNvPicPr>
          <p:nvPr/>
        </p:nvPicPr>
        <p:blipFill>
          <a:blip r:embed="rId4"/>
          <a:stretch>
            <a:fillRect/>
          </a:stretch>
        </p:blipFill>
        <p:spPr bwMode="auto">
          <a:xfrm>
            <a:off x="10362062" y="950081"/>
            <a:ext cx="1696624" cy="2450679"/>
          </a:xfrm>
          <a:prstGeom prst="rect">
            <a:avLst/>
          </a:prstGeom>
        </p:spPr>
      </p:pic>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D3E57AF0-26AF-4979-9612-E64F64DA6AF3}"/>
                  </a:ext>
                </a:extLst>
              </p:cNvPr>
              <p:cNvSpPr/>
              <p:nvPr/>
            </p:nvSpPr>
            <p:spPr>
              <a:xfrm>
                <a:off x="10294173" y="1810023"/>
                <a:ext cx="1897827" cy="70788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sSub>
                        <m:sSubPr>
                          <m:ctrlPr>
                            <a:rPr lang="fr-FR" sz="4000" b="1" i="1" smtClean="0">
                              <a:solidFill>
                                <a:srgbClr val="E50019"/>
                              </a:solidFill>
                              <a:latin typeface="Cambria Math" panose="02040503050406030204" pitchFamily="18" charset="0"/>
                              <a:ea typeface="Cambria Math" panose="02040503050406030204" pitchFamily="18" charset="0"/>
                            </a:rPr>
                          </m:ctrlPr>
                        </m:sSubPr>
                        <m:e>
                          <m:r>
                            <a:rPr lang="fr-FR" sz="4000" b="1">
                              <a:solidFill>
                                <a:srgbClr val="E50019"/>
                              </a:solidFill>
                              <a:latin typeface="Cambria Math" panose="02040503050406030204" pitchFamily="18" charset="0"/>
                              <a:ea typeface="Cambria Math" panose="02040503050406030204" pitchFamily="18" charset="0"/>
                            </a:rPr>
                            <m:t>𝐉</m:t>
                          </m:r>
                        </m:e>
                        <m:sub>
                          <m:r>
                            <a:rPr lang="fr-FR" sz="4000" b="1">
                              <a:solidFill>
                                <a:srgbClr val="E50019"/>
                              </a:solidFill>
                              <a:latin typeface="Cambria Math" panose="02040503050406030204" pitchFamily="18" charset="0"/>
                              <a:ea typeface="Cambria Math" panose="02040503050406030204" pitchFamily="18" charset="0"/>
                            </a:rPr>
                            <m:t>𝐅𝐅</m:t>
                          </m:r>
                        </m:sub>
                      </m:sSub>
                      <m:r>
                        <a:rPr lang="fr-FR" sz="4000" b="1">
                          <a:solidFill>
                            <a:srgbClr val="E50019"/>
                          </a:solidFill>
                          <a:latin typeface="Cambria Math" panose="02040503050406030204" pitchFamily="18" charset="0"/>
                          <a:ea typeface="Cambria Math" panose="02040503050406030204" pitchFamily="18" charset="0"/>
                        </a:rPr>
                        <m:t>(</m:t>
                      </m:r>
                      <m:sSup>
                        <m:sSupPr>
                          <m:ctrlPr>
                            <a:rPr lang="fr-FR" sz="4000" b="1" i="1">
                              <a:solidFill>
                                <a:srgbClr val="E50019"/>
                              </a:solidFill>
                              <a:latin typeface="Cambria Math" panose="02040503050406030204" pitchFamily="18" charset="0"/>
                              <a:ea typeface="Cambria Math" panose="02040503050406030204" pitchFamily="18" charset="0"/>
                            </a:rPr>
                          </m:ctrlPr>
                        </m:sSupPr>
                        <m:e>
                          <m:r>
                            <a:rPr lang="fr-FR" sz="4000" b="1">
                              <a:solidFill>
                                <a:srgbClr val="E50019"/>
                              </a:solidFill>
                              <a:latin typeface="Cambria Math" panose="02040503050406030204" pitchFamily="18" charset="0"/>
                              <a:ea typeface="Cambria Math" panose="02040503050406030204" pitchFamily="18" charset="0"/>
                            </a:rPr>
                            <m:t>𝐄</m:t>
                          </m:r>
                        </m:e>
                        <m:sup>
                          <m:r>
                            <a:rPr lang="fr-FR" sz="4000" b="1">
                              <a:solidFill>
                                <a:srgbClr val="E50019"/>
                              </a:solidFill>
                              <a:latin typeface="Cambria Math" panose="02040503050406030204" pitchFamily="18" charset="0"/>
                              <a:ea typeface="Cambria Math" panose="02040503050406030204" pitchFamily="18" charset="0"/>
                            </a:rPr>
                            <m:t>∗</m:t>
                          </m:r>
                        </m:sup>
                      </m:sSup>
                      <m:r>
                        <a:rPr lang="fr-FR" sz="4000" b="1">
                          <a:solidFill>
                            <a:srgbClr val="E50019"/>
                          </a:solidFill>
                          <a:latin typeface="Cambria Math" panose="02040503050406030204" pitchFamily="18" charset="0"/>
                          <a:ea typeface="Cambria Math" panose="02040503050406030204" pitchFamily="18" charset="0"/>
                        </a:rPr>
                        <m:t>)</m:t>
                      </m:r>
                    </m:oMath>
                  </m:oMathPara>
                </a14:m>
                <a:endParaRPr lang="en-US" sz="2800" dirty="0"/>
              </a:p>
            </p:txBody>
          </p:sp>
        </mc:Choice>
        <mc:Fallback xmlns="">
          <p:sp>
            <p:nvSpPr>
              <p:cNvPr id="21" name="Rectangle 20">
                <a:extLst>
                  <a:ext uri="{FF2B5EF4-FFF2-40B4-BE49-F238E27FC236}">
                    <a16:creationId xmlns:a16="http://schemas.microsoft.com/office/drawing/2014/main" id="{D3E57AF0-26AF-4979-9612-E64F64DA6AF3}"/>
                  </a:ext>
                </a:extLst>
              </p:cNvPr>
              <p:cNvSpPr>
                <a:spLocks noRot="1" noChangeAspect="1" noMove="1" noResize="1" noEditPoints="1" noAdjustHandles="1" noChangeArrowheads="1" noChangeShapeType="1" noTextEdit="1"/>
              </p:cNvSpPr>
              <p:nvPr/>
            </p:nvSpPr>
            <p:spPr>
              <a:xfrm>
                <a:off x="10294173" y="1810023"/>
                <a:ext cx="1897827" cy="707886"/>
              </a:xfrm>
              <a:prstGeom prst="rect">
                <a:avLst/>
              </a:prstGeom>
              <a:blipFill>
                <a:blip r:embed="rId5"/>
                <a:stretch>
                  <a:fillRect/>
                </a:stretch>
              </a:blipFill>
            </p:spPr>
            <p:txBody>
              <a:bodyPr/>
              <a:lstStyle/>
              <a:p>
                <a:r>
                  <a:rPr lang="en-US">
                    <a:noFill/>
                  </a:rPr>
                  <a:t> </a:t>
                </a:r>
              </a:p>
            </p:txBody>
          </p:sp>
        </mc:Fallback>
      </mc:AlternateContent>
      <p:sp>
        <p:nvSpPr>
          <p:cNvPr id="28" name="Cross 27">
            <a:extLst>
              <a:ext uri="{FF2B5EF4-FFF2-40B4-BE49-F238E27FC236}">
                <a16:creationId xmlns:a16="http://schemas.microsoft.com/office/drawing/2014/main" id="{924C8765-81DF-4B32-B883-0DED15A5C969}"/>
              </a:ext>
            </a:extLst>
          </p:cNvPr>
          <p:cNvSpPr/>
          <p:nvPr/>
        </p:nvSpPr>
        <p:spPr>
          <a:xfrm>
            <a:off x="139169" y="4731083"/>
            <a:ext cx="592669" cy="661915"/>
          </a:xfrm>
          <a:prstGeom prst="plus">
            <a:avLst>
              <a:gd name="adj" fmla="val 37780"/>
            </a:avLst>
          </a:prstGeom>
          <a:solidFill>
            <a:srgbClr val="3366FF"/>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31" name="TextBox 30">
            <a:extLst>
              <a:ext uri="{FF2B5EF4-FFF2-40B4-BE49-F238E27FC236}">
                <a16:creationId xmlns:a16="http://schemas.microsoft.com/office/drawing/2014/main" id="{53EC4EA8-C5A8-446B-86A5-E21CDA51878E}"/>
              </a:ext>
            </a:extLst>
          </p:cNvPr>
          <p:cNvSpPr txBox="1"/>
          <p:nvPr/>
        </p:nvSpPr>
        <p:spPr>
          <a:xfrm>
            <a:off x="731838" y="4655358"/>
            <a:ext cx="7550566" cy="1200329"/>
          </a:xfrm>
          <a:prstGeom prst="rect">
            <a:avLst/>
          </a:prstGeom>
          <a:noFill/>
        </p:spPr>
        <p:txBody>
          <a:bodyPr wrap="square">
            <a:spAutoFit/>
          </a:bodyPr>
          <a:lstStyle/>
          <a:p>
            <a:r>
              <a:rPr lang="en-US" sz="2400" dirty="0">
                <a:latin typeface="Poppins" panose="00000500000000000000" pitchFamily="2" charset="0"/>
                <a:ea typeface="Calibri" panose="020F0502020204030204" pitchFamily="34" charset="0"/>
                <a:cs typeface="Poppins" panose="00000500000000000000" pitchFamily="2" charset="0"/>
              </a:rPr>
              <a:t>Upcoming experiment </a:t>
            </a:r>
            <a:r>
              <a:rPr lang="en-US" sz="2400" b="1" baseline="30000" dirty="0">
                <a:latin typeface="Poppins" panose="00000500000000000000" pitchFamily="2" charset="0"/>
                <a:ea typeface="Calibri" panose="020F0502020204030204" pitchFamily="34" charset="0"/>
                <a:cs typeface="Poppins" panose="00000500000000000000" pitchFamily="2" charset="0"/>
              </a:rPr>
              <a:t>237</a:t>
            </a:r>
            <a:r>
              <a:rPr lang="en-US" sz="2400" b="1" dirty="0">
                <a:latin typeface="Poppins" panose="00000500000000000000" pitchFamily="2" charset="0"/>
                <a:ea typeface="Calibri" panose="020F0502020204030204" pitchFamily="34" charset="0"/>
                <a:cs typeface="Poppins" panose="00000500000000000000" pitchFamily="2" charset="0"/>
              </a:rPr>
              <a:t>Np(2n</a:t>
            </a:r>
            <a:r>
              <a:rPr lang="en-US" sz="2400" b="1" baseline="-25000" dirty="0">
                <a:latin typeface="Poppins" panose="00000500000000000000" pitchFamily="2" charset="0"/>
                <a:ea typeface="Calibri" panose="020F0502020204030204" pitchFamily="34" charset="0"/>
                <a:cs typeface="Poppins" panose="00000500000000000000" pitchFamily="2" charset="0"/>
              </a:rPr>
              <a:t>th</a:t>
            </a:r>
            <a:r>
              <a:rPr lang="en-US" sz="2400" b="1" dirty="0">
                <a:latin typeface="Poppins" panose="00000500000000000000" pitchFamily="2" charset="0"/>
                <a:ea typeface="Calibri" panose="020F0502020204030204" pitchFamily="34" charset="0"/>
                <a:cs typeface="Poppins" panose="00000500000000000000" pitchFamily="2" charset="0"/>
              </a:rPr>
              <a:t>,f) </a:t>
            </a:r>
            <a:r>
              <a:rPr lang="en-US" sz="2400" b="1" dirty="0">
                <a:solidFill>
                  <a:srgbClr val="3333FF"/>
                </a:solidFill>
                <a:latin typeface="Poppins" panose="00000500000000000000" pitchFamily="2" charset="0"/>
                <a:ea typeface="Calibri" panose="020F0502020204030204" pitchFamily="34" charset="0"/>
                <a:cs typeface="Poppins" panose="00000500000000000000" pitchFamily="2" charset="0"/>
              </a:rPr>
              <a:t>&amp;</a:t>
            </a:r>
          </a:p>
          <a:p>
            <a:r>
              <a:rPr lang="en-US" sz="2400" dirty="0">
                <a:latin typeface="Poppins" panose="00000500000000000000" pitchFamily="2" charset="0"/>
                <a:ea typeface="Calibri" panose="020F0502020204030204" pitchFamily="34" charset="0"/>
                <a:cs typeface="Poppins" panose="00000500000000000000" pitchFamily="2" charset="0"/>
              </a:rPr>
              <a:t>Analysis of existing data for  </a:t>
            </a:r>
            <a:r>
              <a:rPr lang="en-US" sz="2400" b="1" baseline="30000" dirty="0">
                <a:latin typeface="Poppins" panose="00000500000000000000" pitchFamily="2" charset="0"/>
                <a:ea typeface="Calibri" panose="020F0502020204030204" pitchFamily="34" charset="0"/>
                <a:cs typeface="Poppins" panose="00000500000000000000" pitchFamily="2" charset="0"/>
              </a:rPr>
              <a:t>239, 241</a:t>
            </a:r>
            <a:r>
              <a:rPr lang="en-US" sz="2400" b="1" dirty="0">
                <a:latin typeface="Poppins" panose="00000500000000000000" pitchFamily="2" charset="0"/>
                <a:ea typeface="Calibri" panose="020F0502020204030204" pitchFamily="34" charset="0"/>
                <a:cs typeface="Poppins" panose="00000500000000000000" pitchFamily="2" charset="0"/>
              </a:rPr>
              <a:t>Pu(</a:t>
            </a:r>
            <a:r>
              <a:rPr lang="en-US" sz="2400" b="1" dirty="0" err="1">
                <a:latin typeface="Poppins" panose="00000500000000000000" pitchFamily="2" charset="0"/>
                <a:ea typeface="Calibri" panose="020F0502020204030204" pitchFamily="34" charset="0"/>
                <a:cs typeface="Poppins" panose="00000500000000000000" pitchFamily="2" charset="0"/>
              </a:rPr>
              <a:t>n</a:t>
            </a:r>
            <a:r>
              <a:rPr lang="en-US" sz="2400" b="1" baseline="-25000" dirty="0" err="1">
                <a:latin typeface="Poppins" panose="00000500000000000000" pitchFamily="2" charset="0"/>
                <a:ea typeface="Calibri" panose="020F0502020204030204" pitchFamily="34" charset="0"/>
                <a:cs typeface="Poppins" panose="00000500000000000000" pitchFamily="2" charset="0"/>
              </a:rPr>
              <a:t>th</a:t>
            </a:r>
            <a:r>
              <a:rPr lang="en-US" sz="2400" b="1" dirty="0" err="1">
                <a:latin typeface="Poppins" panose="00000500000000000000" pitchFamily="2" charset="0"/>
                <a:ea typeface="Calibri" panose="020F0502020204030204" pitchFamily="34" charset="0"/>
                <a:cs typeface="Poppins" panose="00000500000000000000" pitchFamily="2" charset="0"/>
              </a:rPr>
              <a:t>,f</a:t>
            </a:r>
            <a:r>
              <a:rPr lang="en-US" sz="2400" b="1" dirty="0">
                <a:latin typeface="Poppins" panose="00000500000000000000" pitchFamily="2" charset="0"/>
                <a:ea typeface="Calibri" panose="020F0502020204030204" pitchFamily="34" charset="0"/>
                <a:cs typeface="Poppins" panose="00000500000000000000" pitchFamily="2" charset="0"/>
              </a:rPr>
              <a:t>)</a:t>
            </a:r>
          </a:p>
          <a:p>
            <a:endParaRPr lang="fr-FR" sz="2400" dirty="0"/>
          </a:p>
        </p:txBody>
      </p:sp>
      <p:sp>
        <p:nvSpPr>
          <p:cNvPr id="10" name="Rectangle 9">
            <a:extLst>
              <a:ext uri="{FF2B5EF4-FFF2-40B4-BE49-F238E27FC236}">
                <a16:creationId xmlns:a16="http://schemas.microsoft.com/office/drawing/2014/main" id="{1319F8AE-C4E2-4D69-8DB5-E6FA55F326A7}"/>
              </a:ext>
            </a:extLst>
          </p:cNvPr>
          <p:cNvSpPr/>
          <p:nvPr/>
        </p:nvSpPr>
        <p:spPr>
          <a:xfrm>
            <a:off x="9856340" y="3774953"/>
            <a:ext cx="437833" cy="235856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3" name="TextBox 22">
            <a:extLst>
              <a:ext uri="{FF2B5EF4-FFF2-40B4-BE49-F238E27FC236}">
                <a16:creationId xmlns:a16="http://schemas.microsoft.com/office/drawing/2014/main" id="{9502E691-0CD9-4635-A259-EE4A9B932DDB}"/>
              </a:ext>
            </a:extLst>
          </p:cNvPr>
          <p:cNvSpPr txBox="1"/>
          <p:nvPr/>
        </p:nvSpPr>
        <p:spPr>
          <a:xfrm>
            <a:off x="731838" y="6235927"/>
            <a:ext cx="10742624" cy="215444"/>
          </a:xfrm>
          <a:prstGeom prst="rect">
            <a:avLst/>
          </a:prstGeom>
          <a:noFill/>
        </p:spPr>
        <p:txBody>
          <a:bodyPr wrap="square">
            <a:spAutoFit/>
          </a:bodyPr>
          <a:lstStyle/>
          <a:p>
            <a:r>
              <a:rPr lang="en-US" sz="800" dirty="0">
                <a:solidFill>
                  <a:srgbClr val="3333FF"/>
                </a:solidFill>
              </a:rPr>
              <a:t>Isomeric yield ratios and mass spectrometry of Y and Nb isotopes in the neutron-rich N=60 region: The unusual case of 98Y, Physics Letters B, </a:t>
            </a:r>
            <a:r>
              <a:rPr lang="en-US" sz="800" dirty="0" err="1">
                <a:solidFill>
                  <a:srgbClr val="3333FF"/>
                </a:solidFill>
              </a:rPr>
              <a:t>Cannarozzo</a:t>
            </a:r>
            <a:r>
              <a:rPr lang="en-US" sz="800" dirty="0">
                <a:solidFill>
                  <a:srgbClr val="3333FF"/>
                </a:solidFill>
              </a:rPr>
              <a:t>, Pomp </a:t>
            </a:r>
            <a:r>
              <a:rPr lang="en-US" sz="800" i="1" dirty="0">
                <a:solidFill>
                  <a:srgbClr val="3333FF"/>
                </a:solidFill>
              </a:rPr>
              <a:t>et al</a:t>
            </a:r>
            <a:r>
              <a:rPr lang="en-US" sz="800" dirty="0">
                <a:solidFill>
                  <a:srgbClr val="3333FF"/>
                </a:solidFill>
              </a:rPr>
              <a:t>.</a:t>
            </a:r>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8E83C5CD-1B38-47ED-8C2C-6A6EE4F8BDAD}"/>
                  </a:ext>
                </a:extLst>
              </p:cNvPr>
              <p:cNvSpPr/>
              <p:nvPr/>
            </p:nvSpPr>
            <p:spPr>
              <a:xfrm>
                <a:off x="5364882" y="1852254"/>
                <a:ext cx="1771639" cy="646331"/>
              </a:xfrm>
              <a:prstGeom prst="rect">
                <a:avLst/>
              </a:prstGeom>
            </p:spPr>
            <p:txBody>
              <a:bodyPr wrap="none">
                <a:spAutoFit/>
              </a:bodyPr>
              <a:lstStyle/>
              <a:p>
                <a:pPr lvl="0"/>
                <a14:m>
                  <m:oMathPara xmlns:m="http://schemas.openxmlformats.org/officeDocument/2006/math">
                    <m:oMathParaPr>
                      <m:jc m:val="center"/>
                    </m:oMathParaPr>
                    <m:oMath xmlns:m="http://schemas.openxmlformats.org/officeDocument/2006/math">
                      <m:r>
                        <a:rPr lang="fr-FR" sz="3600" b="1" i="0" smtClean="0">
                          <a:solidFill>
                            <a:schemeClr val="bg1"/>
                          </a:solidFill>
                          <a:latin typeface="Cambria Math" panose="02040503050406030204" pitchFamily="18" charset="0"/>
                          <a:ea typeface="Cambria Math" panose="02040503050406030204" pitchFamily="18" charset="0"/>
                        </a:rPr>
                        <m:t>𝐈𝐑</m:t>
                      </m:r>
                      <m:r>
                        <a:rPr lang="fr-FR" sz="3600" b="1" i="0">
                          <a:solidFill>
                            <a:schemeClr val="bg1"/>
                          </a:solidFill>
                          <a:latin typeface="Cambria Math" panose="02040503050406030204" pitchFamily="18" charset="0"/>
                          <a:ea typeface="Cambria Math" panose="02040503050406030204" pitchFamily="18" charset="0"/>
                        </a:rPr>
                        <m:t>(</m:t>
                      </m:r>
                      <m:r>
                        <a:rPr lang="fr-FR" sz="3600" b="1" i="0" smtClean="0">
                          <a:solidFill>
                            <a:schemeClr val="bg1"/>
                          </a:solidFill>
                          <a:latin typeface="Cambria Math" panose="02040503050406030204" pitchFamily="18" charset="0"/>
                          <a:ea typeface="Cambria Math" panose="02040503050406030204" pitchFamily="18" charset="0"/>
                        </a:rPr>
                        <m:t>𝐊𝐄</m:t>
                      </m:r>
                      <m:r>
                        <a:rPr lang="fr-FR" sz="3600" b="1" i="0">
                          <a:solidFill>
                            <a:schemeClr val="bg1"/>
                          </a:solidFill>
                          <a:latin typeface="Cambria Math" panose="02040503050406030204" pitchFamily="18" charset="0"/>
                          <a:ea typeface="Cambria Math" panose="02040503050406030204" pitchFamily="18" charset="0"/>
                        </a:rPr>
                        <m:t>)</m:t>
                      </m:r>
                    </m:oMath>
                  </m:oMathPara>
                </a14:m>
                <a:endParaRPr lang="en-US" sz="2400" dirty="0">
                  <a:solidFill>
                    <a:schemeClr val="bg1"/>
                  </a:solidFill>
                </a:endParaRPr>
              </a:p>
            </p:txBody>
          </p:sp>
        </mc:Choice>
        <mc:Fallback xmlns="">
          <p:sp>
            <p:nvSpPr>
              <p:cNvPr id="24" name="Rectangle 23">
                <a:extLst>
                  <a:ext uri="{FF2B5EF4-FFF2-40B4-BE49-F238E27FC236}">
                    <a16:creationId xmlns:a16="http://schemas.microsoft.com/office/drawing/2014/main" id="{8E83C5CD-1B38-47ED-8C2C-6A6EE4F8BDAD}"/>
                  </a:ext>
                </a:extLst>
              </p:cNvPr>
              <p:cNvSpPr>
                <a:spLocks noRot="1" noChangeAspect="1" noMove="1" noResize="1" noEditPoints="1" noAdjustHandles="1" noChangeArrowheads="1" noChangeShapeType="1" noTextEdit="1"/>
              </p:cNvSpPr>
              <p:nvPr/>
            </p:nvSpPr>
            <p:spPr>
              <a:xfrm>
                <a:off x="5364882" y="1852254"/>
                <a:ext cx="1771639" cy="646331"/>
              </a:xfrm>
              <a:prstGeom prst="rect">
                <a:avLst/>
              </a:prstGeom>
              <a:blipFill>
                <a:blip r:embed="rId6"/>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D93C9170-D772-4F52-B419-955CABFD7F23}"/>
              </a:ext>
            </a:extLst>
          </p:cNvPr>
          <p:cNvSpPr txBox="1"/>
          <p:nvPr/>
        </p:nvSpPr>
        <p:spPr>
          <a:xfrm>
            <a:off x="10788480" y="3773445"/>
            <a:ext cx="1079629" cy="184666"/>
          </a:xfrm>
          <a:prstGeom prst="rect">
            <a:avLst/>
          </a:prstGeom>
          <a:solidFill>
            <a:schemeClr val="bg1"/>
          </a:solidFill>
        </p:spPr>
        <p:txBody>
          <a:bodyPr wrap="square" rtlCol="0">
            <a:spAutoFit/>
          </a:bodyPr>
          <a:lstStyle/>
          <a:p>
            <a:r>
              <a:rPr lang="en-US" sz="600" baseline="30000" dirty="0">
                <a:latin typeface="Arial" panose="020B0604020202020204" pitchFamily="34" charset="0"/>
                <a:ea typeface="Calibri" panose="020F0502020204030204" pitchFamily="34" charset="0"/>
                <a:cs typeface="Arial" panose="020B0604020202020204" pitchFamily="34" charset="0"/>
              </a:rPr>
              <a:t>232</a:t>
            </a:r>
            <a:r>
              <a:rPr lang="en-US" sz="600" dirty="0">
                <a:latin typeface="Arial" panose="020B0604020202020204" pitchFamily="34" charset="0"/>
                <a:ea typeface="Calibri" panose="020F0502020204030204" pitchFamily="34" charset="0"/>
                <a:cs typeface="Arial" panose="020B0604020202020204" pitchFamily="34" charset="0"/>
              </a:rPr>
              <a:t>Th</a:t>
            </a:r>
            <a:r>
              <a:rPr lang="en-US" sz="600" dirty="0">
                <a:latin typeface="Arial" panose="020B0604020202020204" pitchFamily="34" charset="0"/>
                <a:cs typeface="Arial" panose="020B0604020202020204" pitchFamily="34" charset="0"/>
              </a:rPr>
              <a:t>(</a:t>
            </a:r>
            <a:r>
              <a:rPr lang="en-US" sz="600" dirty="0" err="1">
                <a:latin typeface="Arial" panose="020B0604020202020204" pitchFamily="34" charset="0"/>
                <a:cs typeface="Arial" panose="020B0604020202020204" pitchFamily="34" charset="0"/>
              </a:rPr>
              <a:t>a,f</a:t>
            </a:r>
            <a:r>
              <a:rPr lang="en-US" sz="600" dirty="0">
                <a:latin typeface="Arial" panose="020B0604020202020204" pitchFamily="34" charset="0"/>
                <a:cs typeface="Arial" panose="020B0604020202020204" pitchFamily="34" charset="0"/>
              </a:rPr>
              <a:t>) – S. Pomp 2025</a:t>
            </a:r>
          </a:p>
        </p:txBody>
      </p:sp>
    </p:spTree>
    <p:extLst>
      <p:ext uri="{BB962C8B-B14F-4D97-AF65-F5344CB8AC3E}">
        <p14:creationId xmlns:p14="http://schemas.microsoft.com/office/powerpoint/2010/main" val="125824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3</a:t>
            </a:fld>
            <a:endParaRPr lang="fr-FR"/>
          </a:p>
        </p:txBody>
      </p:sp>
      <p:sp>
        <p:nvSpPr>
          <p:cNvPr id="5" name="Title 4"/>
          <p:cNvSpPr>
            <a:spLocks noGrp="1"/>
          </p:cNvSpPr>
          <p:nvPr>
            <p:ph type="title"/>
          </p:nvPr>
        </p:nvSpPr>
        <p:spPr/>
        <p:txBody>
          <a:bodyPr>
            <a:normAutofit fontScale="90000"/>
          </a:bodyPr>
          <a:lstStyle/>
          <a:p>
            <a:r>
              <a:rPr lang="fr-FR" b="1" dirty="0"/>
              <a:t>Motivation: </a:t>
            </a:r>
            <a:r>
              <a:rPr lang="fr-FR" b="1" dirty="0" err="1"/>
              <a:t>Angular</a:t>
            </a:r>
            <a:r>
              <a:rPr lang="fr-FR" b="1" dirty="0"/>
              <a:t> </a:t>
            </a:r>
            <a:r>
              <a:rPr lang="fr-FR" b="1" dirty="0" err="1"/>
              <a:t>momentum</a:t>
            </a:r>
            <a:r>
              <a:rPr lang="fr-FR" b="1" dirty="0"/>
              <a:t> </a:t>
            </a:r>
            <a:r>
              <a:rPr lang="fr-FR" b="1" dirty="0" err="1"/>
              <a:t>generation</a:t>
            </a:r>
            <a:r>
              <a:rPr lang="fr-FR" b="1" dirty="0"/>
              <a:t> </a:t>
            </a:r>
            <a:r>
              <a:rPr lang="fr-FR" b="1" dirty="0" err="1"/>
              <a:t>mechanism</a:t>
            </a:r>
            <a:r>
              <a:rPr lang="fr-FR" b="1" dirty="0"/>
              <a:t> of Fission Fragments </a:t>
            </a:r>
            <a:endParaRPr lang="fr-FR" dirty="0"/>
          </a:p>
        </p:txBody>
      </p:sp>
      <p:pic>
        <p:nvPicPr>
          <p:cNvPr id="6" name="Picture 5">
            <a:extLst>
              <a:ext uri="{FF2B5EF4-FFF2-40B4-BE49-F238E27FC236}">
                <a16:creationId xmlns:a16="http://schemas.microsoft.com/office/drawing/2014/main" id="{55D5D5A4-5B35-424D-ADA5-D1F2A350551B}"/>
              </a:ext>
            </a:extLst>
          </p:cNvPr>
          <p:cNvPicPr>
            <a:picLocks noChangeAspect="1"/>
          </p:cNvPicPr>
          <p:nvPr/>
        </p:nvPicPr>
        <p:blipFill>
          <a:blip r:embed="rId3"/>
          <a:stretch>
            <a:fillRect/>
          </a:stretch>
        </p:blipFill>
        <p:spPr bwMode="auto">
          <a:xfrm>
            <a:off x="731838" y="1451385"/>
            <a:ext cx="7260177" cy="3964572"/>
          </a:xfrm>
          <a:prstGeom prst="rect">
            <a:avLst/>
          </a:prstGeom>
        </p:spPr>
      </p:pic>
      <p:sp>
        <p:nvSpPr>
          <p:cNvPr id="11" name="ZoneTexte 8"/>
          <p:cNvSpPr txBox="1"/>
          <p:nvPr/>
        </p:nvSpPr>
        <p:spPr bwMode="auto">
          <a:xfrm>
            <a:off x="731838" y="6243622"/>
            <a:ext cx="4299683" cy="200055"/>
          </a:xfrm>
          <a:prstGeom prst="rect">
            <a:avLst/>
          </a:prstGeom>
          <a:noFill/>
        </p:spPr>
        <p:txBody>
          <a:bodyPr wrap="square" rtlCol="0">
            <a:spAutoFit/>
          </a:bodyPr>
          <a:lstStyle/>
          <a:p>
            <a:r>
              <a:rPr lang="en-US" sz="700" dirty="0">
                <a:solidFill>
                  <a:srgbClr val="0000FF"/>
                </a:solidFill>
                <a:latin typeface="Poppins" panose="020B0604020202020204"/>
              </a:rPr>
              <a:t>M. Bender </a:t>
            </a:r>
            <a:r>
              <a:rPr lang="en-US" sz="700" i="1" dirty="0">
                <a:solidFill>
                  <a:srgbClr val="0000FF"/>
                </a:solidFill>
                <a:latin typeface="Poppins" panose="020B0604020202020204"/>
              </a:rPr>
              <a:t>et al.</a:t>
            </a:r>
            <a:r>
              <a:rPr lang="en-US" sz="700" dirty="0">
                <a:solidFill>
                  <a:srgbClr val="0000FF"/>
                </a:solidFill>
                <a:latin typeface="Poppins" panose="020B0604020202020204"/>
              </a:rPr>
              <a:t>, </a:t>
            </a:r>
            <a:r>
              <a:rPr lang="en-US" sz="700" i="1" dirty="0">
                <a:solidFill>
                  <a:srgbClr val="0000FF"/>
                </a:solidFill>
                <a:latin typeface="Poppins" panose="020B0604020202020204"/>
              </a:rPr>
              <a:t>Future of nuclear fission theory</a:t>
            </a:r>
            <a:r>
              <a:rPr lang="en-US" sz="700" dirty="0">
                <a:solidFill>
                  <a:srgbClr val="0000FF"/>
                </a:solidFill>
                <a:latin typeface="Poppins" panose="020B0604020202020204"/>
              </a:rPr>
              <a:t>, J. Phys. G: </a:t>
            </a:r>
            <a:r>
              <a:rPr lang="en-US" sz="700" dirty="0" err="1">
                <a:solidFill>
                  <a:srgbClr val="0000FF"/>
                </a:solidFill>
                <a:latin typeface="Poppins" panose="020B0604020202020204"/>
              </a:rPr>
              <a:t>Nucl</a:t>
            </a:r>
            <a:r>
              <a:rPr lang="en-US" sz="700" dirty="0">
                <a:solidFill>
                  <a:srgbClr val="0000FF"/>
                </a:solidFill>
                <a:latin typeface="Poppins" panose="020B0604020202020204"/>
              </a:rPr>
              <a:t>. Part. Phys. 47 113002 (2020)</a:t>
            </a:r>
          </a:p>
        </p:txBody>
      </p:sp>
    </p:spTree>
    <p:extLst>
      <p:ext uri="{BB962C8B-B14F-4D97-AF65-F5344CB8AC3E}">
        <p14:creationId xmlns:p14="http://schemas.microsoft.com/office/powerpoint/2010/main" val="3631522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3/12/2026</a:t>
            </a:r>
            <a:endParaRPr lang="fr-FR"/>
          </a:p>
        </p:txBody>
      </p:sp>
      <p:sp>
        <p:nvSpPr>
          <p:cNvPr id="4" name="Footer Placeholder 3"/>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5" name="Slide Number Placeholder 4"/>
          <p:cNvSpPr>
            <a:spLocks noGrp="1"/>
          </p:cNvSpPr>
          <p:nvPr>
            <p:ph type="sldNum" sz="quarter" idx="12"/>
          </p:nvPr>
        </p:nvSpPr>
        <p:spPr/>
        <p:txBody>
          <a:bodyPr/>
          <a:lstStyle/>
          <a:p>
            <a:fld id="{0CBC77A0-1F4E-42FF-9FFC-F45C3A64AF90}" type="slidenum">
              <a:rPr lang="fr-FR" smtClean="0"/>
              <a:pPr/>
              <a:t>30</a:t>
            </a:fld>
            <a:endParaRPr lang="fr-FR"/>
          </a:p>
        </p:txBody>
      </p:sp>
      <p:sp>
        <p:nvSpPr>
          <p:cNvPr id="6" name="Title 5"/>
          <p:cNvSpPr>
            <a:spLocks noGrp="1"/>
          </p:cNvSpPr>
          <p:nvPr>
            <p:ph type="title"/>
          </p:nvPr>
        </p:nvSpPr>
        <p:spPr>
          <a:xfrm>
            <a:off x="1734459" y="2171700"/>
            <a:ext cx="8764516" cy="2400300"/>
          </a:xfrm>
        </p:spPr>
        <p:txBody>
          <a:bodyPr/>
          <a:lstStyle/>
          <a:p>
            <a:r>
              <a:rPr lang="fr-FR" b="1" dirty="0" err="1"/>
              <a:t>Thank</a:t>
            </a:r>
            <a:r>
              <a:rPr lang="fr-FR" b="1" dirty="0"/>
              <a:t> </a:t>
            </a:r>
            <a:r>
              <a:rPr lang="fr-FR" b="1" dirty="0" err="1"/>
              <a:t>you</a:t>
            </a:r>
            <a:r>
              <a:rPr lang="fr-FR" b="1" dirty="0"/>
              <a:t> for </a:t>
            </a:r>
            <a:r>
              <a:rPr lang="fr-FR" b="1" dirty="0" err="1"/>
              <a:t>your</a:t>
            </a:r>
            <a:r>
              <a:rPr lang="fr-FR" b="1" dirty="0"/>
              <a:t> attention !</a:t>
            </a:r>
          </a:p>
        </p:txBody>
      </p:sp>
    </p:spTree>
    <p:extLst>
      <p:ext uri="{BB962C8B-B14F-4D97-AF65-F5344CB8AC3E}">
        <p14:creationId xmlns:p14="http://schemas.microsoft.com/office/powerpoint/2010/main" val="273526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pPr/>
              <a:t>31</a:t>
            </a:fld>
            <a:endParaRPr lang="fr-FR"/>
          </a:p>
        </p:txBody>
      </p:sp>
      <p:sp>
        <p:nvSpPr>
          <p:cNvPr id="6" name="Title 5"/>
          <p:cNvSpPr>
            <a:spLocks noGrp="1"/>
          </p:cNvSpPr>
          <p:nvPr>
            <p:ph type="title"/>
          </p:nvPr>
        </p:nvSpPr>
        <p:spPr/>
        <p:txBody>
          <a:bodyPr/>
          <a:lstStyle/>
          <a:p>
            <a:r>
              <a:rPr lang="fr-FR" b="1" dirty="0"/>
              <a:t>Back-up</a:t>
            </a:r>
          </a:p>
        </p:txBody>
      </p:sp>
    </p:spTree>
    <p:extLst>
      <p:ext uri="{BB962C8B-B14F-4D97-AF65-F5344CB8AC3E}">
        <p14:creationId xmlns:p14="http://schemas.microsoft.com/office/powerpoint/2010/main" val="522584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6" name="Title 3"/>
          <p:cNvSpPr txBox="1">
            <a:spLocks/>
          </p:cNvSpPr>
          <p:nvPr/>
        </p:nvSpPr>
        <p:spPr>
          <a:xfrm>
            <a:off x="731838" y="314036"/>
            <a:ext cx="11246802" cy="871827"/>
          </a:xfrm>
          <a:prstGeom prst="rect">
            <a:avLst/>
          </a:prstGeom>
        </p:spPr>
        <p:txBody>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3200" b="1" i="0" u="none" strike="noStrike" kern="1200" cap="none" spc="0" normalizeH="0" baseline="0" noProof="0" dirty="0">
                <a:ln>
                  <a:noFill/>
                </a:ln>
                <a:solidFill>
                  <a:srgbClr val="E50019"/>
                </a:solidFill>
                <a:effectLst/>
                <a:uLnTx/>
                <a:uFillTx/>
                <a:latin typeface="Poppins Black"/>
                <a:ea typeface="+mj-ea"/>
                <a:cs typeface="+mj-cs"/>
              </a:rPr>
              <a:t>Isotopes </a:t>
            </a:r>
            <a:r>
              <a:rPr kumimoji="0" lang="fr-FR" sz="3200" b="1" i="0" u="none" strike="noStrike" kern="1200" cap="none" spc="0" normalizeH="0" baseline="0" noProof="0" dirty="0" err="1">
                <a:ln>
                  <a:noFill/>
                </a:ln>
                <a:solidFill>
                  <a:srgbClr val="E50019"/>
                </a:solidFill>
                <a:effectLst/>
                <a:uLnTx/>
                <a:uFillTx/>
                <a:latin typeface="Poppins Black"/>
                <a:ea typeface="+mj-ea"/>
                <a:cs typeface="+mj-cs"/>
              </a:rPr>
              <a:t>measured</a:t>
            </a:r>
            <a:r>
              <a:rPr kumimoji="0" lang="fr-FR" sz="3200" b="1" i="0" u="none" strike="noStrike" kern="1200" cap="none" spc="0" normalizeH="0" baseline="0" noProof="0" dirty="0">
                <a:ln>
                  <a:noFill/>
                </a:ln>
                <a:solidFill>
                  <a:srgbClr val="E50019"/>
                </a:solidFill>
                <a:effectLst/>
                <a:uLnTx/>
                <a:uFillTx/>
                <a:latin typeface="Poppins Black"/>
                <a:ea typeface="+mj-ea"/>
                <a:cs typeface="+mj-cs"/>
              </a:rPr>
              <a:t> at Lohengrin </a:t>
            </a:r>
            <a:r>
              <a:rPr kumimoji="0" lang="fr-FR" sz="3200" b="1" i="0" u="none" strike="noStrike" kern="1200" cap="none" spc="0" normalizeH="0" baseline="0" noProof="0" dirty="0" err="1">
                <a:ln>
                  <a:noFill/>
                </a:ln>
                <a:solidFill>
                  <a:srgbClr val="E50019"/>
                </a:solidFill>
                <a:effectLst/>
                <a:uLnTx/>
                <a:uFillTx/>
                <a:latin typeface="Poppins Black"/>
                <a:ea typeface="+mj-ea"/>
                <a:cs typeface="+mj-cs"/>
              </a:rPr>
              <a:t>experiment</a:t>
            </a:r>
            <a:r>
              <a:rPr kumimoji="0" lang="fr-FR" sz="3200" b="1" i="0" u="none" strike="noStrike" kern="1200" cap="none" spc="0" normalizeH="0" baseline="0" noProof="0" dirty="0">
                <a:ln>
                  <a:noFill/>
                </a:ln>
                <a:solidFill>
                  <a:srgbClr val="E50019"/>
                </a:solidFill>
                <a:effectLst/>
                <a:uLnTx/>
                <a:uFillTx/>
                <a:latin typeface="Poppins Black"/>
                <a:ea typeface="+mj-ea"/>
                <a:cs typeface="+mj-cs"/>
              </a:rPr>
              <a:t> – Oct. 2025</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3325963" y="882904"/>
              <a:ext cx="5150928" cy="5999734"/>
            </p:xfrm>
            <a:graphic>
              <a:graphicData uri="http://schemas.openxmlformats.org/drawingml/2006/table">
                <a:tbl>
                  <a:tblPr firstRow="1" bandRow="1">
                    <a:tableStyleId>{5C22544A-7EE6-4342-B048-85BDC9FD1C3A}</a:tableStyleId>
                  </a:tblPr>
                  <a:tblGrid>
                    <a:gridCol w="2575464">
                      <a:extLst>
                        <a:ext uri="{9D8B030D-6E8A-4147-A177-3AD203B41FA5}">
                          <a16:colId xmlns:a16="http://schemas.microsoft.com/office/drawing/2014/main" val="3980001307"/>
                        </a:ext>
                      </a:extLst>
                    </a:gridCol>
                    <a:gridCol w="2575464">
                      <a:extLst>
                        <a:ext uri="{9D8B030D-6E8A-4147-A177-3AD203B41FA5}">
                          <a16:colId xmlns:a16="http://schemas.microsoft.com/office/drawing/2014/main" val="2738032313"/>
                        </a:ext>
                      </a:extLst>
                    </a:gridCol>
                  </a:tblGrid>
                  <a:tr h="243569">
                    <a:tc>
                      <a:txBody>
                        <a:bodyPr/>
                        <a:lstStyle/>
                        <a:p>
                          <a:pPr algn="ctr" fontAlgn="b"/>
                          <a:r>
                            <a:rPr lang="fr-FR" sz="1800" u="none" strike="noStrike" dirty="0">
                              <a:effectLst/>
                            </a:rPr>
                            <a:t>Isotope</a:t>
                          </a:r>
                          <a:endParaRPr lang="fr-FR" sz="1800" b="1" i="0" u="none" strike="noStrike" dirty="0">
                            <a:solidFill>
                              <a:schemeClr val="tx1"/>
                            </a:solidFill>
                            <a:effectLst/>
                            <a:latin typeface="Calibri" panose="020F0502020204030204" pitchFamily="34" charset="0"/>
                          </a:endParaRPr>
                        </a:p>
                      </a:txBody>
                      <a:tcPr marL="0" marR="0" marT="0" marB="0" anchor="b"/>
                    </a:tc>
                    <a:tc>
                      <a:txBody>
                        <a:bodyPr/>
                        <a:lstStyle/>
                        <a:p>
                          <a:pPr algn="ctr" fontAlgn="b"/>
                          <a14:m>
                            <m:oMath xmlns:m="http://schemas.openxmlformats.org/officeDocument/2006/math">
                              <m:sSub>
                                <m:sSubPr>
                                  <m:ctrlPr>
                                    <a:rPr kumimoji="0" lang="fr-FR" sz="1800" b="1" i="1" u="none" strike="noStrike" kern="1200" cap="none" spc="0" normalizeH="0" baseline="0" noProof="0" dirty="0" smtClean="0">
                                      <a:ln>
                                        <a:noFill/>
                                      </a:ln>
                                      <a:solidFill>
                                        <a:schemeClr val="bg1"/>
                                      </a:solidFill>
                                      <a:effectLst/>
                                      <a:uLnTx/>
                                      <a:uFillTx/>
                                      <a:latin typeface="Cambria Math" panose="02040503050406030204" pitchFamily="18" charset="0"/>
                                      <a:ea typeface="+mn-ea"/>
                                      <a:cs typeface="+mn-cs"/>
                                    </a:rPr>
                                  </m:ctrlPr>
                                </m:sSubPr>
                                <m:e>
                                  <m:r>
                                    <a:rPr kumimoji="0" lang="fr-FR" sz="1800" b="1" i="0" u="none" strike="noStrike" kern="1200" cap="none" spc="0" normalizeH="0" baseline="0" noProof="0" dirty="0">
                                      <a:ln>
                                        <a:noFill/>
                                      </a:ln>
                                      <a:solidFill>
                                        <a:schemeClr val="bg1"/>
                                      </a:solidFill>
                                      <a:effectLst/>
                                      <a:uLnTx/>
                                      <a:uFillTx/>
                                      <a:latin typeface="Cambria Math" panose="02040503050406030204" pitchFamily="18" charset="0"/>
                                      <a:ea typeface="+mn-ea"/>
                                      <a:cs typeface="+mn-cs"/>
                                    </a:rPr>
                                    <m:t>𝐭</m:t>
                                  </m:r>
                                </m:e>
                                <m:sub>
                                  <m:r>
                                    <a:rPr kumimoji="0" lang="fr-FR" sz="1800" b="1" i="0" u="none" strike="noStrike" kern="1200" cap="none" spc="0" normalizeH="0" baseline="0" noProof="0" dirty="0">
                                      <a:ln>
                                        <a:noFill/>
                                      </a:ln>
                                      <a:solidFill>
                                        <a:schemeClr val="bg1"/>
                                      </a:solidFill>
                                      <a:effectLst/>
                                      <a:uLnTx/>
                                      <a:uFillTx/>
                                      <a:latin typeface="Cambria Math" panose="02040503050406030204" pitchFamily="18" charset="0"/>
                                      <a:ea typeface="+mn-ea"/>
                                      <a:cs typeface="+mn-cs"/>
                                    </a:rPr>
                                    <m:t>𝟏</m:t>
                                  </m:r>
                                  <m:r>
                                    <a:rPr kumimoji="0" lang="fr-FR" sz="1800" b="1" i="0" u="none" strike="noStrike" kern="1200" cap="none" spc="0" normalizeH="0" baseline="0" noProof="0" dirty="0">
                                      <a:ln>
                                        <a:noFill/>
                                      </a:ln>
                                      <a:solidFill>
                                        <a:schemeClr val="bg1"/>
                                      </a:solidFill>
                                      <a:effectLst/>
                                      <a:uLnTx/>
                                      <a:uFillTx/>
                                      <a:latin typeface="Cambria Math" panose="02040503050406030204" pitchFamily="18" charset="0"/>
                                      <a:ea typeface="+mn-ea"/>
                                      <a:cs typeface="+mn-cs"/>
                                    </a:rPr>
                                    <m:t>/</m:t>
                                  </m:r>
                                  <m:r>
                                    <a:rPr kumimoji="0" lang="fr-FR" sz="1800" b="1" i="0" u="none" strike="noStrike" kern="1200" cap="none" spc="0" normalizeH="0" baseline="0" noProof="0" dirty="0">
                                      <a:ln>
                                        <a:noFill/>
                                      </a:ln>
                                      <a:solidFill>
                                        <a:schemeClr val="bg1"/>
                                      </a:solidFill>
                                      <a:effectLst/>
                                      <a:uLnTx/>
                                      <a:uFillTx/>
                                      <a:latin typeface="Cambria Math" panose="02040503050406030204" pitchFamily="18" charset="0"/>
                                      <a:ea typeface="+mn-ea"/>
                                      <a:cs typeface="+mn-cs"/>
                                    </a:rPr>
                                    <m:t>𝟐</m:t>
                                  </m:r>
                                </m:sub>
                              </m:sSub>
                            </m:oMath>
                          </a14:m>
                          <a:r>
                            <a:rPr lang="fr-FR" sz="1800" u="none" strike="noStrike" dirty="0">
                              <a:solidFill>
                                <a:schemeClr val="bg1"/>
                              </a:solidFill>
                              <a:effectLst/>
                            </a:rPr>
                            <a:t> (µs) </a:t>
                          </a:r>
                          <a:r>
                            <a:rPr lang="fr-FR" sz="1800" u="none" strike="noStrike" dirty="0" err="1">
                              <a:solidFill>
                                <a:schemeClr val="bg1"/>
                              </a:solidFill>
                              <a:effectLst/>
                            </a:rPr>
                            <a:t>level</a:t>
                          </a:r>
                          <a:r>
                            <a:rPr lang="fr-FR" sz="1800" u="none" strike="noStrike" dirty="0">
                              <a:solidFill>
                                <a:schemeClr val="bg1"/>
                              </a:solidFill>
                              <a:effectLst/>
                            </a:rPr>
                            <a:t> (NNDS)</a:t>
                          </a:r>
                          <a:endParaRPr lang="fr-FR" sz="1800" b="1" i="0" u="none" strike="noStrike" dirty="0">
                            <a:solidFill>
                              <a:schemeClr val="bg1"/>
                            </a:solidFill>
                            <a:effectLst/>
                            <a:latin typeface="Calibri" panose="020F0502020204030204" pitchFamily="34" charset="0"/>
                          </a:endParaRPr>
                        </a:p>
                      </a:txBody>
                      <a:tcPr marL="0" marR="0" marT="0" marB="0" anchor="b"/>
                    </a:tc>
                    <a:extLst>
                      <a:ext uri="{0D108BD9-81ED-4DB2-BD59-A6C34878D82A}">
                        <a16:rowId xmlns:a16="http://schemas.microsoft.com/office/drawing/2014/main" val="4168321929"/>
                      </a:ext>
                    </a:extLst>
                  </a:tr>
                  <a:tr h="243569">
                    <a:tc>
                      <a:txBody>
                        <a:bodyPr/>
                        <a:lstStyle/>
                        <a:p>
                          <a:pPr algn="ctr" fontAlgn="ctr"/>
                          <a:r>
                            <a:rPr lang="fr-FR" sz="1800" u="none" strike="noStrike" dirty="0">
                              <a:effectLst/>
                            </a:rPr>
                            <a:t>88Br </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5.3</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788829118"/>
                      </a:ext>
                    </a:extLst>
                  </a:tr>
                  <a:tr h="243569">
                    <a:tc>
                      <a:txBody>
                        <a:bodyPr/>
                        <a:lstStyle/>
                        <a:p>
                          <a:pPr algn="ctr" fontAlgn="ctr"/>
                          <a:r>
                            <a:rPr lang="fr-FR" sz="1800" u="none" strike="noStrike">
                              <a:effectLst/>
                            </a:rPr>
                            <a:t>94Y</a:t>
                          </a:r>
                          <a:endParaRPr lang="fr-FR" sz="1800" b="1"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1.35</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218501202"/>
                      </a:ext>
                    </a:extLst>
                  </a:tr>
                  <a:tr h="243569">
                    <a:tc rowSpan="4">
                      <a:txBody>
                        <a:bodyPr/>
                        <a:lstStyle/>
                        <a:p>
                          <a:pPr algn="ctr" fontAlgn="ctr"/>
                          <a:r>
                            <a:rPr lang="fr-FR" sz="1800" u="none" strike="noStrike" dirty="0">
                              <a:effectLst/>
                            </a:rPr>
                            <a:t>98Y</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0.78</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297046793"/>
                      </a:ext>
                    </a:extLst>
                  </a:tr>
                  <a:tr h="243569">
                    <a:tc vMerge="1">
                      <a:txBody>
                        <a:bodyPr/>
                        <a:lstStyle/>
                        <a:p>
                          <a:pPr algn="ctr"/>
                          <a:endParaRPr lang="fr-FR" sz="1800" dirty="0"/>
                        </a:p>
                      </a:txBody>
                      <a:tcPr anchor="ctr"/>
                    </a:tc>
                    <a:tc>
                      <a:txBody>
                        <a:bodyPr/>
                        <a:lstStyle/>
                        <a:p>
                          <a:pPr algn="ctr" fontAlgn="ctr"/>
                          <a:r>
                            <a:rPr lang="fr-FR" sz="1800" u="none" strike="noStrike" dirty="0">
                              <a:effectLst/>
                            </a:rPr>
                            <a:t>0.45</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373126704"/>
                      </a:ext>
                    </a:extLst>
                  </a:tr>
                  <a:tr h="243569">
                    <a:tc vMerge="1">
                      <a:txBody>
                        <a:bodyPr/>
                        <a:lstStyle/>
                        <a:p>
                          <a:pPr algn="ctr"/>
                          <a:endParaRPr lang="fr-FR" sz="1800" dirty="0"/>
                        </a:p>
                      </a:txBody>
                      <a:tcPr anchor="ctr"/>
                    </a:tc>
                    <a:tc>
                      <a:txBody>
                        <a:bodyPr/>
                        <a:lstStyle/>
                        <a:p>
                          <a:pPr algn="ctr" fontAlgn="ctr"/>
                          <a:r>
                            <a:rPr lang="fr-FR" sz="1800" u="none" strike="noStrike" dirty="0">
                              <a:effectLst/>
                            </a:rPr>
                            <a:t>6.9</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959417599"/>
                      </a:ext>
                    </a:extLst>
                  </a:tr>
                  <a:tr h="243569">
                    <a:tc vMerge="1">
                      <a:txBody>
                        <a:bodyPr/>
                        <a:lstStyle/>
                        <a:p>
                          <a:pPr algn="ctr"/>
                          <a:endParaRPr lang="fr-FR" sz="1800" dirty="0"/>
                        </a:p>
                      </a:txBody>
                      <a:tcPr anchor="ctr"/>
                    </a:tc>
                    <a:tc>
                      <a:txBody>
                        <a:bodyPr/>
                        <a:lstStyle/>
                        <a:p>
                          <a:pPr algn="ctr"/>
                          <a:r>
                            <a:rPr lang="fr-FR" sz="1800" dirty="0"/>
                            <a:t>0.69</a:t>
                          </a:r>
                        </a:p>
                      </a:txBody>
                      <a:tcPr/>
                    </a:tc>
                    <a:extLst>
                      <a:ext uri="{0D108BD9-81ED-4DB2-BD59-A6C34878D82A}">
                        <a16:rowId xmlns:a16="http://schemas.microsoft.com/office/drawing/2014/main" val="2795847155"/>
                      </a:ext>
                    </a:extLst>
                  </a:tr>
                  <a:tr h="243569">
                    <a:tc>
                      <a:txBody>
                        <a:bodyPr/>
                        <a:lstStyle/>
                        <a:p>
                          <a:pPr algn="ctr" fontAlgn="ctr"/>
                          <a:r>
                            <a:rPr lang="fr-FR" sz="1800" u="none" strike="noStrike" dirty="0">
                              <a:effectLst/>
                            </a:rPr>
                            <a:t>99Y</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8</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372316676"/>
                      </a:ext>
                    </a:extLst>
                  </a:tr>
                  <a:tr h="275878">
                    <a:tc>
                      <a:txBody>
                        <a:bodyPr/>
                        <a:lstStyle/>
                        <a:p>
                          <a:pPr algn="ctr" fontAlgn="ctr"/>
                          <a:r>
                            <a:rPr lang="fr-FR" sz="1800" u="none" strike="noStrike" dirty="0">
                              <a:solidFill>
                                <a:schemeClr val="tx1"/>
                              </a:solidFill>
                              <a:effectLst/>
                            </a:rPr>
                            <a:t>100Nb</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solidFill>
                                <a:schemeClr val="tx1"/>
                              </a:solidFill>
                              <a:effectLst/>
                            </a:rPr>
                            <a:t>12.4</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128986690"/>
                      </a:ext>
                    </a:extLst>
                  </a:tr>
                  <a:tr h="243569">
                    <a:tc>
                      <a:txBody>
                        <a:bodyPr/>
                        <a:lstStyle/>
                        <a:p>
                          <a:pPr algn="ctr" fontAlgn="ctr"/>
                          <a:r>
                            <a:rPr lang="fr-FR" sz="1800" u="none" strike="noStrike" dirty="0">
                              <a:effectLst/>
                            </a:rPr>
                            <a:t>109Ru</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0.68</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324123802"/>
                      </a:ext>
                    </a:extLst>
                  </a:tr>
                  <a:tr h="243569">
                    <a:tc>
                      <a:txBody>
                        <a:bodyPr/>
                        <a:lstStyle/>
                        <a:p>
                          <a:pPr algn="ctr" fontAlgn="ctr"/>
                          <a:r>
                            <a:rPr lang="fr-FR" sz="1800" u="none" strike="noStrike" dirty="0">
                              <a:effectLst/>
                            </a:rPr>
                            <a:t>126In</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26</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059252477"/>
                      </a:ext>
                    </a:extLst>
                  </a:tr>
                  <a:tr h="243569">
                    <a:tc>
                      <a:txBody>
                        <a:bodyPr/>
                        <a:lstStyle/>
                        <a:p>
                          <a:pPr algn="ctr" fontAlgn="ctr"/>
                          <a:r>
                            <a:rPr lang="fr-FR" sz="1800" u="none" strike="noStrike">
                              <a:effectLst/>
                            </a:rPr>
                            <a:t>128Sn</a:t>
                          </a:r>
                          <a:endParaRPr lang="fr-FR" sz="1800" b="1"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2.91</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411931170"/>
                      </a:ext>
                    </a:extLst>
                  </a:tr>
                  <a:tr h="487138">
                    <a:tc rowSpan="2">
                      <a:txBody>
                        <a:bodyPr/>
                        <a:lstStyle/>
                        <a:p>
                          <a:pPr algn="ctr" fontAlgn="ctr"/>
                          <a:r>
                            <a:rPr lang="fr-FR" sz="1800" u="none" strike="noStrike" dirty="0">
                              <a:effectLst/>
                            </a:rPr>
                            <a:t>129Sn</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2.22</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07368222"/>
                      </a:ext>
                    </a:extLst>
                  </a:tr>
                  <a:tr h="243569">
                    <a:tc vMerge="1">
                      <a:txBody>
                        <a:bodyPr/>
                        <a:lstStyle/>
                        <a:p>
                          <a:pPr algn="ctr" fontAlgn="ctr"/>
                          <a:endParaRPr lang="fr-FR" sz="10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3.40</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541699789"/>
                      </a:ext>
                    </a:extLst>
                  </a:tr>
                  <a:tr h="243569">
                    <a:tc>
                      <a:txBody>
                        <a:bodyPr/>
                        <a:lstStyle/>
                        <a:p>
                          <a:pPr algn="ctr" fontAlgn="ctr"/>
                          <a:r>
                            <a:rPr lang="fr-FR" sz="1800" u="none" strike="noStrike" dirty="0">
                              <a:effectLst/>
                            </a:rPr>
                            <a:t>130Sn</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1.61</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763949950"/>
                      </a:ext>
                    </a:extLst>
                  </a:tr>
                  <a:tr h="243569">
                    <a:tc rowSpan="3">
                      <a:txBody>
                        <a:bodyPr/>
                        <a:lstStyle/>
                        <a:p>
                          <a:pPr algn="ctr" fontAlgn="ctr"/>
                          <a:r>
                            <a:rPr lang="fr-FR" sz="1800" u="none" strike="noStrike" dirty="0">
                              <a:effectLst/>
                            </a:rPr>
                            <a:t>131Sb</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b="0" i="0" u="none" strike="noStrike" dirty="0">
                              <a:solidFill>
                                <a:schemeClr val="dk1"/>
                              </a:solidFill>
                              <a:effectLst/>
                              <a:latin typeface="+mn-lt"/>
                            </a:rPr>
                            <a:t>1.1</a:t>
                          </a:r>
                          <a:endParaRPr lang="fr-FR" sz="1800" b="1" i="0" u="none" strike="noStrike" dirty="0">
                            <a:solidFill>
                              <a:schemeClr val="tx2"/>
                            </a:solidFill>
                            <a:effectLst/>
                            <a:latin typeface="Calibri" panose="020F0502020204030204" pitchFamily="34" charset="0"/>
                          </a:endParaRPr>
                        </a:p>
                      </a:txBody>
                      <a:tcPr marL="0" marR="0" marT="0" marB="0" anchor="ctr"/>
                    </a:tc>
                    <a:extLst>
                      <a:ext uri="{0D108BD9-81ED-4DB2-BD59-A6C34878D82A}">
                        <a16:rowId xmlns:a16="http://schemas.microsoft.com/office/drawing/2014/main" val="3815344439"/>
                      </a:ext>
                    </a:extLst>
                  </a:tr>
                  <a:tr h="243569">
                    <a:tc vMerge="1">
                      <a:txBody>
                        <a:bodyPr/>
                        <a:lstStyle/>
                        <a:p>
                          <a:pPr algn="ctr"/>
                          <a:endParaRPr lang="fr-FR" sz="1800" dirty="0"/>
                        </a:p>
                      </a:txBody>
                      <a:tcPr/>
                    </a:tc>
                    <a:tc>
                      <a:txBody>
                        <a:bodyPr/>
                        <a:lstStyle/>
                        <a:p>
                          <a:pPr algn="ctr"/>
                          <a:r>
                            <a:rPr lang="fr-FR" sz="1800" dirty="0"/>
                            <a:t>4.3</a:t>
                          </a:r>
                        </a:p>
                      </a:txBody>
                      <a:tcPr/>
                    </a:tc>
                    <a:extLst>
                      <a:ext uri="{0D108BD9-81ED-4DB2-BD59-A6C34878D82A}">
                        <a16:rowId xmlns:a16="http://schemas.microsoft.com/office/drawing/2014/main" val="3049740706"/>
                      </a:ext>
                    </a:extLst>
                  </a:tr>
                  <a:tr h="243569">
                    <a:tc vMerge="1">
                      <a:txBody>
                        <a:bodyPr/>
                        <a:lstStyle/>
                        <a:p>
                          <a:pPr algn="ctr"/>
                          <a:endParaRPr lang="fr-FR" sz="1800" dirty="0"/>
                        </a:p>
                      </a:txBody>
                      <a:tcPr/>
                    </a:tc>
                    <a:tc>
                      <a:txBody>
                        <a:bodyPr/>
                        <a:lstStyle/>
                        <a:p>
                          <a:pPr algn="ctr"/>
                          <a:r>
                            <a:rPr lang="fr-FR" sz="1800" dirty="0">
                              <a:solidFill>
                                <a:schemeClr val="tx1"/>
                              </a:solidFill>
                            </a:rPr>
                            <a:t>91</a:t>
                          </a:r>
                        </a:p>
                      </a:txBody>
                      <a:tcPr/>
                    </a:tc>
                    <a:extLst>
                      <a:ext uri="{0D108BD9-81ED-4DB2-BD59-A6C34878D82A}">
                        <a16:rowId xmlns:a16="http://schemas.microsoft.com/office/drawing/2014/main" val="2693520877"/>
                      </a:ext>
                    </a:extLst>
                  </a:tr>
                  <a:tr h="243569">
                    <a:tc rowSpan="2">
                      <a:txBody>
                        <a:bodyPr/>
                        <a:lstStyle/>
                        <a:p>
                          <a:pPr algn="ctr" fontAlgn="ctr"/>
                          <a:r>
                            <a:rPr lang="fr-FR" sz="1800" u="none" strike="noStrike" dirty="0">
                              <a:effectLst/>
                            </a:rPr>
                            <a:t>132Te</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3.7</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21241412"/>
                      </a:ext>
                    </a:extLst>
                  </a:tr>
                  <a:tr h="243569">
                    <a:tc vMerge="1">
                      <a:txBody>
                        <a:bodyPr/>
                        <a:lstStyle/>
                        <a:p>
                          <a:pPr algn="ctr" fontAlgn="ct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b="0" i="0" u="none" strike="noStrike" dirty="0">
                              <a:solidFill>
                                <a:schemeClr val="tx1"/>
                              </a:solidFill>
                              <a:effectLst/>
                              <a:latin typeface="Calibri" panose="020F0502020204030204" pitchFamily="34" charset="0"/>
                            </a:rPr>
                            <a:t>28.1</a:t>
                          </a:r>
                        </a:p>
                      </a:txBody>
                      <a:tcPr marL="0" marR="0" marT="0" marB="0" anchor="ctr"/>
                    </a:tc>
                    <a:extLst>
                      <a:ext uri="{0D108BD9-81ED-4DB2-BD59-A6C34878D82A}">
                        <a16:rowId xmlns:a16="http://schemas.microsoft.com/office/drawing/2014/main" val="126687307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014820800"/>
                  </p:ext>
                </p:extLst>
              </p:nvPr>
            </p:nvGraphicFramePr>
            <p:xfrm>
              <a:off x="3325963" y="882904"/>
              <a:ext cx="5150928" cy="5999734"/>
            </p:xfrm>
            <a:graphic>
              <a:graphicData uri="http://schemas.openxmlformats.org/drawingml/2006/table">
                <a:tbl>
                  <a:tblPr firstRow="1" bandRow="1">
                    <a:tableStyleId>{5C22544A-7EE6-4342-B048-85BDC9FD1C3A}</a:tableStyleId>
                  </a:tblPr>
                  <a:tblGrid>
                    <a:gridCol w="2575464">
                      <a:extLst>
                        <a:ext uri="{9D8B030D-6E8A-4147-A177-3AD203B41FA5}">
                          <a16:colId xmlns:a16="http://schemas.microsoft.com/office/drawing/2014/main" val="3980001307"/>
                        </a:ext>
                      </a:extLst>
                    </a:gridCol>
                    <a:gridCol w="2575464">
                      <a:extLst>
                        <a:ext uri="{9D8B030D-6E8A-4147-A177-3AD203B41FA5}">
                          <a16:colId xmlns:a16="http://schemas.microsoft.com/office/drawing/2014/main" val="2738032313"/>
                        </a:ext>
                      </a:extLst>
                    </a:gridCol>
                  </a:tblGrid>
                  <a:tr h="298958">
                    <a:tc>
                      <a:txBody>
                        <a:bodyPr/>
                        <a:lstStyle/>
                        <a:p>
                          <a:pPr algn="ctr" fontAlgn="b"/>
                          <a:r>
                            <a:rPr lang="fr-FR" sz="1800" u="none" strike="noStrike" dirty="0">
                              <a:effectLst/>
                            </a:rPr>
                            <a:t>Isotope</a:t>
                          </a:r>
                          <a:endParaRPr lang="fr-FR" sz="1800" b="1" i="0" u="none" strike="noStrike" dirty="0">
                            <a:solidFill>
                              <a:schemeClr val="tx1"/>
                            </a:solidFill>
                            <a:effectLst/>
                            <a:latin typeface="Calibri" panose="020F0502020204030204" pitchFamily="34" charset="0"/>
                          </a:endParaRPr>
                        </a:p>
                      </a:txBody>
                      <a:tcPr marL="0" marR="0" marT="0" marB="0" anchor="b"/>
                    </a:tc>
                    <a:tc>
                      <a:txBody>
                        <a:bodyPr/>
                        <a:lstStyle/>
                        <a:p>
                          <a:endParaRPr lang="fr-FR"/>
                        </a:p>
                      </a:txBody>
                      <a:tcPr marL="0" marR="0" marT="0" marB="0" anchor="b">
                        <a:blipFill>
                          <a:blip r:embed="rId4"/>
                          <a:stretch>
                            <a:fillRect l="-100236" t="-22449" r="-946" b="-1961224"/>
                          </a:stretch>
                        </a:blipFill>
                      </a:tcPr>
                    </a:tc>
                    <a:extLst>
                      <a:ext uri="{0D108BD9-81ED-4DB2-BD59-A6C34878D82A}">
                        <a16:rowId xmlns:a16="http://schemas.microsoft.com/office/drawing/2014/main" val="4168321929"/>
                      </a:ext>
                    </a:extLst>
                  </a:tr>
                  <a:tr h="274320">
                    <a:tc>
                      <a:txBody>
                        <a:bodyPr/>
                        <a:lstStyle/>
                        <a:p>
                          <a:pPr algn="ctr" fontAlgn="ctr"/>
                          <a:r>
                            <a:rPr lang="fr-FR" sz="1800" u="none" strike="noStrike" dirty="0">
                              <a:effectLst/>
                            </a:rPr>
                            <a:t>88Br </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5.3</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788829118"/>
                      </a:ext>
                    </a:extLst>
                  </a:tr>
                  <a:tr h="274320">
                    <a:tc>
                      <a:txBody>
                        <a:bodyPr/>
                        <a:lstStyle/>
                        <a:p>
                          <a:pPr algn="ctr" fontAlgn="ctr"/>
                          <a:r>
                            <a:rPr lang="fr-FR" sz="1800" u="none" strike="noStrike">
                              <a:effectLst/>
                            </a:rPr>
                            <a:t>94Y</a:t>
                          </a:r>
                          <a:endParaRPr lang="fr-FR" sz="1800" b="1"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1.35</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218501202"/>
                      </a:ext>
                    </a:extLst>
                  </a:tr>
                  <a:tr h="274320">
                    <a:tc rowSpan="4">
                      <a:txBody>
                        <a:bodyPr/>
                        <a:lstStyle/>
                        <a:p>
                          <a:pPr algn="ctr" fontAlgn="ctr"/>
                          <a:r>
                            <a:rPr lang="fr-FR" sz="1800" u="none" strike="noStrike" dirty="0">
                              <a:effectLst/>
                            </a:rPr>
                            <a:t>98Y</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0.78</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297046793"/>
                      </a:ext>
                    </a:extLst>
                  </a:tr>
                  <a:tr h="274320">
                    <a:tc vMerge="1">
                      <a:txBody>
                        <a:bodyPr/>
                        <a:lstStyle/>
                        <a:p>
                          <a:pPr algn="ctr"/>
                          <a:endParaRPr lang="fr-FR" sz="1800" dirty="0"/>
                        </a:p>
                      </a:txBody>
                      <a:tcPr anchor="ctr"/>
                    </a:tc>
                    <a:tc>
                      <a:txBody>
                        <a:bodyPr/>
                        <a:lstStyle/>
                        <a:p>
                          <a:pPr algn="ctr" fontAlgn="ctr"/>
                          <a:r>
                            <a:rPr lang="fr-FR" sz="1800" u="none" strike="noStrike" dirty="0">
                              <a:effectLst/>
                            </a:rPr>
                            <a:t>0.45</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373126704"/>
                      </a:ext>
                    </a:extLst>
                  </a:tr>
                  <a:tr h="274320">
                    <a:tc vMerge="1">
                      <a:txBody>
                        <a:bodyPr/>
                        <a:lstStyle/>
                        <a:p>
                          <a:pPr algn="ctr"/>
                          <a:endParaRPr lang="fr-FR" sz="1800" dirty="0"/>
                        </a:p>
                      </a:txBody>
                      <a:tcPr anchor="ctr"/>
                    </a:tc>
                    <a:tc>
                      <a:txBody>
                        <a:bodyPr/>
                        <a:lstStyle/>
                        <a:p>
                          <a:pPr algn="ctr" fontAlgn="ctr"/>
                          <a:r>
                            <a:rPr lang="fr-FR" sz="1800" u="none" strike="noStrike" dirty="0">
                              <a:effectLst/>
                            </a:rPr>
                            <a:t>6.9</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959417599"/>
                      </a:ext>
                    </a:extLst>
                  </a:tr>
                  <a:tr h="365760">
                    <a:tc vMerge="1">
                      <a:txBody>
                        <a:bodyPr/>
                        <a:lstStyle/>
                        <a:p>
                          <a:pPr algn="ctr"/>
                          <a:endParaRPr lang="fr-FR" sz="1800" dirty="0"/>
                        </a:p>
                      </a:txBody>
                      <a:tcPr anchor="ctr"/>
                    </a:tc>
                    <a:tc>
                      <a:txBody>
                        <a:bodyPr/>
                        <a:lstStyle/>
                        <a:p>
                          <a:pPr algn="ctr"/>
                          <a:r>
                            <a:rPr lang="fr-FR" sz="1800" dirty="0" smtClean="0"/>
                            <a:t>0.69</a:t>
                          </a:r>
                          <a:endParaRPr lang="fr-FR" sz="1800" dirty="0"/>
                        </a:p>
                      </a:txBody>
                      <a:tcPr/>
                    </a:tc>
                    <a:extLst>
                      <a:ext uri="{0D108BD9-81ED-4DB2-BD59-A6C34878D82A}">
                        <a16:rowId xmlns:a16="http://schemas.microsoft.com/office/drawing/2014/main" val="2795847155"/>
                      </a:ext>
                    </a:extLst>
                  </a:tr>
                  <a:tr h="274320">
                    <a:tc>
                      <a:txBody>
                        <a:bodyPr/>
                        <a:lstStyle/>
                        <a:p>
                          <a:pPr algn="ctr" fontAlgn="ctr"/>
                          <a:r>
                            <a:rPr lang="fr-FR" sz="1800" u="none" strike="noStrike" dirty="0">
                              <a:effectLst/>
                            </a:rPr>
                            <a:t>99Y</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8</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372316676"/>
                      </a:ext>
                    </a:extLst>
                  </a:tr>
                  <a:tr h="275878">
                    <a:tc>
                      <a:txBody>
                        <a:bodyPr/>
                        <a:lstStyle/>
                        <a:p>
                          <a:pPr algn="ctr" fontAlgn="ctr"/>
                          <a:r>
                            <a:rPr lang="fr-FR" sz="1800" u="none" strike="noStrike" dirty="0">
                              <a:solidFill>
                                <a:schemeClr val="tx1"/>
                              </a:solidFill>
                              <a:effectLst/>
                            </a:rPr>
                            <a:t>100Nb</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solidFill>
                                <a:schemeClr val="tx1"/>
                              </a:solidFill>
                              <a:effectLst/>
                            </a:rPr>
                            <a:t>12.4</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128986690"/>
                      </a:ext>
                    </a:extLst>
                  </a:tr>
                  <a:tr h="274320">
                    <a:tc>
                      <a:txBody>
                        <a:bodyPr/>
                        <a:lstStyle/>
                        <a:p>
                          <a:pPr algn="ctr" fontAlgn="ctr"/>
                          <a:r>
                            <a:rPr lang="fr-FR" sz="1800" u="none" strike="noStrike" dirty="0">
                              <a:effectLst/>
                            </a:rPr>
                            <a:t>109Ru</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0.68</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324123802"/>
                      </a:ext>
                    </a:extLst>
                  </a:tr>
                  <a:tr h="274320">
                    <a:tc>
                      <a:txBody>
                        <a:bodyPr/>
                        <a:lstStyle/>
                        <a:p>
                          <a:pPr algn="ctr" fontAlgn="ctr"/>
                          <a:r>
                            <a:rPr lang="fr-FR" sz="1800" u="none" strike="noStrike" dirty="0">
                              <a:effectLst/>
                            </a:rPr>
                            <a:t>126In</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26</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059252477"/>
                      </a:ext>
                    </a:extLst>
                  </a:tr>
                  <a:tr h="274320">
                    <a:tc>
                      <a:txBody>
                        <a:bodyPr/>
                        <a:lstStyle/>
                        <a:p>
                          <a:pPr algn="ctr" fontAlgn="ctr"/>
                          <a:r>
                            <a:rPr lang="fr-FR" sz="1800" u="none" strike="noStrike">
                              <a:effectLst/>
                            </a:rPr>
                            <a:t>128Sn</a:t>
                          </a:r>
                          <a:endParaRPr lang="fr-FR" sz="1800" b="1" i="0" u="none" strike="noStrike">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2.91</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411931170"/>
                      </a:ext>
                    </a:extLst>
                  </a:tr>
                  <a:tr h="487138">
                    <a:tc rowSpan="2">
                      <a:txBody>
                        <a:bodyPr/>
                        <a:lstStyle/>
                        <a:p>
                          <a:pPr algn="ctr" fontAlgn="ctr"/>
                          <a:r>
                            <a:rPr lang="fr-FR" sz="1800" u="none" strike="noStrike" dirty="0">
                              <a:effectLst/>
                            </a:rPr>
                            <a:t>129Sn</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smtClean="0">
                              <a:effectLst/>
                            </a:rPr>
                            <a:t>2.22</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07368222"/>
                      </a:ext>
                    </a:extLst>
                  </a:tr>
                  <a:tr h="274320">
                    <a:tc vMerge="1">
                      <a:txBody>
                        <a:bodyPr/>
                        <a:lstStyle/>
                        <a:p>
                          <a:pPr algn="ctr" fontAlgn="ctr"/>
                          <a:endParaRPr lang="fr-FR" sz="10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smtClean="0">
                              <a:effectLst/>
                            </a:rPr>
                            <a:t>3.40</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541699789"/>
                      </a:ext>
                    </a:extLst>
                  </a:tr>
                  <a:tr h="274320">
                    <a:tc>
                      <a:txBody>
                        <a:bodyPr/>
                        <a:lstStyle/>
                        <a:p>
                          <a:pPr algn="ctr" fontAlgn="ctr"/>
                          <a:r>
                            <a:rPr lang="fr-FR" sz="1800" u="none" strike="noStrike" dirty="0">
                              <a:effectLst/>
                            </a:rPr>
                            <a:t>130Sn</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1.61</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2763949950"/>
                      </a:ext>
                    </a:extLst>
                  </a:tr>
                  <a:tr h="274320">
                    <a:tc rowSpan="3">
                      <a:txBody>
                        <a:bodyPr/>
                        <a:lstStyle/>
                        <a:p>
                          <a:pPr algn="ctr" fontAlgn="ctr"/>
                          <a:r>
                            <a:rPr lang="fr-FR" sz="1800" u="none" strike="noStrike" dirty="0">
                              <a:effectLst/>
                            </a:rPr>
                            <a:t>131Sb</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b="0" i="0" u="none" strike="noStrike" dirty="0" smtClean="0">
                              <a:solidFill>
                                <a:schemeClr val="dk1"/>
                              </a:solidFill>
                              <a:effectLst/>
                              <a:latin typeface="+mn-lt"/>
                            </a:rPr>
                            <a:t>1.1</a:t>
                          </a:r>
                          <a:endParaRPr lang="fr-FR" sz="1800" b="1" i="0" u="none" strike="noStrike" dirty="0">
                            <a:solidFill>
                              <a:schemeClr val="tx2"/>
                            </a:solidFill>
                            <a:effectLst/>
                            <a:latin typeface="Calibri" panose="020F0502020204030204" pitchFamily="34" charset="0"/>
                          </a:endParaRPr>
                        </a:p>
                      </a:txBody>
                      <a:tcPr marL="0" marR="0" marT="0" marB="0" anchor="ctr"/>
                    </a:tc>
                    <a:extLst>
                      <a:ext uri="{0D108BD9-81ED-4DB2-BD59-A6C34878D82A}">
                        <a16:rowId xmlns:a16="http://schemas.microsoft.com/office/drawing/2014/main" val="3815344439"/>
                      </a:ext>
                    </a:extLst>
                  </a:tr>
                  <a:tr h="365760">
                    <a:tc vMerge="1">
                      <a:txBody>
                        <a:bodyPr/>
                        <a:lstStyle/>
                        <a:p>
                          <a:pPr algn="ctr"/>
                          <a:endParaRPr lang="fr-FR" sz="1800" dirty="0"/>
                        </a:p>
                      </a:txBody>
                      <a:tcPr/>
                    </a:tc>
                    <a:tc>
                      <a:txBody>
                        <a:bodyPr/>
                        <a:lstStyle/>
                        <a:p>
                          <a:pPr algn="ctr"/>
                          <a:r>
                            <a:rPr lang="fr-FR" sz="1800" dirty="0" smtClean="0"/>
                            <a:t>4.3</a:t>
                          </a:r>
                          <a:endParaRPr lang="fr-FR" sz="1800" dirty="0"/>
                        </a:p>
                      </a:txBody>
                      <a:tcPr/>
                    </a:tc>
                    <a:extLst>
                      <a:ext uri="{0D108BD9-81ED-4DB2-BD59-A6C34878D82A}">
                        <a16:rowId xmlns:a16="http://schemas.microsoft.com/office/drawing/2014/main" val="3049740706"/>
                      </a:ext>
                    </a:extLst>
                  </a:tr>
                  <a:tr h="365760">
                    <a:tc vMerge="1">
                      <a:txBody>
                        <a:bodyPr/>
                        <a:lstStyle/>
                        <a:p>
                          <a:pPr algn="ctr"/>
                          <a:endParaRPr lang="fr-FR" sz="1800" dirty="0"/>
                        </a:p>
                      </a:txBody>
                      <a:tcPr/>
                    </a:tc>
                    <a:tc>
                      <a:txBody>
                        <a:bodyPr/>
                        <a:lstStyle/>
                        <a:p>
                          <a:pPr algn="ctr"/>
                          <a:r>
                            <a:rPr lang="fr-FR" sz="1800" dirty="0" smtClean="0">
                              <a:solidFill>
                                <a:schemeClr val="tx1"/>
                              </a:solidFill>
                            </a:rPr>
                            <a:t>91</a:t>
                          </a:r>
                          <a:endParaRPr lang="fr-FR" sz="1800" dirty="0">
                            <a:solidFill>
                              <a:schemeClr val="tx1"/>
                            </a:solidFill>
                          </a:endParaRPr>
                        </a:p>
                      </a:txBody>
                      <a:tcPr/>
                    </a:tc>
                    <a:extLst>
                      <a:ext uri="{0D108BD9-81ED-4DB2-BD59-A6C34878D82A}">
                        <a16:rowId xmlns:a16="http://schemas.microsoft.com/office/drawing/2014/main" val="2693520877"/>
                      </a:ext>
                    </a:extLst>
                  </a:tr>
                  <a:tr h="274320">
                    <a:tc rowSpan="2">
                      <a:txBody>
                        <a:bodyPr/>
                        <a:lstStyle/>
                        <a:p>
                          <a:pPr algn="ctr" fontAlgn="ctr"/>
                          <a:r>
                            <a:rPr lang="fr-FR" sz="1800" u="none" strike="noStrike" dirty="0">
                              <a:effectLst/>
                            </a:rPr>
                            <a:t>132Te</a:t>
                          </a: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u="none" strike="noStrike" dirty="0">
                              <a:effectLst/>
                            </a:rPr>
                            <a:t>3.7</a:t>
                          </a:r>
                          <a:endParaRPr lang="fr-FR" sz="1800" b="1"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21241412"/>
                      </a:ext>
                    </a:extLst>
                  </a:tr>
                  <a:tr h="274320">
                    <a:tc vMerge="1">
                      <a:txBody>
                        <a:bodyPr/>
                        <a:lstStyle/>
                        <a:p>
                          <a:pPr algn="ctr" fontAlgn="ctr"/>
                          <a:endParaRPr lang="fr-FR" sz="18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fr-FR" sz="1800" b="0" i="0" u="none" strike="noStrike" dirty="0" smtClean="0">
                              <a:solidFill>
                                <a:schemeClr val="tx1"/>
                              </a:solidFill>
                              <a:effectLst/>
                              <a:latin typeface="Calibri" panose="020F0502020204030204" pitchFamily="34" charset="0"/>
                            </a:rPr>
                            <a:t>28.1</a:t>
                          </a:r>
                          <a:endParaRPr lang="fr-FR" sz="18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266873072"/>
                      </a:ext>
                    </a:extLst>
                  </a:tr>
                </a:tbl>
              </a:graphicData>
            </a:graphic>
          </p:graphicFrame>
        </mc:Fallback>
      </mc:AlternateContent>
      <p:sp>
        <p:nvSpPr>
          <p:cNvPr id="5" name="Footer Placeholder 4">
            <a:extLst>
              <a:ext uri="{FF2B5EF4-FFF2-40B4-BE49-F238E27FC236}">
                <a16:creationId xmlns:a16="http://schemas.microsoft.com/office/drawing/2014/main" id="{68363568-5025-4387-A550-87A7E72C2F37}"/>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415692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47CEE-1D4B-4B11-8817-F9E4E2593945}"/>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697ADB00-7DB2-4B5E-9448-F97BADED701E}"/>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CB669A0C-9B20-4AF4-A052-B748647B1207}"/>
              </a:ext>
            </a:extLst>
          </p:cNvPr>
          <p:cNvSpPr>
            <a:spLocks noGrp="1"/>
          </p:cNvSpPr>
          <p:nvPr>
            <p:ph type="sldNum" sz="quarter" idx="12"/>
          </p:nvPr>
        </p:nvSpPr>
        <p:spPr/>
        <p:txBody>
          <a:bodyPr/>
          <a:lstStyle/>
          <a:p>
            <a:fld id="{0CBC77A0-1F4E-42FF-9FFC-F45C3A64AF90}" type="slidenum">
              <a:rPr lang="fr-FR" smtClean="0"/>
              <a:t>33</a:t>
            </a:fld>
            <a:endParaRPr lang="fr-FR"/>
          </a:p>
        </p:txBody>
      </p:sp>
      <p:sp>
        <p:nvSpPr>
          <p:cNvPr id="5" name="Title 4">
            <a:extLst>
              <a:ext uri="{FF2B5EF4-FFF2-40B4-BE49-F238E27FC236}">
                <a16:creationId xmlns:a16="http://schemas.microsoft.com/office/drawing/2014/main" id="{08F65E41-AE31-4F84-BDEE-5715C4D4B071}"/>
              </a:ext>
            </a:extLst>
          </p:cNvPr>
          <p:cNvSpPr>
            <a:spLocks noGrp="1"/>
          </p:cNvSpPr>
          <p:nvPr>
            <p:ph type="title"/>
          </p:nvPr>
        </p:nvSpPr>
        <p:spPr/>
        <p:txBody>
          <a:bodyPr/>
          <a:lstStyle/>
          <a:p>
            <a:r>
              <a:rPr lang="fr-FR" dirty="0" err="1"/>
              <a:t>Correlation</a:t>
            </a:r>
            <a:r>
              <a:rPr lang="fr-FR" dirty="0"/>
              <a:t> Matrix </a:t>
            </a:r>
            <a:r>
              <a:rPr lang="fr-FR" b="1" dirty="0">
                <a:solidFill>
                  <a:srgbClr val="E50019"/>
                </a:solidFill>
                <a:ea typeface="Calibri" panose="020F0502020204030204" pitchFamily="34" charset="0"/>
                <a:cs typeface="Poppins" panose="00000500000000000000" pitchFamily="2" charset="0"/>
              </a:rPr>
              <a:t>IR(KE)</a:t>
            </a:r>
            <a:endParaRPr lang="en-US" dirty="0"/>
          </a:p>
        </p:txBody>
      </p:sp>
      <p:pic>
        <p:nvPicPr>
          <p:cNvPr id="6" name="Picture 5">
            <a:extLst>
              <a:ext uri="{FF2B5EF4-FFF2-40B4-BE49-F238E27FC236}">
                <a16:creationId xmlns:a16="http://schemas.microsoft.com/office/drawing/2014/main" id="{30E44DEA-51F0-466F-BEA9-F7521AF2AD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8609" y="1546845"/>
            <a:ext cx="6711695" cy="4577031"/>
          </a:xfrm>
          <a:prstGeom prst="rect">
            <a:avLst/>
          </a:prstGeom>
        </p:spPr>
      </p:pic>
    </p:spTree>
    <p:extLst>
      <p:ext uri="{BB962C8B-B14F-4D97-AF65-F5344CB8AC3E}">
        <p14:creationId xmlns:p14="http://schemas.microsoft.com/office/powerpoint/2010/main" val="3544345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053A8-0DB9-47D3-8307-A3B799BFBC2E}"/>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C3149FB8-3148-42F4-94AD-88CF9D2384B7}"/>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1813F7F9-0823-4A7B-B68F-F8079C1BD329}"/>
              </a:ext>
            </a:extLst>
          </p:cNvPr>
          <p:cNvSpPr>
            <a:spLocks noGrp="1"/>
          </p:cNvSpPr>
          <p:nvPr>
            <p:ph type="sldNum" sz="quarter" idx="12"/>
          </p:nvPr>
        </p:nvSpPr>
        <p:spPr/>
        <p:txBody>
          <a:bodyPr/>
          <a:lstStyle/>
          <a:p>
            <a:fld id="{0CBC77A0-1F4E-42FF-9FFC-F45C3A64AF90}" type="slidenum">
              <a:rPr lang="fr-FR" smtClean="0"/>
              <a:t>34</a:t>
            </a:fld>
            <a:endParaRPr lang="fr-FR"/>
          </a:p>
        </p:txBody>
      </p:sp>
      <p:sp>
        <p:nvSpPr>
          <p:cNvPr id="5" name="Title 4">
            <a:extLst>
              <a:ext uri="{FF2B5EF4-FFF2-40B4-BE49-F238E27FC236}">
                <a16:creationId xmlns:a16="http://schemas.microsoft.com/office/drawing/2014/main" id="{90FEADF4-2257-41BB-8D06-56781F030149}"/>
              </a:ext>
            </a:extLst>
          </p:cNvPr>
          <p:cNvSpPr>
            <a:spLocks noGrp="1"/>
          </p:cNvSpPr>
          <p:nvPr>
            <p:ph type="title"/>
          </p:nvPr>
        </p:nvSpPr>
        <p:spPr/>
        <p:txBody>
          <a:bodyPr/>
          <a:lstStyle/>
          <a:p>
            <a:r>
              <a:rPr lang="fr-FR" dirty="0" err="1"/>
              <a:t>Analysis</a:t>
            </a:r>
            <a:endParaRPr lang="en-US" dirty="0"/>
          </a:p>
        </p:txBody>
      </p:sp>
      <p:pic>
        <p:nvPicPr>
          <p:cNvPr id="27" name="Picture 26">
            <a:extLst>
              <a:ext uri="{FF2B5EF4-FFF2-40B4-BE49-F238E27FC236}">
                <a16:creationId xmlns:a16="http://schemas.microsoft.com/office/drawing/2014/main" id="{52763DAE-652B-41B2-80EF-0796A3DB7F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766" y="3876247"/>
            <a:ext cx="3664818" cy="2499217"/>
          </a:xfrm>
          <a:prstGeom prst="rect">
            <a:avLst/>
          </a:prstGeom>
        </p:spPr>
      </p:pic>
      <p:pic>
        <p:nvPicPr>
          <p:cNvPr id="29" name="Picture 28">
            <a:extLst>
              <a:ext uri="{FF2B5EF4-FFF2-40B4-BE49-F238E27FC236}">
                <a16:creationId xmlns:a16="http://schemas.microsoft.com/office/drawing/2014/main" id="{6A01843D-AE88-44F4-BDA1-8E13512DDE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6766" y="1377030"/>
            <a:ext cx="3664818" cy="2499217"/>
          </a:xfrm>
          <a:prstGeom prst="rect">
            <a:avLst/>
          </a:prstGeom>
        </p:spPr>
      </p:pic>
      <p:pic>
        <p:nvPicPr>
          <p:cNvPr id="31" name="Picture 30">
            <a:extLst>
              <a:ext uri="{FF2B5EF4-FFF2-40B4-BE49-F238E27FC236}">
                <a16:creationId xmlns:a16="http://schemas.microsoft.com/office/drawing/2014/main" id="{C492EF08-4A08-4400-98F8-E2679368D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873" y="3770106"/>
            <a:ext cx="3664818" cy="2499217"/>
          </a:xfrm>
          <a:prstGeom prst="rect">
            <a:avLst/>
          </a:prstGeom>
        </p:spPr>
      </p:pic>
      <p:pic>
        <p:nvPicPr>
          <p:cNvPr id="33" name="Picture 32">
            <a:extLst>
              <a:ext uri="{FF2B5EF4-FFF2-40B4-BE49-F238E27FC236}">
                <a16:creationId xmlns:a16="http://schemas.microsoft.com/office/drawing/2014/main" id="{9F1C6D36-347D-407D-920C-E11527CDF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0493" y="2536404"/>
            <a:ext cx="3664818" cy="2499217"/>
          </a:xfrm>
          <a:prstGeom prst="rect">
            <a:avLst/>
          </a:prstGeom>
        </p:spPr>
      </p:pic>
      <p:pic>
        <p:nvPicPr>
          <p:cNvPr id="35" name="Picture 34">
            <a:extLst>
              <a:ext uri="{FF2B5EF4-FFF2-40B4-BE49-F238E27FC236}">
                <a16:creationId xmlns:a16="http://schemas.microsoft.com/office/drawing/2014/main" id="{1E311A38-3E74-478C-AC93-6F9DF0B711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873" y="1302703"/>
            <a:ext cx="3664818" cy="2499217"/>
          </a:xfrm>
          <a:prstGeom prst="rect">
            <a:avLst/>
          </a:prstGeom>
        </p:spPr>
      </p:pic>
    </p:spTree>
    <p:extLst>
      <p:ext uri="{BB962C8B-B14F-4D97-AF65-F5344CB8AC3E}">
        <p14:creationId xmlns:p14="http://schemas.microsoft.com/office/powerpoint/2010/main" val="2397116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315624-5F8C-4799-91F3-720B0625BF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608" y="711630"/>
            <a:ext cx="9132016" cy="5997145"/>
          </a:xfrm>
          <a:prstGeom prst="rect">
            <a:avLst/>
          </a:prstGeom>
        </p:spPr>
      </p:pic>
      <p:sp>
        <p:nvSpPr>
          <p:cNvPr id="2" name="Date Placeholder 1">
            <a:extLst>
              <a:ext uri="{FF2B5EF4-FFF2-40B4-BE49-F238E27FC236}">
                <a16:creationId xmlns:a16="http://schemas.microsoft.com/office/drawing/2014/main" id="{23471EBA-3E7A-4C05-8730-D1BA7E10D9CE}"/>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4BE063CD-6C9F-44FA-8B38-CADA406AC8EA}"/>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77BEA736-B54A-4068-8ADA-BD7FB069DB79}"/>
              </a:ext>
            </a:extLst>
          </p:cNvPr>
          <p:cNvSpPr>
            <a:spLocks noGrp="1"/>
          </p:cNvSpPr>
          <p:nvPr>
            <p:ph type="sldNum" sz="quarter" idx="12"/>
          </p:nvPr>
        </p:nvSpPr>
        <p:spPr/>
        <p:txBody>
          <a:bodyPr/>
          <a:lstStyle/>
          <a:p>
            <a:fld id="{0CBC77A0-1F4E-42FF-9FFC-F45C3A64AF90}" type="slidenum">
              <a:rPr lang="fr-FR" smtClean="0"/>
              <a:t>35</a:t>
            </a:fld>
            <a:endParaRPr lang="fr-FR"/>
          </a:p>
        </p:txBody>
      </p:sp>
      <p:sp>
        <p:nvSpPr>
          <p:cNvPr id="5" name="Title 4">
            <a:extLst>
              <a:ext uri="{FF2B5EF4-FFF2-40B4-BE49-F238E27FC236}">
                <a16:creationId xmlns:a16="http://schemas.microsoft.com/office/drawing/2014/main" id="{5C8E5B1C-3012-4659-BB57-0954FEB6EE02}"/>
              </a:ext>
            </a:extLst>
          </p:cNvPr>
          <p:cNvSpPr>
            <a:spLocks noGrp="1"/>
          </p:cNvSpPr>
          <p:nvPr>
            <p:ph type="title"/>
          </p:nvPr>
        </p:nvSpPr>
        <p:spPr/>
        <p:txBody>
          <a:bodyPr/>
          <a:lstStyle/>
          <a:p>
            <a:r>
              <a:rPr lang="fr-FR" b="1" dirty="0" err="1"/>
              <a:t>Comparison</a:t>
            </a:r>
            <a:r>
              <a:rPr lang="fr-FR" b="1" dirty="0"/>
              <a:t> </a:t>
            </a:r>
            <a:r>
              <a:rPr lang="fr-FR" b="1" dirty="0" err="1"/>
              <a:t>with</a:t>
            </a:r>
            <a:r>
              <a:rPr lang="fr-FR" b="1" dirty="0"/>
              <a:t> </a:t>
            </a:r>
            <a:r>
              <a:rPr lang="fr-FR" b="1" dirty="0" err="1"/>
              <a:t>theoretical</a:t>
            </a:r>
            <a:r>
              <a:rPr lang="fr-FR" b="1" dirty="0"/>
              <a:t> model (Bateman Eq.)</a:t>
            </a:r>
            <a:endParaRPr lang="en-US" dirty="0"/>
          </a:p>
        </p:txBody>
      </p:sp>
    </p:spTree>
    <p:extLst>
      <p:ext uri="{BB962C8B-B14F-4D97-AF65-F5344CB8AC3E}">
        <p14:creationId xmlns:p14="http://schemas.microsoft.com/office/powerpoint/2010/main" val="2788753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F33EC1-593C-49BC-9E2C-5F70F0A7A048}"/>
              </a:ext>
            </a:extLst>
          </p:cNvPr>
          <p:cNvSpPr>
            <a:spLocks noGrp="1"/>
          </p:cNvSpPr>
          <p:nvPr>
            <p:ph type="dt" sz="half" idx="10"/>
          </p:nvPr>
        </p:nvSpPr>
        <p:spPr>
          <a:xfrm>
            <a:off x="9553903" y="6343650"/>
            <a:ext cx="1088697" cy="365125"/>
          </a:xfrm>
        </p:spPr>
        <p:txBody>
          <a:bodyPr/>
          <a:lstStyle/>
          <a:p>
            <a:r>
              <a:rPr lang="en-US"/>
              <a:t>3/12/2026</a:t>
            </a:r>
            <a:endParaRPr lang="fr-FR" dirty="0"/>
          </a:p>
        </p:txBody>
      </p:sp>
      <p:sp>
        <p:nvSpPr>
          <p:cNvPr id="5" name="Titre 4">
            <a:extLst>
              <a:ext uri="{FF2B5EF4-FFF2-40B4-BE49-F238E27FC236}">
                <a16:creationId xmlns:a16="http://schemas.microsoft.com/office/drawing/2014/main" id="{043B7B63-BF11-4FFD-AE59-E91AFFC270CB}"/>
              </a:ext>
            </a:extLst>
          </p:cNvPr>
          <p:cNvSpPr>
            <a:spLocks noGrp="1"/>
          </p:cNvSpPr>
          <p:nvPr>
            <p:ph type="title"/>
          </p:nvPr>
        </p:nvSpPr>
        <p:spPr/>
        <p:txBody>
          <a:bodyPr/>
          <a:lstStyle/>
          <a:p>
            <a:r>
              <a:rPr lang="fr-FR" b="1" dirty="0"/>
              <a:t>The Bateman Equation</a:t>
            </a:r>
          </a:p>
        </p:txBody>
      </p:sp>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E88DBCD3-0D0D-4A2A-A318-0D781DB93734}"/>
                  </a:ext>
                </a:extLst>
              </p:cNvPr>
              <p:cNvSpPr txBox="1"/>
              <p:nvPr/>
            </p:nvSpPr>
            <p:spPr>
              <a:xfrm>
                <a:off x="1953126" y="1185863"/>
                <a:ext cx="8285748" cy="6801606"/>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f>
                        <m:fPr>
                          <m:ctrlPr>
                            <a:rPr lang="fr-FR" sz="2000" i="1" smtClean="0">
                              <a:latin typeface="Cambria Math" panose="02040503050406030204" pitchFamily="18" charset="0"/>
                            </a:rPr>
                          </m:ctrlPr>
                        </m:fPr>
                        <m:num>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𝑑𝑁</m:t>
                              </m:r>
                            </m:e>
                            <m:sub>
                              <m:r>
                                <a:rPr lang="fr-FR" sz="2000" b="0" i="1" smtClean="0">
                                  <a:latin typeface="Cambria Math" panose="02040503050406030204" pitchFamily="18" charset="0"/>
                                </a:rPr>
                                <m:t>0</m:t>
                              </m:r>
                            </m:sub>
                          </m:sSub>
                        </m:num>
                        <m:den>
                          <m:r>
                            <a:rPr lang="fr-FR" sz="2000" b="0" i="1" smtClean="0">
                              <a:latin typeface="Cambria Math" panose="02040503050406030204" pitchFamily="18" charset="0"/>
                            </a:rPr>
                            <m:t>𝑑𝑡</m:t>
                          </m:r>
                        </m:den>
                      </m:f>
                      <m:r>
                        <a:rPr lang="fr-FR" sz="2000" b="0" i="1" smtClean="0">
                          <a:latin typeface="Cambria Math" panose="02040503050406030204" pitchFamily="18" charset="0"/>
                        </a:rPr>
                        <m:t>=−</m:t>
                      </m:r>
                      <m:sSub>
                        <m:sSubPr>
                          <m:ctrlPr>
                            <a:rPr lang="fr-FR" sz="2000" b="0" i="1" smtClean="0">
                              <a:solidFill>
                                <a:schemeClr val="accent2">
                                  <a:lumMod val="75000"/>
                                </a:schemeClr>
                              </a:solidFill>
                              <a:latin typeface="Cambria Math" panose="02040503050406030204" pitchFamily="18" charset="0"/>
                            </a:rPr>
                          </m:ctrlPr>
                        </m:sSubPr>
                        <m:e>
                          <m:r>
                            <a:rPr lang="fr-FR" sz="2000" b="0" i="1" smtClean="0">
                              <a:solidFill>
                                <a:schemeClr val="accent2">
                                  <a:lumMod val="75000"/>
                                </a:schemeClr>
                              </a:solidFill>
                              <a:latin typeface="Cambria Math" panose="02040503050406030204" pitchFamily="18" charset="0"/>
                            </a:rPr>
                            <m:t>𝑎</m:t>
                          </m:r>
                        </m:e>
                        <m:sub>
                          <m:r>
                            <a:rPr lang="fr-FR" sz="2000" b="0" i="1" smtClean="0">
                              <a:solidFill>
                                <a:schemeClr val="accent2">
                                  <a:lumMod val="75000"/>
                                </a:schemeClr>
                              </a:solidFill>
                              <a:latin typeface="Cambria Math" panose="02040503050406030204" pitchFamily="18" charset="0"/>
                            </a:rPr>
                            <m:t>0</m:t>
                          </m:r>
                        </m:sub>
                      </m:sSub>
                      <m:r>
                        <a:rPr lang="fr-FR" sz="2000" b="0" i="1" smtClean="0">
                          <a:latin typeface="Cambria Math" panose="02040503050406030204" pitchFamily="18" charset="0"/>
                          <a:ea typeface="Cambria Math" panose="02040503050406030204" pitchFamily="18" charset="0"/>
                        </a:rPr>
                        <m:t>×</m:t>
                      </m:r>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𝑁</m:t>
                          </m:r>
                        </m:e>
                        <m:sub>
                          <m:r>
                            <a:rPr lang="fr-FR" sz="2000" b="0" i="1" smtClean="0">
                              <a:latin typeface="Cambria Math" panose="02040503050406030204" pitchFamily="18" charset="0"/>
                              <a:ea typeface="Cambria Math" panose="02040503050406030204" pitchFamily="18" charset="0"/>
                            </a:rPr>
                            <m:t>0</m:t>
                          </m:r>
                        </m:sub>
                      </m:sSub>
                    </m:oMath>
                  </m:oMathPara>
                </a14:m>
                <a:endParaRPr lang="fr-FR" sz="2000" dirty="0"/>
              </a:p>
              <a:p>
                <a:pPr algn="just"/>
                <a:endParaRPr lang="fr-FR" sz="2000" i="1" dirty="0">
                  <a:latin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f>
                        <m:fPr>
                          <m:ctrlPr>
                            <a:rPr lang="fr-FR" sz="2000" i="1" smtClean="0">
                              <a:latin typeface="Cambria Math" panose="02040503050406030204" pitchFamily="18" charset="0"/>
                            </a:rPr>
                          </m:ctrlPr>
                        </m:fPr>
                        <m:num>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𝑑𝑁</m:t>
                              </m:r>
                            </m:e>
                            <m:sub>
                              <m:r>
                                <a:rPr lang="fr-FR" sz="2000" b="0" i="1" smtClean="0">
                                  <a:latin typeface="Cambria Math" panose="02040503050406030204" pitchFamily="18" charset="0"/>
                                </a:rPr>
                                <m:t>1</m:t>
                              </m:r>
                            </m:sub>
                          </m:sSub>
                        </m:num>
                        <m:den>
                          <m:r>
                            <a:rPr lang="fr-FR" sz="2000" b="0" i="1" smtClean="0">
                              <a:latin typeface="Cambria Math" panose="02040503050406030204" pitchFamily="18" charset="0"/>
                            </a:rPr>
                            <m:t>𝑑𝑡</m:t>
                          </m:r>
                        </m:den>
                      </m:f>
                      <m:r>
                        <a:rPr lang="fr-FR" sz="2000" b="0" i="1" smtClean="0">
                          <a:latin typeface="Cambria Math" panose="02040503050406030204" pitchFamily="18" charset="0"/>
                        </a:rPr>
                        <m:t>=−</m:t>
                      </m:r>
                      <m:sSub>
                        <m:sSubPr>
                          <m:ctrlPr>
                            <a:rPr lang="fr-FR" sz="2000" b="0" i="1" smtClean="0">
                              <a:solidFill>
                                <a:schemeClr val="accent2">
                                  <a:lumMod val="75000"/>
                                </a:schemeClr>
                              </a:solidFill>
                              <a:latin typeface="Cambria Math" panose="02040503050406030204" pitchFamily="18" charset="0"/>
                            </a:rPr>
                          </m:ctrlPr>
                        </m:sSubPr>
                        <m:e>
                          <m:r>
                            <a:rPr lang="fr-FR" sz="2000" b="0" i="1" smtClean="0">
                              <a:solidFill>
                                <a:schemeClr val="accent2">
                                  <a:lumMod val="75000"/>
                                </a:schemeClr>
                              </a:solidFill>
                              <a:latin typeface="Cambria Math" panose="02040503050406030204" pitchFamily="18" charset="0"/>
                            </a:rPr>
                            <m:t>𝑎</m:t>
                          </m:r>
                        </m:e>
                        <m:sub>
                          <m:r>
                            <a:rPr lang="fr-FR" sz="2000" b="0" i="1" smtClean="0">
                              <a:solidFill>
                                <a:schemeClr val="accent2">
                                  <a:lumMod val="75000"/>
                                </a:schemeClr>
                              </a:solidFill>
                              <a:latin typeface="Cambria Math" panose="02040503050406030204" pitchFamily="18" charset="0"/>
                            </a:rPr>
                            <m:t>1</m:t>
                          </m:r>
                        </m:sub>
                      </m:sSub>
                      <m:r>
                        <a:rPr lang="fr-FR" sz="2000" b="0" i="1" smtClean="0">
                          <a:latin typeface="Cambria Math" panose="02040503050406030204" pitchFamily="18" charset="0"/>
                          <a:ea typeface="Cambria Math" panose="02040503050406030204" pitchFamily="18" charset="0"/>
                        </a:rPr>
                        <m:t>×</m:t>
                      </m:r>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𝑁</m:t>
                          </m:r>
                        </m:e>
                        <m:sub>
                          <m:r>
                            <a:rPr lang="fr-FR" sz="2000" b="0" i="1" smtClean="0">
                              <a:latin typeface="Cambria Math" panose="02040503050406030204" pitchFamily="18" charset="0"/>
                              <a:ea typeface="Cambria Math" panose="02040503050406030204" pitchFamily="18" charset="0"/>
                            </a:rPr>
                            <m:t>1</m:t>
                          </m:r>
                        </m:sub>
                      </m:sSub>
                      <m:r>
                        <a:rPr lang="fr-FR" sz="2000" b="0" i="1" smtClean="0">
                          <a:latin typeface="Cambria Math" panose="02040503050406030204" pitchFamily="18" charset="0"/>
                          <a:ea typeface="Cambria Math" panose="02040503050406030204" pitchFamily="18" charset="0"/>
                        </a:rPr>
                        <m:t>+</m:t>
                      </m:r>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𝐵𝑅</m:t>
                          </m:r>
                        </m:e>
                        <m:sub>
                          <m:r>
                            <a:rPr lang="fr-FR" sz="2000" b="0" i="1" smtClean="0">
                              <a:latin typeface="Cambria Math" panose="02040503050406030204" pitchFamily="18" charset="0"/>
                              <a:ea typeface="Cambria Math" panose="02040503050406030204" pitchFamily="18" charset="0"/>
                            </a:rPr>
                            <m:t>𝑚</m:t>
                          </m:r>
                        </m:sub>
                      </m:sSub>
                      <m:r>
                        <a:rPr lang="fr-FR" sz="2000" b="0" i="1" smtClean="0">
                          <a:latin typeface="Cambria Math" panose="02040503050406030204" pitchFamily="18" charset="0"/>
                          <a:ea typeface="Cambria Math" panose="02040503050406030204" pitchFamily="18" charset="0"/>
                        </a:rPr>
                        <m:t>×</m:t>
                      </m:r>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𝐶𝑆</m:t>
                          </m:r>
                        </m:e>
                        <m:sub>
                          <m:r>
                            <a:rPr lang="fr-FR" sz="2000" b="0" i="1" smtClean="0">
                              <a:latin typeface="Cambria Math" panose="02040503050406030204" pitchFamily="18" charset="0"/>
                              <a:ea typeface="Cambria Math" panose="02040503050406030204" pitchFamily="18" charset="0"/>
                            </a:rPr>
                            <m:t>𝑐</m:t>
                          </m:r>
                          <m:r>
                            <a:rPr lang="fr-FR" sz="2000" b="0" i="1" smtClean="0">
                              <a:latin typeface="Cambria Math" panose="02040503050406030204" pitchFamily="18" charset="0"/>
                              <a:ea typeface="Cambria Math" panose="02040503050406030204" pitchFamily="18" charset="0"/>
                            </a:rPr>
                            <m:t>,0</m:t>
                          </m:r>
                        </m:sub>
                      </m:sSub>
                      <m:r>
                        <a:rPr lang="fr-FR" sz="2000" b="0" i="1" smtClean="0">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𝐹</m:t>
                      </m:r>
                      <m:r>
                        <a:rPr lang="fr-FR" sz="2000" b="0" i="1" smtClean="0">
                          <a:latin typeface="Cambria Math" panose="02040503050406030204" pitchFamily="18" charset="0"/>
                          <a:ea typeface="Cambria Math" panose="02040503050406030204" pitchFamily="18" charset="0"/>
                        </a:rPr>
                        <m:t>×</m:t>
                      </m:r>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𝑁</m:t>
                          </m:r>
                        </m:e>
                        <m:sub>
                          <m:r>
                            <a:rPr lang="fr-FR" sz="2000" i="1">
                              <a:latin typeface="Cambria Math" panose="02040503050406030204" pitchFamily="18" charset="0"/>
                              <a:ea typeface="Cambria Math" panose="02040503050406030204" pitchFamily="18" charset="0"/>
                            </a:rPr>
                            <m:t>0</m:t>
                          </m:r>
                        </m:sub>
                      </m:sSub>
                    </m:oMath>
                  </m:oMathPara>
                </a14:m>
                <a:endParaRPr lang="fr-FR" sz="2000" dirty="0"/>
              </a:p>
              <a:p>
                <a:pPr algn="just"/>
                <a:endParaRPr lang="fr-FR" sz="2000" dirty="0"/>
              </a:p>
              <a:p>
                <a:pPr algn="just"/>
                <a14:m>
                  <m:oMathPara xmlns:m="http://schemas.openxmlformats.org/officeDocument/2006/math">
                    <m:oMathParaPr>
                      <m:jc m:val="centerGroup"/>
                    </m:oMathParaPr>
                    <m:oMath xmlns:m="http://schemas.openxmlformats.org/officeDocument/2006/math">
                      <m:f>
                        <m:fPr>
                          <m:ctrlPr>
                            <a:rPr lang="fr-FR" sz="2000" i="1" smtClean="0">
                              <a:latin typeface="Cambria Math" panose="02040503050406030204" pitchFamily="18" charset="0"/>
                            </a:rPr>
                          </m:ctrlPr>
                        </m:fPr>
                        <m:num>
                          <m:sSub>
                            <m:sSubPr>
                              <m:ctrlPr>
                                <a:rPr lang="fr-FR" sz="2000" i="1" smtClean="0">
                                  <a:latin typeface="Cambria Math" panose="02040503050406030204" pitchFamily="18" charset="0"/>
                                </a:rPr>
                              </m:ctrlPr>
                            </m:sSubPr>
                            <m:e>
                              <m:r>
                                <a:rPr lang="fr-FR" sz="2000" b="0" i="1" smtClean="0">
                                  <a:latin typeface="Cambria Math" panose="02040503050406030204" pitchFamily="18" charset="0"/>
                                </a:rPr>
                                <m:t>𝑑𝑁</m:t>
                              </m:r>
                            </m:e>
                            <m:sub>
                              <m:r>
                                <a:rPr lang="fr-FR" sz="2000" b="0" i="1" smtClean="0">
                                  <a:latin typeface="Cambria Math" panose="02040503050406030204" pitchFamily="18" charset="0"/>
                                </a:rPr>
                                <m:t>2</m:t>
                              </m:r>
                            </m:sub>
                          </m:sSub>
                        </m:num>
                        <m:den>
                          <m:r>
                            <a:rPr lang="fr-FR" sz="2000" b="0" i="1" smtClean="0">
                              <a:latin typeface="Cambria Math" panose="02040503050406030204" pitchFamily="18" charset="0"/>
                            </a:rPr>
                            <m:t>𝑑𝑡</m:t>
                          </m:r>
                        </m:den>
                      </m:f>
                      <m:r>
                        <a:rPr lang="fr-FR" sz="2000" b="0" i="1" smtClean="0">
                          <a:latin typeface="Cambria Math" panose="02040503050406030204" pitchFamily="18" charset="0"/>
                        </a:rPr>
                        <m:t>=−</m:t>
                      </m:r>
                      <m:sSub>
                        <m:sSubPr>
                          <m:ctrlPr>
                            <a:rPr lang="fr-FR" sz="2000" b="0" i="1" smtClean="0">
                              <a:solidFill>
                                <a:schemeClr val="accent2">
                                  <a:lumMod val="75000"/>
                                </a:schemeClr>
                              </a:solidFill>
                              <a:latin typeface="Cambria Math" panose="02040503050406030204" pitchFamily="18" charset="0"/>
                            </a:rPr>
                          </m:ctrlPr>
                        </m:sSubPr>
                        <m:e>
                          <m:r>
                            <a:rPr lang="fr-FR" sz="2000" b="0" i="1" smtClean="0">
                              <a:solidFill>
                                <a:schemeClr val="accent2">
                                  <a:lumMod val="75000"/>
                                </a:schemeClr>
                              </a:solidFill>
                              <a:latin typeface="Cambria Math" panose="02040503050406030204" pitchFamily="18" charset="0"/>
                            </a:rPr>
                            <m:t>𝑎</m:t>
                          </m:r>
                        </m:e>
                        <m:sub>
                          <m:r>
                            <a:rPr lang="fr-FR" sz="2000" b="0" i="1" smtClean="0">
                              <a:solidFill>
                                <a:schemeClr val="accent2">
                                  <a:lumMod val="75000"/>
                                </a:schemeClr>
                              </a:solidFill>
                              <a:latin typeface="Cambria Math" panose="02040503050406030204" pitchFamily="18" charset="0"/>
                            </a:rPr>
                            <m:t>2</m:t>
                          </m:r>
                        </m:sub>
                      </m:sSub>
                      <m:r>
                        <a:rPr lang="fr-FR" sz="2000" b="0" i="1" smtClean="0">
                          <a:latin typeface="Cambria Math" panose="02040503050406030204" pitchFamily="18" charset="0"/>
                          <a:ea typeface="Cambria Math" panose="02040503050406030204" pitchFamily="18" charset="0"/>
                        </a:rPr>
                        <m:t>×</m:t>
                      </m:r>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𝑁</m:t>
                          </m:r>
                        </m:e>
                        <m:sub>
                          <m:r>
                            <a:rPr lang="fr-FR" sz="2000" b="0" i="1" smtClean="0">
                              <a:latin typeface="Cambria Math" panose="02040503050406030204" pitchFamily="18" charset="0"/>
                              <a:ea typeface="Cambria Math" panose="02040503050406030204" pitchFamily="18" charset="0"/>
                            </a:rPr>
                            <m:t>2</m:t>
                          </m:r>
                        </m:sub>
                      </m:sSub>
                      <m:r>
                        <a:rPr lang="fr-FR" sz="2000" b="0" i="1" smtClean="0">
                          <a:latin typeface="Cambria Math" panose="02040503050406030204" pitchFamily="18" charset="0"/>
                          <a:ea typeface="Cambria Math" panose="02040503050406030204" pitchFamily="18" charset="0"/>
                        </a:rPr>
                        <m:t>+</m:t>
                      </m:r>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(1−</m:t>
                          </m:r>
                          <m:r>
                            <a:rPr lang="fr-FR" sz="2000" b="0" i="1" smtClean="0">
                              <a:latin typeface="Cambria Math" panose="02040503050406030204" pitchFamily="18" charset="0"/>
                              <a:ea typeface="Cambria Math" panose="02040503050406030204" pitchFamily="18" charset="0"/>
                            </a:rPr>
                            <m:t>𝐵𝑅</m:t>
                          </m:r>
                        </m:e>
                        <m:sub>
                          <m:r>
                            <a:rPr lang="fr-FR" sz="2000" b="0" i="1" smtClean="0">
                              <a:latin typeface="Cambria Math" panose="02040503050406030204" pitchFamily="18" charset="0"/>
                              <a:ea typeface="Cambria Math" panose="02040503050406030204" pitchFamily="18" charset="0"/>
                            </a:rPr>
                            <m:t>𝑚</m:t>
                          </m:r>
                        </m:sub>
                      </m:sSub>
                      <m:r>
                        <a:rPr lang="fr-FR" sz="2000" b="0" i="1" smtClean="0">
                          <a:latin typeface="Cambria Math" panose="02040503050406030204" pitchFamily="18" charset="0"/>
                          <a:ea typeface="Cambria Math" panose="02040503050406030204" pitchFamily="18" charset="0"/>
                        </a:rPr>
                        <m:t>)×</m:t>
                      </m:r>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𝐶𝑆</m:t>
                          </m:r>
                        </m:e>
                        <m:sub>
                          <m:r>
                            <a:rPr lang="fr-FR" sz="2000" b="0" i="1" smtClean="0">
                              <a:latin typeface="Cambria Math" panose="02040503050406030204" pitchFamily="18" charset="0"/>
                              <a:ea typeface="Cambria Math" panose="02040503050406030204" pitchFamily="18" charset="0"/>
                            </a:rPr>
                            <m:t>𝑐</m:t>
                          </m:r>
                          <m:r>
                            <a:rPr lang="fr-FR" sz="2000" b="0" i="1" smtClean="0">
                              <a:latin typeface="Cambria Math" panose="02040503050406030204" pitchFamily="18" charset="0"/>
                              <a:ea typeface="Cambria Math" panose="02040503050406030204" pitchFamily="18" charset="0"/>
                            </a:rPr>
                            <m:t>,0</m:t>
                          </m:r>
                        </m:sub>
                      </m:sSub>
                      <m:r>
                        <a:rPr lang="fr-FR" sz="2000" b="0" i="1" smtClean="0">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𝐹</m:t>
                      </m:r>
                      <m:r>
                        <a:rPr lang="fr-FR" sz="2000" b="0" i="1" smtClean="0">
                          <a:latin typeface="Cambria Math" panose="02040503050406030204" pitchFamily="18" charset="0"/>
                          <a:ea typeface="Cambria Math" panose="02040503050406030204" pitchFamily="18" charset="0"/>
                        </a:rPr>
                        <m:t>×</m:t>
                      </m:r>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𝑁</m:t>
                          </m:r>
                        </m:e>
                        <m:sub>
                          <m:r>
                            <a:rPr lang="fr-FR" sz="2000" i="1">
                              <a:latin typeface="Cambria Math" panose="02040503050406030204" pitchFamily="18" charset="0"/>
                              <a:ea typeface="Cambria Math" panose="02040503050406030204" pitchFamily="18" charset="0"/>
                            </a:rPr>
                            <m:t>0</m:t>
                          </m:r>
                        </m:sub>
                      </m:sSub>
                      <m:r>
                        <a:rPr lang="fr-FR" sz="2000" i="1">
                          <a:latin typeface="Cambria Math" panose="02040503050406030204" pitchFamily="18" charset="0"/>
                          <a:ea typeface="Cambria Math" panose="02040503050406030204" pitchFamily="18" charset="0"/>
                        </a:rPr>
                        <m:t>+</m:t>
                      </m:r>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𝐵𝑅</m:t>
                          </m:r>
                        </m:e>
                        <m:sub>
                          <m:r>
                            <a:rPr lang="fr-FR" sz="2000" b="0" i="1" smtClean="0">
                              <a:latin typeface="Cambria Math" panose="02040503050406030204" pitchFamily="18" charset="0"/>
                              <a:ea typeface="Cambria Math" panose="02040503050406030204" pitchFamily="18" charset="0"/>
                            </a:rPr>
                            <m:t>𝐼𝑇</m:t>
                          </m:r>
                        </m:sub>
                      </m:sSub>
                      <m:r>
                        <a:rPr lang="fr-FR" sz="2000" i="1">
                          <a:latin typeface="Cambria Math" panose="02040503050406030204" pitchFamily="18" charset="0"/>
                          <a:ea typeface="Cambria Math" panose="02040503050406030204" pitchFamily="18" charset="0"/>
                        </a:rPr>
                        <m:t>×</m:t>
                      </m:r>
                      <m:sSub>
                        <m:sSubPr>
                          <m:ctrlPr>
                            <a:rPr lang="fr-FR" sz="2000" i="1" smtClean="0">
                              <a:latin typeface="Cambria Math" panose="02040503050406030204" pitchFamily="18" charset="0"/>
                              <a:ea typeface="Cambria Math" panose="02040503050406030204" pitchFamily="18" charset="0"/>
                            </a:rPr>
                          </m:ctrlPr>
                        </m:sSubPr>
                        <m:e>
                          <m:r>
                            <a:rPr lang="el-GR" sz="2000" i="1" dirty="0">
                              <a:latin typeface="Cambria Math" panose="02040503050406030204" pitchFamily="18" charset="0"/>
                              <a:ea typeface="Cambria Math" panose="02040503050406030204" pitchFamily="18" charset="0"/>
                            </a:rPr>
                            <m:t>𝜆</m:t>
                          </m:r>
                        </m:e>
                        <m:sub>
                          <m:r>
                            <a:rPr lang="fr-FR" sz="2000" b="0" i="1" smtClean="0">
                              <a:latin typeface="Cambria Math" panose="02040503050406030204" pitchFamily="18" charset="0"/>
                              <a:ea typeface="Cambria Math" panose="02040503050406030204" pitchFamily="18" charset="0"/>
                            </a:rPr>
                            <m:t>1</m:t>
                          </m:r>
                        </m:sub>
                      </m:sSub>
                      <m:r>
                        <a:rPr lang="fr-FR" sz="2000" i="1">
                          <a:latin typeface="Cambria Math" panose="02040503050406030204" pitchFamily="18" charset="0"/>
                          <a:ea typeface="Cambria Math" panose="02040503050406030204" pitchFamily="18" charset="0"/>
                        </a:rPr>
                        <m:t>×</m:t>
                      </m:r>
                      <m:sSub>
                        <m:sSubPr>
                          <m:ctrlPr>
                            <a:rPr lang="fr-FR" sz="2000" i="1">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𝑁</m:t>
                          </m:r>
                        </m:e>
                        <m:sub>
                          <m:r>
                            <a:rPr lang="fr-FR" sz="2000" b="0" i="1" smtClean="0">
                              <a:latin typeface="Cambria Math" panose="02040503050406030204" pitchFamily="18" charset="0"/>
                              <a:ea typeface="Cambria Math" panose="02040503050406030204" pitchFamily="18" charset="0"/>
                            </a:rPr>
                            <m:t>1</m:t>
                          </m:r>
                        </m:sub>
                      </m:sSub>
                    </m:oMath>
                  </m:oMathPara>
                </a14:m>
                <a:endParaRPr lang="fr-FR" sz="2000" dirty="0"/>
              </a:p>
              <a:p>
                <a:pPr algn="just"/>
                <a:endParaRPr lang="fr-FR" sz="2000" dirty="0"/>
              </a:p>
              <a:p>
                <a:pPr algn="just"/>
                <a:endParaRPr lang="fr-FR" sz="2000" dirty="0"/>
              </a:p>
              <a:p>
                <a:pPr algn="just"/>
                <a:endParaRPr lang="fr-FR" sz="2000" dirty="0"/>
              </a:p>
              <a:p>
                <a:pPr algn="just"/>
                <a:endParaRPr lang="fr-FR" sz="2000" dirty="0"/>
              </a:p>
              <a:p>
                <a:pPr algn="just"/>
                <a14:m>
                  <m:oMath xmlns:m="http://schemas.openxmlformats.org/officeDocument/2006/math">
                    <m:sSub>
                      <m:sSubPr>
                        <m:ctrlPr>
                          <a:rPr lang="fr-FR" sz="2000" b="0" i="1" smtClean="0">
                            <a:latin typeface="Cambria Math" panose="02040503050406030204" pitchFamily="18" charset="0"/>
                          </a:rPr>
                        </m:ctrlPr>
                      </m:sSubPr>
                      <m:e>
                        <m:r>
                          <m:rPr>
                            <m:nor/>
                          </m:rPr>
                          <a:rPr lang="fr-FR" sz="2000" dirty="0">
                            <a:latin typeface="Cambria Math" panose="02040503050406030204" pitchFamily="18" charset="0"/>
                            <a:ea typeface="Cambria Math" panose="02040503050406030204" pitchFamily="18" charset="0"/>
                          </a:rPr>
                          <m:t>Where</m:t>
                        </m:r>
                        <m:r>
                          <a:rPr lang="fr-FR" sz="2000" b="0" i="1" dirty="0" smtClean="0">
                            <a:latin typeface="Cambria Math" panose="02040503050406030204" pitchFamily="18" charset="0"/>
                          </a:rPr>
                          <m:t>                          </m:t>
                        </m:r>
                        <m:r>
                          <a:rPr lang="fr-FR" sz="2000" b="0" i="1" smtClean="0">
                            <a:solidFill>
                              <a:schemeClr val="accent2">
                                <a:lumMod val="75000"/>
                              </a:schemeClr>
                            </a:solidFill>
                            <a:latin typeface="Cambria Math" panose="02040503050406030204" pitchFamily="18" charset="0"/>
                          </a:rPr>
                          <m:t>𝑎</m:t>
                        </m:r>
                      </m:e>
                      <m:sub>
                        <m:r>
                          <a:rPr lang="fr-FR" sz="2000" b="0" i="1" smtClean="0">
                            <a:solidFill>
                              <a:schemeClr val="accent2">
                                <a:lumMod val="75000"/>
                              </a:schemeClr>
                            </a:solidFill>
                            <a:latin typeface="Cambria Math" panose="02040503050406030204" pitchFamily="18" charset="0"/>
                          </a:rPr>
                          <m:t>𝑖</m:t>
                        </m:r>
                      </m:sub>
                    </m:sSub>
                    <m:r>
                      <a:rPr lang="fr-FR" sz="2000" b="0" i="1" smtClean="0">
                        <a:solidFill>
                          <a:schemeClr val="accent2">
                            <a:lumMod val="75000"/>
                          </a:schemeClr>
                        </a:solidFill>
                        <a:latin typeface="Cambria Math" panose="02040503050406030204" pitchFamily="18" charset="0"/>
                      </a:rPr>
                      <m:t>=</m:t>
                    </m:r>
                    <m:sSub>
                      <m:sSubPr>
                        <m:ctrlPr>
                          <a:rPr lang="fr-FR" sz="2000" i="1">
                            <a:solidFill>
                              <a:schemeClr val="accent2">
                                <a:lumMod val="75000"/>
                              </a:schemeClr>
                            </a:solidFill>
                            <a:latin typeface="Cambria Math" panose="02040503050406030204" pitchFamily="18" charset="0"/>
                            <a:ea typeface="Cambria Math" panose="02040503050406030204" pitchFamily="18" charset="0"/>
                          </a:rPr>
                        </m:ctrlPr>
                      </m:sSubPr>
                      <m:e>
                        <m:r>
                          <a:rPr lang="el-GR" sz="2000" i="1" dirty="0">
                            <a:solidFill>
                              <a:schemeClr val="accent2">
                                <a:lumMod val="75000"/>
                              </a:schemeClr>
                            </a:solidFill>
                            <a:latin typeface="Cambria Math" panose="02040503050406030204" pitchFamily="18" charset="0"/>
                            <a:ea typeface="Cambria Math" panose="02040503050406030204" pitchFamily="18" charset="0"/>
                          </a:rPr>
                          <m:t>𝜆</m:t>
                        </m:r>
                      </m:e>
                      <m:sub>
                        <m:r>
                          <a:rPr lang="fr-FR" sz="2000" b="0" i="1" smtClean="0">
                            <a:solidFill>
                              <a:schemeClr val="accent2">
                                <a:lumMod val="75000"/>
                              </a:schemeClr>
                            </a:solidFill>
                            <a:latin typeface="Cambria Math" panose="02040503050406030204" pitchFamily="18" charset="0"/>
                            <a:ea typeface="Cambria Math" panose="02040503050406030204" pitchFamily="18" charset="0"/>
                          </a:rPr>
                          <m:t>𝑖</m:t>
                        </m:r>
                      </m:sub>
                    </m:sSub>
                    <m:r>
                      <a:rPr lang="fr-FR" sz="2000" b="0" i="1" smtClean="0">
                        <a:solidFill>
                          <a:schemeClr val="accent2">
                            <a:lumMod val="75000"/>
                          </a:schemeClr>
                        </a:solidFill>
                        <a:latin typeface="Cambria Math" panose="02040503050406030204" pitchFamily="18" charset="0"/>
                        <a:ea typeface="Cambria Math" panose="02040503050406030204" pitchFamily="18" charset="0"/>
                      </a:rPr>
                      <m:t>+ </m:t>
                    </m:r>
                    <m:sSub>
                      <m:sSubPr>
                        <m:ctrlPr>
                          <a:rPr lang="fr-FR" sz="2000" i="1">
                            <a:solidFill>
                              <a:schemeClr val="accent2">
                                <a:lumMod val="75000"/>
                              </a:schemeClr>
                            </a:solidFill>
                            <a:latin typeface="Cambria Math" panose="02040503050406030204" pitchFamily="18" charset="0"/>
                            <a:ea typeface="Cambria Math" panose="02040503050406030204" pitchFamily="18" charset="0"/>
                          </a:rPr>
                        </m:ctrlPr>
                      </m:sSubPr>
                      <m:e>
                        <m:r>
                          <a:rPr lang="fr-FR" sz="2000" b="0" i="1" smtClean="0">
                            <a:solidFill>
                              <a:schemeClr val="accent2">
                                <a:lumMod val="75000"/>
                              </a:schemeClr>
                            </a:solidFill>
                            <a:latin typeface="Cambria Math" panose="02040503050406030204" pitchFamily="18" charset="0"/>
                            <a:ea typeface="Cambria Math" panose="02040503050406030204" pitchFamily="18" charset="0"/>
                          </a:rPr>
                          <m:t>(</m:t>
                        </m:r>
                        <m:r>
                          <a:rPr lang="fr-FR" sz="2000" i="1">
                            <a:solidFill>
                              <a:schemeClr val="accent2">
                                <a:lumMod val="75000"/>
                              </a:schemeClr>
                            </a:solidFill>
                            <a:latin typeface="Cambria Math" panose="02040503050406030204" pitchFamily="18" charset="0"/>
                            <a:ea typeface="Cambria Math" panose="02040503050406030204" pitchFamily="18" charset="0"/>
                          </a:rPr>
                          <m:t>𝐶𝑆</m:t>
                        </m:r>
                      </m:e>
                      <m:sub>
                        <m:r>
                          <a:rPr lang="fr-FR" sz="2000" b="0" i="1" smtClean="0">
                            <a:solidFill>
                              <a:schemeClr val="accent2">
                                <a:lumMod val="75000"/>
                              </a:schemeClr>
                            </a:solidFill>
                            <a:latin typeface="Cambria Math" panose="02040503050406030204" pitchFamily="18" charset="0"/>
                            <a:ea typeface="Cambria Math" panose="02040503050406030204" pitchFamily="18" charset="0"/>
                          </a:rPr>
                          <m:t>𝑓</m:t>
                        </m:r>
                        <m:r>
                          <a:rPr lang="fr-FR" sz="2000" i="1">
                            <a:solidFill>
                              <a:schemeClr val="accent2">
                                <a:lumMod val="75000"/>
                              </a:schemeClr>
                            </a:solidFill>
                            <a:latin typeface="Cambria Math" panose="02040503050406030204" pitchFamily="18" charset="0"/>
                            <a:ea typeface="Cambria Math" panose="02040503050406030204" pitchFamily="18" charset="0"/>
                          </a:rPr>
                          <m:t>,</m:t>
                        </m:r>
                        <m:r>
                          <a:rPr lang="fr-FR" sz="2000" b="0" i="1" smtClean="0">
                            <a:solidFill>
                              <a:schemeClr val="accent2">
                                <a:lumMod val="75000"/>
                              </a:schemeClr>
                            </a:solidFill>
                            <a:latin typeface="Cambria Math" panose="02040503050406030204" pitchFamily="18" charset="0"/>
                            <a:ea typeface="Cambria Math" panose="02040503050406030204" pitchFamily="18" charset="0"/>
                          </a:rPr>
                          <m:t>𝑖</m:t>
                        </m:r>
                      </m:sub>
                    </m:sSub>
                    <m:r>
                      <a:rPr lang="fr-FR" sz="2000" i="1">
                        <a:solidFill>
                          <a:schemeClr val="accent2">
                            <a:lumMod val="75000"/>
                          </a:schemeClr>
                        </a:solidFill>
                        <a:latin typeface="Cambria Math" panose="02040503050406030204" pitchFamily="18" charset="0"/>
                        <a:ea typeface="Cambria Math" panose="02040503050406030204" pitchFamily="18" charset="0"/>
                      </a:rPr>
                      <m:t>×</m:t>
                    </m:r>
                    <m:r>
                      <a:rPr lang="fr-FR" sz="2000" i="1">
                        <a:solidFill>
                          <a:schemeClr val="accent2">
                            <a:lumMod val="75000"/>
                          </a:schemeClr>
                        </a:solidFill>
                        <a:latin typeface="Cambria Math" panose="02040503050406030204" pitchFamily="18" charset="0"/>
                        <a:ea typeface="Cambria Math" panose="02040503050406030204" pitchFamily="18" charset="0"/>
                      </a:rPr>
                      <m:t>𝐹</m:t>
                    </m:r>
                    <m:r>
                      <a:rPr lang="fr-FR" sz="2000" b="0" i="1" smtClean="0">
                        <a:solidFill>
                          <a:schemeClr val="accent2">
                            <a:lumMod val="75000"/>
                          </a:schemeClr>
                        </a:solidFill>
                        <a:latin typeface="Cambria Math" panose="02040503050406030204" pitchFamily="18" charset="0"/>
                        <a:ea typeface="Cambria Math" panose="02040503050406030204" pitchFamily="18" charset="0"/>
                      </a:rPr>
                      <m:t>)+</m:t>
                    </m:r>
                    <m:sSub>
                      <m:sSubPr>
                        <m:ctrlPr>
                          <a:rPr lang="fr-FR" sz="2000" i="1">
                            <a:solidFill>
                              <a:schemeClr val="accent2">
                                <a:lumMod val="75000"/>
                              </a:schemeClr>
                            </a:solidFill>
                            <a:latin typeface="Cambria Math" panose="02040503050406030204" pitchFamily="18" charset="0"/>
                            <a:ea typeface="Cambria Math" panose="02040503050406030204" pitchFamily="18" charset="0"/>
                          </a:rPr>
                        </m:ctrlPr>
                      </m:sSubPr>
                      <m:e>
                        <m:r>
                          <a:rPr lang="fr-FR" sz="2000" i="1">
                            <a:solidFill>
                              <a:schemeClr val="accent2">
                                <a:lumMod val="75000"/>
                              </a:schemeClr>
                            </a:solidFill>
                            <a:latin typeface="Cambria Math" panose="02040503050406030204" pitchFamily="18" charset="0"/>
                            <a:ea typeface="Cambria Math" panose="02040503050406030204" pitchFamily="18" charset="0"/>
                          </a:rPr>
                          <m:t>(</m:t>
                        </m:r>
                        <m:r>
                          <a:rPr lang="fr-FR" sz="2000" i="1">
                            <a:solidFill>
                              <a:schemeClr val="accent2">
                                <a:lumMod val="75000"/>
                              </a:schemeClr>
                            </a:solidFill>
                            <a:latin typeface="Cambria Math" panose="02040503050406030204" pitchFamily="18" charset="0"/>
                            <a:ea typeface="Cambria Math" panose="02040503050406030204" pitchFamily="18" charset="0"/>
                          </a:rPr>
                          <m:t>𝐶𝑆</m:t>
                        </m:r>
                      </m:e>
                      <m:sub>
                        <m:r>
                          <a:rPr lang="fr-FR" sz="2000" b="0" i="1" smtClean="0">
                            <a:solidFill>
                              <a:schemeClr val="accent2">
                                <a:lumMod val="75000"/>
                              </a:schemeClr>
                            </a:solidFill>
                            <a:latin typeface="Cambria Math" panose="02040503050406030204" pitchFamily="18" charset="0"/>
                            <a:ea typeface="Cambria Math" panose="02040503050406030204" pitchFamily="18" charset="0"/>
                          </a:rPr>
                          <m:t>𝑐</m:t>
                        </m:r>
                        <m:r>
                          <a:rPr lang="fr-FR" sz="2000" i="1">
                            <a:solidFill>
                              <a:schemeClr val="accent2">
                                <a:lumMod val="75000"/>
                              </a:schemeClr>
                            </a:solidFill>
                            <a:latin typeface="Cambria Math" panose="02040503050406030204" pitchFamily="18" charset="0"/>
                            <a:ea typeface="Cambria Math" panose="02040503050406030204" pitchFamily="18" charset="0"/>
                          </a:rPr>
                          <m:t>,</m:t>
                        </m:r>
                        <m:r>
                          <a:rPr lang="fr-FR" sz="2000" i="1">
                            <a:solidFill>
                              <a:schemeClr val="accent2">
                                <a:lumMod val="75000"/>
                              </a:schemeClr>
                            </a:solidFill>
                            <a:latin typeface="Cambria Math" panose="02040503050406030204" pitchFamily="18" charset="0"/>
                            <a:ea typeface="Cambria Math" panose="02040503050406030204" pitchFamily="18" charset="0"/>
                          </a:rPr>
                          <m:t>𝑖</m:t>
                        </m:r>
                      </m:sub>
                    </m:sSub>
                    <m:r>
                      <a:rPr lang="fr-FR" sz="2000" i="1">
                        <a:solidFill>
                          <a:schemeClr val="accent2">
                            <a:lumMod val="75000"/>
                          </a:schemeClr>
                        </a:solidFill>
                        <a:latin typeface="Cambria Math" panose="02040503050406030204" pitchFamily="18" charset="0"/>
                        <a:ea typeface="Cambria Math" panose="02040503050406030204" pitchFamily="18" charset="0"/>
                      </a:rPr>
                      <m:t>×</m:t>
                    </m:r>
                    <m:r>
                      <a:rPr lang="fr-FR" sz="2000" i="1">
                        <a:solidFill>
                          <a:schemeClr val="accent2">
                            <a:lumMod val="75000"/>
                          </a:schemeClr>
                        </a:solidFill>
                        <a:latin typeface="Cambria Math" panose="02040503050406030204" pitchFamily="18" charset="0"/>
                        <a:ea typeface="Cambria Math" panose="02040503050406030204" pitchFamily="18" charset="0"/>
                      </a:rPr>
                      <m:t>𝐹</m:t>
                    </m:r>
                    <m:r>
                      <a:rPr lang="fr-FR" sz="2000" i="1">
                        <a:solidFill>
                          <a:schemeClr val="accent2">
                            <a:lumMod val="75000"/>
                          </a:schemeClr>
                        </a:solidFill>
                        <a:latin typeface="Cambria Math" panose="02040503050406030204" pitchFamily="18" charset="0"/>
                        <a:ea typeface="Cambria Math" panose="02040503050406030204" pitchFamily="18" charset="0"/>
                      </a:rPr>
                      <m:t>)</m:t>
                    </m:r>
                  </m:oMath>
                </a14:m>
                <a:r>
                  <a:rPr lang="fr-FR" sz="2000" dirty="0">
                    <a:solidFill>
                      <a:schemeClr val="accent2">
                        <a:lumMod val="75000"/>
                      </a:schemeClr>
                    </a:solidFill>
                  </a:rPr>
                  <a:t> </a:t>
                </a:r>
              </a:p>
              <a:p>
                <a:pPr algn="just"/>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ea typeface="Cambria Math" panose="02040503050406030204" pitchFamily="18" charset="0"/>
                            </a:rPr>
                          </m:ctrlPr>
                        </m:sSubPr>
                        <m:e>
                          <m:r>
                            <a:rPr lang="el-GR" sz="2000" i="1" dirty="0">
                              <a:latin typeface="Cambria Math" panose="02040503050406030204" pitchFamily="18" charset="0"/>
                              <a:ea typeface="Cambria Math" panose="02040503050406030204" pitchFamily="18" charset="0"/>
                            </a:rPr>
                            <m:t>𝜆</m:t>
                          </m:r>
                        </m:e>
                        <m:sub>
                          <m:r>
                            <a:rPr lang="fr-FR" sz="2000" b="0" i="1" smtClean="0">
                              <a:latin typeface="Cambria Math" panose="02040503050406030204" pitchFamily="18" charset="0"/>
                              <a:ea typeface="Cambria Math" panose="02040503050406030204" pitchFamily="18" charset="0"/>
                            </a:rPr>
                            <m:t>𝑖</m:t>
                          </m:r>
                        </m:sub>
                      </m:sSub>
                      <m:r>
                        <a:rPr lang="fr-FR" sz="2000" b="0" i="0" smtClean="0">
                          <a:latin typeface="Cambria Math" panose="02040503050406030204" pitchFamily="18" charset="0"/>
                          <a:ea typeface="Cambria Math" panose="02040503050406030204" pitchFamily="18" charset="0"/>
                        </a:rPr>
                        <m:t> :</m:t>
                      </m:r>
                      <m:r>
                        <a:rPr lang="fr-FR" sz="2000" i="1">
                          <a:latin typeface="Cambria Math" panose="02040503050406030204" pitchFamily="18" charset="0"/>
                          <a:ea typeface="Cambria Math" panose="02040503050406030204" pitchFamily="18" charset="0"/>
                        </a:rPr>
                        <m:t>𝑑𝑢𝑒</m:t>
                      </m:r>
                      <m:r>
                        <a:rPr lang="fr-FR" sz="2000" i="1">
                          <a:latin typeface="Cambria Math" panose="02040503050406030204" pitchFamily="18" charset="0"/>
                          <a:ea typeface="Cambria Math" panose="02040503050406030204" pitchFamily="18" charset="0"/>
                        </a:rPr>
                        <m:t> </m:t>
                      </m:r>
                      <m:r>
                        <a:rPr lang="fr-FR" sz="2000" i="1">
                          <a:latin typeface="Cambria Math" panose="02040503050406030204" pitchFamily="18" charset="0"/>
                          <a:ea typeface="Cambria Math" panose="02040503050406030204" pitchFamily="18" charset="0"/>
                        </a:rPr>
                        <m:t>𝑡𝑜</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𝑡h𝑒</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𝑑𝑒𝑐𝑎𝑦</m:t>
                      </m:r>
                    </m:oMath>
                  </m:oMathPara>
                </a14:m>
                <a:endParaRPr lang="fr-FR" sz="2000" i="1" dirty="0">
                  <a:ea typeface="Cambria Math" panose="02040503050406030204" pitchFamily="18" charset="0"/>
                </a:endParaRPr>
              </a:p>
              <a:p>
                <a:pPr algn="just"/>
                <a14:m>
                  <m:oMathPara xmlns:m="http://schemas.openxmlformats.org/officeDocument/2006/math">
                    <m:oMathParaPr>
                      <m:jc m:val="centerGroup"/>
                    </m:oMathParaPr>
                    <m:oMath xmlns:m="http://schemas.openxmlformats.org/officeDocument/2006/math">
                      <m:r>
                        <a:rPr lang="fr-FR" sz="2000" b="0" i="1" smtClean="0">
                          <a:latin typeface="Cambria Math" panose="02040503050406030204" pitchFamily="18" charset="0"/>
                          <a:ea typeface="Cambria Math" panose="02040503050406030204" pitchFamily="18" charset="0"/>
                        </a:rPr>
                        <m:t>𝐹</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𝐹𝑙𝑢𝑥</m:t>
                      </m:r>
                    </m:oMath>
                  </m:oMathPara>
                </a14:m>
                <a:endParaRPr lang="fr-FR" sz="2000" b="0" i="1"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𝐶𝑆</m:t>
                          </m:r>
                        </m:e>
                        <m:sub>
                          <m:r>
                            <a:rPr lang="fr-FR" sz="2000" b="0" i="1" smtClean="0">
                              <a:latin typeface="Cambria Math" panose="02040503050406030204" pitchFamily="18" charset="0"/>
                              <a:ea typeface="Cambria Math" panose="02040503050406030204" pitchFamily="18" charset="0"/>
                            </a:rPr>
                            <m:t>𝑓</m:t>
                          </m:r>
                          <m:r>
                            <a:rPr lang="fr-FR" sz="2000" i="1">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𝑖</m:t>
                          </m:r>
                        </m:sub>
                      </m:sSub>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𝐶𝑟𝑜𝑠𝑠</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𝑆𝑒𝑐𝑡𝑖𝑜𝑛</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𝑑𝑢𝑒</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𝑡𝑜</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𝑓𝑖𝑠𝑠𝑖𝑜𝑛</m:t>
                      </m:r>
                    </m:oMath>
                  </m:oMathPara>
                </a14:m>
                <a:endParaRPr lang="fr-FR" sz="2000" b="0" dirty="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fr-FR" sz="2000" i="1" smtClean="0">
                              <a:latin typeface="Cambria Math" panose="02040503050406030204" pitchFamily="18" charset="0"/>
                              <a:ea typeface="Cambria Math" panose="02040503050406030204" pitchFamily="18" charset="0"/>
                            </a:rPr>
                          </m:ctrlPr>
                        </m:sSubPr>
                        <m:e>
                          <m:r>
                            <a:rPr lang="fr-FR" sz="2000" i="1">
                              <a:latin typeface="Cambria Math" panose="02040503050406030204" pitchFamily="18" charset="0"/>
                              <a:ea typeface="Cambria Math" panose="02040503050406030204" pitchFamily="18" charset="0"/>
                            </a:rPr>
                            <m:t>𝐶𝑆</m:t>
                          </m:r>
                        </m:e>
                        <m:sub>
                          <m:r>
                            <a:rPr lang="fr-FR" sz="2000" b="0" i="1" smtClean="0">
                              <a:latin typeface="Cambria Math" panose="02040503050406030204" pitchFamily="18" charset="0"/>
                              <a:ea typeface="Cambria Math" panose="02040503050406030204" pitchFamily="18" charset="0"/>
                            </a:rPr>
                            <m:t>𝑐</m:t>
                          </m:r>
                          <m:r>
                            <a:rPr lang="fr-FR" sz="2000" i="1">
                              <a:latin typeface="Cambria Math" panose="02040503050406030204" pitchFamily="18" charset="0"/>
                              <a:ea typeface="Cambria Math" panose="02040503050406030204" pitchFamily="18" charset="0"/>
                            </a:rPr>
                            <m:t>,</m:t>
                          </m:r>
                          <m:r>
                            <a:rPr lang="fr-FR" sz="2000" b="0" i="1" smtClean="0">
                              <a:latin typeface="Cambria Math" panose="02040503050406030204" pitchFamily="18" charset="0"/>
                              <a:ea typeface="Cambria Math" panose="02040503050406030204" pitchFamily="18" charset="0"/>
                            </a:rPr>
                            <m:t>𝑖</m:t>
                          </m:r>
                        </m:sub>
                      </m:sSub>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𝐶𝑟𝑜𝑠𝑠</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𝑆𝑒𝑐𝑡𝑖𝑜𝑛</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𝑑𝑢𝑒</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𝑡𝑜</m:t>
                      </m:r>
                      <m:r>
                        <a:rPr lang="fr-FR" sz="2000" b="0" i="1" smtClean="0">
                          <a:latin typeface="Cambria Math" panose="02040503050406030204" pitchFamily="18" charset="0"/>
                          <a:ea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𝑐𝑎𝑝𝑡𝑢𝑟𝑒</m:t>
                      </m:r>
                    </m:oMath>
                  </m:oMathPara>
                </a14:m>
                <a:endParaRPr lang="fr-FR" sz="2000" b="0" dirty="0">
                  <a:ea typeface="Cambria Math" panose="02040503050406030204" pitchFamily="18" charset="0"/>
                </a:endParaRPr>
              </a:p>
              <a:p>
                <a:pPr algn="just"/>
                <a:endParaRPr lang="fr-FR" sz="2000" b="0" dirty="0">
                  <a:ea typeface="Cambria Math" panose="02040503050406030204" pitchFamily="18" charset="0"/>
                </a:endParaRPr>
              </a:p>
              <a:p>
                <a:pPr algn="just"/>
                <a:endParaRPr lang="fr-FR" sz="2000" b="0" dirty="0">
                  <a:ea typeface="Cambria Math" panose="02040503050406030204" pitchFamily="18" charset="0"/>
                </a:endParaRPr>
              </a:p>
              <a:p>
                <a:pPr algn="just"/>
                <a:endParaRPr lang="fr-FR" sz="2000" b="0" dirty="0">
                  <a:ea typeface="Cambria Math" panose="02040503050406030204" pitchFamily="18" charset="0"/>
                </a:endParaRPr>
              </a:p>
              <a:p>
                <a:pPr algn="just"/>
                <a:endParaRPr lang="fr-FR" sz="2000" dirty="0"/>
              </a:p>
              <a:p>
                <a:endParaRPr lang="fr-FR" dirty="0"/>
              </a:p>
            </p:txBody>
          </p:sp>
        </mc:Choice>
        <mc:Fallback xmlns="">
          <p:sp>
            <p:nvSpPr>
              <p:cNvPr id="6" name="ZoneTexte 5">
                <a:extLst>
                  <a:ext uri="{FF2B5EF4-FFF2-40B4-BE49-F238E27FC236}">
                    <a16:creationId xmlns:a16="http://schemas.microsoft.com/office/drawing/2014/main" id="{E88DBCD3-0D0D-4A2A-A318-0D781DB93734}"/>
                  </a:ext>
                </a:extLst>
              </p:cNvPr>
              <p:cNvSpPr txBox="1">
                <a:spLocks noRot="1" noChangeAspect="1" noMove="1" noResize="1" noEditPoints="1" noAdjustHandles="1" noChangeArrowheads="1" noChangeShapeType="1" noTextEdit="1"/>
              </p:cNvSpPr>
              <p:nvPr/>
            </p:nvSpPr>
            <p:spPr>
              <a:xfrm>
                <a:off x="1953126" y="1185863"/>
                <a:ext cx="8285748" cy="6801606"/>
              </a:xfrm>
              <a:prstGeom prst="rect">
                <a:avLst/>
              </a:prstGeom>
              <a:blipFill>
                <a:blip r:embed="rId2"/>
                <a:stretch>
                  <a:fillRect/>
                </a:stretch>
              </a:blipFill>
            </p:spPr>
            <p:txBody>
              <a:bodyPr/>
              <a:lstStyle/>
              <a:p>
                <a:r>
                  <a:rPr lang="fr-FR">
                    <a:noFill/>
                  </a:rPr>
                  <a:t> </a:t>
                </a:r>
              </a:p>
            </p:txBody>
          </p:sp>
        </mc:Fallback>
      </mc:AlternateContent>
      <p:sp>
        <p:nvSpPr>
          <p:cNvPr id="7" name="Accolade fermante 6">
            <a:extLst>
              <a:ext uri="{FF2B5EF4-FFF2-40B4-BE49-F238E27FC236}">
                <a16:creationId xmlns:a16="http://schemas.microsoft.com/office/drawing/2014/main" id="{1729C5DF-96BE-4685-89BA-94DF97A070E0}"/>
              </a:ext>
            </a:extLst>
          </p:cNvPr>
          <p:cNvSpPr/>
          <p:nvPr/>
        </p:nvSpPr>
        <p:spPr>
          <a:xfrm rot="5400000">
            <a:off x="8615196" y="2886832"/>
            <a:ext cx="365123" cy="1657683"/>
          </a:xfrm>
          <a:prstGeom prst="rightBrace">
            <a:avLst/>
          </a:prstGeom>
          <a:ln w="127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ZoneTexte 7">
            <a:extLst>
              <a:ext uri="{FF2B5EF4-FFF2-40B4-BE49-F238E27FC236}">
                <a16:creationId xmlns:a16="http://schemas.microsoft.com/office/drawing/2014/main" id="{654EE8DA-640F-435A-A419-8A256C5D2A38}"/>
              </a:ext>
            </a:extLst>
          </p:cNvPr>
          <p:cNvSpPr txBox="1"/>
          <p:nvPr/>
        </p:nvSpPr>
        <p:spPr>
          <a:xfrm>
            <a:off x="8264598" y="4002508"/>
            <a:ext cx="1066318" cy="307777"/>
          </a:xfrm>
          <a:prstGeom prst="rect">
            <a:avLst/>
          </a:prstGeom>
          <a:noFill/>
        </p:spPr>
        <p:txBody>
          <a:bodyPr wrap="none" rtlCol="0">
            <a:spAutoFit/>
          </a:bodyPr>
          <a:lstStyle/>
          <a:p>
            <a:r>
              <a:rPr lang="fr-FR" sz="1400" dirty="0" err="1">
                <a:solidFill>
                  <a:schemeClr val="accent5">
                    <a:lumMod val="60000"/>
                    <a:lumOff val="40000"/>
                  </a:schemeClr>
                </a:solidFill>
              </a:rPr>
              <a:t>negligible</a:t>
            </a:r>
            <a:endParaRPr lang="fr-FR" sz="1400" dirty="0">
              <a:solidFill>
                <a:schemeClr val="accent5">
                  <a:lumMod val="60000"/>
                  <a:lumOff val="40000"/>
                </a:schemeClr>
              </a:solidFill>
            </a:endParaRPr>
          </a:p>
        </p:txBody>
      </p:sp>
      <p:sp>
        <p:nvSpPr>
          <p:cNvPr id="3" name="Footer Placeholder 2">
            <a:extLst>
              <a:ext uri="{FF2B5EF4-FFF2-40B4-BE49-F238E27FC236}">
                <a16:creationId xmlns:a16="http://schemas.microsoft.com/office/drawing/2014/main" id="{80917125-6E76-4150-A6C6-37DC07CBE5B6}"/>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7FBAD0C8-AE75-4DA9-B9D5-DF11E46B21C1}"/>
              </a:ext>
            </a:extLst>
          </p:cNvPr>
          <p:cNvSpPr>
            <a:spLocks noGrp="1"/>
          </p:cNvSpPr>
          <p:nvPr>
            <p:ph type="sldNum" sz="quarter" idx="12"/>
          </p:nvPr>
        </p:nvSpPr>
        <p:spPr/>
        <p:txBody>
          <a:bodyPr/>
          <a:lstStyle/>
          <a:p>
            <a:fld id="{0CBC77A0-1F4E-42FF-9FFC-F45C3A64AF90}" type="slidenum">
              <a:rPr lang="fr-FR" smtClean="0"/>
              <a:t>36</a:t>
            </a:fld>
            <a:endParaRPr lang="fr-FR"/>
          </a:p>
        </p:txBody>
      </p:sp>
    </p:spTree>
    <p:extLst>
      <p:ext uri="{BB962C8B-B14F-4D97-AF65-F5344CB8AC3E}">
        <p14:creationId xmlns:p14="http://schemas.microsoft.com/office/powerpoint/2010/main" val="3601657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F6110A-BD23-4EE2-A183-1FE73545B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0485" y="2481569"/>
            <a:ext cx="3211977" cy="2408982"/>
          </a:xfrm>
          <a:prstGeom prst="rect">
            <a:avLst/>
          </a:prstGeom>
        </p:spPr>
      </p:pic>
      <p:sp>
        <p:nvSpPr>
          <p:cNvPr id="9" name="Rectangle 8">
            <a:extLst>
              <a:ext uri="{FF2B5EF4-FFF2-40B4-BE49-F238E27FC236}">
                <a16:creationId xmlns:a16="http://schemas.microsoft.com/office/drawing/2014/main" id="{D181EA9F-82B9-48BA-A093-FDDB8447E48A}"/>
              </a:ext>
            </a:extLst>
          </p:cNvPr>
          <p:cNvSpPr/>
          <p:nvPr/>
        </p:nvSpPr>
        <p:spPr>
          <a:xfrm>
            <a:off x="6622289" y="4847382"/>
            <a:ext cx="2197959" cy="2893100"/>
          </a:xfrm>
          <a:prstGeom prst="rect">
            <a:avLst/>
          </a:prstGeom>
        </p:spPr>
        <p:txBody>
          <a:bodyPr wrap="square">
            <a:spAutoFit/>
          </a:bodyPr>
          <a:lstStyle/>
          <a:p>
            <a:r>
              <a:rPr lang="fr-FR" sz="1400" b="1" dirty="0"/>
              <a:t>t₁/₂ = 11.97 ± 0.22 µs</a:t>
            </a:r>
          </a:p>
          <a:p>
            <a:r>
              <a:rPr lang="fr-FR" sz="1400" dirty="0"/>
              <a:t>χ² / </a:t>
            </a:r>
            <a:r>
              <a:rPr lang="fr-FR" sz="1400" dirty="0" err="1"/>
              <a:t>ndf</a:t>
            </a:r>
            <a:r>
              <a:rPr lang="fr-FR" sz="1400" dirty="0"/>
              <a:t> = 1.35 </a:t>
            </a:r>
          </a:p>
          <a:p>
            <a:r>
              <a:rPr lang="fr-FR" sz="1400" dirty="0"/>
              <a:t>p-value = 6.427e-02</a:t>
            </a:r>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p:txBody>
      </p:sp>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37</a:t>
            </a:fld>
            <a:endParaRPr lang="fr-FR"/>
          </a:p>
        </p:txBody>
      </p:sp>
      <mc:AlternateContent xmlns:mc="http://schemas.openxmlformats.org/markup-compatibility/2006" xmlns:a14="http://schemas.microsoft.com/office/drawing/2010/main">
        <mc:Choice Requires="a14">
          <p:sp>
            <p:nvSpPr>
              <p:cNvPr id="5" name="Title 4"/>
              <p:cNvSpPr>
                <a:spLocks noGrp="1"/>
              </p:cNvSpPr>
              <p:nvPr>
                <p:ph type="title"/>
              </p:nvPr>
            </p:nvSpPr>
            <p:spPr/>
            <p:txBody>
              <a:bodyPr/>
              <a:lstStyle/>
              <a:p>
                <a:r>
                  <a:rPr lang="fr-FR" b="1" dirty="0" err="1"/>
                  <a:t>Analysis</a:t>
                </a:r>
                <a:r>
                  <a:rPr lang="fr-FR" b="1" dirty="0"/>
                  <a:t> - </a:t>
                </a:r>
                <a14:m>
                  <m:oMath xmlns:m="http://schemas.openxmlformats.org/officeDocument/2006/math">
                    <m:r>
                      <a:rPr lang="fr-FR" b="1" i="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r>
                      <a:rPr lang="fr-FR" b="1" i="1">
                        <a:latin typeface="Cambria Math" panose="02040503050406030204" pitchFamily="18" charset="0"/>
                      </a:rPr>
                      <m:t> </m:t>
                    </m:r>
                  </m:oMath>
                </a14:m>
                <a:r>
                  <a:rPr lang="fr-FR" b="1" dirty="0"/>
                  <a:t>- </a:t>
                </a:r>
                <a:r>
                  <a:rPr lang="en-US" b="1" baseline="30000" dirty="0"/>
                  <a:t>100</a:t>
                </a:r>
                <a:r>
                  <a:rPr lang="en-US" b="1" dirty="0"/>
                  <a:t>Nb</a:t>
                </a:r>
                <a:endParaRPr lang="fr-FR" dirty="0"/>
              </a:p>
            </p:txBody>
          </p:sp>
        </mc:Choice>
        <mc:Fallback xmlns="">
          <p:sp>
            <p:nvSpPr>
              <p:cNvPr id="5" name="Title 4"/>
              <p:cNvSpPr>
                <a:spLocks noGrp="1" noRot="1" noChangeAspect="1" noMove="1" noResize="1" noEditPoints="1" noAdjustHandles="1" noChangeArrowheads="1" noChangeShapeType="1" noTextEdit="1"/>
              </p:cNvSpPr>
              <p:nvPr>
                <p:ph type="title"/>
              </p:nvPr>
            </p:nvSpPr>
            <p:spPr>
              <a:blipFill>
                <a:blip r:embed="rId5"/>
                <a:stretch>
                  <a:fillRect l="-2273" t="-14685"/>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818472E5-F2C1-431C-853D-433116007653}"/>
              </a:ext>
            </a:extLst>
          </p:cNvPr>
          <p:cNvPicPr>
            <a:picLocks noChangeAspect="1"/>
          </p:cNvPicPr>
          <p:nvPr/>
        </p:nvPicPr>
        <p:blipFill rotWithShape="1">
          <a:blip r:embed="rId6">
            <a:extLst>
              <a:ext uri="{28A0092B-C50C-407E-A947-70E740481C1C}">
                <a14:useLocalDpi xmlns:a14="http://schemas.microsoft.com/office/drawing/2010/main" val="0"/>
              </a:ext>
            </a:extLst>
          </a:blip>
          <a:srcRect t="5843"/>
          <a:stretch/>
        </p:blipFill>
        <p:spPr>
          <a:xfrm>
            <a:off x="32213" y="1714118"/>
            <a:ext cx="5807736" cy="4101276"/>
          </a:xfrm>
          <a:prstGeom prst="rect">
            <a:avLst/>
          </a:prstGeom>
        </p:spPr>
      </p:pic>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83BBC670-BFEE-45C8-8E13-832A7580A7FC}"/>
                  </a:ext>
                </a:extLst>
              </p:cNvPr>
              <p:cNvSpPr/>
              <p:nvPr/>
            </p:nvSpPr>
            <p:spPr>
              <a:xfrm>
                <a:off x="1757973" y="1358254"/>
                <a:ext cx="2962735" cy="394210"/>
              </a:xfrm>
              <a:prstGeom prst="rect">
                <a:avLst/>
              </a:prstGeom>
            </p:spPr>
            <p:txBody>
              <a:bodyPr wrap="none">
                <a:spAutoFit/>
              </a:bodyPr>
              <a:lstStyle/>
              <a:p>
                <a:pPr algn="ctr"/>
                <a14:m>
                  <m:oMath xmlns:m="http://schemas.openxmlformats.org/officeDocument/2006/math">
                    <m:r>
                      <a:rPr lang="fr-FR" b="1" i="0" smtClean="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r>
                      <a:rPr lang="fr-FR" b="1" i="0">
                        <a:latin typeface="Cambria Math" panose="02040503050406030204" pitchFamily="18" charset="0"/>
                      </a:rPr>
                      <m:t>≅</m:t>
                    </m:r>
                    <m:r>
                      <a:rPr lang="fr-FR" b="1" i="0" smtClean="0">
                        <a:latin typeface="Cambria Math" panose="02040503050406030204" pitchFamily="18" charset="0"/>
                      </a:rPr>
                      <m:t>𝟒𝟎</m:t>
                    </m:r>
                    <m:r>
                      <a:rPr lang="fr-FR" b="1" i="0">
                        <a:latin typeface="Cambria Math" panose="02040503050406030204" pitchFamily="18" charset="0"/>
                      </a:rPr>
                      <m:t>  </m:t>
                    </m:r>
                    <m:r>
                      <a:rPr lang="fr-FR" b="1" i="0">
                        <a:latin typeface="Cambria Math" panose="02040503050406030204" pitchFamily="18" charset="0"/>
                        <a:ea typeface="Cambria Math" panose="02040503050406030204" pitchFamily="18" charset="0"/>
                      </a:rPr>
                      <m:t>𝛍</m:t>
                    </m:r>
                    <m:r>
                      <a:rPr lang="fr-FR" b="1" i="0">
                        <a:latin typeface="Cambria Math" panose="02040503050406030204" pitchFamily="18" charset="0"/>
                        <a:ea typeface="Cambria Math" panose="02040503050406030204" pitchFamily="18" charset="0"/>
                      </a:rPr>
                      <m:t>𝐬</m:t>
                    </m:r>
                  </m:oMath>
                </a14:m>
                <a:r>
                  <a:rPr lang="fr-FR" b="1" dirty="0"/>
                  <a:t> </a:t>
                </a:r>
                <a14:m>
                  <m:oMath xmlns:m="http://schemas.openxmlformats.org/officeDocument/2006/math">
                    <m:r>
                      <a:rPr lang="fr-FR" b="1">
                        <a:latin typeface="Cambria Math" panose="02040503050406030204" pitchFamily="18" charset="0"/>
                      </a:rPr>
                      <m:t>≅</m:t>
                    </m:r>
                  </m:oMath>
                </a14:m>
                <a:r>
                  <a:rPr lang="en-US" b="1" dirty="0">
                    <a:latin typeface="Poppins" panose="020B0604020202020204" charset="0"/>
                    <a:cs typeface="Poppins" panose="020B0604020202020204" charset="0"/>
                  </a:rPr>
                  <a:t> </a:t>
                </a:r>
                <a:r>
                  <a:rPr lang="en-US" dirty="0">
                    <a:latin typeface="Poppins" panose="020B0604020202020204" charset="0"/>
                    <a:cs typeface="Poppins" panose="020B0604020202020204" charset="0"/>
                  </a:rPr>
                  <a:t>3*</a:t>
                </a:r>
                <a14:m>
                  <m:oMath xmlns:m="http://schemas.openxmlformats.org/officeDocument/2006/math">
                    <m:sSub>
                      <m:sSubPr>
                        <m:ctrlPr>
                          <a:rPr lang="fr-FR" i="1" dirty="0">
                            <a:solidFill>
                              <a:srgbClr val="262626"/>
                            </a:solidFill>
                            <a:latin typeface="Cambria Math" panose="02040503050406030204" pitchFamily="18" charset="0"/>
                          </a:rPr>
                        </m:ctrlPr>
                      </m:sSubPr>
                      <m:e>
                        <m:r>
                          <m:rPr>
                            <m:sty m:val="p"/>
                          </m:rPr>
                          <a:rPr lang="fr-FR" i="0" dirty="0">
                            <a:solidFill>
                              <a:srgbClr val="262626"/>
                            </a:solidFill>
                            <a:latin typeface="Cambria Math" panose="02040503050406030204" pitchFamily="18" charset="0"/>
                          </a:rPr>
                          <m:t>t</m:t>
                        </m:r>
                      </m:e>
                      <m:sub>
                        <m:r>
                          <a:rPr lang="fr-FR" i="0" dirty="0">
                            <a:solidFill>
                              <a:srgbClr val="262626"/>
                            </a:solidFill>
                            <a:latin typeface="Cambria Math" panose="02040503050406030204" pitchFamily="18" charset="0"/>
                          </a:rPr>
                          <m:t>1/2</m:t>
                        </m:r>
                        <m:r>
                          <a:rPr lang="fr-FR" b="0" i="0" dirty="0" smtClean="0">
                            <a:solidFill>
                              <a:srgbClr val="262626"/>
                            </a:solidFill>
                            <a:latin typeface="Cambria Math" panose="02040503050406030204" pitchFamily="18" charset="0"/>
                          </a:rPr>
                          <m:t>,</m:t>
                        </m:r>
                        <m:r>
                          <m:rPr>
                            <m:sty m:val="p"/>
                          </m:rPr>
                          <a:rPr lang="fr-FR" b="0" i="0" dirty="0" smtClean="0">
                            <a:solidFill>
                              <a:srgbClr val="262626"/>
                            </a:solidFill>
                            <a:latin typeface="Cambria Math" panose="02040503050406030204" pitchFamily="18" charset="0"/>
                          </a:rPr>
                          <m:t>ms</m:t>
                        </m:r>
                      </m:sub>
                    </m:sSub>
                  </m:oMath>
                </a14:m>
                <a:endParaRPr lang="en-US" b="1" dirty="0">
                  <a:latin typeface="Poppins" panose="020B0604020202020204" charset="0"/>
                  <a:cs typeface="Poppins" panose="020B0604020202020204" charset="0"/>
                </a:endParaRPr>
              </a:p>
            </p:txBody>
          </p:sp>
        </mc:Choice>
        <mc:Fallback xmlns="">
          <p:sp>
            <p:nvSpPr>
              <p:cNvPr id="13" name="Rectangle 12">
                <a:extLst>
                  <a:ext uri="{FF2B5EF4-FFF2-40B4-BE49-F238E27FC236}">
                    <a16:creationId xmlns:a16="http://schemas.microsoft.com/office/drawing/2014/main" id="{83BBC670-BFEE-45C8-8E13-832A7580A7FC}"/>
                  </a:ext>
                </a:extLst>
              </p:cNvPr>
              <p:cNvSpPr>
                <a:spLocks noRot="1" noChangeAspect="1" noMove="1" noResize="1" noEditPoints="1" noAdjustHandles="1" noChangeArrowheads="1" noChangeShapeType="1" noTextEdit="1"/>
              </p:cNvSpPr>
              <p:nvPr/>
            </p:nvSpPr>
            <p:spPr>
              <a:xfrm>
                <a:off x="1757973" y="1358254"/>
                <a:ext cx="2962735" cy="394210"/>
              </a:xfrm>
              <a:prstGeom prst="rect">
                <a:avLst/>
              </a:prstGeom>
              <a:blipFill>
                <a:blip r:embed="rId7"/>
                <a:stretch>
                  <a:fillRect t="-7813" b="-20313"/>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9B96944-9230-4BB2-B4A0-5C52C051D638}"/>
              </a:ext>
            </a:extLst>
          </p:cNvPr>
          <p:cNvSpPr txBox="1"/>
          <p:nvPr/>
        </p:nvSpPr>
        <p:spPr>
          <a:xfrm>
            <a:off x="9883763" y="4847382"/>
            <a:ext cx="6151032" cy="738664"/>
          </a:xfrm>
          <a:prstGeom prst="rect">
            <a:avLst/>
          </a:prstGeom>
          <a:noFill/>
        </p:spPr>
        <p:txBody>
          <a:bodyPr wrap="square">
            <a:spAutoFit/>
          </a:bodyPr>
          <a:lstStyle/>
          <a:p>
            <a:r>
              <a:rPr lang="fr-FR" sz="1400" b="1" dirty="0"/>
              <a:t>t₁/₂= 12.27 ± 0.21 µs</a:t>
            </a:r>
          </a:p>
          <a:p>
            <a:r>
              <a:rPr lang="fr-FR" sz="1400" dirty="0"/>
              <a:t>χ² / </a:t>
            </a:r>
            <a:r>
              <a:rPr lang="fr-FR" sz="1400" dirty="0" err="1"/>
              <a:t>ndf</a:t>
            </a:r>
            <a:r>
              <a:rPr lang="fr-FR" sz="1400" dirty="0"/>
              <a:t> = 3.06</a:t>
            </a:r>
          </a:p>
          <a:p>
            <a:r>
              <a:rPr lang="fr-FR" sz="1400" dirty="0"/>
              <a:t>p-value = 9.947e-11</a:t>
            </a:r>
            <a:endParaRPr lang="en-US" sz="1400" dirty="0"/>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BFBF6D32-DE39-4B9F-8F39-68699E5EAC2A}"/>
                  </a:ext>
                </a:extLst>
              </p:cNvPr>
              <p:cNvSpPr/>
              <p:nvPr/>
            </p:nvSpPr>
            <p:spPr>
              <a:xfrm>
                <a:off x="636876" y="862238"/>
                <a:ext cx="7558858" cy="394210"/>
              </a:xfrm>
              <a:prstGeom prst="rect">
                <a:avLst/>
              </a:prstGeom>
            </p:spPr>
            <p:txBody>
              <a:bodyPr wrap="square">
                <a:spAutoFit/>
              </a:bodyPr>
              <a:lstStyle/>
              <a:p>
                <a:pPr lvl="0">
                  <a:defRPr/>
                </a:pPr>
                <a:r>
                  <a:rPr lang="fr-FR" dirty="0">
                    <a:solidFill>
                      <a:srgbClr val="262626"/>
                    </a:solidFill>
                  </a:rPr>
                  <a:t>For </a:t>
                </a:r>
                <a:r>
                  <a:rPr lang="fr-FR" dirty="0" err="1">
                    <a:solidFill>
                      <a:srgbClr val="262626"/>
                    </a:solidFill>
                  </a:rPr>
                  <a:t>which</a:t>
                </a:r>
                <a:r>
                  <a:rPr lang="fr-FR" dirty="0">
                    <a:solidFill>
                      <a:srgbClr val="262626"/>
                    </a:solidFill>
                  </a:rPr>
                  <a:t> </a:t>
                </a:r>
                <a14:m>
                  <m:oMath xmlns:m="http://schemas.openxmlformats.org/officeDocument/2006/math">
                    <m:r>
                      <a:rPr lang="fr-FR" b="1">
                        <a:latin typeface="Cambria Math" panose="02040503050406030204" pitchFamily="18" charset="0"/>
                      </a:rPr>
                      <m:t>𝚫</m:t>
                    </m:r>
                    <m:sSub>
                      <m:sSubPr>
                        <m:ctrlPr>
                          <a:rPr lang="fr-FR" b="1" i="1">
                            <a:latin typeface="Cambria Math" panose="02040503050406030204" pitchFamily="18" charset="0"/>
                          </a:rPr>
                        </m:ctrlPr>
                      </m:sSubPr>
                      <m:e>
                        <m:r>
                          <a:rPr lang="fr-FR" b="1">
                            <a:latin typeface="Cambria Math" panose="02040503050406030204" pitchFamily="18" charset="0"/>
                          </a:rPr>
                          <m:t>𝐭</m:t>
                        </m:r>
                      </m:e>
                      <m:sub>
                        <m:r>
                          <a:rPr lang="fr-FR" b="1">
                            <a:latin typeface="Cambria Math" panose="02040503050406030204" pitchFamily="18" charset="0"/>
                          </a:rPr>
                          <m:t>𝐆𝐚𝐭𝐞</m:t>
                        </m:r>
                      </m:sub>
                    </m:sSub>
                    <m:r>
                      <a:rPr lang="fr-FR" b="1" i="1">
                        <a:latin typeface="Cambria Math" panose="02040503050406030204" pitchFamily="18" charset="0"/>
                      </a:rPr>
                      <m:t> </m:t>
                    </m:r>
                  </m:oMath>
                </a14:m>
                <a:r>
                  <a:rPr lang="fr-FR" dirty="0">
                    <a:solidFill>
                      <a:srgbClr val="262626"/>
                    </a:solidFill>
                  </a:rPr>
                  <a:t>is the </a:t>
                </a:r>
                <a14:m>
                  <m:oMath xmlns:m="http://schemas.openxmlformats.org/officeDocument/2006/math">
                    <m:sSub>
                      <m:sSubPr>
                        <m:ctrlPr>
                          <a:rPr lang="fr-FR" i="1" dirty="0">
                            <a:solidFill>
                              <a:srgbClr val="262626"/>
                            </a:solidFill>
                            <a:latin typeface="Cambria Math" panose="02040503050406030204" pitchFamily="18" charset="0"/>
                          </a:rPr>
                        </m:ctrlPr>
                      </m:sSubPr>
                      <m:e>
                        <m:r>
                          <m:rPr>
                            <m:sty m:val="p"/>
                          </m:rPr>
                          <a:rPr lang="fr-FR" b="0" i="1" dirty="0">
                            <a:solidFill>
                              <a:srgbClr val="262626"/>
                            </a:solidFill>
                            <a:latin typeface="Cambria Math" panose="02040503050406030204" pitchFamily="18" charset="0"/>
                          </a:rPr>
                          <m:t>t</m:t>
                        </m:r>
                      </m:e>
                      <m:sub>
                        <m:r>
                          <a:rPr lang="fr-FR" b="0" i="1" dirty="0">
                            <a:solidFill>
                              <a:srgbClr val="262626"/>
                            </a:solidFill>
                            <a:latin typeface="Cambria Math" panose="02040503050406030204" pitchFamily="18" charset="0"/>
                          </a:rPr>
                          <m:t>1</m:t>
                        </m:r>
                        <m:r>
                          <a:rPr lang="fr-FR" b="0" dirty="0">
                            <a:solidFill>
                              <a:srgbClr val="262626"/>
                            </a:solidFill>
                            <a:latin typeface="Cambria Math" panose="02040503050406030204" pitchFamily="18" charset="0"/>
                          </a:rPr>
                          <m:t>/</m:t>
                        </m:r>
                        <m:r>
                          <a:rPr lang="fr-FR" b="0" i="1" dirty="0">
                            <a:solidFill>
                              <a:srgbClr val="262626"/>
                            </a:solidFill>
                            <a:latin typeface="Cambria Math" panose="02040503050406030204" pitchFamily="18" charset="0"/>
                          </a:rPr>
                          <m:t>2</m:t>
                        </m:r>
                      </m:sub>
                    </m:sSub>
                  </m:oMath>
                </a14:m>
                <a:r>
                  <a:rPr lang="fr-FR" dirty="0">
                    <a:solidFill>
                      <a:srgbClr val="262626"/>
                    </a:solidFill>
                  </a:rPr>
                  <a:t> of the </a:t>
                </a:r>
                <a:r>
                  <a:rPr lang="fr-FR" dirty="0" err="1">
                    <a:solidFill>
                      <a:srgbClr val="262626"/>
                    </a:solidFill>
                  </a:rPr>
                  <a:t>isomeric</a:t>
                </a:r>
                <a:r>
                  <a:rPr lang="fr-FR" dirty="0">
                    <a:solidFill>
                      <a:srgbClr val="262626"/>
                    </a:solidFill>
                  </a:rPr>
                  <a:t> </a:t>
                </a:r>
                <a:r>
                  <a:rPr lang="fr-FR" dirty="0" err="1">
                    <a:solidFill>
                      <a:srgbClr val="262626"/>
                    </a:solidFill>
                  </a:rPr>
                  <a:t>level</a:t>
                </a:r>
                <a:r>
                  <a:rPr lang="fr-FR" dirty="0">
                    <a:solidFill>
                      <a:srgbClr val="262626"/>
                    </a:solidFill>
                  </a:rPr>
                  <a:t> re-</a:t>
                </a:r>
                <a:r>
                  <a:rPr lang="fr-FR" dirty="0" err="1">
                    <a:solidFill>
                      <a:srgbClr val="262626"/>
                    </a:solidFill>
                  </a:rPr>
                  <a:t>produced</a:t>
                </a:r>
                <a:r>
                  <a:rPr lang="fr-FR" dirty="0">
                    <a:solidFill>
                      <a:srgbClr val="262626"/>
                    </a:solidFill>
                  </a:rPr>
                  <a:t> ? </a:t>
                </a:r>
                <a:endParaRPr lang="fr-FR" dirty="0"/>
              </a:p>
            </p:txBody>
          </p:sp>
        </mc:Choice>
        <mc:Fallback xmlns="">
          <p:sp>
            <p:nvSpPr>
              <p:cNvPr id="17" name="Rectangle 16">
                <a:extLst>
                  <a:ext uri="{FF2B5EF4-FFF2-40B4-BE49-F238E27FC236}">
                    <a16:creationId xmlns:a16="http://schemas.microsoft.com/office/drawing/2014/main" id="{BFBF6D32-DE39-4B9F-8F39-68699E5EAC2A}"/>
                  </a:ext>
                </a:extLst>
              </p:cNvPr>
              <p:cNvSpPr>
                <a:spLocks noRot="1" noChangeAspect="1" noMove="1" noResize="1" noEditPoints="1" noAdjustHandles="1" noChangeArrowheads="1" noChangeShapeType="1" noTextEdit="1"/>
              </p:cNvSpPr>
              <p:nvPr/>
            </p:nvSpPr>
            <p:spPr>
              <a:xfrm>
                <a:off x="636876" y="862238"/>
                <a:ext cx="7558858" cy="394210"/>
              </a:xfrm>
              <a:prstGeom prst="rect">
                <a:avLst/>
              </a:prstGeom>
              <a:blipFill>
                <a:blip r:embed="rId8"/>
                <a:stretch>
                  <a:fillRect l="-645" t="-6154" b="-18462"/>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AC9A9F6E-9A5B-4EA1-867E-3B16D8EF79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23493" y="164175"/>
            <a:ext cx="3704613" cy="2320940"/>
          </a:xfrm>
          <a:prstGeom prst="rect">
            <a:avLst/>
          </a:prstGeom>
        </p:spPr>
      </p:pic>
      <p:pic>
        <p:nvPicPr>
          <p:cNvPr id="20" name="Picture 19">
            <a:extLst>
              <a:ext uri="{FF2B5EF4-FFF2-40B4-BE49-F238E27FC236}">
                <a16:creationId xmlns:a16="http://schemas.microsoft.com/office/drawing/2014/main" id="{09DA29B9-3908-44A1-81F5-89E96597DB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52462" y="2441888"/>
            <a:ext cx="3207325" cy="2405494"/>
          </a:xfrm>
          <a:prstGeom prst="rect">
            <a:avLst/>
          </a:prstGeom>
        </p:spPr>
      </p:pic>
      <p:sp>
        <p:nvSpPr>
          <p:cNvPr id="21" name="Rectangle 20">
            <a:extLst>
              <a:ext uri="{FF2B5EF4-FFF2-40B4-BE49-F238E27FC236}">
                <a16:creationId xmlns:a16="http://schemas.microsoft.com/office/drawing/2014/main" id="{6B46799F-C043-4936-9484-EA9BA825DB23}"/>
              </a:ext>
            </a:extLst>
          </p:cNvPr>
          <p:cNvSpPr/>
          <p:nvPr/>
        </p:nvSpPr>
        <p:spPr>
          <a:xfrm>
            <a:off x="9889366" y="1000862"/>
            <a:ext cx="245233" cy="127931"/>
          </a:xfrm>
          <a:prstGeom prst="rect">
            <a:avLst/>
          </a:prstGeom>
          <a:solidFill>
            <a:srgbClr val="2DA02D">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2" name="Rectangle 21">
            <a:extLst>
              <a:ext uri="{FF2B5EF4-FFF2-40B4-BE49-F238E27FC236}">
                <a16:creationId xmlns:a16="http://schemas.microsoft.com/office/drawing/2014/main" id="{881D29F9-8478-477F-9B67-5116010D2591}"/>
              </a:ext>
            </a:extLst>
          </p:cNvPr>
          <p:cNvSpPr/>
          <p:nvPr/>
        </p:nvSpPr>
        <p:spPr>
          <a:xfrm>
            <a:off x="9890845" y="1370193"/>
            <a:ext cx="245233" cy="127931"/>
          </a:xfrm>
          <a:prstGeom prst="rect">
            <a:avLst/>
          </a:prstGeom>
          <a:solidFill>
            <a:srgbClr val="2B7FB8">
              <a:alpha val="50000"/>
            </a:srgb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23" name="TextBox 22">
            <a:extLst>
              <a:ext uri="{FF2B5EF4-FFF2-40B4-BE49-F238E27FC236}">
                <a16:creationId xmlns:a16="http://schemas.microsoft.com/office/drawing/2014/main" id="{94BBFB39-8B73-4A87-9D04-D94EDC481C10}"/>
              </a:ext>
            </a:extLst>
          </p:cNvPr>
          <p:cNvSpPr txBox="1"/>
          <p:nvPr/>
        </p:nvSpPr>
        <p:spPr>
          <a:xfrm>
            <a:off x="4900665" y="5855075"/>
            <a:ext cx="3443247" cy="369332"/>
          </a:xfrm>
          <a:prstGeom prst="rect">
            <a:avLst/>
          </a:prstGeom>
          <a:solidFill>
            <a:schemeClr val="accent3">
              <a:lumMod val="20000"/>
              <a:lumOff val="80000"/>
            </a:schemeClr>
          </a:solidFill>
        </p:spPr>
        <p:txBody>
          <a:bodyPr wrap="square" rtlCol="0">
            <a:spAutoFit/>
          </a:bodyPr>
          <a:lstStyle/>
          <a:p>
            <a:pPr algn="ctr"/>
            <a:r>
              <a:rPr lang="fr-FR" dirty="0"/>
              <a:t>Importance of data </a:t>
            </a:r>
            <a:r>
              <a:rPr lang="fr-FR" dirty="0" err="1"/>
              <a:t>shorting</a:t>
            </a:r>
            <a:endParaRPr lang="en-US" dirty="0"/>
          </a:p>
        </p:txBody>
      </p:sp>
    </p:spTree>
    <p:extLst>
      <p:ext uri="{BB962C8B-B14F-4D97-AF65-F5344CB8AC3E}">
        <p14:creationId xmlns:p14="http://schemas.microsoft.com/office/powerpoint/2010/main" val="1922417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38</a:t>
            </a:fld>
            <a:endParaRPr lang="fr-FR"/>
          </a:p>
        </p:txBody>
      </p:sp>
      <mc:AlternateContent xmlns:mc="http://schemas.openxmlformats.org/markup-compatibility/2006" xmlns:a14="http://schemas.microsoft.com/office/drawing/2010/main">
        <mc:Choice Requires="a14">
          <p:sp>
            <p:nvSpPr>
              <p:cNvPr id="5" name="Title 4"/>
              <p:cNvSpPr>
                <a:spLocks noGrp="1"/>
              </p:cNvSpPr>
              <p:nvPr>
                <p:ph type="title"/>
              </p:nvPr>
            </p:nvSpPr>
            <p:spPr/>
            <p:txBody>
              <a:bodyPr/>
              <a:lstStyle/>
              <a:p>
                <a:r>
                  <a:rPr lang="fr-FR" b="1" dirty="0" err="1"/>
                  <a:t>Analysis</a:t>
                </a:r>
                <a:r>
                  <a:rPr lang="fr-FR" b="1" dirty="0"/>
                  <a:t> - </a:t>
                </a:r>
                <a14:m>
                  <m:oMath xmlns:m="http://schemas.openxmlformats.org/officeDocument/2006/math">
                    <m:r>
                      <a:rPr lang="fr-FR" b="1" i="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oMath>
                </a14:m>
                <a:endParaRPr lang="fr-FR" dirty="0"/>
              </a:p>
            </p:txBody>
          </p:sp>
        </mc:Choice>
        <mc:Fallback xmlns="">
          <p:sp>
            <p:nvSpPr>
              <p:cNvPr id="5" name="Title 4"/>
              <p:cNvSpPr>
                <a:spLocks noGrp="1" noRot="1" noChangeAspect="1" noMove="1" noResize="1" noEditPoints="1" noAdjustHandles="1" noChangeArrowheads="1" noChangeShapeType="1" noTextEdit="1"/>
              </p:cNvSpPr>
              <p:nvPr>
                <p:ph type="title"/>
              </p:nvPr>
            </p:nvSpPr>
            <p:spPr>
              <a:blipFill>
                <a:blip r:embed="rId2"/>
                <a:stretch>
                  <a:fillRect l="-2273" t="-146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780588" y="994477"/>
                <a:ext cx="6127337" cy="2334678"/>
              </a:xfrm>
              <a:prstGeom prst="rect">
                <a:avLst/>
              </a:prstGeom>
              <a:noFill/>
            </p:spPr>
            <p:txBody>
              <a:bodyPr wrap="square" rtlCol="0">
                <a:spAutoFit/>
              </a:bodyPr>
              <a:lstStyle/>
              <a:p>
                <a:r>
                  <a:rPr lang="fr-FR" u="sng" dirty="0" err="1"/>
                  <a:t>Different</a:t>
                </a:r>
                <a:r>
                  <a:rPr lang="fr-FR" u="sng" dirty="0"/>
                  <a:t> cases:</a:t>
                </a:r>
              </a:p>
              <a:p>
                <a:endParaRPr lang="fr-FR" dirty="0"/>
              </a:p>
              <a:p>
                <a:r>
                  <a:rPr lang="fr-FR" dirty="0"/>
                  <a:t>Short </a:t>
                </a:r>
                <a:r>
                  <a:rPr lang="fr-FR" dirty="0" err="1"/>
                  <a:t>half</a:t>
                </a:r>
                <a:r>
                  <a:rPr lang="fr-FR" dirty="0"/>
                  <a:t>-life of </a:t>
                </a:r>
                <a:r>
                  <a:rPr lang="fr-FR" dirty="0" err="1"/>
                  <a:t>isomeric</a:t>
                </a:r>
                <a:r>
                  <a:rPr lang="fr-FR" dirty="0"/>
                  <a:t> </a:t>
                </a:r>
                <a:r>
                  <a:rPr lang="fr-FR" dirty="0" err="1"/>
                  <a:t>level</a:t>
                </a:r>
                <a:r>
                  <a:rPr lang="fr-FR" dirty="0"/>
                  <a:t> (</a:t>
                </a:r>
                <a:r>
                  <a:rPr lang="fr-FR" dirty="0">
                    <a:latin typeface="Times New Roman" panose="02020603050405020304" pitchFamily="18" charset="0"/>
                    <a:cs typeface="Times New Roman" panose="02020603050405020304" pitchFamily="18" charset="0"/>
                  </a:rPr>
                  <a:t>&lt; 10µs </a:t>
                </a:r>
                <a:r>
                  <a:rPr lang="fr-FR" dirty="0"/>
                  <a:t>)</a:t>
                </a:r>
                <a:r>
                  <a:rPr lang="fr-FR" dirty="0">
                    <a:latin typeface="Times New Roman" panose="02020603050405020304" pitchFamily="18" charset="0"/>
                    <a:cs typeface="Times New Roman" panose="02020603050405020304" pitchFamily="18" charset="0"/>
                  </a:rPr>
                  <a:t> </a:t>
                </a:r>
                <a14:m>
                  <m:oMath xmlns:m="http://schemas.openxmlformats.org/officeDocument/2006/math">
                    <m:r>
                      <a:rPr lang="fr-FR"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dirty="0"/>
                  <a:t> </a:t>
                </a:r>
              </a:p>
              <a:p>
                <a:r>
                  <a:rPr lang="fr-FR" dirty="0"/>
                  <a:t>no correction </a:t>
                </a:r>
                <a:r>
                  <a:rPr lang="fr-FR" dirty="0" err="1"/>
                  <a:t>needed</a:t>
                </a:r>
                <a:endParaRPr lang="fr-FR" dirty="0"/>
              </a:p>
              <a:p>
                <a:endParaRPr lang="fr-FR" dirty="0"/>
              </a:p>
              <a:p>
                <a:r>
                  <a:rPr lang="fr-FR" dirty="0"/>
                  <a:t>Longer </a:t>
                </a:r>
                <a:r>
                  <a:rPr lang="fr-FR" dirty="0" err="1"/>
                  <a:t>half</a:t>
                </a:r>
                <a:r>
                  <a:rPr lang="fr-FR" dirty="0"/>
                  <a:t>-life of </a:t>
                </a:r>
                <a:r>
                  <a:rPr lang="fr-FR" dirty="0" err="1"/>
                  <a:t>isomeric</a:t>
                </a:r>
                <a:r>
                  <a:rPr lang="fr-FR" dirty="0"/>
                  <a:t> </a:t>
                </a:r>
                <a:r>
                  <a:rPr lang="fr-FR" dirty="0" err="1"/>
                  <a:t>level</a:t>
                </a:r>
                <a:r>
                  <a:rPr lang="fr-FR" dirty="0"/>
                  <a:t> (</a:t>
                </a:r>
                <a:r>
                  <a:rPr lang="fr-FR" dirty="0">
                    <a:latin typeface="Times New Roman" panose="02020603050405020304" pitchFamily="18" charset="0"/>
                    <a:cs typeface="Times New Roman" panose="02020603050405020304" pitchFamily="18" charset="0"/>
                  </a:rPr>
                  <a:t>&gt; 10µs</a:t>
                </a:r>
                <a:r>
                  <a:rPr lang="fr-FR" dirty="0">
                    <a:ea typeface="Cambria Math" panose="02040503050406030204" pitchFamily="18" charset="0"/>
                    <a:cs typeface="Times New Roman" panose="02020603050405020304" pitchFamily="18" charset="0"/>
                  </a:rPr>
                  <a:t> </a:t>
                </a:r>
                <a:r>
                  <a:rPr lang="fr-FR" dirty="0"/>
                  <a:t>)</a:t>
                </a:r>
                <a:r>
                  <a:rPr lang="fr-FR" dirty="0">
                    <a:latin typeface="Times New Roman" panose="02020603050405020304" pitchFamily="18" charset="0"/>
                    <a:cs typeface="Times New Roman" panose="02020603050405020304" pitchFamily="18" charset="0"/>
                  </a:rPr>
                  <a:t> </a:t>
                </a:r>
                <a14:m>
                  <m:oMath xmlns:m="http://schemas.openxmlformats.org/officeDocument/2006/math">
                    <m:r>
                      <a:rPr lang="fr-FR" i="1">
                        <a:latin typeface="Cambria Math" panose="02040503050406030204" pitchFamily="18" charset="0"/>
                        <a:ea typeface="Cambria Math" panose="02040503050406030204" pitchFamily="18" charset="0"/>
                        <a:cs typeface="Times New Roman" panose="02020603050405020304" pitchFamily="18" charset="0"/>
                      </a:rPr>
                      <m:t>→</m:t>
                    </m:r>
                  </m:oMath>
                </a14:m>
                <a:r>
                  <a:rPr lang="fr-FR" dirty="0"/>
                  <a:t> </a:t>
                </a:r>
              </a:p>
              <a:p>
                <a:r>
                  <a:rPr lang="fr-FR" dirty="0"/>
                  <a:t>correction </a:t>
                </a:r>
                <a:r>
                  <a:rPr lang="fr-FR" dirty="0" err="1"/>
                  <a:t>needed</a:t>
                </a:r>
                <a:r>
                  <a:rPr lang="fr-FR" dirty="0"/>
                  <a:t> </a:t>
                </a:r>
                <a14:m>
                  <m:oMath xmlns:m="http://schemas.openxmlformats.org/officeDocument/2006/math">
                    <m:r>
                      <a:rPr lang="fr-FR" i="1">
                        <a:latin typeface="Cambria Math" panose="02040503050406030204" pitchFamily="18" charset="0"/>
                        <a:ea typeface="Cambria Math" panose="02040503050406030204" pitchFamily="18" charset="0"/>
                        <a:cs typeface="Times New Roman" panose="02020603050405020304" pitchFamily="18" charset="0"/>
                      </a:rPr>
                      <m:t>→</m:t>
                    </m:r>
                  </m:oMath>
                </a14:m>
                <a:r>
                  <a:rPr lang="fr-FR" dirty="0"/>
                  <a:t> </a:t>
                </a:r>
                <a14:m>
                  <m:oMath xmlns:m="http://schemas.openxmlformats.org/officeDocument/2006/math">
                    <m:sSub>
                      <m:sSubPr>
                        <m:ctrlPr>
                          <a:rPr lang="fr-FR" b="1" i="1">
                            <a:solidFill>
                              <a:srgbClr val="006699"/>
                            </a:solidFill>
                            <a:latin typeface="Cambria Math" panose="02040503050406030204" pitchFamily="18" charset="0"/>
                          </a:rPr>
                        </m:ctrlPr>
                      </m:sSubPr>
                      <m:e>
                        <m:r>
                          <a:rPr lang="fr-FR" b="1">
                            <a:solidFill>
                              <a:srgbClr val="006699"/>
                            </a:solidFill>
                            <a:latin typeface="Cambria Math" panose="02040503050406030204" pitchFamily="18" charset="0"/>
                            <a:ea typeface="Cambria Math" panose="02040503050406030204" pitchFamily="18" charset="0"/>
                          </a:rPr>
                          <m:t>𝐟</m:t>
                        </m:r>
                      </m:e>
                      <m:sub>
                        <m:r>
                          <a:rPr lang="fr-FR" b="1">
                            <a:solidFill>
                              <a:srgbClr val="006699"/>
                            </a:solidFill>
                            <a:latin typeface="Cambria Math" panose="02040503050406030204" pitchFamily="18" charset="0"/>
                            <a:ea typeface="Cambria Math" panose="02040503050406030204" pitchFamily="18" charset="0"/>
                          </a:rPr>
                          <m:t>𝐠𝐚𝐭𝐞</m:t>
                        </m:r>
                      </m:sub>
                    </m:sSub>
                  </m:oMath>
                </a14:m>
                <a:endParaRPr lang="fr-FR" dirty="0"/>
              </a:p>
              <a:p>
                <a:endParaRPr lang="fr-FR" dirty="0"/>
              </a:p>
            </p:txBody>
          </p:sp>
        </mc:Choice>
        <mc:Fallback xmlns="">
          <p:sp>
            <p:nvSpPr>
              <p:cNvPr id="7" name="TextBox 6"/>
              <p:cNvSpPr txBox="1">
                <a:spLocks noRot="1" noChangeAspect="1" noMove="1" noResize="1" noEditPoints="1" noAdjustHandles="1" noChangeArrowheads="1" noChangeShapeType="1" noTextEdit="1"/>
              </p:cNvSpPr>
              <p:nvPr/>
            </p:nvSpPr>
            <p:spPr>
              <a:xfrm>
                <a:off x="6780588" y="994477"/>
                <a:ext cx="6127337" cy="2334678"/>
              </a:xfrm>
              <a:prstGeom prst="rect">
                <a:avLst/>
              </a:prstGeom>
              <a:blipFill>
                <a:blip r:embed="rId3"/>
                <a:stretch>
                  <a:fillRect l="-796" t="-1305"/>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972" y="1469528"/>
            <a:ext cx="6074291" cy="4555718"/>
          </a:xfrm>
          <a:prstGeom prst="rect">
            <a:avLst/>
          </a:prstGeom>
        </p:spPr>
      </p:pic>
      <p:sp>
        <p:nvSpPr>
          <p:cNvPr id="9" name="Right Brace 8"/>
          <p:cNvSpPr/>
          <p:nvPr/>
        </p:nvSpPr>
        <p:spPr>
          <a:xfrm>
            <a:off x="6408449" y="2116733"/>
            <a:ext cx="265814" cy="8718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ight Brace 9"/>
          <p:cNvSpPr/>
          <p:nvPr/>
        </p:nvSpPr>
        <p:spPr>
          <a:xfrm rot="5400000">
            <a:off x="1957482" y="5009029"/>
            <a:ext cx="163179" cy="1684700"/>
          </a:xfrm>
          <a:prstGeom prst="rightBrace">
            <a:avLst/>
          </a:prstGeom>
          <a:ln w="19050">
            <a:solidFill>
              <a:srgbClr val="CC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Right Brace 10"/>
          <p:cNvSpPr/>
          <p:nvPr/>
        </p:nvSpPr>
        <p:spPr>
          <a:xfrm rot="5400000">
            <a:off x="2290769" y="4895749"/>
            <a:ext cx="134559" cy="2322655"/>
          </a:xfrm>
          <a:prstGeom prst="rightBrace">
            <a:avLst/>
          </a:prstGeom>
          <a:ln w="19050">
            <a:solidFill>
              <a:srgbClr val="06800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ight Brace 11"/>
          <p:cNvSpPr/>
          <p:nvPr/>
        </p:nvSpPr>
        <p:spPr>
          <a:xfrm rot="5400000">
            <a:off x="3571991" y="3833819"/>
            <a:ext cx="134559" cy="4885103"/>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TextBox 5">
            <a:extLst>
              <a:ext uri="{FF2B5EF4-FFF2-40B4-BE49-F238E27FC236}">
                <a16:creationId xmlns:a16="http://schemas.microsoft.com/office/drawing/2014/main" id="{DBE44603-219C-4CF2-AB69-36D636F102D2}"/>
              </a:ext>
            </a:extLst>
          </p:cNvPr>
          <p:cNvSpPr txBox="1"/>
          <p:nvPr/>
        </p:nvSpPr>
        <p:spPr>
          <a:xfrm>
            <a:off x="7907868" y="3660233"/>
            <a:ext cx="2853266" cy="369332"/>
          </a:xfrm>
          <a:prstGeom prst="rect">
            <a:avLst/>
          </a:prstGeom>
          <a:solidFill>
            <a:schemeClr val="accent3">
              <a:lumMod val="20000"/>
              <a:lumOff val="80000"/>
            </a:schemeClr>
          </a:solidFill>
        </p:spPr>
        <p:txBody>
          <a:bodyPr wrap="square" rtlCol="0">
            <a:spAutoFit/>
          </a:bodyPr>
          <a:lstStyle/>
          <a:p>
            <a:r>
              <a:rPr lang="fr-FR" dirty="0" err="1"/>
              <a:t>Fully</a:t>
            </a:r>
            <a:r>
              <a:rPr lang="fr-FR" dirty="0"/>
              <a:t> </a:t>
            </a:r>
            <a:r>
              <a:rPr lang="fr-FR" dirty="0" err="1"/>
              <a:t>controled</a:t>
            </a:r>
            <a:r>
              <a:rPr lang="fr-FR" dirty="0"/>
              <a:t> </a:t>
            </a:r>
            <a:r>
              <a:rPr lang="fr-FR" dirty="0" err="1"/>
              <a:t>analysis</a:t>
            </a:r>
            <a:endParaRPr lang="en-US" dirty="0"/>
          </a:p>
        </p:txBody>
      </p:sp>
    </p:spTree>
    <p:extLst>
      <p:ext uri="{BB962C8B-B14F-4D97-AF65-F5344CB8AC3E}">
        <p14:creationId xmlns:p14="http://schemas.microsoft.com/office/powerpoint/2010/main" val="2362888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BBA668-1320-4EB2-BBEF-03FA54EDD4E5}"/>
              </a:ext>
            </a:extLst>
          </p:cNvPr>
          <p:cNvPicPr>
            <a:picLocks noChangeAspect="1"/>
          </p:cNvPicPr>
          <p:nvPr/>
        </p:nvPicPr>
        <p:blipFill rotWithShape="1">
          <a:blip r:embed="rId2">
            <a:extLst>
              <a:ext uri="{28A0092B-C50C-407E-A947-70E740481C1C}">
                <a14:useLocalDpi xmlns:a14="http://schemas.microsoft.com/office/drawing/2010/main" val="0"/>
              </a:ext>
            </a:extLst>
          </a:blip>
          <a:srcRect l="-4728" t="-5933" r="-1" b="2"/>
          <a:stretch/>
        </p:blipFill>
        <p:spPr>
          <a:xfrm>
            <a:off x="3234226" y="-445608"/>
            <a:ext cx="4913078" cy="6868266"/>
          </a:xfrm>
          <a:prstGeom prst="rect">
            <a:avLst/>
          </a:prstGeom>
        </p:spPr>
      </p:pic>
      <p:sp>
        <p:nvSpPr>
          <p:cNvPr id="2" name="Date Placeholder 1">
            <a:extLst>
              <a:ext uri="{FF2B5EF4-FFF2-40B4-BE49-F238E27FC236}">
                <a16:creationId xmlns:a16="http://schemas.microsoft.com/office/drawing/2014/main" id="{A846A46F-8843-4D76-8D9A-BE803B087E45}"/>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3CF26C4E-D020-4C27-86AE-A6E63A8D5FAB}"/>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EA993A7A-6684-4DCC-A6DE-21D219642A69}"/>
              </a:ext>
            </a:extLst>
          </p:cNvPr>
          <p:cNvSpPr>
            <a:spLocks noGrp="1"/>
          </p:cNvSpPr>
          <p:nvPr>
            <p:ph type="sldNum" sz="quarter" idx="12"/>
          </p:nvPr>
        </p:nvSpPr>
        <p:spPr/>
        <p:txBody>
          <a:bodyPr/>
          <a:lstStyle/>
          <a:p>
            <a:fld id="{0CBC77A0-1F4E-42FF-9FFC-F45C3A64AF90}" type="slidenum">
              <a:rPr lang="fr-FR" smtClean="0"/>
              <a:t>39</a:t>
            </a:fld>
            <a:endParaRPr lang="fr-FR"/>
          </a:p>
        </p:txBody>
      </p:sp>
      <p:sp>
        <p:nvSpPr>
          <p:cNvPr id="5" name="Title 4">
            <a:extLst>
              <a:ext uri="{FF2B5EF4-FFF2-40B4-BE49-F238E27FC236}">
                <a16:creationId xmlns:a16="http://schemas.microsoft.com/office/drawing/2014/main" id="{D09ED666-9A5A-4F93-81DC-DCDE8608EBE4}"/>
              </a:ext>
            </a:extLst>
          </p:cNvPr>
          <p:cNvSpPr>
            <a:spLocks noGrp="1"/>
          </p:cNvSpPr>
          <p:nvPr>
            <p:ph type="title"/>
          </p:nvPr>
        </p:nvSpPr>
        <p:spPr/>
        <p:txBody>
          <a:bodyPr/>
          <a:lstStyle/>
          <a:p>
            <a:r>
              <a:rPr lang="en-US" b="1" baseline="30000" dirty="0"/>
              <a:t>100</a:t>
            </a:r>
            <a:r>
              <a:rPr lang="en-US" b="1" dirty="0"/>
              <a:t>Nb</a:t>
            </a:r>
            <a:endParaRPr lang="en-US" dirty="0"/>
          </a:p>
        </p:txBody>
      </p:sp>
    </p:spTree>
    <p:extLst>
      <p:ext uri="{BB962C8B-B14F-4D97-AF65-F5344CB8AC3E}">
        <p14:creationId xmlns:p14="http://schemas.microsoft.com/office/powerpoint/2010/main" val="377475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ngladesh puts energy hopes in first nuclear power plant, despite delay,  ETEnergyworld">
            <a:extLst>
              <a:ext uri="{FF2B5EF4-FFF2-40B4-BE49-F238E27FC236}">
                <a16:creationId xmlns:a16="http://schemas.microsoft.com/office/drawing/2014/main" id="{0A85E626-F8B9-481F-9DB0-DD244DDC6D0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563628" y="1169170"/>
            <a:ext cx="1989808" cy="1327455"/>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4</a:t>
            </a:fld>
            <a:endParaRPr lang="fr-FR"/>
          </a:p>
        </p:txBody>
      </p:sp>
      <p:sp>
        <p:nvSpPr>
          <p:cNvPr id="5" name="Title 4"/>
          <p:cNvSpPr>
            <a:spLocks noGrp="1"/>
          </p:cNvSpPr>
          <p:nvPr>
            <p:ph type="title"/>
          </p:nvPr>
        </p:nvSpPr>
        <p:spPr/>
        <p:txBody>
          <a:bodyPr>
            <a:normAutofit fontScale="90000"/>
          </a:bodyPr>
          <a:lstStyle/>
          <a:p>
            <a:r>
              <a:rPr lang="fr-FR" b="1" dirty="0"/>
              <a:t>Motivation: </a:t>
            </a:r>
            <a:r>
              <a:rPr lang="fr-FR" b="1" dirty="0" err="1"/>
              <a:t>Angular</a:t>
            </a:r>
            <a:r>
              <a:rPr lang="fr-FR" b="1" dirty="0"/>
              <a:t> </a:t>
            </a:r>
            <a:r>
              <a:rPr lang="fr-FR" b="1" dirty="0" err="1"/>
              <a:t>momentum</a:t>
            </a:r>
            <a:r>
              <a:rPr lang="fr-FR" b="1" dirty="0"/>
              <a:t> </a:t>
            </a:r>
            <a:r>
              <a:rPr lang="fr-FR" b="1" dirty="0" err="1"/>
              <a:t>generation</a:t>
            </a:r>
            <a:r>
              <a:rPr lang="fr-FR" b="1" dirty="0"/>
              <a:t> </a:t>
            </a:r>
            <a:r>
              <a:rPr lang="fr-FR" b="1" dirty="0" err="1"/>
              <a:t>mechanism</a:t>
            </a:r>
            <a:r>
              <a:rPr lang="fr-FR" b="1" dirty="0"/>
              <a:t> of Fission Fragments </a:t>
            </a:r>
            <a:endParaRPr lang="fr-FR" dirty="0"/>
          </a:p>
        </p:txBody>
      </p:sp>
      <p:pic>
        <p:nvPicPr>
          <p:cNvPr id="6" name="Picture 5">
            <a:extLst>
              <a:ext uri="{FF2B5EF4-FFF2-40B4-BE49-F238E27FC236}">
                <a16:creationId xmlns:a16="http://schemas.microsoft.com/office/drawing/2014/main" id="{55D5D5A4-5B35-424D-ADA5-D1F2A350551B}"/>
              </a:ext>
            </a:extLst>
          </p:cNvPr>
          <p:cNvPicPr>
            <a:picLocks noChangeAspect="1"/>
          </p:cNvPicPr>
          <p:nvPr/>
        </p:nvPicPr>
        <p:blipFill>
          <a:blip r:embed="rId5"/>
          <a:stretch>
            <a:fillRect/>
          </a:stretch>
        </p:blipFill>
        <p:spPr bwMode="auto">
          <a:xfrm>
            <a:off x="731838" y="1451385"/>
            <a:ext cx="7260177" cy="3964572"/>
          </a:xfrm>
          <a:prstGeom prst="rect">
            <a:avLst/>
          </a:prstGeom>
        </p:spPr>
      </p:pic>
      <p:sp>
        <p:nvSpPr>
          <p:cNvPr id="13" name="Rounded Rectangle 7">
            <a:extLst>
              <a:ext uri="{FF2B5EF4-FFF2-40B4-BE49-F238E27FC236}">
                <a16:creationId xmlns:a16="http://schemas.microsoft.com/office/drawing/2014/main" id="{9A51ABED-9C01-4235-93F6-D22082BC3085}"/>
              </a:ext>
            </a:extLst>
          </p:cNvPr>
          <p:cNvSpPr/>
          <p:nvPr/>
        </p:nvSpPr>
        <p:spPr>
          <a:xfrm>
            <a:off x="2547491" y="5219246"/>
            <a:ext cx="919189" cy="303623"/>
          </a:xfrm>
          <a:prstGeom prst="roundRect">
            <a:avLst/>
          </a:prstGeom>
          <a:solidFill>
            <a:srgbClr val="FF5D5D">
              <a:alpha val="50000"/>
            </a:srgb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algn="ctr"/>
            <a:endParaRPr lang="fr-FR" dirty="0"/>
          </a:p>
        </p:txBody>
      </p:sp>
      <p:sp>
        <p:nvSpPr>
          <p:cNvPr id="17" name="Rectangle 16">
            <a:extLst>
              <a:ext uri="{FF2B5EF4-FFF2-40B4-BE49-F238E27FC236}">
                <a16:creationId xmlns:a16="http://schemas.microsoft.com/office/drawing/2014/main" id="{7290AAC4-9E23-4E2D-B453-DB582AE1E97C}"/>
              </a:ext>
            </a:extLst>
          </p:cNvPr>
          <p:cNvSpPr/>
          <p:nvPr/>
        </p:nvSpPr>
        <p:spPr>
          <a:xfrm>
            <a:off x="4144880" y="1185863"/>
            <a:ext cx="4208784" cy="4371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4" name="Rectangle 13"/>
          <p:cNvSpPr/>
          <p:nvPr/>
        </p:nvSpPr>
        <p:spPr>
          <a:xfrm>
            <a:off x="1858945" y="1637881"/>
            <a:ext cx="2285935" cy="3399668"/>
          </a:xfrm>
          <a:prstGeom prst="rect">
            <a:avLst/>
          </a:prstGeom>
          <a:noFill/>
          <a:ln w="5715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6" name="Rectangle 15">
            <a:extLst>
              <a:ext uri="{FF2B5EF4-FFF2-40B4-BE49-F238E27FC236}">
                <a16:creationId xmlns:a16="http://schemas.microsoft.com/office/drawing/2014/main" id="{1ED0221A-482C-44F4-B94D-D8BE79A2A0DC}"/>
              </a:ext>
            </a:extLst>
          </p:cNvPr>
          <p:cNvSpPr/>
          <p:nvPr/>
        </p:nvSpPr>
        <p:spPr>
          <a:xfrm>
            <a:off x="4542785" y="1451385"/>
            <a:ext cx="7711560" cy="4647426"/>
          </a:xfrm>
          <a:prstGeom prst="rect">
            <a:avLst/>
          </a:prstGeom>
        </p:spPr>
        <p:txBody>
          <a:bodyPr wrap="square">
            <a:spAutoFit/>
          </a:bodyPr>
          <a:lstStyle/>
          <a:p>
            <a:r>
              <a:rPr lang="fr-FR" sz="2000" b="1" dirty="0"/>
              <a:t>Applications:</a:t>
            </a:r>
          </a:p>
          <a:p>
            <a:endParaRPr lang="fr-FR" sz="2000" b="1" dirty="0"/>
          </a:p>
          <a:p>
            <a:endParaRPr lang="fr-FR" sz="2000" b="1" dirty="0"/>
          </a:p>
          <a:p>
            <a:endParaRPr lang="fr-FR" sz="2000" b="1" dirty="0"/>
          </a:p>
          <a:p>
            <a:endParaRPr lang="fr-FR" sz="2000" b="1" dirty="0"/>
          </a:p>
          <a:p>
            <a:endParaRPr lang="fr-FR" sz="2000" b="1" dirty="0"/>
          </a:p>
          <a:p>
            <a:endParaRPr lang="fr-FR" sz="2000" b="1" dirty="0"/>
          </a:p>
          <a:p>
            <a:r>
              <a:rPr lang="fr-FR" sz="2000" b="1" dirty="0"/>
              <a:t>Open questions:</a:t>
            </a:r>
          </a:p>
          <a:p>
            <a:endParaRPr lang="fr-FR" sz="2000" b="1" dirty="0">
              <a:solidFill>
                <a:srgbClr val="E50019"/>
              </a:solidFill>
            </a:endParaRPr>
          </a:p>
          <a:p>
            <a:pPr marL="800100" lvl="1" indent="-342900">
              <a:buFont typeface="Wingdings" panose="05000000000000000000" pitchFamily="2" charset="2"/>
              <a:buChar char="q"/>
            </a:pPr>
            <a:r>
              <a:rPr lang="en-US" sz="2000" dirty="0">
                <a:latin typeface="Poppins" panose="020B0604020202020204" charset="0"/>
                <a:cs typeface="Poppins" panose="020B0604020202020204" charset="0"/>
              </a:rPr>
              <a:t>the general properties of the Angular Momenta (AM)</a:t>
            </a:r>
          </a:p>
          <a:p>
            <a:pPr marL="800100" lvl="1" indent="-342900">
              <a:buFont typeface="Wingdings" panose="05000000000000000000" pitchFamily="2" charset="2"/>
              <a:buChar char="q"/>
            </a:pPr>
            <a:r>
              <a:rPr lang="en-US" sz="2000" dirty="0">
                <a:latin typeface="Poppins" panose="020B0604020202020204" charset="0"/>
                <a:cs typeface="Poppins" panose="020B0604020202020204" charset="0"/>
              </a:rPr>
              <a:t>the mechanism(s) behind their generation and correlation of the angular momentum of the two fission fragments </a:t>
            </a:r>
          </a:p>
          <a:p>
            <a:br>
              <a:rPr lang="fr-FR" dirty="0"/>
            </a:br>
            <a:endParaRPr lang="fr-FR" dirty="0"/>
          </a:p>
        </p:txBody>
      </p:sp>
      <p:graphicFrame>
        <p:nvGraphicFramePr>
          <p:cNvPr id="18" name="Diagram 17">
            <a:extLst>
              <a:ext uri="{FF2B5EF4-FFF2-40B4-BE49-F238E27FC236}">
                <a16:creationId xmlns:a16="http://schemas.microsoft.com/office/drawing/2014/main" id="{3B377858-0C73-4EDF-AE4B-2605DD0CF59C}"/>
              </a:ext>
            </a:extLst>
          </p:cNvPr>
          <p:cNvGraphicFramePr/>
          <p:nvPr>
            <p:extLst>
              <p:ext uri="{D42A27DB-BD31-4B8C-83A1-F6EECF244321}">
                <p14:modId xmlns:p14="http://schemas.microsoft.com/office/powerpoint/2010/main" val="3748554454"/>
              </p:ext>
            </p:extLst>
          </p:nvPr>
        </p:nvGraphicFramePr>
        <p:xfrm>
          <a:off x="4542785" y="1776593"/>
          <a:ext cx="7621757" cy="209363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ZoneTexte 8">
            <a:extLst>
              <a:ext uri="{FF2B5EF4-FFF2-40B4-BE49-F238E27FC236}">
                <a16:creationId xmlns:a16="http://schemas.microsoft.com/office/drawing/2014/main" id="{B3C471BA-2CE8-48F0-90BD-2F5D4A931763}"/>
              </a:ext>
            </a:extLst>
          </p:cNvPr>
          <p:cNvSpPr txBox="1"/>
          <p:nvPr/>
        </p:nvSpPr>
        <p:spPr bwMode="auto">
          <a:xfrm>
            <a:off x="731838" y="6243622"/>
            <a:ext cx="4299683" cy="200055"/>
          </a:xfrm>
          <a:prstGeom prst="rect">
            <a:avLst/>
          </a:prstGeom>
          <a:noFill/>
        </p:spPr>
        <p:txBody>
          <a:bodyPr wrap="square" rtlCol="0">
            <a:spAutoFit/>
          </a:bodyPr>
          <a:lstStyle/>
          <a:p>
            <a:r>
              <a:rPr lang="en-US" sz="700" dirty="0">
                <a:solidFill>
                  <a:srgbClr val="0000FF"/>
                </a:solidFill>
                <a:latin typeface="Poppins" panose="020B0604020202020204"/>
              </a:rPr>
              <a:t>M. Bender </a:t>
            </a:r>
            <a:r>
              <a:rPr lang="en-US" sz="700" i="1" dirty="0">
                <a:solidFill>
                  <a:srgbClr val="0000FF"/>
                </a:solidFill>
                <a:latin typeface="Poppins" panose="020B0604020202020204"/>
              </a:rPr>
              <a:t>et al.</a:t>
            </a:r>
            <a:r>
              <a:rPr lang="en-US" sz="700" dirty="0">
                <a:solidFill>
                  <a:srgbClr val="0000FF"/>
                </a:solidFill>
                <a:latin typeface="Poppins" panose="020B0604020202020204"/>
              </a:rPr>
              <a:t>, </a:t>
            </a:r>
            <a:r>
              <a:rPr lang="en-US" sz="700" i="1" dirty="0">
                <a:solidFill>
                  <a:srgbClr val="0000FF"/>
                </a:solidFill>
                <a:latin typeface="Poppins" panose="020B0604020202020204"/>
              </a:rPr>
              <a:t>Future of nuclear fission theory</a:t>
            </a:r>
            <a:r>
              <a:rPr lang="en-US" sz="700" dirty="0">
                <a:solidFill>
                  <a:srgbClr val="0000FF"/>
                </a:solidFill>
                <a:latin typeface="Poppins" panose="020B0604020202020204"/>
              </a:rPr>
              <a:t>, J. Phys. G: </a:t>
            </a:r>
            <a:r>
              <a:rPr lang="en-US" sz="700" dirty="0" err="1">
                <a:solidFill>
                  <a:srgbClr val="0000FF"/>
                </a:solidFill>
                <a:latin typeface="Poppins" panose="020B0604020202020204"/>
              </a:rPr>
              <a:t>Nucl</a:t>
            </a:r>
            <a:r>
              <a:rPr lang="en-US" sz="700" dirty="0">
                <a:solidFill>
                  <a:srgbClr val="0000FF"/>
                </a:solidFill>
                <a:latin typeface="Poppins" panose="020B0604020202020204"/>
              </a:rPr>
              <a:t>. Part. Phys. 47 113002 (2020)</a:t>
            </a:r>
          </a:p>
        </p:txBody>
      </p:sp>
      <p:sp>
        <p:nvSpPr>
          <p:cNvPr id="15" name="Rectangle 14">
            <a:extLst>
              <a:ext uri="{FF2B5EF4-FFF2-40B4-BE49-F238E27FC236}">
                <a16:creationId xmlns:a16="http://schemas.microsoft.com/office/drawing/2014/main" id="{C9B38728-640B-43A1-B702-9AFFAF0BA735}"/>
              </a:ext>
            </a:extLst>
          </p:cNvPr>
          <p:cNvSpPr/>
          <p:nvPr/>
        </p:nvSpPr>
        <p:spPr>
          <a:xfrm>
            <a:off x="1881516" y="4219614"/>
            <a:ext cx="2285935" cy="808459"/>
          </a:xfrm>
          <a:prstGeom prst="rect">
            <a:avLst/>
          </a:prstGeom>
          <a:solidFill>
            <a:srgbClr val="FF5D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srgbClr val="FFFFFF"/>
                </a:solidFill>
                <a:effectLst/>
                <a:uLnTx/>
                <a:uFillTx/>
                <a:latin typeface="Poppins"/>
                <a:ea typeface="+mn-ea"/>
                <a:cs typeface="+mn-cs"/>
              </a:rPr>
              <a:t>Angular</a:t>
            </a:r>
            <a:r>
              <a:rPr kumimoji="0" lang="fr-FR" sz="1200" b="1" i="0" u="none" strike="noStrike" kern="1200" cap="none" spc="0" normalizeH="0" baseline="0" noProof="0" dirty="0">
                <a:ln>
                  <a:noFill/>
                </a:ln>
                <a:solidFill>
                  <a:srgbClr val="FFFFFF"/>
                </a:solidFill>
                <a:effectLst/>
                <a:uLnTx/>
                <a:uFillTx/>
                <a:latin typeface="Poppins"/>
                <a:ea typeface="+mn-ea"/>
                <a:cs typeface="+mn-cs"/>
              </a:rPr>
              <a:t> </a:t>
            </a:r>
            <a:r>
              <a:rPr kumimoji="0" lang="fr-FR" sz="1200" b="1" i="0" u="none" strike="noStrike" kern="1200" cap="none" spc="0" normalizeH="0" baseline="0" noProof="0" dirty="0" err="1">
                <a:ln>
                  <a:noFill/>
                </a:ln>
                <a:solidFill>
                  <a:srgbClr val="FFFFFF"/>
                </a:solidFill>
                <a:effectLst/>
                <a:uLnTx/>
                <a:uFillTx/>
                <a:latin typeface="Poppins"/>
                <a:ea typeface="+mn-ea"/>
                <a:cs typeface="+mn-cs"/>
              </a:rPr>
              <a:t>momentum</a:t>
            </a:r>
            <a:r>
              <a:rPr kumimoji="0" lang="fr-FR" sz="1200" b="1" i="0" u="none" strike="noStrike" kern="1200" cap="none" spc="0" normalizeH="0" baseline="0" noProof="0" dirty="0">
                <a:ln>
                  <a:noFill/>
                </a:ln>
                <a:solidFill>
                  <a:srgbClr val="FFFFFF"/>
                </a:solidFill>
                <a:effectLst/>
                <a:uLnTx/>
                <a:uFillTx/>
                <a:latin typeface="Poppins"/>
                <a:ea typeface="+mn-ea"/>
                <a:cs typeface="+mn-cs"/>
              </a:rPr>
              <a:t> </a:t>
            </a:r>
            <a:r>
              <a:rPr kumimoji="0" lang="fr-FR" sz="1200" b="1" i="0" u="none" strike="noStrike" kern="1200" cap="none" spc="0" normalizeH="0" baseline="0" noProof="0" dirty="0" err="1">
                <a:ln>
                  <a:noFill/>
                </a:ln>
                <a:solidFill>
                  <a:srgbClr val="FFFFFF"/>
                </a:solidFill>
                <a:effectLst/>
                <a:uLnTx/>
                <a:uFillTx/>
                <a:latin typeface="Poppins"/>
                <a:ea typeface="+mn-ea"/>
                <a:cs typeface="+mn-cs"/>
              </a:rPr>
              <a:t>generated</a:t>
            </a:r>
            <a:r>
              <a:rPr kumimoji="0" lang="fr-FR" sz="1200" b="1" i="0" u="none" strike="noStrike" kern="1200" cap="none" spc="0" normalizeH="0" baseline="0" noProof="0" dirty="0">
                <a:ln>
                  <a:noFill/>
                </a:ln>
                <a:solidFill>
                  <a:srgbClr val="FFFFFF"/>
                </a:solidFill>
                <a:effectLst/>
                <a:uLnTx/>
                <a:uFillTx/>
                <a:latin typeface="Poppins"/>
                <a:ea typeface="+mn-ea"/>
                <a:cs typeface="+mn-cs"/>
              </a:rPr>
              <a:t> </a:t>
            </a:r>
            <a:r>
              <a:rPr kumimoji="0" lang="fr-FR" sz="1200" b="1" i="0" u="none" strike="noStrike" kern="1200" cap="none" spc="0" normalizeH="0" baseline="0" noProof="0" dirty="0" err="1">
                <a:ln>
                  <a:noFill/>
                </a:ln>
                <a:solidFill>
                  <a:srgbClr val="FFFFFF"/>
                </a:solidFill>
                <a:effectLst/>
                <a:uLnTx/>
                <a:uFillTx/>
                <a:latin typeface="Poppins"/>
                <a:ea typeface="+mn-ea"/>
                <a:cs typeface="+mn-cs"/>
              </a:rPr>
              <a:t>around</a:t>
            </a:r>
            <a:r>
              <a:rPr kumimoji="0" lang="fr-FR" sz="1200" b="1" i="0" u="none" strike="noStrike" kern="1200" cap="none" spc="0" normalizeH="0" baseline="0" noProof="0" dirty="0">
                <a:ln>
                  <a:noFill/>
                </a:ln>
                <a:solidFill>
                  <a:srgbClr val="FFFFFF"/>
                </a:solidFill>
                <a:effectLst/>
                <a:uLnTx/>
                <a:uFillTx/>
                <a:latin typeface="Poppins"/>
                <a:ea typeface="+mn-ea"/>
                <a:cs typeface="+mn-cs"/>
              </a:rPr>
              <a:t> scission point </a:t>
            </a:r>
          </a:p>
        </p:txBody>
      </p:sp>
    </p:spTree>
    <p:extLst>
      <p:ext uri="{BB962C8B-B14F-4D97-AF65-F5344CB8AC3E}">
        <p14:creationId xmlns:p14="http://schemas.microsoft.com/office/powerpoint/2010/main" val="3474674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CCE19D-388F-4661-9D85-ED5CC4841ACC}"/>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852D5193-2BB3-48B6-A15A-E367C5CEE7C8}"/>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641D7DAA-1107-4A3F-B701-31A1413EB55C}"/>
              </a:ext>
            </a:extLst>
          </p:cNvPr>
          <p:cNvSpPr>
            <a:spLocks noGrp="1"/>
          </p:cNvSpPr>
          <p:nvPr>
            <p:ph type="sldNum" sz="quarter" idx="12"/>
          </p:nvPr>
        </p:nvSpPr>
        <p:spPr/>
        <p:txBody>
          <a:bodyPr/>
          <a:lstStyle/>
          <a:p>
            <a:fld id="{0CBC77A0-1F4E-42FF-9FFC-F45C3A64AF90}" type="slidenum">
              <a:rPr lang="fr-FR" smtClean="0"/>
              <a:t>40</a:t>
            </a:fld>
            <a:endParaRPr lang="fr-FR"/>
          </a:p>
        </p:txBody>
      </p:sp>
      <p:sp>
        <p:nvSpPr>
          <p:cNvPr id="5" name="Title 4">
            <a:extLst>
              <a:ext uri="{FF2B5EF4-FFF2-40B4-BE49-F238E27FC236}">
                <a16:creationId xmlns:a16="http://schemas.microsoft.com/office/drawing/2014/main" id="{322258CF-3F08-40D2-9ACD-15BE360A5CE2}"/>
              </a:ext>
            </a:extLst>
          </p:cNvPr>
          <p:cNvSpPr>
            <a:spLocks noGrp="1"/>
          </p:cNvSpPr>
          <p:nvPr>
            <p:ph type="title"/>
          </p:nvPr>
        </p:nvSpPr>
        <p:spPr/>
        <p:txBody>
          <a:bodyPr/>
          <a:lstStyle/>
          <a:p>
            <a:r>
              <a:rPr lang="fr-FR" dirty="0"/>
              <a:t>Theory…</a:t>
            </a:r>
            <a:endParaRPr lang="en-US" dirty="0"/>
          </a:p>
        </p:txBody>
      </p:sp>
      <p:pic>
        <p:nvPicPr>
          <p:cNvPr id="6" name="Image 7">
            <a:extLst>
              <a:ext uri="{FF2B5EF4-FFF2-40B4-BE49-F238E27FC236}">
                <a16:creationId xmlns:a16="http://schemas.microsoft.com/office/drawing/2014/main" id="{A0DE4787-95FC-4FE6-A225-5EF20032B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358" y="1735896"/>
            <a:ext cx="7118318" cy="3811501"/>
          </a:xfrm>
          <a:prstGeom prst="rect">
            <a:avLst/>
          </a:prstGeom>
        </p:spPr>
      </p:pic>
      <p:sp>
        <p:nvSpPr>
          <p:cNvPr id="7" name="ZoneTexte 13">
            <a:extLst>
              <a:ext uri="{FF2B5EF4-FFF2-40B4-BE49-F238E27FC236}">
                <a16:creationId xmlns:a16="http://schemas.microsoft.com/office/drawing/2014/main" id="{5DF2631A-2CED-4E42-8F9F-2F4DF4DF09C3}"/>
              </a:ext>
            </a:extLst>
          </p:cNvPr>
          <p:cNvSpPr txBox="1"/>
          <p:nvPr/>
        </p:nvSpPr>
        <p:spPr>
          <a:xfrm>
            <a:off x="731838" y="6097431"/>
            <a:ext cx="8720838" cy="246219"/>
          </a:xfrm>
          <a:prstGeom prst="rect">
            <a:avLst/>
          </a:prstGeom>
          <a:noFill/>
        </p:spPr>
        <p:txBody>
          <a:bodyPr wrap="square" lIns="91438" tIns="45719" rIns="91438" bIns="45719" rtlCol="0">
            <a:spAutoFit/>
          </a:bodyPr>
          <a:lstStyle/>
          <a:p>
            <a:r>
              <a:rPr lang="en-US" sz="1000" b="1" dirty="0">
                <a:solidFill>
                  <a:srgbClr val="3333FF"/>
                </a:solidFill>
                <a:latin typeface="Calibri" panose="020F0502020204030204" pitchFamily="34" charset="0"/>
                <a:cs typeface="Calibri" panose="020F0502020204030204" pitchFamily="34" charset="0"/>
              </a:rPr>
              <a:t>F. </a:t>
            </a:r>
            <a:r>
              <a:rPr lang="en-US" sz="1000" b="1" dirty="0" err="1">
                <a:solidFill>
                  <a:srgbClr val="3333FF"/>
                </a:solidFill>
                <a:latin typeface="Calibri" panose="020F0502020204030204" pitchFamily="34" charset="0"/>
                <a:cs typeface="Calibri" panose="020F0502020204030204" pitchFamily="34" charset="0"/>
              </a:rPr>
              <a:t>Gonnenwein</a:t>
            </a:r>
            <a:r>
              <a:rPr lang="en-US" sz="1000" b="1" dirty="0">
                <a:solidFill>
                  <a:srgbClr val="3333FF"/>
                </a:solidFill>
                <a:latin typeface="Calibri" panose="020F0502020204030204" pitchFamily="34" charset="0"/>
                <a:cs typeface="Calibri" panose="020F0502020204030204" pitchFamily="34" charset="0"/>
              </a:rPr>
              <a:t> et al., Angular Momenta of near-spherical fission fragments, Int. J Mod. Phys. E, 16,2,410-424 (2007)</a:t>
            </a:r>
          </a:p>
        </p:txBody>
      </p:sp>
      <mc:AlternateContent xmlns:mc="http://schemas.openxmlformats.org/markup-compatibility/2006" xmlns:a14="http://schemas.microsoft.com/office/drawing/2010/main">
        <mc:Choice Requires="a14">
          <p:sp>
            <p:nvSpPr>
              <p:cNvPr id="8" name="ZoneTexte 4">
                <a:extLst>
                  <a:ext uri="{FF2B5EF4-FFF2-40B4-BE49-F238E27FC236}">
                    <a16:creationId xmlns:a16="http://schemas.microsoft.com/office/drawing/2014/main" id="{488FA7AC-8892-4243-848D-61F805C473F4}"/>
                  </a:ext>
                </a:extLst>
              </p:cNvPr>
              <p:cNvSpPr txBox="1"/>
              <p:nvPr/>
            </p:nvSpPr>
            <p:spPr>
              <a:xfrm>
                <a:off x="6576644" y="1914834"/>
                <a:ext cx="2059218" cy="3250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400" b="0" i="1" smtClean="0">
                          <a:latin typeface="Cambria Math" panose="02040503050406030204" pitchFamily="18" charset="0"/>
                        </a:rPr>
                        <m:t>𝑄</m:t>
                      </m:r>
                      <m:r>
                        <a:rPr lang="fr-FR" sz="1400" b="0" i="1" smtClean="0">
                          <a:latin typeface="Cambria Math" panose="02040503050406030204" pitchFamily="18" charset="0"/>
                        </a:rPr>
                        <m:t>=</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𝐸</m:t>
                          </m:r>
                        </m:e>
                        <m:sub>
                          <m:r>
                            <a:rPr lang="fr-FR" sz="1400" b="0" i="1" smtClean="0">
                              <a:latin typeface="Cambria Math" panose="02040503050406030204" pitchFamily="18" charset="0"/>
                            </a:rPr>
                            <m:t>𝑖𝑛𝑡</m:t>
                          </m:r>
                        </m:sub>
                      </m:sSub>
                      <m:r>
                        <a:rPr lang="fr-FR" sz="1400" b="0" i="1" smtClean="0">
                          <a:latin typeface="Cambria Math" panose="02040503050406030204" pitchFamily="18" charset="0"/>
                        </a:rPr>
                        <m:t>+</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𝐶𝑜𝑢𝑙</m:t>
                          </m:r>
                        </m:sub>
                      </m:sSub>
                      <m:r>
                        <a:rPr lang="fr-FR" sz="1400" b="0" i="1" smtClean="0">
                          <a:latin typeface="Cambria Math" panose="02040503050406030204" pitchFamily="18" charset="0"/>
                        </a:rPr>
                        <m:t>+</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𝐷𝑒𝑓</m:t>
                          </m:r>
                        </m:sub>
                      </m:sSub>
                    </m:oMath>
                  </m:oMathPara>
                </a14:m>
                <a:endParaRPr lang="en-US" sz="1400" dirty="0"/>
              </a:p>
            </p:txBody>
          </p:sp>
        </mc:Choice>
        <mc:Fallback xmlns="">
          <p:sp>
            <p:nvSpPr>
              <p:cNvPr id="8" name="ZoneTexte 4">
                <a:extLst>
                  <a:ext uri="{FF2B5EF4-FFF2-40B4-BE49-F238E27FC236}">
                    <a16:creationId xmlns:a16="http://schemas.microsoft.com/office/drawing/2014/main" id="{488FA7AC-8892-4243-848D-61F805C473F4}"/>
                  </a:ext>
                </a:extLst>
              </p:cNvPr>
              <p:cNvSpPr txBox="1">
                <a:spLocks noRot="1" noChangeAspect="1" noMove="1" noResize="1" noEditPoints="1" noAdjustHandles="1" noChangeArrowheads="1" noChangeShapeType="1" noTextEdit="1"/>
              </p:cNvSpPr>
              <p:nvPr/>
            </p:nvSpPr>
            <p:spPr>
              <a:xfrm>
                <a:off x="6576644" y="1914834"/>
                <a:ext cx="2059218" cy="325025"/>
              </a:xfrm>
              <a:prstGeom prst="rect">
                <a:avLst/>
              </a:prstGeom>
              <a:blipFill>
                <a:blip r:embed="rId3"/>
                <a:stretch>
                  <a:fillRect b="-3774"/>
                </a:stretch>
              </a:blipFill>
            </p:spPr>
            <p:txBody>
              <a:bodyPr/>
              <a:lstStyle/>
              <a:p>
                <a:r>
                  <a:rPr lang="en-US">
                    <a:noFill/>
                  </a:rPr>
                  <a:t> </a:t>
                </a:r>
              </a:p>
            </p:txBody>
          </p:sp>
        </mc:Fallback>
      </mc:AlternateContent>
    </p:spTree>
    <p:extLst>
      <p:ext uri="{BB962C8B-B14F-4D97-AF65-F5344CB8AC3E}">
        <p14:creationId xmlns:p14="http://schemas.microsoft.com/office/powerpoint/2010/main" val="4232340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E38F4A-BEE4-4B56-A5CD-D2B31C4067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500" y="149225"/>
            <a:ext cx="7146210" cy="6052595"/>
          </a:xfrm>
          <a:prstGeom prst="rect">
            <a:avLst/>
          </a:prstGeom>
        </p:spPr>
      </p:pic>
      <p:sp>
        <p:nvSpPr>
          <p:cNvPr id="2" name="Date Placeholder 1">
            <a:extLst>
              <a:ext uri="{FF2B5EF4-FFF2-40B4-BE49-F238E27FC236}">
                <a16:creationId xmlns:a16="http://schemas.microsoft.com/office/drawing/2014/main" id="{04CCE19D-388F-4661-9D85-ED5CC4841ACC}"/>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852D5193-2BB3-48B6-A15A-E367C5CEE7C8}"/>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641D7DAA-1107-4A3F-B701-31A1413EB55C}"/>
              </a:ext>
            </a:extLst>
          </p:cNvPr>
          <p:cNvSpPr>
            <a:spLocks noGrp="1"/>
          </p:cNvSpPr>
          <p:nvPr>
            <p:ph type="sldNum" sz="quarter" idx="12"/>
          </p:nvPr>
        </p:nvSpPr>
        <p:spPr/>
        <p:txBody>
          <a:bodyPr/>
          <a:lstStyle/>
          <a:p>
            <a:fld id="{0CBC77A0-1F4E-42FF-9FFC-F45C3A64AF90}" type="slidenum">
              <a:rPr lang="fr-FR" smtClean="0"/>
              <a:t>41</a:t>
            </a:fld>
            <a:endParaRPr lang="fr-FR"/>
          </a:p>
        </p:txBody>
      </p:sp>
      <p:sp>
        <p:nvSpPr>
          <p:cNvPr id="5" name="Title 4">
            <a:extLst>
              <a:ext uri="{FF2B5EF4-FFF2-40B4-BE49-F238E27FC236}">
                <a16:creationId xmlns:a16="http://schemas.microsoft.com/office/drawing/2014/main" id="{322258CF-3F08-40D2-9ACD-15BE360A5CE2}"/>
              </a:ext>
            </a:extLst>
          </p:cNvPr>
          <p:cNvSpPr>
            <a:spLocks noGrp="1"/>
          </p:cNvSpPr>
          <p:nvPr>
            <p:ph type="title"/>
          </p:nvPr>
        </p:nvSpPr>
        <p:spPr/>
        <p:txBody>
          <a:bodyPr/>
          <a:lstStyle/>
          <a:p>
            <a:r>
              <a:rPr lang="fr-FR" dirty="0"/>
              <a:t>Theory…</a:t>
            </a:r>
            <a:endParaRPr lang="en-US" dirty="0"/>
          </a:p>
        </p:txBody>
      </p:sp>
      <p:sp>
        <p:nvSpPr>
          <p:cNvPr id="7" name="ZoneTexte 13">
            <a:extLst>
              <a:ext uri="{FF2B5EF4-FFF2-40B4-BE49-F238E27FC236}">
                <a16:creationId xmlns:a16="http://schemas.microsoft.com/office/drawing/2014/main" id="{5DF2631A-2CED-4E42-8F9F-2F4DF4DF09C3}"/>
              </a:ext>
            </a:extLst>
          </p:cNvPr>
          <p:cNvSpPr txBox="1"/>
          <p:nvPr/>
        </p:nvSpPr>
        <p:spPr>
          <a:xfrm>
            <a:off x="731838" y="6097431"/>
            <a:ext cx="8720838" cy="246219"/>
          </a:xfrm>
          <a:prstGeom prst="rect">
            <a:avLst/>
          </a:prstGeom>
          <a:noFill/>
        </p:spPr>
        <p:txBody>
          <a:bodyPr wrap="square" lIns="91438" tIns="45719" rIns="91438" bIns="45719" rtlCol="0">
            <a:spAutoFit/>
          </a:bodyPr>
          <a:lstStyle/>
          <a:p>
            <a:r>
              <a:rPr lang="en-US" sz="1000" b="1" dirty="0">
                <a:solidFill>
                  <a:srgbClr val="3333FF"/>
                </a:solidFill>
                <a:latin typeface="Calibri" panose="020F0502020204030204" pitchFamily="34" charset="0"/>
                <a:cs typeface="Calibri" panose="020F0502020204030204" pitchFamily="34" charset="0"/>
              </a:rPr>
              <a:t>F. </a:t>
            </a:r>
            <a:r>
              <a:rPr lang="en-US" sz="1000" b="1" dirty="0" err="1">
                <a:solidFill>
                  <a:srgbClr val="3333FF"/>
                </a:solidFill>
                <a:latin typeface="Calibri" panose="020F0502020204030204" pitchFamily="34" charset="0"/>
                <a:cs typeface="Calibri" panose="020F0502020204030204" pitchFamily="34" charset="0"/>
              </a:rPr>
              <a:t>Gonnenwein</a:t>
            </a:r>
            <a:r>
              <a:rPr lang="en-US" sz="1000" b="1" dirty="0">
                <a:solidFill>
                  <a:srgbClr val="3333FF"/>
                </a:solidFill>
                <a:latin typeface="Calibri" panose="020F0502020204030204" pitchFamily="34" charset="0"/>
                <a:cs typeface="Calibri" panose="020F0502020204030204" pitchFamily="34" charset="0"/>
              </a:rPr>
              <a:t> et al., Angular Momenta of near-spherical fission fragments, Int. J Mod. Phys. E, 16,2,410-424 (2007)</a:t>
            </a:r>
          </a:p>
        </p:txBody>
      </p:sp>
      <mc:AlternateContent xmlns:mc="http://schemas.openxmlformats.org/markup-compatibility/2006">
        <mc:Choice xmlns:a14="http://schemas.microsoft.com/office/drawing/2010/main" Requires="a14">
          <p:sp>
            <p:nvSpPr>
              <p:cNvPr id="8" name="ZoneTexte 4">
                <a:extLst>
                  <a:ext uri="{FF2B5EF4-FFF2-40B4-BE49-F238E27FC236}">
                    <a16:creationId xmlns:a16="http://schemas.microsoft.com/office/drawing/2014/main" id="{488FA7AC-8892-4243-848D-61F805C473F4}"/>
                  </a:ext>
                </a:extLst>
              </p:cNvPr>
              <p:cNvSpPr txBox="1"/>
              <p:nvPr/>
            </p:nvSpPr>
            <p:spPr>
              <a:xfrm>
                <a:off x="6576644" y="1914834"/>
                <a:ext cx="2059218" cy="32502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fr-FR" sz="1400" b="0" i="1" smtClean="0">
                          <a:latin typeface="Cambria Math" panose="02040503050406030204" pitchFamily="18" charset="0"/>
                        </a:rPr>
                        <m:t>𝑄</m:t>
                      </m:r>
                      <m:r>
                        <a:rPr lang="fr-FR" sz="1400" b="0" i="1" smtClean="0">
                          <a:latin typeface="Cambria Math" panose="02040503050406030204" pitchFamily="18" charset="0"/>
                        </a:rPr>
                        <m:t>=</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𝐸</m:t>
                          </m:r>
                        </m:e>
                        <m:sub>
                          <m:r>
                            <a:rPr lang="fr-FR" sz="1400" b="0" i="1" smtClean="0">
                              <a:latin typeface="Cambria Math" panose="02040503050406030204" pitchFamily="18" charset="0"/>
                            </a:rPr>
                            <m:t>𝑖𝑛𝑡</m:t>
                          </m:r>
                        </m:sub>
                      </m:sSub>
                      <m:r>
                        <a:rPr lang="fr-FR" sz="1400" b="0" i="1" smtClean="0">
                          <a:latin typeface="Cambria Math" panose="02040503050406030204" pitchFamily="18" charset="0"/>
                        </a:rPr>
                        <m:t>+</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𝐶𝑜𝑢𝑙</m:t>
                          </m:r>
                        </m:sub>
                      </m:sSub>
                      <m:r>
                        <a:rPr lang="fr-FR" sz="1400" b="0" i="1" smtClean="0">
                          <a:latin typeface="Cambria Math" panose="02040503050406030204" pitchFamily="18" charset="0"/>
                        </a:rPr>
                        <m:t>+</m:t>
                      </m:r>
                      <m:sSub>
                        <m:sSubPr>
                          <m:ctrlPr>
                            <a:rPr lang="fr-FR" sz="1400" b="0" i="1" smtClean="0">
                              <a:latin typeface="Cambria Math" panose="02040503050406030204" pitchFamily="18" charset="0"/>
                            </a:rPr>
                          </m:ctrlPr>
                        </m:sSubPr>
                        <m:e>
                          <m:r>
                            <a:rPr lang="fr-FR" sz="1400" b="0" i="1" smtClean="0">
                              <a:latin typeface="Cambria Math" panose="02040503050406030204" pitchFamily="18" charset="0"/>
                            </a:rPr>
                            <m:t>𝑉</m:t>
                          </m:r>
                        </m:e>
                        <m:sub>
                          <m:r>
                            <a:rPr lang="fr-FR" sz="1400" b="0" i="1" smtClean="0">
                              <a:latin typeface="Cambria Math" panose="02040503050406030204" pitchFamily="18" charset="0"/>
                            </a:rPr>
                            <m:t>𝐷𝑒𝑓</m:t>
                          </m:r>
                        </m:sub>
                      </m:sSub>
                    </m:oMath>
                  </m:oMathPara>
                </a14:m>
                <a:endParaRPr lang="en-US" sz="1400" dirty="0"/>
              </a:p>
            </p:txBody>
          </p:sp>
        </mc:Choice>
        <mc:Fallback>
          <p:sp>
            <p:nvSpPr>
              <p:cNvPr id="8" name="ZoneTexte 4">
                <a:extLst>
                  <a:ext uri="{FF2B5EF4-FFF2-40B4-BE49-F238E27FC236}">
                    <a16:creationId xmlns:a16="http://schemas.microsoft.com/office/drawing/2014/main" id="{488FA7AC-8892-4243-848D-61F805C473F4}"/>
                  </a:ext>
                </a:extLst>
              </p:cNvPr>
              <p:cNvSpPr txBox="1">
                <a:spLocks noRot="1" noChangeAspect="1" noMove="1" noResize="1" noEditPoints="1" noAdjustHandles="1" noChangeArrowheads="1" noChangeShapeType="1" noTextEdit="1"/>
              </p:cNvSpPr>
              <p:nvPr/>
            </p:nvSpPr>
            <p:spPr>
              <a:xfrm>
                <a:off x="6576644" y="1914834"/>
                <a:ext cx="2059218" cy="325025"/>
              </a:xfrm>
              <a:prstGeom prst="rect">
                <a:avLst/>
              </a:prstGeom>
              <a:blipFill>
                <a:blip r:embed="rId3"/>
                <a:stretch>
                  <a:fillRect b="-3774"/>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73A39DD0-FADE-45A9-8212-9E0032E3AF97}"/>
              </a:ext>
            </a:extLst>
          </p:cNvPr>
          <p:cNvSpPr/>
          <p:nvPr/>
        </p:nvSpPr>
        <p:spPr>
          <a:xfrm>
            <a:off x="6432605" y="1288111"/>
            <a:ext cx="1137037" cy="246219"/>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algn="ctr"/>
            <a:endParaRPr lang="en-US" dirty="0"/>
          </a:p>
        </p:txBody>
      </p:sp>
      <p:sp>
        <p:nvSpPr>
          <p:cNvPr id="11" name="Rectangle: Rounded Corners 10">
            <a:extLst>
              <a:ext uri="{FF2B5EF4-FFF2-40B4-BE49-F238E27FC236}">
                <a16:creationId xmlns:a16="http://schemas.microsoft.com/office/drawing/2014/main" id="{2115519F-74DA-4DCF-B52A-67D69A5B61A1}"/>
              </a:ext>
            </a:extLst>
          </p:cNvPr>
          <p:cNvSpPr/>
          <p:nvPr/>
        </p:nvSpPr>
        <p:spPr>
          <a:xfrm>
            <a:off x="3809778" y="1686731"/>
            <a:ext cx="4022257" cy="22810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12" name="Rectangle: Rounded Corners 11">
            <a:extLst>
              <a:ext uri="{FF2B5EF4-FFF2-40B4-BE49-F238E27FC236}">
                <a16:creationId xmlns:a16="http://schemas.microsoft.com/office/drawing/2014/main" id="{2BE80671-1DC3-4464-A9C6-C1325DC68F10}"/>
              </a:ext>
            </a:extLst>
          </p:cNvPr>
          <p:cNvSpPr/>
          <p:nvPr/>
        </p:nvSpPr>
        <p:spPr>
          <a:xfrm>
            <a:off x="7657936" y="658528"/>
            <a:ext cx="1794740" cy="200213"/>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9" name="Oval 8">
            <a:extLst>
              <a:ext uri="{FF2B5EF4-FFF2-40B4-BE49-F238E27FC236}">
                <a16:creationId xmlns:a16="http://schemas.microsoft.com/office/drawing/2014/main" id="{E9DD838F-EB9E-4953-8835-06F63DF19D6C}"/>
              </a:ext>
            </a:extLst>
          </p:cNvPr>
          <p:cNvSpPr/>
          <p:nvPr/>
        </p:nvSpPr>
        <p:spPr>
          <a:xfrm>
            <a:off x="5620578" y="2918129"/>
            <a:ext cx="111318" cy="127221"/>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algn="ctr"/>
            <a:endParaRPr lang="en-US" dirty="0"/>
          </a:p>
        </p:txBody>
      </p:sp>
      <p:sp>
        <p:nvSpPr>
          <p:cNvPr id="13" name="Oval 12">
            <a:extLst>
              <a:ext uri="{FF2B5EF4-FFF2-40B4-BE49-F238E27FC236}">
                <a16:creationId xmlns:a16="http://schemas.microsoft.com/office/drawing/2014/main" id="{7603F998-DE53-486C-A3F3-F75685B12BD9}"/>
              </a:ext>
            </a:extLst>
          </p:cNvPr>
          <p:cNvSpPr/>
          <p:nvPr/>
        </p:nvSpPr>
        <p:spPr>
          <a:xfrm>
            <a:off x="4715703" y="2918128"/>
            <a:ext cx="111318" cy="127221"/>
          </a:xfrm>
          <a:prstGeom prst="ellips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algn="ctr"/>
            <a:endParaRPr lang="en-US" dirty="0"/>
          </a:p>
        </p:txBody>
      </p:sp>
    </p:spTree>
    <p:extLst>
      <p:ext uri="{BB962C8B-B14F-4D97-AF65-F5344CB8AC3E}">
        <p14:creationId xmlns:p14="http://schemas.microsoft.com/office/powerpoint/2010/main" val="38466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331D73-9FC9-49FA-8A1D-79FF19B350DC}"/>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B9AE688A-A948-4193-9773-16551ECE1D30}"/>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5326431E-AF5A-4D99-AB86-47092EFE6A91}"/>
              </a:ext>
            </a:extLst>
          </p:cNvPr>
          <p:cNvSpPr>
            <a:spLocks noGrp="1"/>
          </p:cNvSpPr>
          <p:nvPr>
            <p:ph type="sldNum" sz="quarter" idx="12"/>
          </p:nvPr>
        </p:nvSpPr>
        <p:spPr/>
        <p:txBody>
          <a:bodyPr/>
          <a:lstStyle/>
          <a:p>
            <a:fld id="{0CBC77A0-1F4E-42FF-9FFC-F45C3A64AF90}" type="slidenum">
              <a:rPr lang="fr-FR" smtClean="0"/>
              <a:t>42</a:t>
            </a:fld>
            <a:endParaRPr lang="fr-FR"/>
          </a:p>
        </p:txBody>
      </p:sp>
      <p:pic>
        <p:nvPicPr>
          <p:cNvPr id="6" name="Espace réservé du contenu 11">
            <a:extLst>
              <a:ext uri="{FF2B5EF4-FFF2-40B4-BE49-F238E27FC236}">
                <a16:creationId xmlns:a16="http://schemas.microsoft.com/office/drawing/2014/main" id="{236B1D4C-879B-42C8-A6B6-BDD5FFA8C2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38" y="2889937"/>
            <a:ext cx="5283192" cy="2641595"/>
          </a:xfrm>
          <a:prstGeom prst="rect">
            <a:avLst/>
          </a:prstGeom>
        </p:spPr>
      </p:pic>
      <p:pic>
        <p:nvPicPr>
          <p:cNvPr id="7" name="Image 10">
            <a:extLst>
              <a:ext uri="{FF2B5EF4-FFF2-40B4-BE49-F238E27FC236}">
                <a16:creationId xmlns:a16="http://schemas.microsoft.com/office/drawing/2014/main" id="{440C3275-A3BD-42FE-83B0-A874F5DBFE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6243" y="2552474"/>
            <a:ext cx="5958117" cy="2979058"/>
          </a:xfrm>
          <a:prstGeom prst="rect">
            <a:avLst/>
          </a:prstGeom>
        </p:spPr>
      </p:pic>
      <p:sp>
        <p:nvSpPr>
          <p:cNvPr id="9" name="Title 8">
            <a:extLst>
              <a:ext uri="{FF2B5EF4-FFF2-40B4-BE49-F238E27FC236}">
                <a16:creationId xmlns:a16="http://schemas.microsoft.com/office/drawing/2014/main" id="{E7DC351A-7E9B-49D2-9FBC-4B332A3EDE82}"/>
              </a:ext>
            </a:extLst>
          </p:cNvPr>
          <p:cNvSpPr txBox="1">
            <a:spLocks noGrp="1"/>
          </p:cNvSpPr>
          <p:nvPr>
            <p:ph type="title"/>
          </p:nvPr>
        </p:nvSpPr>
        <p:spPr>
          <a:xfrm>
            <a:off x="731838" y="314325"/>
            <a:ext cx="10728325" cy="1426031"/>
          </a:xfrm>
          <a:prstGeom prst="rect">
            <a:avLst/>
          </a:prstGeom>
          <a:noFill/>
        </p:spPr>
        <p:txBody>
          <a:bodyPr wrap="square">
            <a:spAutoFit/>
          </a:bodyPr>
          <a:lstStyle/>
          <a:p>
            <a:r>
              <a:rPr lang="en-US" b="1" dirty="0">
                <a:solidFill>
                  <a:srgbClr val="E50019"/>
                </a:solidFill>
              </a:rPr>
              <a:t>Investigation of fission product isomeric ratios and angular momenta of 132Sn populated in the 241Pu(</a:t>
            </a:r>
            <a:r>
              <a:rPr lang="en-US" b="1" dirty="0" err="1">
                <a:solidFill>
                  <a:srgbClr val="E50019"/>
                </a:solidFill>
              </a:rPr>
              <a:t>nth,f</a:t>
            </a:r>
            <a:r>
              <a:rPr lang="en-US" b="1" dirty="0">
                <a:solidFill>
                  <a:srgbClr val="E50019"/>
                </a:solidFill>
              </a:rPr>
              <a:t>) reaction</a:t>
            </a:r>
          </a:p>
        </p:txBody>
      </p:sp>
    </p:spTree>
    <p:extLst>
      <p:ext uri="{BB962C8B-B14F-4D97-AF65-F5344CB8AC3E}">
        <p14:creationId xmlns:p14="http://schemas.microsoft.com/office/powerpoint/2010/main" val="2026170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14" name="Diagram 13"/>
              <p:cNvGraphicFramePr/>
              <p:nvPr/>
            </p:nvGraphicFramePr>
            <p:xfrm>
              <a:off x="-600274" y="1"/>
              <a:ext cx="4442325" cy="7324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4" name="Diagram 13"/>
              <p:cNvGraphicFramePr/>
              <p:nvPr>
                <p:extLst>
                  <p:ext uri="{D42A27DB-BD31-4B8C-83A1-F6EECF244321}">
                    <p14:modId xmlns:p14="http://schemas.microsoft.com/office/powerpoint/2010/main" val="4086375873"/>
                  </p:ext>
                </p:extLst>
              </p:nvPr>
            </p:nvGraphicFramePr>
            <p:xfrm>
              <a:off x="-600274" y="1"/>
              <a:ext cx="4442325" cy="73245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pic>
        <p:nvPicPr>
          <p:cNvPr id="7" name="Image 11"/>
          <p:cNvPicPr>
            <a:picLocks noChangeAspect="1"/>
          </p:cNvPicPr>
          <p:nvPr/>
        </p:nvPicPr>
        <p:blipFill>
          <a:blip r:embed="rId12"/>
          <a:stretch>
            <a:fillRect/>
          </a:stretch>
        </p:blipFill>
        <p:spPr>
          <a:xfrm>
            <a:off x="7936674" y="3299474"/>
            <a:ext cx="4255326" cy="3226738"/>
          </a:xfrm>
          <a:prstGeom prst="rect">
            <a:avLst/>
          </a:prstGeom>
          <a:ln w="57150" cap="sq">
            <a:noFill/>
            <a:prstDash val="solid"/>
            <a:miter lim="800000"/>
          </a:ln>
          <a:effectLst/>
        </p:spPr>
      </p:pic>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806E38BC-F536-4D73-908E-C12B18D7F025}"/>
                  </a:ext>
                </a:extLst>
              </p:cNvPr>
              <p:cNvSpPr/>
              <p:nvPr/>
            </p:nvSpPr>
            <p:spPr bwMode="auto">
              <a:xfrm>
                <a:off x="3063542" y="1278216"/>
                <a:ext cx="8840591" cy="2602700"/>
              </a:xfrm>
              <a:prstGeom prst="rect">
                <a:avLst/>
              </a:prstGeom>
              <a:ln w="127000">
                <a:noFill/>
              </a:ln>
            </p:spPr>
            <p:txBody>
              <a:bodyPr wrap="square">
                <a:spAutoFit/>
              </a:bodyPr>
              <a:lstStyle/>
              <a:p>
                <a:r>
                  <a:rPr lang="en-US" sz="1700" dirty="0"/>
                  <a:t>Input parameters: </a:t>
                </a:r>
                <a14:m>
                  <m:oMath xmlns:m="http://schemas.openxmlformats.org/officeDocument/2006/math">
                    <m:r>
                      <a:rPr lang="fr-FR" sz="1700" b="1" i="0" smtClean="0">
                        <a:latin typeface="Cambria Math" panose="02040503050406030204" pitchFamily="18" charset="0"/>
                      </a:rPr>
                      <m:t>𝐀</m:t>
                    </m:r>
                    <m:r>
                      <a:rPr lang="fr-FR" sz="1700" b="1" i="0" smtClean="0">
                        <a:latin typeface="Cambria Math" panose="02040503050406030204" pitchFamily="18" charset="0"/>
                      </a:rPr>
                      <m:t>, </m:t>
                    </m:r>
                    <m:r>
                      <a:rPr lang="fr-FR" sz="1700" b="1" i="0" smtClean="0">
                        <a:latin typeface="Cambria Math" panose="02040503050406030204" pitchFamily="18" charset="0"/>
                      </a:rPr>
                      <m:t>𝐙</m:t>
                    </m:r>
                    <m:r>
                      <a:rPr lang="fr-FR" sz="1700" b="1" i="0" smtClean="0">
                        <a:latin typeface="Cambria Math" panose="02040503050406030204" pitchFamily="18" charset="0"/>
                      </a:rPr>
                      <m:t>, </m:t>
                    </m:r>
                    <m:sSup>
                      <m:sSupPr>
                        <m:ctrlPr>
                          <a:rPr lang="fr-FR" sz="1700" b="1" i="1" smtClean="0">
                            <a:latin typeface="Cambria Math" panose="02040503050406030204" pitchFamily="18" charset="0"/>
                          </a:rPr>
                        </m:ctrlPr>
                      </m:sSupPr>
                      <m:e>
                        <m:r>
                          <a:rPr lang="fr-FR" sz="1700" b="1" i="0" smtClean="0">
                            <a:latin typeface="Cambria Math" panose="02040503050406030204" pitchFamily="18" charset="0"/>
                          </a:rPr>
                          <m:t>𝐄</m:t>
                        </m:r>
                      </m:e>
                      <m:sup>
                        <m:r>
                          <a:rPr lang="fr-FR" sz="1700" b="1" i="0" smtClean="0">
                            <a:latin typeface="Cambria Math" panose="02040503050406030204" pitchFamily="18" charset="0"/>
                          </a:rPr>
                          <m:t>∗</m:t>
                        </m:r>
                      </m:sup>
                    </m:sSup>
                    <m:r>
                      <a:rPr lang="fr-FR" sz="1700" b="1" i="0" smtClean="0">
                        <a:latin typeface="Cambria Math" panose="02040503050406030204" pitchFamily="18" charset="0"/>
                      </a:rPr>
                      <m:t>,</m:t>
                    </m:r>
                    <m:sSup>
                      <m:sSupPr>
                        <m:ctrlPr>
                          <a:rPr lang="fr-FR" sz="1700" b="1" i="1" smtClean="0">
                            <a:latin typeface="Cambria Math" panose="02040503050406030204" pitchFamily="18" charset="0"/>
                          </a:rPr>
                        </m:ctrlPr>
                      </m:sSupPr>
                      <m:e>
                        <m:r>
                          <a:rPr lang="fr-FR" sz="1700" b="1" i="0" smtClean="0">
                            <a:latin typeface="Cambria Math" panose="02040503050406030204" pitchFamily="18" charset="0"/>
                          </a:rPr>
                          <m:t>𝐉</m:t>
                        </m:r>
                      </m:e>
                      <m:sup>
                        <m:r>
                          <a:rPr lang="fr-FR" sz="1700" b="1" i="0" smtClean="0">
                            <a:latin typeface="Cambria Math" panose="02040503050406030204" pitchFamily="18" charset="0"/>
                            <a:ea typeface="Cambria Math" panose="02040503050406030204" pitchFamily="18" charset="0"/>
                          </a:rPr>
                          <m:t>𝛑</m:t>
                        </m:r>
                      </m:sup>
                    </m:sSup>
                  </m:oMath>
                </a14:m>
                <a:endParaRPr lang="en-US" sz="1700" b="1" dirty="0"/>
              </a:p>
              <a:p>
                <a:r>
                  <a:rPr lang="en-US" sz="1700" dirty="0"/>
                  <a:t>For particular </a:t>
                </a:r>
                <a14:m>
                  <m:oMath xmlns:m="http://schemas.openxmlformats.org/officeDocument/2006/math">
                    <m:sSup>
                      <m:sSupPr>
                        <m:ctrlPr>
                          <a:rPr lang="fr-FR" sz="1700" b="1" i="1" smtClean="0">
                            <a:latin typeface="Cambria Math" panose="02040503050406030204" pitchFamily="18" charset="0"/>
                          </a:rPr>
                        </m:ctrlPr>
                      </m:sSupPr>
                      <m:e>
                        <m:r>
                          <a:rPr lang="fr-FR" sz="1700" b="1" i="0" smtClean="0">
                            <a:latin typeface="Cambria Math" panose="02040503050406030204" pitchFamily="18" charset="0"/>
                          </a:rPr>
                          <m:t>(</m:t>
                        </m:r>
                        <m:r>
                          <a:rPr lang="fr-FR" sz="1700" b="1" i="0" smtClean="0">
                            <a:latin typeface="Cambria Math" panose="02040503050406030204" pitchFamily="18" charset="0"/>
                          </a:rPr>
                          <m:t>𝐄</m:t>
                        </m:r>
                      </m:e>
                      <m:sup>
                        <m:r>
                          <a:rPr lang="fr-FR" sz="1700" b="1" i="0" smtClean="0">
                            <a:latin typeface="Cambria Math" panose="02040503050406030204" pitchFamily="18" charset="0"/>
                          </a:rPr>
                          <m:t>∗</m:t>
                        </m:r>
                      </m:sup>
                    </m:sSup>
                    <m:r>
                      <a:rPr lang="fr-FR" sz="1700" b="1" i="0" smtClean="0">
                        <a:latin typeface="Cambria Math" panose="02040503050406030204" pitchFamily="18" charset="0"/>
                      </a:rPr>
                      <m:t>,</m:t>
                    </m:r>
                    <m:sSup>
                      <m:sSupPr>
                        <m:ctrlPr>
                          <a:rPr lang="fr-FR" sz="1700" b="1" i="1" smtClean="0">
                            <a:latin typeface="Cambria Math" panose="02040503050406030204" pitchFamily="18" charset="0"/>
                          </a:rPr>
                        </m:ctrlPr>
                      </m:sSupPr>
                      <m:e>
                        <m:r>
                          <a:rPr lang="fr-FR" sz="1700" b="1" i="0" smtClean="0">
                            <a:latin typeface="Cambria Math" panose="02040503050406030204" pitchFamily="18" charset="0"/>
                          </a:rPr>
                          <m:t>𝐉</m:t>
                        </m:r>
                      </m:e>
                      <m:sup>
                        <m:r>
                          <a:rPr lang="fr-FR" sz="1700" b="1" i="0" smtClean="0">
                            <a:latin typeface="Cambria Math" panose="02040503050406030204" pitchFamily="18" charset="0"/>
                            <a:ea typeface="Cambria Math" panose="02040503050406030204" pitchFamily="18" charset="0"/>
                          </a:rPr>
                          <m:t>𝛑</m:t>
                        </m:r>
                      </m:sup>
                    </m:sSup>
                    <m:r>
                      <a:rPr lang="fr-FR" sz="1700" b="1" i="1" smtClean="0">
                        <a:latin typeface="Cambria Math" panose="02040503050406030204" pitchFamily="18" charset="0"/>
                        <a:ea typeface="Cambria Math" panose="02040503050406030204" pitchFamily="18" charset="0"/>
                      </a:rPr>
                      <m:t>) </m:t>
                    </m:r>
                  </m:oMath>
                </a14:m>
                <a:r>
                  <a:rPr lang="en-US" sz="1700" dirty="0"/>
                  <a:t>combination:  Models and experimental level schemes are used to create the </a:t>
                </a:r>
                <a:r>
                  <a:rPr lang="fr-FR" sz="1700" dirty="0" err="1"/>
                  <a:t>nuclear</a:t>
                </a:r>
                <a:r>
                  <a:rPr lang="fr-FR" sz="1700" dirty="0"/>
                  <a:t> </a:t>
                </a:r>
                <a:r>
                  <a:rPr lang="fr-FR" sz="1700" dirty="0" err="1"/>
                  <a:t>schemes</a:t>
                </a:r>
                <a:r>
                  <a:rPr lang="fr-FR" sz="1700" dirty="0"/>
                  <a:t> of the fission fragments </a:t>
                </a:r>
              </a:p>
              <a:p>
                <a14:m>
                  <m:oMath xmlns:m="http://schemas.openxmlformats.org/officeDocument/2006/math">
                    <m:r>
                      <a:rPr lang="en-US" sz="1700" i="1" smtClean="0">
                        <a:latin typeface="Cambria Math" panose="02040503050406030204" pitchFamily="18" charset="0"/>
                        <a:ea typeface="Cambria Math" panose="02040503050406030204" pitchFamily="18" charset="0"/>
                      </a:rPr>
                      <m:t>→</m:t>
                    </m:r>
                  </m:oMath>
                </a14:m>
                <a:r>
                  <a:rPr lang="en-US" sz="1700" dirty="0"/>
                  <a:t> calculate the </a:t>
                </a:r>
                <a14:m>
                  <m:oMath xmlns:m="http://schemas.openxmlformats.org/officeDocument/2006/math">
                    <m:sSub>
                      <m:sSubPr>
                        <m:ctrlPr>
                          <a:rPr lang="fr-FR" sz="1700" b="1" i="1" smtClean="0">
                            <a:latin typeface="Cambria Math" panose="02040503050406030204" pitchFamily="18" charset="0"/>
                          </a:rPr>
                        </m:ctrlPr>
                      </m:sSubPr>
                      <m:e>
                        <m:r>
                          <a:rPr lang="fr-FR" sz="1700" b="1" i="0" smtClean="0">
                            <a:latin typeface="Cambria Math" panose="02040503050406030204" pitchFamily="18" charset="0"/>
                          </a:rPr>
                          <m:t>𝐈𝐑</m:t>
                        </m:r>
                      </m:e>
                      <m:sub>
                        <m:r>
                          <a:rPr lang="fr-FR" sz="1700" b="1" i="0" smtClean="0">
                            <a:latin typeface="Cambria Math" panose="02040503050406030204" pitchFamily="18" charset="0"/>
                          </a:rPr>
                          <m:t>𝐅𝐈𝐅</m:t>
                        </m:r>
                      </m:sub>
                    </m:sSub>
                    <m:sSup>
                      <m:sSupPr>
                        <m:ctrlPr>
                          <a:rPr lang="fr-FR" sz="1700" b="1" i="1">
                            <a:latin typeface="Cambria Math" panose="02040503050406030204" pitchFamily="18" charset="0"/>
                          </a:rPr>
                        </m:ctrlPr>
                      </m:sSupPr>
                      <m:e>
                        <m:r>
                          <a:rPr lang="fr-FR" sz="1700" b="1" i="0">
                            <a:latin typeface="Cambria Math" panose="02040503050406030204" pitchFamily="18" charset="0"/>
                          </a:rPr>
                          <m:t>(</m:t>
                        </m:r>
                        <m:r>
                          <a:rPr lang="fr-FR" sz="1700" b="1" i="0">
                            <a:latin typeface="Cambria Math" panose="02040503050406030204" pitchFamily="18" charset="0"/>
                          </a:rPr>
                          <m:t>𝐄</m:t>
                        </m:r>
                      </m:e>
                      <m:sup>
                        <m:r>
                          <a:rPr lang="fr-FR" sz="1700" b="1" i="0">
                            <a:latin typeface="Cambria Math" panose="02040503050406030204" pitchFamily="18" charset="0"/>
                          </a:rPr>
                          <m:t>∗</m:t>
                        </m:r>
                      </m:sup>
                    </m:sSup>
                    <m:r>
                      <a:rPr lang="fr-FR" sz="1700" b="1">
                        <a:latin typeface="Cambria Math" panose="02040503050406030204" pitchFamily="18" charset="0"/>
                      </a:rPr>
                      <m:t>,</m:t>
                    </m:r>
                    <m:sSup>
                      <m:sSupPr>
                        <m:ctrlPr>
                          <a:rPr lang="fr-FR" sz="1700" b="1" i="1">
                            <a:latin typeface="Cambria Math" panose="02040503050406030204" pitchFamily="18" charset="0"/>
                          </a:rPr>
                        </m:ctrlPr>
                      </m:sSupPr>
                      <m:e>
                        <m:r>
                          <a:rPr lang="fr-FR" sz="1700" b="1">
                            <a:latin typeface="Cambria Math" panose="02040503050406030204" pitchFamily="18" charset="0"/>
                          </a:rPr>
                          <m:t>𝐉</m:t>
                        </m:r>
                      </m:e>
                      <m:sup>
                        <m:r>
                          <a:rPr lang="fr-FR" sz="1700" b="1">
                            <a:latin typeface="Cambria Math" panose="02040503050406030204" pitchFamily="18" charset="0"/>
                            <a:ea typeface="Cambria Math" panose="02040503050406030204" pitchFamily="18" charset="0"/>
                          </a:rPr>
                          <m:t>𝛑</m:t>
                        </m:r>
                      </m:sup>
                    </m:sSup>
                    <m:r>
                      <a:rPr lang="fr-FR" sz="1700" b="1" i="1">
                        <a:latin typeface="Cambria Math" panose="02040503050406030204" pitchFamily="18" charset="0"/>
                        <a:ea typeface="Cambria Math" panose="02040503050406030204" pitchFamily="18" charset="0"/>
                      </a:rPr>
                      <m:t>)</m:t>
                    </m:r>
                  </m:oMath>
                </a14:m>
                <a:endParaRPr lang="fr-FR" sz="1700" b="1" dirty="0">
                  <a:ea typeface="Cambria Math" panose="02040503050406030204" pitchFamily="18" charset="0"/>
                </a:endParaRPr>
              </a:p>
              <a:p>
                <a:endParaRPr lang="en-US" sz="1700" dirty="0">
                  <a:solidFill>
                    <a:schemeClr val="tx1"/>
                  </a:solidFill>
                  <a:cs typeface="Calibri" panose="020F0502020204030204" pitchFamily="34" charset="0"/>
                </a:endParaRPr>
              </a:p>
              <a:p>
                <a:r>
                  <a:rPr lang="en-US" sz="1700" dirty="0">
                    <a:solidFill>
                      <a:schemeClr val="tx1"/>
                    </a:solidFill>
                    <a:cs typeface="Calibri" panose="020F0502020204030204" pitchFamily="34" charset="0"/>
                  </a:rPr>
                  <a:t>For comparison with experimental results, they are averaged by:</a:t>
                </a:r>
                <a:endParaRPr lang="fr-FR" sz="1700" dirty="0">
                  <a:solidFill>
                    <a:schemeClr val="tx1"/>
                  </a:solidFill>
                </a:endParaRPr>
              </a:p>
              <a:p>
                <a:pPr/>
                <a14:m>
                  <m:oMathPara xmlns:m="http://schemas.openxmlformats.org/officeDocument/2006/math">
                    <m:oMathParaPr>
                      <m:jc m:val="left"/>
                    </m:oMathParaPr>
                    <m:oMath xmlns:m="http://schemas.openxmlformats.org/officeDocument/2006/math">
                      <m:r>
                        <m:rPr>
                          <m:sty m:val="p"/>
                        </m:rPr>
                        <a:rPr lang="fr-FR" sz="1700" i="0">
                          <a:solidFill>
                            <a:schemeClr val="tx1"/>
                          </a:solidFill>
                          <a:latin typeface="Cambria Math" panose="02040503050406030204" pitchFamily="18" charset="0"/>
                          <a:cs typeface="Calibri" panose="020F0502020204030204" pitchFamily="34" charset="0"/>
                        </a:rPr>
                        <m:t>I</m:t>
                      </m:r>
                      <m:sSub>
                        <m:sSubPr>
                          <m:ctrlPr>
                            <a:rPr lang="fr-FR" sz="1700" i="1">
                              <a:solidFill>
                                <a:schemeClr val="tx1"/>
                              </a:solidFill>
                              <a:latin typeface="Cambria Math" panose="02040503050406030204" pitchFamily="18" charset="0"/>
                              <a:cs typeface="Calibri" panose="020F0502020204030204" pitchFamily="34" charset="0"/>
                            </a:rPr>
                          </m:ctrlPr>
                        </m:sSubPr>
                        <m:e>
                          <m:r>
                            <m:rPr>
                              <m:sty m:val="p"/>
                            </m:rPr>
                            <a:rPr lang="fr-FR" sz="1700" i="0">
                              <a:solidFill>
                                <a:schemeClr val="tx1"/>
                              </a:solidFill>
                              <a:latin typeface="Cambria Math" panose="02040503050406030204" pitchFamily="18" charset="0"/>
                              <a:cs typeface="Calibri" panose="020F0502020204030204" pitchFamily="34" charset="0"/>
                            </a:rPr>
                            <m:t>R</m:t>
                          </m:r>
                        </m:e>
                        <m:sub>
                          <m:r>
                            <m:rPr>
                              <m:sty m:val="p"/>
                            </m:rPr>
                            <a:rPr lang="fr-FR" sz="1700" i="0">
                              <a:solidFill>
                                <a:schemeClr val="tx1"/>
                              </a:solidFill>
                              <a:latin typeface="Cambria Math" panose="02040503050406030204" pitchFamily="18" charset="0"/>
                              <a:cs typeface="Calibri" panose="020F0502020204030204" pitchFamily="34" charset="0"/>
                            </a:rPr>
                            <m:t>FIF</m:t>
                          </m:r>
                        </m:sub>
                      </m:sSub>
                      <m:d>
                        <m:dPr>
                          <m:ctrlPr>
                            <a:rPr lang="fr-FR" sz="1700" i="1">
                              <a:solidFill>
                                <a:schemeClr val="tx1"/>
                              </a:solidFill>
                              <a:latin typeface="Cambria Math" panose="02040503050406030204" pitchFamily="18" charset="0"/>
                              <a:cs typeface="Calibri" panose="020F0502020204030204" pitchFamily="34" charset="0"/>
                            </a:rPr>
                          </m:ctrlPr>
                        </m:dPr>
                        <m:e>
                          <m:sSup>
                            <m:sSupPr>
                              <m:ctrlPr>
                                <a:rPr lang="fr-FR" sz="1700" i="1">
                                  <a:solidFill>
                                    <a:schemeClr val="tx1"/>
                                  </a:solidFill>
                                  <a:latin typeface="Cambria Math" panose="02040503050406030204" pitchFamily="18" charset="0"/>
                                  <a:cs typeface="Calibri" panose="020F0502020204030204" pitchFamily="34" charset="0"/>
                                </a:rPr>
                              </m:ctrlPr>
                            </m:sSupPr>
                            <m:e>
                              <m:r>
                                <m:rPr>
                                  <m:sty m:val="p"/>
                                </m:rPr>
                                <a:rPr lang="fr-FR" sz="1700" i="0">
                                  <a:solidFill>
                                    <a:schemeClr val="tx1"/>
                                  </a:solidFill>
                                  <a:latin typeface="Cambria Math" panose="02040503050406030204" pitchFamily="18" charset="0"/>
                                  <a:cs typeface="Calibri" panose="020F0502020204030204" pitchFamily="34" charset="0"/>
                                </a:rPr>
                                <m:t>E</m:t>
                              </m:r>
                            </m:e>
                            <m:sup>
                              <m:r>
                                <a:rPr lang="fr-FR" sz="1700" i="0">
                                  <a:solidFill>
                                    <a:schemeClr val="tx1"/>
                                  </a:solidFill>
                                  <a:latin typeface="Cambria Math" panose="02040503050406030204" pitchFamily="18" charset="0"/>
                                  <a:cs typeface="Calibri" panose="020F0502020204030204" pitchFamily="34" charset="0"/>
                                </a:rPr>
                                <m:t>∗</m:t>
                              </m:r>
                            </m:sup>
                          </m:sSup>
                          <m:r>
                            <a:rPr lang="fr-FR" sz="1700" i="0">
                              <a:solidFill>
                                <a:schemeClr val="tx1"/>
                              </a:solidFill>
                              <a:latin typeface="Cambria Math" panose="02040503050406030204" pitchFamily="18" charset="0"/>
                              <a:cs typeface="Calibri" panose="020F0502020204030204" pitchFamily="34" charset="0"/>
                            </a:rPr>
                            <m:t>,</m:t>
                          </m:r>
                          <m:sSub>
                            <m:sSubPr>
                              <m:ctrlPr>
                                <a:rPr lang="fr-FR" sz="1700" i="1">
                                  <a:solidFill>
                                    <a:schemeClr val="tx1"/>
                                  </a:solidFill>
                                  <a:latin typeface="Cambria Math" panose="02040503050406030204" pitchFamily="18" charset="0"/>
                                  <a:cs typeface="Calibri" panose="020F0502020204030204" pitchFamily="34" charset="0"/>
                                </a:rPr>
                              </m:ctrlPr>
                            </m:sSubPr>
                            <m:e>
                              <m:r>
                                <m:rPr>
                                  <m:sty m:val="p"/>
                                </m:rPr>
                                <a:rPr lang="fr-FR" sz="1700" i="0">
                                  <a:solidFill>
                                    <a:schemeClr val="tx1"/>
                                  </a:solidFill>
                                  <a:latin typeface="Cambria Math" panose="02040503050406030204" pitchFamily="18" charset="0"/>
                                  <a:cs typeface="Calibri" panose="020F0502020204030204" pitchFamily="34" charset="0"/>
                                </a:rPr>
                                <m:t>J</m:t>
                              </m:r>
                            </m:e>
                            <m:sub>
                              <m:r>
                                <m:rPr>
                                  <m:sty m:val="p"/>
                                </m:rPr>
                                <a:rPr lang="fr-FR" sz="1700" b="0" i="0" smtClean="0">
                                  <a:solidFill>
                                    <a:schemeClr val="tx1"/>
                                  </a:solidFill>
                                  <a:latin typeface="Cambria Math" panose="02040503050406030204" pitchFamily="18" charset="0"/>
                                  <a:cs typeface="Calibri" panose="020F0502020204030204" pitchFamily="34" charset="0"/>
                                </a:rPr>
                                <m:t>cutoff</m:t>
                              </m:r>
                            </m:sub>
                          </m:sSub>
                        </m:e>
                      </m:d>
                      <m:r>
                        <a:rPr lang="fr-FR" sz="1700" i="0">
                          <a:solidFill>
                            <a:schemeClr val="tx1"/>
                          </a:solidFill>
                          <a:latin typeface="Cambria Math" panose="02040503050406030204" pitchFamily="18" charset="0"/>
                          <a:cs typeface="Calibri" panose="020F0502020204030204" pitchFamily="34" charset="0"/>
                        </a:rPr>
                        <m:t>=</m:t>
                      </m:r>
                      <m:nary>
                        <m:naryPr>
                          <m:chr m:val="∑"/>
                          <m:supHide m:val="on"/>
                          <m:ctrlPr>
                            <a:rPr lang="fr-FR" sz="1700" i="1">
                              <a:solidFill>
                                <a:schemeClr val="tx1"/>
                              </a:solidFill>
                              <a:latin typeface="Cambria Math" panose="02040503050406030204" pitchFamily="18" charset="0"/>
                              <a:cs typeface="Calibri" panose="020F0502020204030204" pitchFamily="34" charset="0"/>
                            </a:rPr>
                          </m:ctrlPr>
                        </m:naryPr>
                        <m:sub>
                          <m:r>
                            <m:rPr>
                              <m:sty m:val="p"/>
                            </m:rPr>
                            <a:rPr lang="fr-FR" sz="1700" b="0" i="0" smtClean="0">
                              <a:solidFill>
                                <a:schemeClr val="tx1"/>
                              </a:solidFill>
                              <a:latin typeface="Cambria Math" panose="02040503050406030204" pitchFamily="18" charset="0"/>
                              <a:cs typeface="Calibri" panose="020F0502020204030204" pitchFamily="34" charset="0"/>
                            </a:rPr>
                            <m:t>J</m:t>
                          </m:r>
                        </m:sub>
                        <m:sup/>
                        <m:e>
                          <m:nary>
                            <m:naryPr>
                              <m:chr m:val="∑"/>
                              <m:supHide m:val="on"/>
                              <m:ctrlPr>
                                <a:rPr lang="fr-FR" sz="1700" i="1">
                                  <a:solidFill>
                                    <a:schemeClr val="tx1"/>
                                  </a:solidFill>
                                  <a:latin typeface="Cambria Math" panose="02040503050406030204" pitchFamily="18" charset="0"/>
                                  <a:cs typeface="Calibri" panose="020F0502020204030204" pitchFamily="34" charset="0"/>
                                </a:rPr>
                              </m:ctrlPr>
                            </m:naryPr>
                            <m:sub>
                              <m:r>
                                <m:rPr>
                                  <m:sty m:val="p"/>
                                </m:rPr>
                                <a:rPr lang="fr-FR" sz="1700" i="0">
                                  <a:solidFill>
                                    <a:schemeClr val="tx1"/>
                                  </a:solidFill>
                                  <a:latin typeface="Cambria Math" panose="02040503050406030204" pitchFamily="18" charset="0"/>
                                  <a:cs typeface="Calibri" panose="020F0502020204030204" pitchFamily="34" charset="0"/>
                                </a:rPr>
                                <m:t>π</m:t>
                              </m:r>
                            </m:sub>
                            <m:sup/>
                            <m:e>
                              <m:r>
                                <m:rPr>
                                  <m:sty m:val="p"/>
                                </m:rPr>
                                <a:rPr lang="fr-FR" sz="1700" i="0">
                                  <a:solidFill>
                                    <a:schemeClr val="tx1"/>
                                  </a:solidFill>
                                  <a:latin typeface="Cambria Math" panose="02040503050406030204" pitchFamily="18" charset="0"/>
                                  <a:cs typeface="Calibri" panose="020F0502020204030204" pitchFamily="34" charset="0"/>
                                </a:rPr>
                                <m:t>P</m:t>
                              </m:r>
                              <m:d>
                                <m:dPr>
                                  <m:ctrlPr>
                                    <a:rPr lang="fr-FR" sz="1700" i="1">
                                      <a:solidFill>
                                        <a:schemeClr val="tx1"/>
                                      </a:solidFill>
                                      <a:latin typeface="Cambria Math" panose="02040503050406030204" pitchFamily="18" charset="0"/>
                                      <a:cs typeface="Calibri" panose="020F0502020204030204" pitchFamily="34" charset="0"/>
                                    </a:rPr>
                                  </m:ctrlPr>
                                </m:dPr>
                                <m:e>
                                  <m:r>
                                    <m:rPr>
                                      <m:sty m:val="p"/>
                                    </m:rPr>
                                    <a:rPr lang="fr-FR" sz="1700" i="0">
                                      <a:solidFill>
                                        <a:schemeClr val="tx1"/>
                                      </a:solidFill>
                                      <a:latin typeface="Cambria Math" panose="02040503050406030204" pitchFamily="18" charset="0"/>
                                      <a:cs typeface="Calibri" panose="020F0502020204030204" pitchFamily="34" charset="0"/>
                                    </a:rPr>
                                    <m:t>π</m:t>
                                  </m:r>
                                </m:e>
                              </m:d>
                              <m:r>
                                <m:rPr>
                                  <m:sty m:val="p"/>
                                </m:rPr>
                                <a:rPr lang="fr-FR" sz="1700" i="0">
                                  <a:solidFill>
                                    <a:schemeClr val="tx1"/>
                                  </a:solidFill>
                                  <a:latin typeface="Cambria Math" panose="02040503050406030204" pitchFamily="18" charset="0"/>
                                  <a:cs typeface="Calibri" panose="020F0502020204030204" pitchFamily="34" charset="0"/>
                                </a:rPr>
                                <m:t>P</m:t>
                              </m:r>
                              <m:d>
                                <m:dPr>
                                  <m:ctrlPr>
                                    <a:rPr lang="fr-FR" sz="1700" i="1">
                                      <a:solidFill>
                                        <a:schemeClr val="tx1"/>
                                      </a:solidFill>
                                      <a:latin typeface="Cambria Math" panose="02040503050406030204" pitchFamily="18" charset="0"/>
                                      <a:cs typeface="Calibri" panose="020F0502020204030204" pitchFamily="34" charset="0"/>
                                    </a:rPr>
                                  </m:ctrlPr>
                                </m:dPr>
                                <m:e>
                                  <m:r>
                                    <m:rPr>
                                      <m:sty m:val="p"/>
                                    </m:rPr>
                                    <a:rPr lang="fr-FR" sz="1700" i="0">
                                      <a:solidFill>
                                        <a:schemeClr val="tx1"/>
                                      </a:solidFill>
                                      <a:latin typeface="Cambria Math" panose="02040503050406030204" pitchFamily="18" charset="0"/>
                                      <a:cs typeface="Calibri" panose="020F0502020204030204" pitchFamily="34" charset="0"/>
                                    </a:rPr>
                                    <m:t>J</m:t>
                                  </m:r>
                                </m:e>
                              </m:d>
                              <m:r>
                                <m:rPr>
                                  <m:sty m:val="p"/>
                                </m:rPr>
                                <a:rPr lang="fr-FR" sz="1700" b="0" i="0" smtClean="0">
                                  <a:solidFill>
                                    <a:schemeClr val="tx1"/>
                                  </a:solidFill>
                                  <a:latin typeface="Cambria Math" panose="02040503050406030204" pitchFamily="18" charset="0"/>
                                  <a:cs typeface="Calibri" panose="020F0502020204030204" pitchFamily="34" charset="0"/>
                                </a:rPr>
                                <m:t>I</m:t>
                              </m:r>
                              <m:sSub>
                                <m:sSubPr>
                                  <m:ctrlPr>
                                    <a:rPr lang="fr-FR" sz="1700" i="1">
                                      <a:solidFill>
                                        <a:schemeClr val="tx1"/>
                                      </a:solidFill>
                                      <a:latin typeface="Cambria Math" panose="02040503050406030204" pitchFamily="18" charset="0"/>
                                      <a:cs typeface="Calibri" panose="020F0502020204030204" pitchFamily="34" charset="0"/>
                                    </a:rPr>
                                  </m:ctrlPr>
                                </m:sSubPr>
                                <m:e>
                                  <m:r>
                                    <m:rPr>
                                      <m:sty m:val="p"/>
                                    </m:rPr>
                                    <a:rPr lang="fr-FR" sz="1700" b="0" i="0">
                                      <a:solidFill>
                                        <a:schemeClr val="tx1"/>
                                      </a:solidFill>
                                      <a:latin typeface="Cambria Math" panose="02040503050406030204" pitchFamily="18" charset="0"/>
                                      <a:cs typeface="Calibri" panose="020F0502020204030204" pitchFamily="34" charset="0"/>
                                    </a:rPr>
                                    <m:t>R</m:t>
                                  </m:r>
                                </m:e>
                                <m:sub>
                                  <m:r>
                                    <m:rPr>
                                      <m:sty m:val="p"/>
                                    </m:rPr>
                                    <a:rPr lang="fr-FR" sz="1700" b="0" i="0">
                                      <a:solidFill>
                                        <a:schemeClr val="tx1"/>
                                      </a:solidFill>
                                      <a:latin typeface="Cambria Math" panose="02040503050406030204" pitchFamily="18" charset="0"/>
                                      <a:cs typeface="Calibri" panose="020F0502020204030204" pitchFamily="34" charset="0"/>
                                    </a:rPr>
                                    <m:t>FIF</m:t>
                                  </m:r>
                                </m:sub>
                              </m:sSub>
                              <m:d>
                                <m:dPr>
                                  <m:ctrlPr>
                                    <a:rPr lang="fr-FR" sz="1700" i="1">
                                      <a:solidFill>
                                        <a:schemeClr val="tx1"/>
                                      </a:solidFill>
                                      <a:latin typeface="Cambria Math" panose="02040503050406030204" pitchFamily="18" charset="0"/>
                                      <a:cs typeface="Calibri" panose="020F0502020204030204" pitchFamily="34" charset="0"/>
                                    </a:rPr>
                                  </m:ctrlPr>
                                </m:dPr>
                                <m:e>
                                  <m:sSup>
                                    <m:sSupPr>
                                      <m:ctrlPr>
                                        <a:rPr lang="fr-FR" sz="1700" i="1">
                                          <a:solidFill>
                                            <a:schemeClr val="tx1"/>
                                          </a:solidFill>
                                          <a:latin typeface="Cambria Math" panose="02040503050406030204" pitchFamily="18" charset="0"/>
                                          <a:cs typeface="Calibri" panose="020F0502020204030204" pitchFamily="34" charset="0"/>
                                        </a:rPr>
                                      </m:ctrlPr>
                                    </m:sSupPr>
                                    <m:e>
                                      <m:r>
                                        <m:rPr>
                                          <m:sty m:val="p"/>
                                        </m:rPr>
                                        <a:rPr lang="fr-FR" sz="1700" b="0" i="0">
                                          <a:solidFill>
                                            <a:schemeClr val="tx1"/>
                                          </a:solidFill>
                                          <a:latin typeface="Cambria Math" panose="02040503050406030204" pitchFamily="18" charset="0"/>
                                          <a:cs typeface="Calibri" panose="020F0502020204030204" pitchFamily="34" charset="0"/>
                                        </a:rPr>
                                        <m:t>E</m:t>
                                      </m:r>
                                    </m:e>
                                    <m:sup>
                                      <m:r>
                                        <a:rPr lang="fr-FR" sz="1700" b="0" i="0">
                                          <a:solidFill>
                                            <a:schemeClr val="tx1"/>
                                          </a:solidFill>
                                          <a:latin typeface="Cambria Math" panose="02040503050406030204" pitchFamily="18" charset="0"/>
                                          <a:cs typeface="Calibri" panose="020F0502020204030204" pitchFamily="34" charset="0"/>
                                        </a:rPr>
                                        <m:t>∗</m:t>
                                      </m:r>
                                    </m:sup>
                                  </m:sSup>
                                  <m:r>
                                    <a:rPr lang="fr-FR" sz="1700" b="0" i="0">
                                      <a:solidFill>
                                        <a:schemeClr val="tx1"/>
                                      </a:solidFill>
                                      <a:latin typeface="Cambria Math" panose="02040503050406030204" pitchFamily="18" charset="0"/>
                                      <a:cs typeface="Calibri" panose="020F0502020204030204" pitchFamily="34" charset="0"/>
                                    </a:rPr>
                                    <m:t>,</m:t>
                                  </m:r>
                                  <m:sSup>
                                    <m:sSupPr>
                                      <m:ctrlPr>
                                        <a:rPr lang="fr-FR" sz="1700" i="1">
                                          <a:solidFill>
                                            <a:schemeClr val="tx1"/>
                                          </a:solidFill>
                                          <a:latin typeface="Cambria Math" panose="02040503050406030204" pitchFamily="18" charset="0"/>
                                          <a:cs typeface="Calibri" panose="020F0502020204030204" pitchFamily="34" charset="0"/>
                                        </a:rPr>
                                      </m:ctrlPr>
                                    </m:sSupPr>
                                    <m:e>
                                      <m:r>
                                        <m:rPr>
                                          <m:sty m:val="p"/>
                                        </m:rPr>
                                        <a:rPr lang="fr-FR" sz="1700" b="0" i="0">
                                          <a:solidFill>
                                            <a:schemeClr val="tx1"/>
                                          </a:solidFill>
                                          <a:latin typeface="Cambria Math" panose="02040503050406030204" pitchFamily="18" charset="0"/>
                                          <a:cs typeface="Calibri" panose="020F0502020204030204" pitchFamily="34" charset="0"/>
                                        </a:rPr>
                                        <m:t>J</m:t>
                                      </m:r>
                                    </m:e>
                                    <m:sup>
                                      <m:r>
                                        <m:rPr>
                                          <m:sty m:val="p"/>
                                        </m:rPr>
                                        <a:rPr lang="fr-FR" sz="1700" b="0" i="0">
                                          <a:solidFill>
                                            <a:schemeClr val="tx1"/>
                                          </a:solidFill>
                                          <a:latin typeface="Cambria Math" panose="02040503050406030204" pitchFamily="18" charset="0"/>
                                          <a:cs typeface="Calibri" panose="020F0502020204030204" pitchFamily="34" charset="0"/>
                                        </a:rPr>
                                        <m:t>π</m:t>
                                      </m:r>
                                    </m:sup>
                                  </m:sSup>
                                </m:e>
                              </m:d>
                            </m:e>
                          </m:nary>
                        </m:e>
                      </m:nary>
                      <m:r>
                        <a:rPr lang="fr-FR" sz="1700" b="0" i="0" smtClean="0">
                          <a:solidFill>
                            <a:schemeClr val="tx1"/>
                          </a:solidFill>
                          <a:latin typeface="Cambria Math" panose="02040503050406030204" pitchFamily="18" charset="0"/>
                          <a:cs typeface="Calibri" panose="020F0502020204030204" pitchFamily="34" charset="0"/>
                        </a:rPr>
                        <m:t>, </m:t>
                      </m:r>
                      <m:r>
                        <m:rPr>
                          <m:sty m:val="p"/>
                        </m:rPr>
                        <a:rPr lang="fr-FR" sz="1700" b="0" i="0" smtClean="0">
                          <a:solidFill>
                            <a:schemeClr val="tx1"/>
                          </a:solidFill>
                          <a:latin typeface="Cambria Math" panose="02040503050406030204" pitchFamily="18" charset="0"/>
                          <a:cs typeface="Calibri" panose="020F0502020204030204" pitchFamily="34" charset="0"/>
                        </a:rPr>
                        <m:t>with</m:t>
                      </m:r>
                      <m:r>
                        <a:rPr lang="fr-FR" sz="1700" b="0" i="0" smtClean="0">
                          <a:solidFill>
                            <a:schemeClr val="tx1"/>
                          </a:solidFill>
                          <a:latin typeface="Cambria Math" panose="02040503050406030204" pitchFamily="18" charset="0"/>
                          <a:cs typeface="Calibri" panose="020F0502020204030204" pitchFamily="34" charset="0"/>
                        </a:rPr>
                        <m:t>: </m:t>
                      </m:r>
                    </m:oMath>
                  </m:oMathPara>
                </a14:m>
                <a:endParaRPr lang="fr-FR" sz="1700" b="0" i="0" dirty="0">
                  <a:solidFill>
                    <a:schemeClr val="tx1"/>
                  </a:solidFill>
                  <a:cs typeface="Calibri" panose="020F0502020204030204" pitchFamily="34" charset="0"/>
                </a:endParaRPr>
              </a:p>
              <a:p>
                <a:endParaRPr lang="fr-FR" dirty="0">
                  <a:solidFill>
                    <a:schemeClr val="tx1"/>
                  </a:solidFill>
                </a:endParaRPr>
              </a:p>
            </p:txBody>
          </p:sp>
        </mc:Choice>
        <mc:Fallback xmlns="">
          <p:sp>
            <p:nvSpPr>
              <p:cNvPr id="18" name="Rectangle 17">
                <a:extLst>
                  <a:ext uri="{FF2B5EF4-FFF2-40B4-BE49-F238E27FC236}">
                    <a16:creationId xmlns:a16="http://schemas.microsoft.com/office/drawing/2014/main" id="{806E38BC-F536-4D73-908E-C12B18D7F025}"/>
                  </a:ext>
                </a:extLst>
              </p:cNvPr>
              <p:cNvSpPr>
                <a:spLocks noRot="1" noChangeAspect="1" noMove="1" noResize="1" noEditPoints="1" noAdjustHandles="1" noChangeArrowheads="1" noChangeShapeType="1" noTextEdit="1"/>
              </p:cNvSpPr>
              <p:nvPr/>
            </p:nvSpPr>
            <p:spPr bwMode="auto">
              <a:xfrm>
                <a:off x="3063542" y="1278216"/>
                <a:ext cx="8840591" cy="2602700"/>
              </a:xfrm>
              <a:prstGeom prst="rect">
                <a:avLst/>
              </a:prstGeom>
              <a:blipFill>
                <a:blip r:embed="rId13"/>
                <a:stretch>
                  <a:fillRect l="-483" t="-703"/>
                </a:stretch>
              </a:blipFill>
              <a:ln w="127000">
                <a:noFill/>
              </a:ln>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43</a:t>
            </a:fld>
            <a:endParaRPr lang="fr-FR"/>
          </a:p>
        </p:txBody>
      </p:sp>
      <p:sp>
        <p:nvSpPr>
          <p:cNvPr id="5" name="Title 4"/>
          <p:cNvSpPr>
            <a:spLocks noGrp="1"/>
          </p:cNvSpPr>
          <p:nvPr>
            <p:ph type="title"/>
          </p:nvPr>
        </p:nvSpPr>
        <p:spPr/>
        <p:txBody>
          <a:bodyPr>
            <a:normAutofit fontScale="90000"/>
          </a:bodyPr>
          <a:lstStyle/>
          <a:p>
            <a:r>
              <a:rPr lang="en-US" b="1" dirty="0"/>
              <a:t>FIFRELIN: connecting experiment with theory</a:t>
            </a:r>
            <a:br>
              <a:rPr lang="en-US" dirty="0"/>
            </a:br>
            <a:endParaRPr lang="fr-FR" dirty="0"/>
          </a:p>
        </p:txBody>
      </p:sp>
      <p:sp>
        <p:nvSpPr>
          <p:cNvPr id="9" name="Rectangle 8"/>
          <p:cNvSpPr/>
          <p:nvPr/>
        </p:nvSpPr>
        <p:spPr>
          <a:xfrm>
            <a:off x="731838" y="749949"/>
            <a:ext cx="11302846" cy="369332"/>
          </a:xfrm>
          <a:prstGeom prst="rect">
            <a:avLst/>
          </a:prstGeom>
        </p:spPr>
        <p:txBody>
          <a:bodyPr wrap="square">
            <a:spAutoFit/>
          </a:bodyPr>
          <a:lstStyle/>
          <a:p>
            <a:r>
              <a:rPr lang="en-US" dirty="0"/>
              <a:t>FIFRELIN (</a:t>
            </a:r>
            <a:r>
              <a:rPr lang="en-US" dirty="0" err="1"/>
              <a:t>FIssion</a:t>
            </a:r>
            <a:r>
              <a:rPr lang="en-US" dirty="0"/>
              <a:t> </a:t>
            </a:r>
            <a:r>
              <a:rPr lang="en-US" dirty="0" err="1"/>
              <a:t>FRagments</a:t>
            </a:r>
            <a:r>
              <a:rPr lang="en-US" dirty="0"/>
              <a:t> Evaporation </a:t>
            </a:r>
            <a:r>
              <a:rPr lang="en-US" dirty="0" err="1"/>
              <a:t>modeLINg</a:t>
            </a:r>
            <a:r>
              <a:rPr lang="en-US" dirty="0"/>
              <a:t>), used only as de-excitation code</a:t>
            </a:r>
          </a:p>
        </p:txBody>
      </p:sp>
      <p:sp>
        <p:nvSpPr>
          <p:cNvPr id="17" name="Curved Up Arrow 16"/>
          <p:cNvSpPr/>
          <p:nvPr/>
        </p:nvSpPr>
        <p:spPr bwMode="auto">
          <a:xfrm rot="16200000" flipH="1">
            <a:off x="10688211" y="2529607"/>
            <a:ext cx="2009721" cy="692897"/>
          </a:xfrm>
          <a:prstGeom prst="curvedUpArrow">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TextBox 15">
            <a:extLst>
              <a:ext uri="{FF2B5EF4-FFF2-40B4-BE49-F238E27FC236}">
                <a16:creationId xmlns:a16="http://schemas.microsoft.com/office/drawing/2014/main" id="{19E4EE25-1F60-4859-9DE1-B830CFB9AB86}"/>
              </a:ext>
            </a:extLst>
          </p:cNvPr>
          <p:cNvSpPr txBox="1"/>
          <p:nvPr/>
        </p:nvSpPr>
        <p:spPr>
          <a:xfrm>
            <a:off x="731838" y="6108051"/>
            <a:ext cx="10030460" cy="261610"/>
          </a:xfrm>
          <a:prstGeom prst="rect">
            <a:avLst/>
          </a:prstGeom>
          <a:noFill/>
        </p:spPr>
        <p:txBody>
          <a:bodyPr wrap="square">
            <a:spAutoFit/>
          </a:bodyPr>
          <a:lstStyle/>
          <a:p>
            <a:pPr algn="just" defTabSz="449263">
              <a:buClr>
                <a:srgbClr val="000000"/>
              </a:buClr>
              <a:buSzPct val="100000"/>
              <a:defRPr/>
            </a:pPr>
            <a:r>
              <a:rPr lang="en-US" sz="1100" dirty="0">
                <a:solidFill>
                  <a:srgbClr val="000000"/>
                </a:solidFill>
                <a:latin typeface="Poppins" panose="020B0604020202020204"/>
                <a:ea typeface="Calibri" panose="020F0502020204030204" pitchFamily="34" charset="0"/>
                <a:cs typeface="Calibri" panose="020F0502020204030204" pitchFamily="34" charset="0"/>
              </a:rPr>
              <a:t>O. </a:t>
            </a:r>
            <a:r>
              <a:rPr lang="en-US" sz="1100" dirty="0" err="1">
                <a:solidFill>
                  <a:srgbClr val="000000"/>
                </a:solidFill>
                <a:latin typeface="Poppins" panose="020B0604020202020204"/>
                <a:ea typeface="Calibri" panose="020F0502020204030204" pitchFamily="34" charset="0"/>
                <a:cs typeface="Calibri" panose="020F0502020204030204" pitchFamily="34" charset="0"/>
              </a:rPr>
              <a:t>Litaize</a:t>
            </a:r>
            <a:r>
              <a:rPr lang="en-US" sz="1100" dirty="0">
                <a:solidFill>
                  <a:srgbClr val="000000"/>
                </a:solidFill>
                <a:latin typeface="Poppins" panose="020B0604020202020204"/>
                <a:ea typeface="Calibri" panose="020F0502020204030204" pitchFamily="34" charset="0"/>
                <a:cs typeface="Calibri" panose="020F0502020204030204" pitchFamily="34" charset="0"/>
              </a:rPr>
              <a:t>, O. </a:t>
            </a:r>
            <a:r>
              <a:rPr lang="en-US" sz="1100" dirty="0" err="1">
                <a:solidFill>
                  <a:srgbClr val="000000"/>
                </a:solidFill>
                <a:latin typeface="Poppins" panose="020B0604020202020204"/>
                <a:ea typeface="Calibri" panose="020F0502020204030204" pitchFamily="34" charset="0"/>
                <a:cs typeface="Calibri" panose="020F0502020204030204" pitchFamily="34" charset="0"/>
              </a:rPr>
              <a:t>Serot</a:t>
            </a:r>
            <a:r>
              <a:rPr lang="en-US" sz="1100" dirty="0">
                <a:solidFill>
                  <a:srgbClr val="000000"/>
                </a:solidFill>
                <a:latin typeface="Poppins" panose="020B0604020202020204"/>
                <a:ea typeface="Calibri" panose="020F0502020204030204" pitchFamily="34" charset="0"/>
                <a:cs typeface="Calibri" panose="020F0502020204030204" pitchFamily="34" charset="0"/>
              </a:rPr>
              <a:t>, L. Berge, The European Physical Journal A 51, 177 (2015)</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F78595F-5C67-4BAC-B30B-C2DEB4B2ECE3}"/>
                  </a:ext>
                </a:extLst>
              </p:cNvPr>
              <p:cNvSpPr txBox="1"/>
              <p:nvPr/>
            </p:nvSpPr>
            <p:spPr>
              <a:xfrm>
                <a:off x="3063542" y="3658849"/>
                <a:ext cx="4912058" cy="2359813"/>
              </a:xfrm>
              <a:prstGeom prst="rect">
                <a:avLst/>
              </a:prstGeom>
              <a:noFill/>
            </p:spPr>
            <p:txBody>
              <a:bodyPr wrap="square">
                <a:spAutoFit/>
              </a:bodyPr>
              <a:lstStyle/>
              <a:p>
                <a:pPr marL="285750" indent="-285750">
                  <a:buFont typeface="Arial" panose="020B0604020202020204" pitchFamily="34" charset="0"/>
                  <a:buChar char="•"/>
                </a:pPr>
                <a14:m>
                  <m:oMath xmlns:m="http://schemas.openxmlformats.org/officeDocument/2006/math">
                    <m:r>
                      <m:rPr>
                        <m:sty m:val="p"/>
                      </m:rPr>
                      <a:rPr lang="fr-FR" sz="1700" i="0" smtClean="0">
                        <a:solidFill>
                          <a:schemeClr val="tx1"/>
                        </a:solidFill>
                        <a:latin typeface="Cambria Math" panose="02040503050406030204" pitchFamily="18" charset="0"/>
                      </a:rPr>
                      <m:t>P</m:t>
                    </m:r>
                    <m:d>
                      <m:dPr>
                        <m:ctrlPr>
                          <a:rPr lang="fr-FR" sz="1700" i="1">
                            <a:solidFill>
                              <a:schemeClr val="tx1"/>
                            </a:solidFill>
                            <a:latin typeface="Cambria Math" panose="02040503050406030204" pitchFamily="18" charset="0"/>
                          </a:rPr>
                        </m:ctrlPr>
                      </m:dPr>
                      <m:e>
                        <m:r>
                          <m:rPr>
                            <m:sty m:val="p"/>
                          </m:rPr>
                          <a:rPr lang="fr-FR" sz="1700" i="0">
                            <a:solidFill>
                              <a:schemeClr val="tx1"/>
                            </a:solidFill>
                            <a:latin typeface="Cambria Math" panose="02040503050406030204" pitchFamily="18" charset="0"/>
                          </a:rPr>
                          <m:t>J</m:t>
                        </m:r>
                      </m:e>
                    </m:d>
                    <m:r>
                      <a:rPr lang="fr-FR" sz="1700" i="0">
                        <a:solidFill>
                          <a:schemeClr val="tx1"/>
                        </a:solidFill>
                        <a:latin typeface="Cambria Math" panose="02040503050406030204" pitchFamily="18" charset="0"/>
                        <a:ea typeface="Cambria Math"/>
                      </a:rPr>
                      <m:t>∝</m:t>
                    </m:r>
                    <m:d>
                      <m:dPr>
                        <m:ctrlPr>
                          <a:rPr lang="fr-FR" sz="1700" i="1">
                            <a:solidFill>
                              <a:schemeClr val="tx1"/>
                            </a:solidFill>
                            <a:latin typeface="Cambria Math" panose="02040503050406030204" pitchFamily="18" charset="0"/>
                            <a:ea typeface="Cambria Math"/>
                          </a:rPr>
                        </m:ctrlPr>
                      </m:dPr>
                      <m:e>
                        <m:r>
                          <a:rPr lang="fr-FR" sz="1700" i="0">
                            <a:solidFill>
                              <a:schemeClr val="tx1"/>
                            </a:solidFill>
                            <a:latin typeface="Cambria Math" panose="02040503050406030204" pitchFamily="18" charset="0"/>
                            <a:ea typeface="Cambria Math"/>
                          </a:rPr>
                          <m:t>2</m:t>
                        </m:r>
                        <m:r>
                          <m:rPr>
                            <m:sty m:val="p"/>
                          </m:rPr>
                          <a:rPr lang="fr-FR" sz="1700" i="0">
                            <a:solidFill>
                              <a:schemeClr val="tx1"/>
                            </a:solidFill>
                            <a:latin typeface="Cambria Math" panose="02040503050406030204" pitchFamily="18" charset="0"/>
                            <a:ea typeface="Cambria Math"/>
                          </a:rPr>
                          <m:t>J</m:t>
                        </m:r>
                        <m:r>
                          <a:rPr lang="fr-FR" sz="1700" i="0">
                            <a:solidFill>
                              <a:schemeClr val="tx1"/>
                            </a:solidFill>
                            <a:latin typeface="Cambria Math" panose="02040503050406030204" pitchFamily="18" charset="0"/>
                            <a:ea typeface="Cambria Math"/>
                          </a:rPr>
                          <m:t>+1</m:t>
                        </m:r>
                      </m:e>
                    </m:d>
                    <m:func>
                      <m:funcPr>
                        <m:ctrlPr>
                          <a:rPr lang="fr-FR" sz="1700" i="1">
                            <a:solidFill>
                              <a:schemeClr val="tx1"/>
                            </a:solidFill>
                            <a:latin typeface="Cambria Math" panose="02040503050406030204" pitchFamily="18" charset="0"/>
                            <a:ea typeface="Cambria Math"/>
                          </a:rPr>
                        </m:ctrlPr>
                      </m:funcPr>
                      <m:fName>
                        <m:r>
                          <m:rPr>
                            <m:sty m:val="p"/>
                          </m:rPr>
                          <a:rPr lang="fr-FR" sz="1700" i="0">
                            <a:solidFill>
                              <a:schemeClr val="tx1"/>
                            </a:solidFill>
                            <a:latin typeface="Cambria Math" panose="02040503050406030204" pitchFamily="18" charset="0"/>
                            <a:ea typeface="Cambria Math"/>
                          </a:rPr>
                          <m:t>exp</m:t>
                        </m:r>
                      </m:fName>
                      <m:e>
                        <m:d>
                          <m:dPr>
                            <m:ctrlPr>
                              <a:rPr lang="fr-FR" sz="1700" i="1">
                                <a:solidFill>
                                  <a:schemeClr val="tx1"/>
                                </a:solidFill>
                                <a:latin typeface="Cambria Math" panose="02040503050406030204" pitchFamily="18" charset="0"/>
                                <a:ea typeface="Cambria Math"/>
                              </a:rPr>
                            </m:ctrlPr>
                          </m:dPr>
                          <m:e>
                            <m:r>
                              <a:rPr lang="fr-FR" sz="1700" i="0">
                                <a:solidFill>
                                  <a:schemeClr val="tx1"/>
                                </a:solidFill>
                                <a:latin typeface="Cambria Math" panose="02040503050406030204" pitchFamily="18" charset="0"/>
                                <a:ea typeface="Cambria Math"/>
                              </a:rPr>
                              <m:t>−</m:t>
                            </m:r>
                            <m:f>
                              <m:fPr>
                                <m:ctrlPr>
                                  <a:rPr lang="fr-FR" sz="1700" i="1">
                                    <a:solidFill>
                                      <a:schemeClr val="tx1"/>
                                    </a:solidFill>
                                    <a:latin typeface="Cambria Math" panose="02040503050406030204" pitchFamily="18" charset="0"/>
                                    <a:ea typeface="Cambria Math"/>
                                  </a:rPr>
                                </m:ctrlPr>
                              </m:fPr>
                              <m:num>
                                <m:sSup>
                                  <m:sSupPr>
                                    <m:ctrlPr>
                                      <a:rPr lang="fr-FR" sz="1700" i="1">
                                        <a:solidFill>
                                          <a:schemeClr val="tx1"/>
                                        </a:solidFill>
                                        <a:latin typeface="Cambria Math" panose="02040503050406030204" pitchFamily="18" charset="0"/>
                                        <a:ea typeface="Cambria Math"/>
                                      </a:rPr>
                                    </m:ctrlPr>
                                  </m:sSupPr>
                                  <m:e>
                                    <m:d>
                                      <m:dPr>
                                        <m:ctrlPr>
                                          <a:rPr lang="fr-FR" sz="1700" i="1">
                                            <a:solidFill>
                                              <a:schemeClr val="tx1"/>
                                            </a:solidFill>
                                            <a:latin typeface="Cambria Math" panose="02040503050406030204" pitchFamily="18" charset="0"/>
                                            <a:ea typeface="Cambria Math"/>
                                          </a:rPr>
                                        </m:ctrlPr>
                                      </m:dPr>
                                      <m:e>
                                        <m:r>
                                          <m:rPr>
                                            <m:sty m:val="p"/>
                                          </m:rPr>
                                          <a:rPr lang="fr-FR" sz="1700" i="0">
                                            <a:solidFill>
                                              <a:schemeClr val="tx1"/>
                                            </a:solidFill>
                                            <a:latin typeface="Cambria Math" panose="02040503050406030204" pitchFamily="18" charset="0"/>
                                            <a:ea typeface="Cambria Math"/>
                                          </a:rPr>
                                          <m:t>J</m:t>
                                        </m:r>
                                        <m:r>
                                          <a:rPr lang="fr-FR" sz="1700" i="0">
                                            <a:solidFill>
                                              <a:schemeClr val="tx1"/>
                                            </a:solidFill>
                                            <a:latin typeface="Cambria Math" panose="02040503050406030204" pitchFamily="18" charset="0"/>
                                            <a:ea typeface="Cambria Math"/>
                                          </a:rPr>
                                          <m:t>+</m:t>
                                        </m:r>
                                        <m:f>
                                          <m:fPr>
                                            <m:ctrlPr>
                                              <a:rPr lang="fr-FR" sz="1700" i="1">
                                                <a:solidFill>
                                                  <a:schemeClr val="tx1"/>
                                                </a:solidFill>
                                                <a:latin typeface="Cambria Math" panose="02040503050406030204" pitchFamily="18" charset="0"/>
                                                <a:ea typeface="Cambria Math"/>
                                              </a:rPr>
                                            </m:ctrlPr>
                                          </m:fPr>
                                          <m:num>
                                            <m:r>
                                              <a:rPr lang="fr-FR" sz="1700" i="0">
                                                <a:solidFill>
                                                  <a:schemeClr val="tx1"/>
                                                </a:solidFill>
                                                <a:latin typeface="Cambria Math" panose="02040503050406030204" pitchFamily="18" charset="0"/>
                                                <a:ea typeface="Cambria Math"/>
                                              </a:rPr>
                                              <m:t>1</m:t>
                                            </m:r>
                                          </m:num>
                                          <m:den>
                                            <m:r>
                                              <a:rPr lang="fr-FR" sz="1700" i="0">
                                                <a:solidFill>
                                                  <a:schemeClr val="tx1"/>
                                                </a:solidFill>
                                                <a:latin typeface="Cambria Math" panose="02040503050406030204" pitchFamily="18" charset="0"/>
                                                <a:ea typeface="Cambria Math"/>
                                              </a:rPr>
                                              <m:t>2</m:t>
                                            </m:r>
                                          </m:den>
                                        </m:f>
                                      </m:e>
                                    </m:d>
                                  </m:e>
                                  <m:sup>
                                    <m:r>
                                      <a:rPr lang="fr-FR" sz="1700" i="0">
                                        <a:solidFill>
                                          <a:schemeClr val="tx1"/>
                                        </a:solidFill>
                                        <a:latin typeface="Cambria Math" panose="02040503050406030204" pitchFamily="18" charset="0"/>
                                        <a:ea typeface="Cambria Math"/>
                                      </a:rPr>
                                      <m:t>2</m:t>
                                    </m:r>
                                  </m:sup>
                                </m:sSup>
                              </m:num>
                              <m:den>
                                <m:sSubSup>
                                  <m:sSubSupPr>
                                    <m:ctrlPr>
                                      <a:rPr lang="fr-FR" sz="1700" b="1" i="1" smtClean="0">
                                        <a:solidFill>
                                          <a:srgbClr val="E50019"/>
                                        </a:solidFill>
                                        <a:latin typeface="Cambria Math" panose="02040503050406030204" pitchFamily="18" charset="0"/>
                                        <a:ea typeface="Cambria Math"/>
                                      </a:rPr>
                                    </m:ctrlPr>
                                  </m:sSubSupPr>
                                  <m:e>
                                    <m:r>
                                      <a:rPr lang="fr-FR" sz="1700" b="1" i="0">
                                        <a:solidFill>
                                          <a:srgbClr val="E50019"/>
                                        </a:solidFill>
                                        <a:latin typeface="Cambria Math" panose="02040503050406030204" pitchFamily="18" charset="0"/>
                                        <a:ea typeface="Cambria Math"/>
                                      </a:rPr>
                                      <m:t>𝐉</m:t>
                                    </m:r>
                                  </m:e>
                                  <m:sub>
                                    <m:r>
                                      <a:rPr lang="fr-FR" sz="1700" b="1" i="0">
                                        <a:solidFill>
                                          <a:srgbClr val="E50019"/>
                                        </a:solidFill>
                                        <a:latin typeface="Cambria Math" panose="02040503050406030204" pitchFamily="18" charset="0"/>
                                        <a:ea typeface="Cambria Math"/>
                                      </a:rPr>
                                      <m:t>𝐜𝐮𝐭𝐨𝐟𝐟</m:t>
                                    </m:r>
                                  </m:sub>
                                  <m:sup>
                                    <m:r>
                                      <a:rPr lang="fr-FR" sz="1700" b="1" i="0">
                                        <a:solidFill>
                                          <a:srgbClr val="E50019"/>
                                        </a:solidFill>
                                        <a:latin typeface="Cambria Math" panose="02040503050406030204" pitchFamily="18" charset="0"/>
                                        <a:ea typeface="Cambria Math"/>
                                      </a:rPr>
                                      <m:t>𝟐</m:t>
                                    </m:r>
                                  </m:sup>
                                </m:sSubSup>
                              </m:den>
                            </m:f>
                          </m:e>
                        </m:d>
                      </m:e>
                    </m:func>
                    <m:r>
                      <a:rPr lang="fr-FR" sz="1700" b="1" i="1" smtClean="0">
                        <a:solidFill>
                          <a:schemeClr val="tx1"/>
                        </a:solidFill>
                        <a:latin typeface="Cambria Math" panose="02040503050406030204" pitchFamily="18" charset="0"/>
                        <a:ea typeface="Cambria Math"/>
                      </a:rPr>
                      <m:t>,</m:t>
                    </m:r>
                    <m:r>
                      <m:rPr>
                        <m:nor/>
                      </m:rPr>
                      <a:rPr lang="en-US" sz="1700" dirty="0"/>
                      <m:t>spin</m:t>
                    </m:r>
                    <m:r>
                      <m:rPr>
                        <m:nor/>
                      </m:rPr>
                      <a:rPr lang="en-US" sz="1700" dirty="0"/>
                      <m:t> </m:t>
                    </m:r>
                    <m:r>
                      <m:rPr>
                        <m:nor/>
                      </m:rPr>
                      <a:rPr lang="en-US" sz="1700" dirty="0"/>
                      <m:t>cut</m:t>
                    </m:r>
                    <m:r>
                      <m:rPr>
                        <m:nor/>
                      </m:rPr>
                      <a:rPr lang="en-US" sz="1700" dirty="0"/>
                      <m:t>−</m:t>
                    </m:r>
                    <m:r>
                      <m:rPr>
                        <m:nor/>
                      </m:rPr>
                      <a:rPr lang="en-US" sz="1700" dirty="0"/>
                      <m:t>off</m:t>
                    </m:r>
                    <m:r>
                      <m:rPr>
                        <m:nor/>
                      </m:rPr>
                      <a:rPr lang="en-US" sz="1700" dirty="0"/>
                      <m:t> </m:t>
                    </m:r>
                    <m:sSub>
                      <m:sSubPr>
                        <m:ctrlPr>
                          <a:rPr lang="fr-FR" sz="1700" b="1" i="1">
                            <a:solidFill>
                              <a:srgbClr val="E50019"/>
                            </a:solidFill>
                            <a:latin typeface="Cambria Math" panose="02040503050406030204" pitchFamily="18" charset="0"/>
                            <a:ea typeface="Cambria Math"/>
                          </a:rPr>
                        </m:ctrlPr>
                      </m:sSubPr>
                      <m:e>
                        <m:r>
                          <a:rPr lang="fr-FR" sz="1700" b="1">
                            <a:solidFill>
                              <a:srgbClr val="E50019"/>
                            </a:solidFill>
                            <a:latin typeface="Cambria Math" panose="02040503050406030204" pitchFamily="18" charset="0"/>
                            <a:ea typeface="Cambria Math"/>
                          </a:rPr>
                          <m:t>𝐉</m:t>
                        </m:r>
                      </m:e>
                      <m:sub>
                        <m:r>
                          <a:rPr lang="fr-FR" sz="1700" b="1">
                            <a:solidFill>
                              <a:srgbClr val="E50019"/>
                            </a:solidFill>
                            <a:latin typeface="Cambria Math" panose="02040503050406030204" pitchFamily="18" charset="0"/>
                            <a:ea typeface="Cambria Math"/>
                          </a:rPr>
                          <m:t>𝐜𝐮𝐭𝐨𝐟𝐟</m:t>
                        </m:r>
                      </m:sub>
                    </m:sSub>
                    <m:r>
                      <a:rPr lang="fr-FR" sz="1700" b="1">
                        <a:solidFill>
                          <a:srgbClr val="E50019"/>
                        </a:solidFill>
                        <a:latin typeface="Cambria Math" panose="02040503050406030204" pitchFamily="18" charset="0"/>
                        <a:ea typeface="Cambria Math"/>
                      </a:rPr>
                      <m:t> </m:t>
                    </m:r>
                    <m:r>
                      <m:rPr>
                        <m:nor/>
                      </m:rPr>
                      <a:rPr lang="en-US" sz="1700" dirty="0"/>
                      <m:t>is</m:t>
                    </m:r>
                    <m:r>
                      <m:rPr>
                        <m:nor/>
                      </m:rPr>
                      <a:rPr lang="en-US" sz="1700" dirty="0"/>
                      <m:t> </m:t>
                    </m:r>
                    <m:r>
                      <m:rPr>
                        <m:nor/>
                      </m:rPr>
                      <a:rPr lang="en-US" sz="1700" dirty="0"/>
                      <m:t>a</m:t>
                    </m:r>
                    <m:r>
                      <m:rPr>
                        <m:nor/>
                      </m:rPr>
                      <a:rPr lang="en-US" sz="1700" dirty="0"/>
                      <m:t> </m:t>
                    </m:r>
                    <m:r>
                      <m:rPr>
                        <m:nor/>
                      </m:rPr>
                      <a:rPr lang="en-US" sz="1700" dirty="0"/>
                      <m:t>free</m:t>
                    </m:r>
                    <m:r>
                      <m:rPr>
                        <m:nor/>
                      </m:rPr>
                      <a:rPr lang="en-US" sz="1700" dirty="0"/>
                      <m:t> </m:t>
                    </m:r>
                    <m:r>
                      <m:rPr>
                        <m:nor/>
                      </m:rPr>
                      <a:rPr lang="en-US" sz="1700" dirty="0"/>
                      <m:t>parameter</m:t>
                    </m:r>
                  </m:oMath>
                </a14:m>
                <a:endParaRPr lang="en-US" sz="1700" dirty="0"/>
              </a:p>
              <a:p>
                <a:pPr marL="285750" indent="-285750">
                  <a:buFont typeface="Arial" panose="020B0604020202020204" pitchFamily="34" charset="0"/>
                  <a:buChar char="•"/>
                </a:pPr>
                <a14:m>
                  <m:oMath xmlns:m="http://schemas.openxmlformats.org/officeDocument/2006/math">
                    <m:r>
                      <m:rPr>
                        <m:sty m:val="p"/>
                      </m:rPr>
                      <a:rPr lang="fr-FR" sz="1700" i="0">
                        <a:solidFill>
                          <a:schemeClr val="tx1"/>
                        </a:solidFill>
                        <a:latin typeface="Cambria Math" panose="02040503050406030204" pitchFamily="18" charset="0"/>
                        <a:ea typeface="Cambria Math"/>
                      </a:rPr>
                      <m:t>P</m:t>
                    </m:r>
                    <m:d>
                      <m:dPr>
                        <m:ctrlPr>
                          <a:rPr lang="fr-FR" sz="1700" i="1">
                            <a:solidFill>
                              <a:schemeClr val="tx1"/>
                            </a:solidFill>
                            <a:latin typeface="Cambria Math" panose="02040503050406030204" pitchFamily="18" charset="0"/>
                            <a:ea typeface="Cambria Math"/>
                          </a:rPr>
                        </m:ctrlPr>
                      </m:dPr>
                      <m:e>
                        <m:r>
                          <m:rPr>
                            <m:sty m:val="p"/>
                          </m:rPr>
                          <a:rPr lang="fr-FR" sz="1700" i="0">
                            <a:solidFill>
                              <a:schemeClr val="tx1"/>
                            </a:solidFill>
                            <a:latin typeface="Cambria Math" panose="02040503050406030204" pitchFamily="18" charset="0"/>
                            <a:ea typeface="Cambria Math"/>
                          </a:rPr>
                          <m:t>π</m:t>
                        </m:r>
                      </m:e>
                    </m:d>
                    <m:r>
                      <a:rPr lang="fr-FR" sz="1700" i="0">
                        <a:solidFill>
                          <a:schemeClr val="tx1"/>
                        </a:solidFill>
                        <a:latin typeface="Cambria Math" panose="02040503050406030204" pitchFamily="18" charset="0"/>
                        <a:ea typeface="Cambria Math"/>
                      </a:rPr>
                      <m:t>=</m:t>
                    </m:r>
                    <m:f>
                      <m:fPr>
                        <m:ctrlPr>
                          <a:rPr lang="fr-FR" sz="1700" i="1">
                            <a:solidFill>
                              <a:schemeClr val="tx1"/>
                            </a:solidFill>
                            <a:latin typeface="Cambria Math" panose="02040503050406030204" pitchFamily="18" charset="0"/>
                            <a:ea typeface="Cambria Math"/>
                          </a:rPr>
                        </m:ctrlPr>
                      </m:fPr>
                      <m:num>
                        <m:r>
                          <a:rPr lang="fr-FR" sz="1700" i="0">
                            <a:solidFill>
                              <a:schemeClr val="tx1"/>
                            </a:solidFill>
                            <a:latin typeface="Cambria Math" panose="02040503050406030204" pitchFamily="18" charset="0"/>
                            <a:ea typeface="Cambria Math"/>
                          </a:rPr>
                          <m:t>1</m:t>
                        </m:r>
                      </m:num>
                      <m:den>
                        <m:r>
                          <a:rPr lang="fr-FR" sz="1700" i="0">
                            <a:solidFill>
                              <a:schemeClr val="tx1"/>
                            </a:solidFill>
                            <a:latin typeface="Cambria Math" panose="02040503050406030204" pitchFamily="18" charset="0"/>
                            <a:ea typeface="Cambria Math"/>
                          </a:rPr>
                          <m:t>2</m:t>
                        </m:r>
                      </m:den>
                    </m:f>
                  </m:oMath>
                </a14:m>
                <a:endParaRPr lang="fr-FR" sz="1700" dirty="0">
                  <a:solidFill>
                    <a:schemeClr val="tx1"/>
                  </a:solidFill>
                </a:endParaRPr>
              </a:p>
              <a:p>
                <a:endParaRPr lang="fr-FR" sz="1700" dirty="0">
                  <a:solidFill>
                    <a:schemeClr val="tx1"/>
                  </a:solidFill>
                </a:endParaRPr>
              </a:p>
              <a:p>
                <a:endParaRPr lang="en-US" sz="1700" dirty="0"/>
              </a:p>
              <a:p>
                <a:r>
                  <a:rPr lang="en-US" sz="1700" b="1" dirty="0"/>
                  <a:t>GOAL: extract the </a:t>
                </a:r>
                <a14:m>
                  <m:oMath xmlns:m="http://schemas.openxmlformats.org/officeDocument/2006/math">
                    <m:sSub>
                      <m:sSubPr>
                        <m:ctrlPr>
                          <a:rPr lang="fr-FR" sz="1700" b="1" i="1" smtClean="0">
                            <a:solidFill>
                              <a:srgbClr val="E50019"/>
                            </a:solidFill>
                            <a:latin typeface="Cambria Math" panose="02040503050406030204" pitchFamily="18" charset="0"/>
                            <a:ea typeface="Cambria Math"/>
                          </a:rPr>
                        </m:ctrlPr>
                      </m:sSubPr>
                      <m:e>
                        <m:r>
                          <a:rPr lang="fr-FR" sz="1700" b="1" i="0" smtClean="0">
                            <a:solidFill>
                              <a:srgbClr val="E50019"/>
                            </a:solidFill>
                            <a:latin typeface="Cambria Math" panose="02040503050406030204" pitchFamily="18" charset="0"/>
                            <a:ea typeface="Cambria Math"/>
                          </a:rPr>
                          <m:t>𝐉</m:t>
                        </m:r>
                      </m:e>
                      <m:sub>
                        <m:r>
                          <a:rPr lang="fr-FR" sz="1700" b="1" i="0" smtClean="0">
                            <a:solidFill>
                              <a:srgbClr val="E50019"/>
                            </a:solidFill>
                            <a:latin typeface="Cambria Math" panose="02040503050406030204" pitchFamily="18" charset="0"/>
                            <a:ea typeface="Cambria Math"/>
                          </a:rPr>
                          <m:t>𝐜𝐮𝐭𝐨𝐟𝐟</m:t>
                        </m:r>
                      </m:sub>
                    </m:sSub>
                    <m:d>
                      <m:dPr>
                        <m:ctrlPr>
                          <a:rPr lang="fr-FR" sz="1700" b="1" i="1" smtClean="0">
                            <a:solidFill>
                              <a:srgbClr val="E50019"/>
                            </a:solidFill>
                            <a:latin typeface="Cambria Math" panose="02040503050406030204" pitchFamily="18" charset="0"/>
                            <a:ea typeface="Cambria Math"/>
                          </a:rPr>
                        </m:ctrlPr>
                      </m:dPr>
                      <m:e>
                        <m:r>
                          <a:rPr lang="fr-FR" sz="1700" b="1" i="0" smtClean="0">
                            <a:solidFill>
                              <a:srgbClr val="E50019"/>
                            </a:solidFill>
                            <a:latin typeface="Cambria Math" panose="02040503050406030204" pitchFamily="18" charset="0"/>
                            <a:ea typeface="Cambria Math"/>
                          </a:rPr>
                          <m:t>𝐊𝐄</m:t>
                        </m:r>
                      </m:e>
                    </m:d>
                  </m:oMath>
                </a14:m>
                <a:r>
                  <a:rPr lang="en-US" sz="1700" b="1" dirty="0"/>
                  <a:t> to reproduce experimental data</a:t>
                </a:r>
              </a:p>
            </p:txBody>
          </p:sp>
        </mc:Choice>
        <mc:Fallback xmlns="">
          <p:sp>
            <p:nvSpPr>
              <p:cNvPr id="13" name="TextBox 12">
                <a:extLst>
                  <a:ext uri="{FF2B5EF4-FFF2-40B4-BE49-F238E27FC236}">
                    <a16:creationId xmlns:a16="http://schemas.microsoft.com/office/drawing/2014/main" id="{AF78595F-5C67-4BAC-B30B-C2DEB4B2ECE3}"/>
                  </a:ext>
                </a:extLst>
              </p:cNvPr>
              <p:cNvSpPr txBox="1">
                <a:spLocks noRot="1" noChangeAspect="1" noMove="1" noResize="1" noEditPoints="1" noAdjustHandles="1" noChangeArrowheads="1" noChangeShapeType="1" noTextEdit="1"/>
              </p:cNvSpPr>
              <p:nvPr/>
            </p:nvSpPr>
            <p:spPr>
              <a:xfrm>
                <a:off x="3063542" y="3658849"/>
                <a:ext cx="4912058" cy="2359813"/>
              </a:xfrm>
              <a:prstGeom prst="rect">
                <a:avLst/>
              </a:prstGeom>
              <a:blipFill>
                <a:blip r:embed="rId14"/>
                <a:stretch>
                  <a:fillRect l="-870" b="-2584"/>
                </a:stretch>
              </a:blipFill>
            </p:spPr>
            <p:txBody>
              <a:bodyPr/>
              <a:lstStyle/>
              <a:p>
                <a:r>
                  <a:rPr lang="en-US">
                    <a:noFill/>
                  </a:rPr>
                  <a:t> </a:t>
                </a:r>
              </a:p>
            </p:txBody>
          </p:sp>
        </mc:Fallback>
      </mc:AlternateContent>
    </p:spTree>
    <p:extLst>
      <p:ext uri="{BB962C8B-B14F-4D97-AF65-F5344CB8AC3E}">
        <p14:creationId xmlns:p14="http://schemas.microsoft.com/office/powerpoint/2010/main" val="3258102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44</a:t>
            </a:fld>
            <a:endParaRPr lang="fr-FR"/>
          </a:p>
        </p:txBody>
      </p:sp>
      <p:sp>
        <p:nvSpPr>
          <p:cNvPr id="5" name="Title 4"/>
          <p:cNvSpPr>
            <a:spLocks noGrp="1"/>
          </p:cNvSpPr>
          <p:nvPr>
            <p:ph type="title"/>
          </p:nvPr>
        </p:nvSpPr>
        <p:spPr/>
        <p:txBody>
          <a:bodyPr>
            <a:normAutofit fontScale="90000"/>
          </a:bodyPr>
          <a:lstStyle/>
          <a:p>
            <a:r>
              <a:rPr lang="fr-FR" b="1" dirty="0" err="1"/>
              <a:t>Analysis</a:t>
            </a:r>
            <a:r>
              <a:rPr lang="fr-FR" b="1" dirty="0"/>
              <a:t> </a:t>
            </a:r>
            <a:br>
              <a:rPr lang="fr-FR" dirty="0"/>
            </a:br>
            <a:br>
              <a:rPr lang="fr-FR" b="1" dirty="0"/>
            </a:br>
            <a:endParaRPr lang="fr-FR" dirty="0"/>
          </a:p>
        </p:txBody>
      </p:sp>
      <mc:AlternateContent xmlns:mc="http://schemas.openxmlformats.org/markup-compatibility/2006" xmlns:a14="http://schemas.microsoft.com/office/drawing/2010/main">
        <mc:Choice Requires="a14">
          <p:sp>
            <p:nvSpPr>
              <p:cNvPr id="6" name="TextBox 5"/>
              <p:cNvSpPr txBox="1"/>
              <p:nvPr/>
            </p:nvSpPr>
            <p:spPr bwMode="auto">
              <a:xfrm>
                <a:off x="181136" y="592366"/>
                <a:ext cx="12068190" cy="10955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500" b="1" i="1" smtClean="0">
                              <a:solidFill>
                                <a:srgbClr val="66CCFF"/>
                              </a:solidFill>
                              <a:latin typeface="Cambria Math" panose="02040503050406030204" pitchFamily="18" charset="0"/>
                            </a:rPr>
                          </m:ctrlPr>
                        </m:sSubPr>
                        <m:e>
                          <m:r>
                            <a:rPr lang="fr-FR" sz="2500" b="1" i="0" smtClean="0">
                              <a:solidFill>
                                <a:srgbClr val="66CCFF"/>
                              </a:solidFill>
                              <a:latin typeface="Cambria Math" panose="02040503050406030204" pitchFamily="18" charset="0"/>
                            </a:rPr>
                            <m:t>𝐍</m:t>
                          </m:r>
                        </m:e>
                        <m:sub>
                          <m:r>
                            <a:rPr lang="fr-FR" sz="2500" b="1" i="0" smtClean="0">
                              <a:solidFill>
                                <a:srgbClr val="66CCFF"/>
                              </a:solidFill>
                              <a:latin typeface="Cambria Math" panose="02040503050406030204" pitchFamily="18" charset="0"/>
                              <a:ea typeface="Cambria Math" panose="02040503050406030204" pitchFamily="18" charset="0"/>
                            </a:rPr>
                            <m:t>𝛄</m:t>
                          </m:r>
                        </m:sub>
                      </m:sSub>
                      <m:r>
                        <a:rPr lang="fr-FR" sz="2500" b="0" i="0" smtClean="0">
                          <a:latin typeface="Cambria Math" panose="02040503050406030204" pitchFamily="18" charset="0"/>
                          <a:ea typeface="Cambria Math" panose="02040503050406030204" pitchFamily="18" charset="0"/>
                        </a:rPr>
                        <m:t>→</m:t>
                      </m:r>
                      <m:sSub>
                        <m:sSubPr>
                          <m:ctrlPr>
                            <a:rPr lang="fr-FR" sz="2500" i="1" smtClean="0">
                              <a:latin typeface="Cambria Math" panose="02040503050406030204" pitchFamily="18" charset="0"/>
                              <a:ea typeface="Cambria Math" panose="02040503050406030204" pitchFamily="18" charset="0"/>
                            </a:rPr>
                          </m:ctrlPr>
                        </m:sSubPr>
                        <m:e>
                          <m:r>
                            <m:rPr>
                              <m:sty m:val="p"/>
                            </m:rPr>
                            <a:rPr lang="fr-FR" sz="2500" b="0" i="0" smtClean="0">
                              <a:latin typeface="Cambria Math" panose="02040503050406030204" pitchFamily="18" charset="0"/>
                              <a:ea typeface="Cambria Math" panose="02040503050406030204" pitchFamily="18" charset="0"/>
                            </a:rPr>
                            <m:t>N</m:t>
                          </m:r>
                        </m:e>
                        <m:sub>
                          <m:r>
                            <m:rPr>
                              <m:sty m:val="p"/>
                            </m:rPr>
                            <a:rPr lang="fr-FR" sz="2500" b="0" i="0" smtClean="0">
                              <a:latin typeface="Cambria Math" panose="02040503050406030204" pitchFamily="18" charset="0"/>
                              <a:ea typeface="Cambria Math" panose="02040503050406030204" pitchFamily="18" charset="0"/>
                            </a:rPr>
                            <m:t>d</m:t>
                          </m:r>
                        </m:sub>
                      </m:sSub>
                      <m:r>
                        <a:rPr lang="fr-FR" sz="2500" b="0" i="0" smtClean="0">
                          <a:latin typeface="Cambria Math" panose="02040503050406030204" pitchFamily="18" charset="0"/>
                          <a:ea typeface="Cambria Math" panose="02040503050406030204" pitchFamily="18" charset="0"/>
                        </a:rPr>
                        <m:t>=</m:t>
                      </m:r>
                      <m:f>
                        <m:fPr>
                          <m:ctrlPr>
                            <a:rPr lang="fr-FR" sz="2500" b="0" i="1" smtClean="0">
                              <a:latin typeface="Cambria Math" panose="02040503050406030204" pitchFamily="18" charset="0"/>
                              <a:ea typeface="Cambria Math" panose="02040503050406030204" pitchFamily="18" charset="0"/>
                            </a:rPr>
                          </m:ctrlPr>
                        </m:fPr>
                        <m:num>
                          <m:sSub>
                            <m:sSubPr>
                              <m:ctrlPr>
                                <a:rPr lang="fr-FR" sz="2500" b="1" i="1" smtClean="0">
                                  <a:solidFill>
                                    <a:srgbClr val="66CCFF"/>
                                  </a:solidFill>
                                  <a:latin typeface="Cambria Math" panose="02040503050406030204" pitchFamily="18" charset="0"/>
                                </a:rPr>
                              </m:ctrlPr>
                            </m:sSubPr>
                            <m:e>
                              <m:r>
                                <a:rPr lang="fr-FR" sz="2500" b="1" i="0">
                                  <a:solidFill>
                                    <a:srgbClr val="66CCFF"/>
                                  </a:solidFill>
                                  <a:latin typeface="Cambria Math" panose="02040503050406030204" pitchFamily="18" charset="0"/>
                                </a:rPr>
                                <m:t>𝐍</m:t>
                              </m:r>
                            </m:e>
                            <m:sub>
                              <m:r>
                                <a:rPr lang="fr-FR" sz="2500" b="1" i="0">
                                  <a:solidFill>
                                    <a:srgbClr val="66CCFF"/>
                                  </a:solidFill>
                                  <a:latin typeface="Cambria Math" panose="02040503050406030204" pitchFamily="18" charset="0"/>
                                  <a:ea typeface="Cambria Math" panose="02040503050406030204" pitchFamily="18" charset="0"/>
                                </a:rPr>
                                <m:t>𝛄</m:t>
                              </m:r>
                            </m:sub>
                          </m:sSub>
                        </m:num>
                        <m:den>
                          <m:sSub>
                            <m:sSubPr>
                              <m:ctrlPr>
                                <a:rPr lang="fr-FR" sz="2500" b="1" i="1" smtClean="0">
                                  <a:solidFill>
                                    <a:srgbClr val="197B89"/>
                                  </a:solidFill>
                                  <a:latin typeface="Cambria Math" panose="02040503050406030204" pitchFamily="18" charset="0"/>
                                </a:rPr>
                              </m:ctrlPr>
                            </m:sSubPr>
                            <m:e>
                              <m:r>
                                <a:rPr lang="fr-FR" sz="2500" b="1" i="0" smtClean="0">
                                  <a:solidFill>
                                    <a:srgbClr val="197B89"/>
                                  </a:solidFill>
                                  <a:latin typeface="Cambria Math" panose="02040503050406030204" pitchFamily="18" charset="0"/>
                                  <a:ea typeface="Cambria Math" panose="02040503050406030204" pitchFamily="18" charset="0"/>
                                </a:rPr>
                                <m:t>𝛆</m:t>
                              </m:r>
                            </m:e>
                            <m:sub>
                              <m:r>
                                <a:rPr lang="fr-FR" sz="2500" b="1" i="0">
                                  <a:solidFill>
                                    <a:srgbClr val="197B89"/>
                                  </a:solidFill>
                                  <a:latin typeface="Cambria Math" panose="02040503050406030204" pitchFamily="18" charset="0"/>
                                  <a:ea typeface="Cambria Math" panose="02040503050406030204" pitchFamily="18" charset="0"/>
                                </a:rPr>
                                <m:t>𝛄</m:t>
                              </m:r>
                            </m:sub>
                          </m:sSub>
                          <m:sSub>
                            <m:sSubPr>
                              <m:ctrlPr>
                                <a:rPr lang="fr-FR" sz="2500" b="1" i="1" smtClean="0">
                                  <a:solidFill>
                                    <a:schemeClr val="tx1"/>
                                  </a:solidFill>
                                  <a:latin typeface="Cambria Math" panose="02040503050406030204" pitchFamily="18" charset="0"/>
                                </a:rPr>
                              </m:ctrlPr>
                            </m:sSubPr>
                            <m:e>
                              <m:r>
                                <a:rPr lang="fr-FR" sz="2500" b="0" i="0" smtClean="0">
                                  <a:solidFill>
                                    <a:schemeClr val="tx1"/>
                                  </a:solidFill>
                                  <a:latin typeface="Cambria Math" panose="02040503050406030204" pitchFamily="18" charset="0"/>
                                  <a:ea typeface="Cambria Math" panose="02040503050406030204" pitchFamily="18" charset="0"/>
                                </a:rPr>
                                <m:t>×</m:t>
                              </m:r>
                              <m:r>
                                <a:rPr lang="fr-FR" sz="2500" b="1" i="0" smtClean="0">
                                  <a:solidFill>
                                    <a:schemeClr val="tx1"/>
                                  </a:solidFill>
                                  <a:latin typeface="Cambria Math" panose="02040503050406030204" pitchFamily="18" charset="0"/>
                                </a:rPr>
                                <m:t>𝐈</m:t>
                              </m:r>
                            </m:e>
                            <m:sub>
                              <m:r>
                                <a:rPr lang="fr-FR" sz="2500" b="1" i="0">
                                  <a:solidFill>
                                    <a:schemeClr val="tx1"/>
                                  </a:solidFill>
                                  <a:latin typeface="Cambria Math" panose="02040503050406030204" pitchFamily="18" charset="0"/>
                                  <a:ea typeface="Cambria Math" panose="02040503050406030204" pitchFamily="18" charset="0"/>
                                </a:rPr>
                                <m:t>𝛄</m:t>
                              </m:r>
                            </m:sub>
                          </m:sSub>
                          <m:r>
                            <a:rPr lang="fr-FR" sz="2500" i="0" smtClean="0">
                              <a:latin typeface="Cambria Math" panose="02040503050406030204" pitchFamily="18" charset="0"/>
                              <a:ea typeface="Cambria Math" panose="02040503050406030204" pitchFamily="18" charset="0"/>
                            </a:rPr>
                            <m:t>×</m:t>
                          </m:r>
                          <m:sSub>
                            <m:sSubPr>
                              <m:ctrlPr>
                                <a:rPr lang="fr-FR" sz="2500" b="1" i="1" smtClean="0">
                                  <a:solidFill>
                                    <a:schemeClr val="accent5">
                                      <a:lumMod val="60000"/>
                                      <a:lumOff val="40000"/>
                                    </a:schemeClr>
                                  </a:solidFill>
                                  <a:latin typeface="Cambria Math" panose="02040503050406030204" pitchFamily="18" charset="0"/>
                                </a:rPr>
                              </m:ctrlPr>
                            </m:sSubPr>
                            <m:e>
                              <m:r>
                                <a:rPr lang="fr-FR" sz="2500" b="1" i="0" smtClean="0">
                                  <a:solidFill>
                                    <a:schemeClr val="accent5">
                                      <a:lumMod val="60000"/>
                                      <a:lumOff val="40000"/>
                                    </a:schemeClr>
                                  </a:solidFill>
                                  <a:latin typeface="Cambria Math" panose="02040503050406030204" pitchFamily="18" charset="0"/>
                                  <a:ea typeface="Cambria Math" panose="02040503050406030204" pitchFamily="18" charset="0"/>
                                </a:rPr>
                                <m:t>𝐟</m:t>
                              </m:r>
                            </m:e>
                            <m:sub>
                              <m:r>
                                <a:rPr lang="fr-FR" sz="2500" b="1" i="0">
                                  <a:solidFill>
                                    <a:schemeClr val="accent5">
                                      <a:lumMod val="60000"/>
                                      <a:lumOff val="40000"/>
                                    </a:schemeClr>
                                  </a:solidFill>
                                  <a:latin typeface="Cambria Math" panose="02040503050406030204" pitchFamily="18" charset="0"/>
                                  <a:ea typeface="Cambria Math" panose="02040503050406030204" pitchFamily="18" charset="0"/>
                                </a:rPr>
                                <m:t>𝛄</m:t>
                              </m:r>
                            </m:sub>
                          </m:sSub>
                        </m:den>
                      </m:f>
                      <m:r>
                        <a:rPr lang="fr-FR" sz="2500" b="0" i="0" smtClean="0">
                          <a:latin typeface="Cambria Math" panose="02040503050406030204" pitchFamily="18" charset="0"/>
                          <a:ea typeface="Cambria Math" panose="02040503050406030204" pitchFamily="18" charset="0"/>
                        </a:rPr>
                        <m:t> </m:t>
                      </m:r>
                      <m:groupChr>
                        <m:groupChrPr>
                          <m:chr m:val="→"/>
                          <m:vertJc m:val="bot"/>
                          <m:ctrlPr>
                            <a:rPr lang="fr-FR" sz="2500" b="0" i="1" smtClean="0">
                              <a:latin typeface="Cambria Math" panose="02040503050406030204" pitchFamily="18" charset="0"/>
                              <a:ea typeface="Cambria Math" panose="02040503050406030204" pitchFamily="18" charset="0"/>
                            </a:rPr>
                          </m:ctrlPr>
                        </m:groupChrPr>
                        <m:e>
                          <m:r>
                            <m:rPr>
                              <m:sty m:val="p"/>
                              <m:brk m:alnAt="2"/>
                            </m:rPr>
                            <a:rPr lang="fr-FR" sz="2500" b="0" i="0" smtClean="0">
                              <a:latin typeface="Cambria Math" panose="02040503050406030204" pitchFamily="18" charset="0"/>
                              <a:ea typeface="Cambria Math" panose="02040503050406030204" pitchFamily="18" charset="0"/>
                            </a:rPr>
                            <m:t>A</m:t>
                          </m:r>
                          <m:r>
                            <m:rPr>
                              <m:sty m:val="p"/>
                            </m:rPr>
                            <a:rPr lang="fr-FR" sz="2500" b="0" i="0" smtClean="0">
                              <a:latin typeface="Cambria Math" panose="02040503050406030204" pitchFamily="18" charset="0"/>
                              <a:ea typeface="Cambria Math" panose="02040503050406030204" pitchFamily="18" charset="0"/>
                            </a:rPr>
                            <m:t>verage</m:t>
                          </m:r>
                        </m:e>
                      </m:groupChr>
                      <m:r>
                        <a:rPr lang="fr-FR" sz="2500" b="0" i="0" smtClean="0">
                          <a:latin typeface="Cambria Math" panose="02040503050406030204" pitchFamily="18" charset="0"/>
                          <a:ea typeface="Cambria Math" panose="02040503050406030204" pitchFamily="18" charset="0"/>
                        </a:rPr>
                        <m:t> </m:t>
                      </m:r>
                      <m:acc>
                        <m:accPr>
                          <m:chr m:val="̅"/>
                          <m:ctrlPr>
                            <a:rPr lang="fr-FR" sz="2500" b="0" i="1" smtClean="0">
                              <a:latin typeface="Cambria Math" panose="02040503050406030204" pitchFamily="18" charset="0"/>
                              <a:ea typeface="Cambria Math" panose="02040503050406030204" pitchFamily="18" charset="0"/>
                            </a:rPr>
                          </m:ctrlPr>
                        </m:accPr>
                        <m:e>
                          <m:sSub>
                            <m:sSubPr>
                              <m:ctrlPr>
                                <a:rPr lang="fr-FR" sz="2500" i="1">
                                  <a:latin typeface="Cambria Math" panose="02040503050406030204" pitchFamily="18" charset="0"/>
                                  <a:ea typeface="Cambria Math" panose="02040503050406030204" pitchFamily="18" charset="0"/>
                                </a:rPr>
                              </m:ctrlPr>
                            </m:sSubPr>
                            <m:e>
                              <m:r>
                                <m:rPr>
                                  <m:sty m:val="p"/>
                                </m:rPr>
                                <a:rPr lang="fr-FR" sz="2500" i="0">
                                  <a:latin typeface="Cambria Math" panose="02040503050406030204" pitchFamily="18" charset="0"/>
                                  <a:ea typeface="Cambria Math" panose="02040503050406030204" pitchFamily="18" charset="0"/>
                                </a:rPr>
                                <m:t>N</m:t>
                              </m:r>
                            </m:e>
                            <m:sub>
                              <m:r>
                                <m:rPr>
                                  <m:sty m:val="p"/>
                                </m:rPr>
                                <a:rPr lang="fr-FR" sz="2500" i="0">
                                  <a:latin typeface="Cambria Math" panose="02040503050406030204" pitchFamily="18" charset="0"/>
                                  <a:ea typeface="Cambria Math" panose="02040503050406030204" pitchFamily="18" charset="0"/>
                                </a:rPr>
                                <m:t>d</m:t>
                              </m:r>
                            </m:sub>
                          </m:sSub>
                        </m:e>
                      </m:acc>
                      <m:r>
                        <a:rPr lang="fr-FR" sz="2500" b="0" i="0" smtClean="0">
                          <a:latin typeface="Cambria Math" panose="02040503050406030204" pitchFamily="18" charset="0"/>
                        </a:rPr>
                        <m:t> </m:t>
                      </m:r>
                      <m:groupChr>
                        <m:groupChrPr>
                          <m:chr m:val="→"/>
                          <m:vertJc m:val="bot"/>
                          <m:ctrlPr>
                            <a:rPr lang="fr-FR" sz="2500" i="1" smtClean="0">
                              <a:latin typeface="Cambria Math" panose="02040503050406030204" pitchFamily="18" charset="0"/>
                            </a:rPr>
                          </m:ctrlPr>
                        </m:groupChrPr>
                        <m:e>
                          <m:eqArr>
                            <m:eqArrPr>
                              <m:ctrlPr>
                                <a:rPr lang="fr-FR" sz="2500" b="0" i="1" smtClean="0">
                                  <a:latin typeface="Cambria Math" panose="02040503050406030204" pitchFamily="18" charset="0"/>
                                </a:rPr>
                              </m:ctrlPr>
                            </m:eqArrPr>
                            <m:e>
                              <m:r>
                                <m:rPr>
                                  <m:sty m:val="p"/>
                                  <m:brk m:alnAt="2"/>
                                </m:rPr>
                                <a:rPr lang="fr-FR" sz="2500" b="0" i="0" smtClean="0">
                                  <a:latin typeface="Cambria Math" panose="02040503050406030204" pitchFamily="18" charset="0"/>
                                </a:rPr>
                                <m:t>B</m:t>
                              </m:r>
                              <m:r>
                                <m:rPr>
                                  <m:sty m:val="p"/>
                                </m:rPr>
                                <a:rPr lang="fr-FR" sz="2500" b="0" i="0" smtClean="0">
                                  <a:latin typeface="Cambria Math" panose="02040503050406030204" pitchFamily="18" charset="0"/>
                                </a:rPr>
                                <m:t>ateman</m:t>
                              </m:r>
                              <m:r>
                                <a:rPr lang="fr-FR" sz="2500" b="0" i="0" smtClean="0">
                                  <a:latin typeface="Cambria Math" panose="02040503050406030204" pitchFamily="18" charset="0"/>
                                </a:rPr>
                                <m:t> </m:t>
                              </m:r>
                              <m:r>
                                <m:rPr>
                                  <m:sty m:val="p"/>
                                </m:rPr>
                                <a:rPr lang="fr-FR" sz="2500" b="0" i="0" smtClean="0">
                                  <a:latin typeface="Cambria Math" panose="02040503050406030204" pitchFamily="18" charset="0"/>
                                </a:rPr>
                                <m:t>Equation</m:t>
                              </m:r>
                              <m:r>
                                <a:rPr lang="fr-FR" sz="2500" b="0" i="0" smtClean="0">
                                  <a:latin typeface="Cambria Math" panose="02040503050406030204" pitchFamily="18" charset="0"/>
                                </a:rPr>
                                <m:t> </m:t>
                              </m:r>
                            </m:e>
                            <m:e>
                              <m:r>
                                <m:rPr>
                                  <m:sty m:val="p"/>
                                </m:rPr>
                                <a:rPr lang="fr-FR" sz="2500" b="0" i="0" smtClean="0">
                                  <a:latin typeface="Cambria Math" panose="02040503050406030204" pitchFamily="18" charset="0"/>
                                </a:rPr>
                                <m:t>Resolution</m:t>
                              </m:r>
                            </m:e>
                          </m:eqArr>
                        </m:e>
                      </m:groupChr>
                      <m:sSub>
                        <m:sSubPr>
                          <m:ctrlPr>
                            <a:rPr lang="fr-FR" sz="2500" b="1" i="1">
                              <a:latin typeface="Cambria Math" panose="02040503050406030204" pitchFamily="18" charset="0"/>
                            </a:rPr>
                          </m:ctrlPr>
                        </m:sSubPr>
                        <m:e>
                          <m:r>
                            <a:rPr lang="fr-FR" sz="2500" b="1" i="0">
                              <a:latin typeface="Cambria Math" panose="02040503050406030204" pitchFamily="18" charset="0"/>
                            </a:rPr>
                            <m:t>𝛕</m:t>
                          </m:r>
                        </m:e>
                        <m:sub>
                          <m:r>
                            <a:rPr lang="fr-FR" sz="2500" b="1" i="0">
                              <a:latin typeface="Cambria Math" panose="02040503050406030204" pitchFamily="18" charset="0"/>
                            </a:rPr>
                            <m:t>𝐟</m:t>
                          </m:r>
                        </m:sub>
                      </m:sSub>
                      <m:groupChr>
                        <m:groupChrPr>
                          <m:chr m:val="→"/>
                          <m:vertJc m:val="bot"/>
                          <m:ctrlPr>
                            <a:rPr lang="fr-FR" sz="2500" b="0" i="1" smtClean="0">
                              <a:latin typeface="Cambria Math" panose="02040503050406030204" pitchFamily="18" charset="0"/>
                            </a:rPr>
                          </m:ctrlPr>
                        </m:groupChrPr>
                        <m:e>
                          <m:r>
                            <m:rPr>
                              <m:sty m:val="p"/>
                              <m:brk m:alnAt="2"/>
                            </m:rPr>
                            <a:rPr lang="fr-FR" sz="2500" b="0" i="0" smtClean="0">
                              <a:latin typeface="Cambria Math" panose="02040503050406030204" pitchFamily="18" charset="0"/>
                            </a:rPr>
                            <m:t>T</m:t>
                          </m:r>
                          <m:r>
                            <m:rPr>
                              <m:sty m:val="p"/>
                            </m:rPr>
                            <a:rPr lang="fr-FR" sz="2500" b="0" i="0" smtClean="0">
                              <a:latin typeface="Cambria Math" panose="02040503050406030204" pitchFamily="18" charset="0"/>
                            </a:rPr>
                            <m:t>oF</m:t>
                          </m:r>
                        </m:e>
                      </m:groupChr>
                      <m:sSub>
                        <m:sSubPr>
                          <m:ctrlPr>
                            <a:rPr lang="fr-FR" sz="2500" b="1" i="1" smtClean="0">
                              <a:latin typeface="Cambria Math" panose="02040503050406030204" pitchFamily="18" charset="0"/>
                            </a:rPr>
                          </m:ctrlPr>
                        </m:sSubPr>
                        <m:e>
                          <m:r>
                            <a:rPr lang="fr-FR" sz="2500" b="1" i="1" smtClean="0">
                              <a:latin typeface="Cambria Math" panose="02040503050406030204" pitchFamily="18" charset="0"/>
                            </a:rPr>
                            <m:t> </m:t>
                          </m:r>
                          <m:r>
                            <a:rPr lang="fr-FR" sz="2500" b="1" i="0">
                              <a:latin typeface="Cambria Math" panose="02040503050406030204" pitchFamily="18" charset="0"/>
                            </a:rPr>
                            <m:t>𝐈𝐑</m:t>
                          </m:r>
                        </m:e>
                        <m:sub>
                          <m:r>
                            <a:rPr lang="fr-FR" sz="2500" b="1" i="0">
                              <a:latin typeface="Cambria Math" panose="02040503050406030204" pitchFamily="18" charset="0"/>
                            </a:rPr>
                            <m:t>𝐞𝐱𝐩</m:t>
                          </m:r>
                        </m:sub>
                      </m:sSub>
                      <m:r>
                        <a:rPr lang="fr-FR" sz="2500" b="1" i="0" smtClean="0">
                          <a:latin typeface="Cambria Math" panose="02040503050406030204" pitchFamily="18" charset="0"/>
                        </a:rPr>
                        <m:t>=</m:t>
                      </m:r>
                      <m:f>
                        <m:fPr>
                          <m:ctrlPr>
                            <a:rPr lang="fr-FR" sz="2500" b="1" i="1">
                              <a:latin typeface="Cambria Math" panose="02040503050406030204" pitchFamily="18" charset="0"/>
                            </a:rPr>
                          </m:ctrlPr>
                        </m:fPr>
                        <m:num>
                          <m:sSub>
                            <m:sSubPr>
                              <m:ctrlPr>
                                <a:rPr lang="fr-FR" sz="2500" b="1" i="1">
                                  <a:latin typeface="Cambria Math" panose="02040503050406030204" pitchFamily="18" charset="0"/>
                                </a:rPr>
                              </m:ctrlPr>
                            </m:sSubPr>
                            <m:e>
                              <m:r>
                                <a:rPr lang="fr-FR" sz="2500" b="1" i="0">
                                  <a:latin typeface="Cambria Math" panose="02040503050406030204" pitchFamily="18" charset="0"/>
                                </a:rPr>
                                <m:t>𝛕</m:t>
                              </m:r>
                            </m:e>
                            <m:sub>
                              <m:r>
                                <a:rPr lang="fr-FR" sz="2500" b="1" i="0">
                                  <a:latin typeface="Cambria Math" panose="02040503050406030204" pitchFamily="18" charset="0"/>
                                </a:rPr>
                                <m:t>𝐟</m:t>
                              </m:r>
                            </m:sub>
                          </m:sSub>
                          <m:r>
                            <a:rPr lang="fr-FR" sz="2500" b="1" i="0">
                              <a:latin typeface="Cambria Math" panose="02040503050406030204" pitchFamily="18" charset="0"/>
                            </a:rPr>
                            <m:t>(</m:t>
                          </m:r>
                          <m:r>
                            <a:rPr lang="fr-FR" sz="2500" b="1" i="0">
                              <a:latin typeface="Cambria Math" panose="02040503050406030204" pitchFamily="18" charset="0"/>
                            </a:rPr>
                            <m:t>𝐈𝐒</m:t>
                          </m:r>
                          <m:r>
                            <a:rPr lang="fr-FR" sz="2500" b="1" i="0">
                              <a:latin typeface="Cambria Math" panose="02040503050406030204" pitchFamily="18" charset="0"/>
                            </a:rPr>
                            <m:t>)</m:t>
                          </m:r>
                        </m:num>
                        <m:den>
                          <m:sSub>
                            <m:sSubPr>
                              <m:ctrlPr>
                                <a:rPr lang="fr-FR" sz="2500" b="1" i="1">
                                  <a:latin typeface="Cambria Math" panose="02040503050406030204" pitchFamily="18" charset="0"/>
                                </a:rPr>
                              </m:ctrlPr>
                            </m:sSubPr>
                            <m:e>
                              <m:r>
                                <a:rPr lang="fr-FR" sz="2500" b="1" i="0">
                                  <a:latin typeface="Cambria Math" panose="02040503050406030204" pitchFamily="18" charset="0"/>
                                </a:rPr>
                                <m:t>𝛕</m:t>
                              </m:r>
                            </m:e>
                            <m:sub>
                              <m:r>
                                <a:rPr lang="fr-FR" sz="2500" b="1" i="0">
                                  <a:latin typeface="Cambria Math" panose="02040503050406030204" pitchFamily="18" charset="0"/>
                                </a:rPr>
                                <m:t>𝐟</m:t>
                              </m:r>
                            </m:sub>
                          </m:sSub>
                          <m:d>
                            <m:dPr>
                              <m:ctrlPr>
                                <a:rPr lang="fr-FR" sz="2500" b="1" i="1">
                                  <a:latin typeface="Cambria Math" panose="02040503050406030204" pitchFamily="18" charset="0"/>
                                </a:rPr>
                              </m:ctrlPr>
                            </m:dPr>
                            <m:e>
                              <m:r>
                                <a:rPr lang="fr-FR" sz="2500" b="1" i="0">
                                  <a:latin typeface="Cambria Math" panose="02040503050406030204" pitchFamily="18" charset="0"/>
                                </a:rPr>
                                <m:t>𝐈𝐒</m:t>
                              </m:r>
                            </m:e>
                          </m:d>
                          <m:r>
                            <a:rPr lang="fr-FR" sz="2500" b="1" i="0">
                              <a:latin typeface="Cambria Math" panose="02040503050406030204" pitchFamily="18" charset="0"/>
                            </a:rPr>
                            <m:t>+</m:t>
                          </m:r>
                          <m:sSub>
                            <m:sSubPr>
                              <m:ctrlPr>
                                <a:rPr lang="fr-FR" sz="2500" b="1" i="1">
                                  <a:latin typeface="Cambria Math" panose="02040503050406030204" pitchFamily="18" charset="0"/>
                                </a:rPr>
                              </m:ctrlPr>
                            </m:sSubPr>
                            <m:e>
                              <m:r>
                                <a:rPr lang="fr-FR" sz="2500" b="1" i="0">
                                  <a:latin typeface="Cambria Math" panose="02040503050406030204" pitchFamily="18" charset="0"/>
                                </a:rPr>
                                <m:t>𝛕</m:t>
                              </m:r>
                            </m:e>
                            <m:sub>
                              <m:r>
                                <a:rPr lang="fr-FR" sz="2500" b="1" i="0">
                                  <a:latin typeface="Cambria Math" panose="02040503050406030204" pitchFamily="18" charset="0"/>
                                </a:rPr>
                                <m:t>𝐟</m:t>
                              </m:r>
                            </m:sub>
                          </m:sSub>
                          <m:r>
                            <a:rPr lang="fr-FR" sz="2500" b="1" i="0">
                              <a:latin typeface="Cambria Math" panose="02040503050406030204" pitchFamily="18" charset="0"/>
                            </a:rPr>
                            <m:t>(</m:t>
                          </m:r>
                          <m:r>
                            <a:rPr lang="fr-FR" sz="2500" b="1" i="0">
                              <a:latin typeface="Cambria Math" panose="02040503050406030204" pitchFamily="18" charset="0"/>
                            </a:rPr>
                            <m:t>𝐆𝐒</m:t>
                          </m:r>
                          <m:r>
                            <a:rPr lang="fr-FR" sz="2500" b="1" i="0">
                              <a:latin typeface="Cambria Math" panose="02040503050406030204" pitchFamily="18" charset="0"/>
                            </a:rPr>
                            <m:t>)</m:t>
                          </m:r>
                        </m:den>
                      </m:f>
                    </m:oMath>
                  </m:oMathPara>
                </a14:m>
                <a:endParaRPr lang="fr-FR" sz="2500" b="1" dirty="0"/>
              </a:p>
            </p:txBody>
          </p:sp>
        </mc:Choice>
        <mc:Fallback xmlns="">
          <p:sp>
            <p:nvSpPr>
              <p:cNvPr id="6" name="TextBox 5"/>
              <p:cNvSpPr txBox="1">
                <a:spLocks noRot="1" noChangeAspect="1" noMove="1" noResize="1" noEditPoints="1" noAdjustHandles="1" noChangeArrowheads="1" noChangeShapeType="1" noTextEdit="1"/>
              </p:cNvSpPr>
              <p:nvPr/>
            </p:nvSpPr>
            <p:spPr bwMode="auto">
              <a:xfrm>
                <a:off x="181136" y="592366"/>
                <a:ext cx="12068190" cy="1095556"/>
              </a:xfrm>
              <a:prstGeom prst="rect">
                <a:avLst/>
              </a:prstGeom>
              <a:blipFill>
                <a:blip r:embed="rId3"/>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86855" y="1549105"/>
                <a:ext cx="11283477" cy="1271695"/>
              </a:xfrm>
              <a:prstGeom prst="rect">
                <a:avLst/>
              </a:prstGeom>
            </p:spPr>
            <p:txBody>
              <a:bodyPr wrap="square">
                <a:spAutoFit/>
              </a:bodyPr>
              <a:lstStyle/>
              <a:p>
                <a:pPr algn="just"/>
                <a14:m>
                  <m:oMath xmlns:m="http://schemas.openxmlformats.org/officeDocument/2006/math">
                    <m:sSub>
                      <m:sSubPr>
                        <m:ctrlPr>
                          <a:rPr lang="fr-FR" b="1" i="1" smtClean="0">
                            <a:solidFill>
                              <a:srgbClr val="197B89"/>
                            </a:solidFill>
                            <a:latin typeface="Cambria Math" panose="02040503050406030204" pitchFamily="18" charset="0"/>
                          </a:rPr>
                        </m:ctrlPr>
                      </m:sSubPr>
                      <m:e>
                        <m:r>
                          <a:rPr lang="fr-FR" b="1">
                            <a:solidFill>
                              <a:srgbClr val="197B89"/>
                            </a:solidFill>
                            <a:latin typeface="Cambria Math" panose="02040503050406030204" pitchFamily="18" charset="0"/>
                            <a:ea typeface="Cambria Math" panose="02040503050406030204" pitchFamily="18" charset="0"/>
                          </a:rPr>
                          <m:t>𝛆</m:t>
                        </m:r>
                      </m:e>
                      <m:sub>
                        <m:r>
                          <a:rPr lang="fr-FR" b="1">
                            <a:solidFill>
                              <a:srgbClr val="197B89"/>
                            </a:solidFill>
                            <a:latin typeface="Cambria Math" panose="02040503050406030204" pitchFamily="18" charset="0"/>
                            <a:ea typeface="Cambria Math" panose="02040503050406030204" pitchFamily="18" charset="0"/>
                          </a:rPr>
                          <m:t>𝛄</m:t>
                        </m:r>
                      </m:sub>
                    </m:sSub>
                  </m:oMath>
                </a14:m>
                <a:r>
                  <a:rPr lang="fr-FR" b="1" dirty="0"/>
                  <a:t>:</a:t>
                </a:r>
                <a:r>
                  <a:rPr lang="fr-FR" b="1" dirty="0">
                    <a:solidFill>
                      <a:srgbClr val="CF208F"/>
                    </a:solidFill>
                  </a:rPr>
                  <a:t> </a:t>
                </a:r>
                <a:r>
                  <a:rPr lang="fr-FR" dirty="0"/>
                  <a:t>Detector</a:t>
                </a:r>
                <a:r>
                  <a:rPr lang="fr-FR" b="1" dirty="0">
                    <a:solidFill>
                      <a:srgbClr val="CF208F"/>
                    </a:solidFill>
                  </a:rPr>
                  <a:t> </a:t>
                </a:r>
                <a:r>
                  <a:rPr lang="fr-FR" dirty="0" err="1"/>
                  <a:t>Efficiency</a:t>
                </a:r>
                <a:r>
                  <a:rPr lang="fr-FR" dirty="0"/>
                  <a:t>,</a:t>
                </a:r>
                <a:endParaRPr lang="fr-FR" b="1" dirty="0">
                  <a:solidFill>
                    <a:srgbClr val="CC0099"/>
                  </a:solidFill>
                </a:endParaRPr>
              </a:p>
              <a:p>
                <a:pPr algn="just"/>
                <a14:m>
                  <m:oMath xmlns:m="http://schemas.openxmlformats.org/officeDocument/2006/math">
                    <m:sSub>
                      <m:sSubPr>
                        <m:ctrlPr>
                          <a:rPr lang="fr-FR" b="1" i="1" smtClean="0">
                            <a:solidFill>
                              <a:schemeClr val="accent5">
                                <a:lumMod val="60000"/>
                                <a:lumOff val="40000"/>
                              </a:schemeClr>
                            </a:solidFill>
                            <a:latin typeface="Cambria Math" panose="02040503050406030204" pitchFamily="18" charset="0"/>
                          </a:rPr>
                        </m:ctrlPr>
                      </m:sSubPr>
                      <m:e>
                        <m:r>
                          <a:rPr lang="fr-FR" b="1">
                            <a:solidFill>
                              <a:schemeClr val="accent5">
                                <a:lumMod val="60000"/>
                                <a:lumOff val="40000"/>
                              </a:schemeClr>
                            </a:solidFill>
                            <a:latin typeface="Cambria Math" panose="02040503050406030204" pitchFamily="18" charset="0"/>
                            <a:ea typeface="Cambria Math" panose="02040503050406030204" pitchFamily="18" charset="0"/>
                          </a:rPr>
                          <m:t>𝐟</m:t>
                        </m:r>
                      </m:e>
                      <m:sub>
                        <m:r>
                          <a:rPr lang="fr-FR" b="1">
                            <a:solidFill>
                              <a:schemeClr val="accent5">
                                <a:lumMod val="60000"/>
                                <a:lumOff val="40000"/>
                              </a:schemeClr>
                            </a:solidFill>
                            <a:latin typeface="Cambria Math" panose="02040503050406030204" pitchFamily="18" charset="0"/>
                            <a:ea typeface="Cambria Math" panose="02040503050406030204" pitchFamily="18" charset="0"/>
                          </a:rPr>
                          <m:t>𝛄</m:t>
                        </m:r>
                      </m:sub>
                    </m:sSub>
                    <m:r>
                      <a:rPr lang="fr-FR" smtClean="0">
                        <a:solidFill>
                          <a:schemeClr val="tx1"/>
                        </a:solidFill>
                        <a:latin typeface="Cambria Math" panose="02040503050406030204" pitchFamily="18" charset="0"/>
                        <a:ea typeface="Cambria Math" panose="02040503050406030204" pitchFamily="18" charset="0"/>
                      </a:rPr>
                      <m:t>:</m:t>
                    </m:r>
                  </m:oMath>
                </a14:m>
                <a:r>
                  <a:rPr lang="fr-FR" dirty="0">
                    <a:solidFill>
                      <a:schemeClr val="tx1"/>
                    </a:solidFill>
                    <a:cs typeface="Poppins" panose="020B0604020202020204" charset="0"/>
                  </a:rPr>
                  <a:t> </a:t>
                </a:r>
                <a:r>
                  <a:rPr lang="fr-FR" dirty="0">
                    <a:cs typeface="Poppins" panose="020B0604020202020204" charset="0"/>
                  </a:rPr>
                  <a:t>Correction factor for </a:t>
                </a:r>
                <a:r>
                  <a:rPr lang="fr-FR" dirty="0" err="1">
                    <a:cs typeface="Poppins" panose="020B0604020202020204" charset="0"/>
                  </a:rPr>
                  <a:t>Sum-Effect</a:t>
                </a:r>
                <a:r>
                  <a:rPr lang="fr-FR" dirty="0">
                    <a:cs typeface="Poppins" panose="020B0604020202020204" charset="0"/>
                  </a:rPr>
                  <a:t>,</a:t>
                </a:r>
              </a:p>
              <a:p>
                <a:pPr algn="just"/>
                <a14:m>
                  <m:oMath xmlns:m="http://schemas.openxmlformats.org/officeDocument/2006/math">
                    <m:sSub>
                      <m:sSubPr>
                        <m:ctrlPr>
                          <a:rPr lang="fr-FR" b="1" i="1">
                            <a:solidFill>
                              <a:srgbClr val="006699"/>
                            </a:solidFill>
                            <a:latin typeface="Cambria Math" panose="02040503050406030204" pitchFamily="18" charset="0"/>
                          </a:rPr>
                        </m:ctrlPr>
                      </m:sSubPr>
                      <m:e>
                        <m:r>
                          <a:rPr lang="fr-FR" b="1">
                            <a:solidFill>
                              <a:srgbClr val="006699"/>
                            </a:solidFill>
                            <a:latin typeface="Cambria Math" panose="02040503050406030204" pitchFamily="18" charset="0"/>
                            <a:ea typeface="Cambria Math" panose="02040503050406030204" pitchFamily="18" charset="0"/>
                          </a:rPr>
                          <m:t>𝐟</m:t>
                        </m:r>
                      </m:e>
                      <m:sub>
                        <m:r>
                          <a:rPr lang="fr-FR" b="1">
                            <a:solidFill>
                              <a:srgbClr val="006699"/>
                            </a:solidFill>
                            <a:latin typeface="Cambria Math" panose="02040503050406030204" pitchFamily="18" charset="0"/>
                            <a:ea typeface="Cambria Math" panose="02040503050406030204" pitchFamily="18" charset="0"/>
                          </a:rPr>
                          <m:t>𝐠𝐚𝐭𝐞</m:t>
                        </m:r>
                      </m:sub>
                    </m:sSub>
                    <m:r>
                      <a:rPr lang="fr-FR">
                        <a:latin typeface="Cambria Math" panose="02040503050406030204" pitchFamily="18" charset="0"/>
                        <a:ea typeface="Cambria Math" panose="02040503050406030204" pitchFamily="18" charset="0"/>
                      </a:rPr>
                      <m:t>:</m:t>
                    </m:r>
                  </m:oMath>
                </a14:m>
                <a:r>
                  <a:rPr lang="fr-FR" dirty="0">
                    <a:cs typeface="Poppins" panose="020B0604020202020204" charset="0"/>
                  </a:rPr>
                  <a:t> Correction factor for </a:t>
                </a:r>
                <a:r>
                  <a:rPr lang="fr-FR" dirty="0" err="1">
                    <a:cs typeface="Poppins" panose="020B0604020202020204" charset="0"/>
                  </a:rPr>
                  <a:t>coincidence</a:t>
                </a:r>
                <a:r>
                  <a:rPr lang="fr-FR" dirty="0">
                    <a:cs typeface="Poppins" panose="020B0604020202020204" charset="0"/>
                  </a:rPr>
                  <a:t> time </a:t>
                </a:r>
                <a:r>
                  <a:rPr lang="fr-FR" dirty="0" err="1">
                    <a:cs typeface="Poppins" panose="020B0604020202020204" charset="0"/>
                  </a:rPr>
                  <a:t>gate</a:t>
                </a:r>
                <a:r>
                  <a:rPr lang="fr-FR" dirty="0">
                    <a:cs typeface="Poppins" panose="020B0604020202020204" charset="0"/>
                  </a:rPr>
                  <a:t>, </a:t>
                </a:r>
              </a:p>
              <a:p>
                <a:pPr algn="just"/>
                <a:endParaRPr lang="fr-FR" dirty="0">
                  <a:cs typeface="Poppins" panose="020B060402020202020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86855" y="1549105"/>
                <a:ext cx="11283477" cy="1271695"/>
              </a:xfrm>
              <a:prstGeom prst="rect">
                <a:avLst/>
              </a:prstGeom>
              <a:blipFill>
                <a:blip r:embed="rId4"/>
                <a:stretch>
                  <a:fillRect t="-2392"/>
                </a:stretch>
              </a:blipFill>
            </p:spPr>
            <p:txBody>
              <a:bodyPr/>
              <a:lstStyle/>
              <a:p>
                <a:r>
                  <a:rPr lang="fr-FR">
                    <a:noFill/>
                  </a:rPr>
                  <a:t> </a:t>
                </a:r>
              </a:p>
            </p:txBody>
          </p:sp>
        </mc:Fallback>
      </mc:AlternateContent>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6675" t="3701" r="8750" b="4231"/>
          <a:stretch/>
        </p:blipFill>
        <p:spPr>
          <a:xfrm rot="16200000">
            <a:off x="1579582" y="1973193"/>
            <a:ext cx="1994870" cy="3980322"/>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6876"/>
          <a:stretch/>
        </p:blipFill>
        <p:spPr>
          <a:xfrm>
            <a:off x="4567178" y="3535051"/>
            <a:ext cx="4557311" cy="2491797"/>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7365"/>
          <a:stretch/>
        </p:blipFill>
        <p:spPr>
          <a:xfrm>
            <a:off x="9223719" y="3146961"/>
            <a:ext cx="2813680" cy="1530346"/>
          </a:xfrm>
          <a:prstGeom prst="rect">
            <a:avLst/>
          </a:prstGeom>
          <a:ln w="28575">
            <a:solidFill>
              <a:schemeClr val="accent1">
                <a:lumMod val="75000"/>
              </a:schemeClr>
            </a:solidFill>
          </a:ln>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6953"/>
          <a:stretch/>
        </p:blipFill>
        <p:spPr>
          <a:xfrm>
            <a:off x="9236419" y="4871470"/>
            <a:ext cx="2808582" cy="1534385"/>
          </a:xfrm>
          <a:prstGeom prst="rect">
            <a:avLst/>
          </a:prstGeom>
          <a:ln w="28575">
            <a:solidFill>
              <a:srgbClr val="4F9BAA"/>
            </a:solidFill>
          </a:ln>
        </p:spPr>
      </p:pic>
      <p:sp>
        <p:nvSpPr>
          <p:cNvPr id="15" name="Rectangle 14"/>
          <p:cNvSpPr/>
          <p:nvPr/>
        </p:nvSpPr>
        <p:spPr>
          <a:xfrm>
            <a:off x="5662367" y="3214546"/>
            <a:ext cx="3018775" cy="369332"/>
          </a:xfrm>
          <a:prstGeom prst="rect">
            <a:avLst/>
          </a:prstGeom>
        </p:spPr>
        <p:txBody>
          <a:bodyPr wrap="none">
            <a:spAutoFit/>
          </a:bodyPr>
          <a:lstStyle/>
          <a:p>
            <a:r>
              <a:rPr lang="en-US" b="1" baseline="30000" dirty="0"/>
              <a:t>60</a:t>
            </a:r>
            <a:r>
              <a:rPr lang="en-US" b="1" dirty="0"/>
              <a:t>Co+</a:t>
            </a:r>
            <a:r>
              <a:rPr lang="en-US" b="1" baseline="30000" dirty="0"/>
              <a:t> 137</a:t>
            </a:r>
            <a:r>
              <a:rPr lang="en-US" b="1" dirty="0"/>
              <a:t>Cs efficiency run</a:t>
            </a:r>
            <a:r>
              <a:rPr lang="fr-FR" b="1" dirty="0"/>
              <a:t> </a:t>
            </a:r>
            <a:endParaRPr lang="fr-FR" dirty="0"/>
          </a:p>
        </p:txBody>
      </p:sp>
      <p:sp>
        <p:nvSpPr>
          <p:cNvPr id="16" name="Rectangle 15"/>
          <p:cNvSpPr/>
          <p:nvPr/>
        </p:nvSpPr>
        <p:spPr>
          <a:xfrm>
            <a:off x="5493055" y="3643108"/>
            <a:ext cx="615513" cy="228610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17" name="Rectangle 16"/>
          <p:cNvSpPr/>
          <p:nvPr/>
        </p:nvSpPr>
        <p:spPr>
          <a:xfrm>
            <a:off x="8007722" y="5172557"/>
            <a:ext cx="1116767" cy="782040"/>
          </a:xfrm>
          <a:prstGeom prst="rect">
            <a:avLst/>
          </a:prstGeom>
          <a:noFill/>
          <a:ln w="28575">
            <a:solidFill>
              <a:srgbClr val="4F9BAA"/>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18" name="Rectangle 17"/>
          <p:cNvSpPr/>
          <p:nvPr/>
        </p:nvSpPr>
        <p:spPr>
          <a:xfrm>
            <a:off x="762979" y="6126619"/>
            <a:ext cx="9993642" cy="338554"/>
          </a:xfrm>
          <a:prstGeom prst="rect">
            <a:avLst/>
          </a:prstGeom>
        </p:spPr>
        <p:txBody>
          <a:bodyPr wrap="square">
            <a:spAutoFit/>
          </a:bodyPr>
          <a:lstStyle/>
          <a:p>
            <a:pPr algn="just" defTabSz="449263">
              <a:buClr>
                <a:srgbClr val="000000"/>
              </a:buClr>
              <a:buSzPct val="100000"/>
              <a:defRPr/>
            </a:pPr>
            <a:r>
              <a:rPr lang="en-US" sz="800" dirty="0">
                <a:solidFill>
                  <a:srgbClr val="3333FF"/>
                </a:solidFill>
              </a:rPr>
              <a:t>1.  </a:t>
            </a:r>
            <a:r>
              <a:rPr lang="en-US" sz="800" dirty="0" err="1">
                <a:solidFill>
                  <a:srgbClr val="3333FF"/>
                </a:solidFill>
              </a:rPr>
              <a:t>Sudar</a:t>
            </a:r>
            <a:r>
              <a:rPr lang="en-US" sz="800" dirty="0">
                <a:solidFill>
                  <a:srgbClr val="3333FF"/>
                </a:solidFill>
              </a:rPr>
              <a:t>, S. (2002). '</a:t>
            </a:r>
            <a:r>
              <a:rPr lang="en-US" sz="800" dirty="0" err="1">
                <a:solidFill>
                  <a:srgbClr val="3333FF"/>
                </a:solidFill>
              </a:rPr>
              <a:t>TrueCoinc</a:t>
            </a:r>
            <a:r>
              <a:rPr lang="en-US" sz="800" dirty="0">
                <a:solidFill>
                  <a:srgbClr val="3333FF"/>
                </a:solidFill>
              </a:rPr>
              <a:t>' software utility for calculation of the true coincidence correction (IAEA-TECDOC--1275). International Atomic Energy Agency (IAEA)</a:t>
            </a:r>
            <a:endParaRPr lang="fr-FR" sz="800" dirty="0">
              <a:solidFill>
                <a:srgbClr val="3333FF"/>
              </a:solidFill>
              <a:ea typeface="Calibri" panose="020F0502020204030204" pitchFamily="34" charset="0"/>
              <a:cs typeface="Calibri" panose="020F0502020204030204" pitchFamily="34" charset="0"/>
            </a:endParaRPr>
          </a:p>
          <a:p>
            <a:pPr algn="just" defTabSz="449263">
              <a:buClr>
                <a:srgbClr val="000000"/>
              </a:buClr>
              <a:buSzPct val="100000"/>
              <a:defRPr/>
            </a:pPr>
            <a:r>
              <a:rPr lang="en-US" sz="800" dirty="0">
                <a:solidFill>
                  <a:srgbClr val="3333FF"/>
                </a:solidFill>
                <a:ea typeface="Calibri" panose="020F0502020204030204" pitchFamily="34" charset="0"/>
                <a:cs typeface="Calibri" panose="020F0502020204030204" pitchFamily="34" charset="0"/>
              </a:rPr>
              <a:t>2. D.B. </a:t>
            </a:r>
            <a:r>
              <a:rPr lang="en-US" sz="800" dirty="0" err="1">
                <a:solidFill>
                  <a:srgbClr val="3333FF"/>
                </a:solidFill>
                <a:ea typeface="Calibri" panose="020F0502020204030204" pitchFamily="34" charset="0"/>
                <a:cs typeface="Calibri" panose="020F0502020204030204" pitchFamily="34" charset="0"/>
              </a:rPr>
              <a:t>Pelowitz</a:t>
            </a:r>
            <a:r>
              <a:rPr lang="en-US" sz="800" dirty="0">
                <a:solidFill>
                  <a:srgbClr val="3333FF"/>
                </a:solidFill>
                <a:ea typeface="Calibri" panose="020F0502020204030204" pitchFamily="34" charset="0"/>
                <a:cs typeface="Calibri" panose="020F0502020204030204" pitchFamily="34" charset="0"/>
              </a:rPr>
              <a:t> </a:t>
            </a:r>
            <a:r>
              <a:rPr lang="en-US" sz="800" i="1" dirty="0">
                <a:solidFill>
                  <a:srgbClr val="3333FF"/>
                </a:solidFill>
                <a:ea typeface="Calibri" panose="020F0502020204030204" pitchFamily="34" charset="0"/>
                <a:cs typeface="Calibri" panose="020F0502020204030204" pitchFamily="34" charset="0"/>
              </a:rPr>
              <a:t>et al</a:t>
            </a:r>
            <a:r>
              <a:rPr lang="en-US" sz="800" dirty="0">
                <a:solidFill>
                  <a:srgbClr val="3333FF"/>
                </a:solidFill>
                <a:ea typeface="Calibri" panose="020F0502020204030204" pitchFamily="34" charset="0"/>
                <a:cs typeface="Calibri" panose="020F0502020204030204" pitchFamily="34" charset="0"/>
              </a:rPr>
              <a:t>., Tech. Rep. LA-CP-13-00634, </a:t>
            </a:r>
            <a:r>
              <a:rPr lang="en-US" sz="800" dirty="0" err="1">
                <a:solidFill>
                  <a:srgbClr val="3333FF"/>
                </a:solidFill>
                <a:ea typeface="Calibri" panose="020F0502020204030204" pitchFamily="34" charset="0"/>
                <a:cs typeface="Calibri" panose="020F0502020204030204" pitchFamily="34" charset="0"/>
              </a:rPr>
              <a:t>LosAlamos</a:t>
            </a:r>
            <a:r>
              <a:rPr lang="en-US" sz="800" dirty="0">
                <a:solidFill>
                  <a:srgbClr val="3333FF"/>
                </a:solidFill>
                <a:ea typeface="Calibri" panose="020F0502020204030204" pitchFamily="34" charset="0"/>
                <a:cs typeface="Calibri" panose="020F0502020204030204" pitchFamily="34" charset="0"/>
              </a:rPr>
              <a:t> National Laboratory, Los Alamos, NM, USA, 2013</a:t>
            </a:r>
          </a:p>
        </p:txBody>
      </p:sp>
      <p:sp>
        <p:nvSpPr>
          <p:cNvPr id="7" name="U-Turn Arrow 6"/>
          <p:cNvSpPr/>
          <p:nvPr/>
        </p:nvSpPr>
        <p:spPr>
          <a:xfrm>
            <a:off x="5759800" y="2876933"/>
            <a:ext cx="3816000" cy="216000"/>
          </a:xfrm>
          <a:prstGeom prst="uturnArrow">
            <a:avLst/>
          </a:prstGeom>
          <a:solidFill>
            <a:schemeClr val="accent1">
              <a:lumMod val="7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19" name="U-Turn Arrow 18"/>
          <p:cNvSpPr/>
          <p:nvPr/>
        </p:nvSpPr>
        <p:spPr>
          <a:xfrm rot="10800000" flipH="1">
            <a:off x="8510599" y="6465173"/>
            <a:ext cx="1116000" cy="216000"/>
          </a:xfrm>
          <a:prstGeom prst="uturnArrow">
            <a:avLst/>
          </a:prstGeom>
          <a:solidFill>
            <a:srgbClr val="4F9BAA"/>
          </a:solidFill>
          <a:ln>
            <a:solidFill>
              <a:srgbClr val="4F9BAA"/>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9" name="TextBox 8"/>
          <p:cNvSpPr txBox="1"/>
          <p:nvPr/>
        </p:nvSpPr>
        <p:spPr>
          <a:xfrm>
            <a:off x="7373390" y="3628944"/>
            <a:ext cx="1702808" cy="900246"/>
          </a:xfrm>
          <a:prstGeom prst="rect">
            <a:avLst/>
          </a:prstGeom>
          <a:solidFill>
            <a:schemeClr val="bg1"/>
          </a:solidFill>
          <a:ln>
            <a:solidFill>
              <a:schemeClr val="tx1"/>
            </a:solidFill>
          </a:ln>
        </p:spPr>
        <p:txBody>
          <a:bodyPr wrap="square" rtlCol="0">
            <a:spAutoFit/>
          </a:bodyPr>
          <a:lstStyle/>
          <a:p>
            <a:pPr algn="r"/>
            <a:endParaRPr lang="fr-FR" sz="1050" dirty="0"/>
          </a:p>
          <a:p>
            <a:pPr algn="r"/>
            <a:r>
              <a:rPr lang="fr-FR" sz="1050" dirty="0" err="1"/>
              <a:t>Experimental</a:t>
            </a:r>
            <a:r>
              <a:rPr lang="fr-FR" sz="1050" dirty="0"/>
              <a:t> Data</a:t>
            </a:r>
          </a:p>
          <a:p>
            <a:pPr algn="r"/>
            <a:endParaRPr lang="fr-FR" sz="1050" dirty="0"/>
          </a:p>
          <a:p>
            <a:pPr algn="r"/>
            <a:r>
              <a:rPr lang="fr-FR" sz="1050" dirty="0"/>
              <a:t>MCNP6</a:t>
            </a:r>
          </a:p>
          <a:p>
            <a:pPr algn="r"/>
            <a:endParaRPr lang="fr-FR" sz="1050" dirty="0"/>
          </a:p>
        </p:txBody>
      </p:sp>
      <p:cxnSp>
        <p:nvCxnSpPr>
          <p:cNvPr id="21" name="Straight Connector 20"/>
          <p:cNvCxnSpPr/>
          <p:nvPr/>
        </p:nvCxnSpPr>
        <p:spPr>
          <a:xfrm>
            <a:off x="7496107" y="3907982"/>
            <a:ext cx="171693" cy="25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282662" y="4227245"/>
            <a:ext cx="171693" cy="2584"/>
          </a:xfrm>
          <a:prstGeom prst="line">
            <a:avLst/>
          </a:prstGeom>
          <a:ln w="12700">
            <a:solidFill>
              <a:srgbClr val="E50019"/>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8444099" y="648161"/>
            <a:ext cx="3410645" cy="1148099"/>
          </a:xfrm>
          <a:prstGeom prst="rect">
            <a:avLst/>
          </a:prstGeom>
          <a:noFill/>
          <a:ln w="38100">
            <a:solidFill>
              <a:srgbClr val="197B89"/>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cxnSp>
        <p:nvCxnSpPr>
          <p:cNvPr id="26" name="Straight Connector 25"/>
          <p:cNvCxnSpPr/>
          <p:nvPr/>
        </p:nvCxnSpPr>
        <p:spPr>
          <a:xfrm>
            <a:off x="2175983" y="3335251"/>
            <a:ext cx="1535985" cy="1706202"/>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157552" y="4541748"/>
            <a:ext cx="448649" cy="49970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TextBox 42"/>
              <p:cNvSpPr txBox="1"/>
              <p:nvPr/>
            </p:nvSpPr>
            <p:spPr>
              <a:xfrm>
                <a:off x="5630077" y="1192861"/>
                <a:ext cx="1928471" cy="5522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500" b="1" i="1">
                              <a:solidFill>
                                <a:srgbClr val="006699"/>
                              </a:solidFill>
                              <a:latin typeface="Cambria Math" panose="02040503050406030204" pitchFamily="18" charset="0"/>
                            </a:rPr>
                          </m:ctrlPr>
                        </m:sSubPr>
                        <m:e>
                          <m:r>
                            <a:rPr lang="fr-FR" sz="2500" b="1">
                              <a:solidFill>
                                <a:srgbClr val="006699"/>
                              </a:solidFill>
                              <a:latin typeface="Cambria Math" panose="02040503050406030204" pitchFamily="18" charset="0"/>
                              <a:ea typeface="Cambria Math" panose="02040503050406030204" pitchFamily="18" charset="0"/>
                            </a:rPr>
                            <m:t>𝐟</m:t>
                          </m:r>
                        </m:e>
                        <m:sub>
                          <m:r>
                            <a:rPr lang="fr-FR" sz="2500" b="1">
                              <a:solidFill>
                                <a:srgbClr val="006699"/>
                              </a:solidFill>
                              <a:latin typeface="Cambria Math" panose="02040503050406030204" pitchFamily="18" charset="0"/>
                              <a:ea typeface="Cambria Math" panose="02040503050406030204" pitchFamily="18" charset="0"/>
                            </a:rPr>
                            <m:t>𝐠𝐚𝐭𝐞</m:t>
                          </m:r>
                        </m:sub>
                      </m:sSub>
                      <m:r>
                        <a:rPr lang="fr-FR" sz="2500" b="1" i="1">
                          <a:solidFill>
                            <a:srgbClr val="006699"/>
                          </a:solidFill>
                          <a:latin typeface="Cambria Math" panose="02040503050406030204" pitchFamily="18" charset="0"/>
                          <a:ea typeface="Cambria Math" panose="02040503050406030204" pitchFamily="18" charset="0"/>
                        </a:rPr>
                        <m:t>±</m:t>
                      </m:r>
                      <m:sSub>
                        <m:sSubPr>
                          <m:ctrlPr>
                            <a:rPr lang="fr-FR" sz="2500" b="1" i="1">
                              <a:solidFill>
                                <a:srgbClr val="006699"/>
                              </a:solidFill>
                              <a:latin typeface="Cambria Math" panose="02040503050406030204" pitchFamily="18" charset="0"/>
                              <a:ea typeface="Cambria Math" panose="02040503050406030204" pitchFamily="18" charset="0"/>
                            </a:rPr>
                          </m:ctrlPr>
                        </m:sSubPr>
                        <m:e>
                          <m:r>
                            <a:rPr lang="fr-FR" sz="2500" b="1">
                              <a:solidFill>
                                <a:srgbClr val="006699"/>
                              </a:solidFill>
                              <a:latin typeface="Cambria Math" panose="02040503050406030204" pitchFamily="18" charset="0"/>
                              <a:ea typeface="Cambria Math" panose="02040503050406030204" pitchFamily="18" charset="0"/>
                            </a:rPr>
                            <m:t>𝛔</m:t>
                          </m:r>
                        </m:e>
                        <m:sub>
                          <m:sSub>
                            <m:sSubPr>
                              <m:ctrlPr>
                                <a:rPr lang="fr-FR" sz="2500" b="1" i="1">
                                  <a:solidFill>
                                    <a:srgbClr val="006699"/>
                                  </a:solidFill>
                                  <a:latin typeface="Cambria Math" panose="02040503050406030204" pitchFamily="18" charset="0"/>
                                </a:rPr>
                              </m:ctrlPr>
                            </m:sSubPr>
                            <m:e>
                              <m:r>
                                <a:rPr lang="fr-FR" sz="2500" b="1">
                                  <a:solidFill>
                                    <a:srgbClr val="006699"/>
                                  </a:solidFill>
                                  <a:latin typeface="Cambria Math" panose="02040503050406030204" pitchFamily="18" charset="0"/>
                                  <a:ea typeface="Cambria Math" panose="02040503050406030204" pitchFamily="18" charset="0"/>
                                </a:rPr>
                                <m:t>𝐟</m:t>
                              </m:r>
                            </m:e>
                            <m:sub>
                              <m:r>
                                <a:rPr lang="fr-FR" sz="2500" b="1">
                                  <a:solidFill>
                                    <a:srgbClr val="006699"/>
                                  </a:solidFill>
                                  <a:latin typeface="Cambria Math" panose="02040503050406030204" pitchFamily="18" charset="0"/>
                                  <a:ea typeface="Cambria Math" panose="02040503050406030204" pitchFamily="18" charset="0"/>
                                </a:rPr>
                                <m:t>𝐠𝐚𝐭𝐞</m:t>
                              </m:r>
                            </m:sub>
                          </m:sSub>
                        </m:sub>
                      </m:sSub>
                    </m:oMath>
                  </m:oMathPara>
                </a14:m>
                <a:endParaRPr lang="fr-FR" sz="2500" dirty="0"/>
              </a:p>
            </p:txBody>
          </p:sp>
        </mc:Choice>
        <mc:Fallback xmlns="">
          <p:sp>
            <p:nvSpPr>
              <p:cNvPr id="43" name="TextBox 42"/>
              <p:cNvSpPr txBox="1">
                <a:spLocks noRot="1" noChangeAspect="1" noMove="1" noResize="1" noEditPoints="1" noAdjustHandles="1" noChangeArrowheads="1" noChangeShapeType="1" noTextEdit="1"/>
              </p:cNvSpPr>
              <p:nvPr/>
            </p:nvSpPr>
            <p:spPr>
              <a:xfrm>
                <a:off x="5630077" y="1192861"/>
                <a:ext cx="1928471" cy="552267"/>
              </a:xfrm>
              <a:prstGeom prst="rect">
                <a:avLst/>
              </a:prstGeom>
              <a:blipFill>
                <a:blip r:embed="rId9"/>
                <a:stretch>
                  <a:fillRect b="-6667"/>
                </a:stretch>
              </a:blipFill>
            </p:spPr>
            <p:txBody>
              <a:bodyPr/>
              <a:lstStyle/>
              <a:p>
                <a:r>
                  <a:rPr lang="en-US">
                    <a:noFill/>
                  </a:rPr>
                  <a:t> </a:t>
                </a:r>
              </a:p>
            </p:txBody>
          </p:sp>
        </mc:Fallback>
      </mc:AlternateContent>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06201" y="5026927"/>
            <a:ext cx="1124174" cy="1111037"/>
          </a:xfrm>
          <a:prstGeom prst="rect">
            <a:avLst/>
          </a:prstGeom>
        </p:spPr>
      </p:pic>
      <p:sp>
        <p:nvSpPr>
          <p:cNvPr id="47" name="Rectangle 46"/>
          <p:cNvSpPr/>
          <p:nvPr/>
        </p:nvSpPr>
        <p:spPr>
          <a:xfrm>
            <a:off x="8140698" y="1852055"/>
            <a:ext cx="4017445" cy="276999"/>
          </a:xfrm>
          <a:prstGeom prst="rect">
            <a:avLst/>
          </a:prstGeom>
        </p:spPr>
        <p:txBody>
          <a:bodyPr wrap="none">
            <a:spAutoFit/>
          </a:bodyPr>
          <a:lstStyle/>
          <a:p>
            <a:pPr algn="ctr"/>
            <a:r>
              <a:rPr lang="en-US" sz="1200" dirty="0">
                <a:latin typeface="Poppins" panose="020B0604020202020204" charset="0"/>
                <a:cs typeface="Poppins" panose="020B0604020202020204" charset="0"/>
              </a:rPr>
              <a:t>IR: Isomeric Ratio, IS: Isomeric State, GS: Ground State</a:t>
            </a:r>
          </a:p>
        </p:txBody>
      </p:sp>
      <mc:AlternateContent xmlns:mc="http://schemas.openxmlformats.org/markup-compatibility/2006" xmlns:a14="http://schemas.microsoft.com/office/drawing/2010/main">
        <mc:Choice Requires="a14">
          <p:sp>
            <p:nvSpPr>
              <p:cNvPr id="48" name="Rectangle 47"/>
              <p:cNvSpPr/>
              <p:nvPr/>
            </p:nvSpPr>
            <p:spPr>
              <a:xfrm>
                <a:off x="586854" y="2458066"/>
                <a:ext cx="11283477" cy="375552"/>
              </a:xfrm>
              <a:prstGeom prst="rect">
                <a:avLst/>
              </a:prstGeom>
            </p:spPr>
            <p:txBody>
              <a:bodyPr wrap="square">
                <a:spAutoFit/>
              </a:bodyPr>
              <a:lstStyle/>
              <a:p>
                <a:pPr algn="just"/>
                <a:r>
                  <a:rPr lang="fr-FR" dirty="0">
                    <a:cs typeface="Poppins" panose="020B0604020202020204" charset="0"/>
                  </a:rPr>
                  <a:t>will </a:t>
                </a:r>
                <a:r>
                  <a:rPr lang="fr-FR" dirty="0" err="1">
                    <a:cs typeface="Poppins" panose="020B0604020202020204" charset="0"/>
                  </a:rPr>
                  <a:t>be</a:t>
                </a:r>
                <a:r>
                  <a:rPr lang="fr-FR" dirty="0">
                    <a:cs typeface="Poppins" panose="020B0604020202020204" charset="0"/>
                  </a:rPr>
                  <a:t> </a:t>
                </a:r>
                <a:r>
                  <a:rPr lang="fr-FR" dirty="0" err="1">
                    <a:cs typeface="Poppins" panose="020B0604020202020204" charset="0"/>
                  </a:rPr>
                  <a:t>derived</a:t>
                </a:r>
                <a:r>
                  <a:rPr lang="fr-FR" dirty="0">
                    <a:cs typeface="Poppins" panose="020B0604020202020204" charset="0"/>
                  </a:rPr>
                  <a:t> </a:t>
                </a:r>
                <a:r>
                  <a:rPr lang="fr-FR" dirty="0" err="1">
                    <a:cs typeface="Poppins" panose="020B0604020202020204" charset="0"/>
                  </a:rPr>
                  <a:t>from</a:t>
                </a:r>
                <a:r>
                  <a:rPr lang="fr-FR" dirty="0">
                    <a:cs typeface="Poppins" panose="020B0604020202020204" charset="0"/>
                  </a:rPr>
                  <a:t> </a:t>
                </a:r>
                <a14:m>
                  <m:oMath xmlns:m="http://schemas.openxmlformats.org/officeDocument/2006/math">
                    <m:sSup>
                      <m:sSupPr>
                        <m:ctrlPr>
                          <a:rPr lang="fr-FR" b="1" i="1" smtClean="0">
                            <a:latin typeface="Cambria Math" panose="02040503050406030204" pitchFamily="18" charset="0"/>
                            <a:cs typeface="Poppins" panose="020B0604020202020204" charset="0"/>
                          </a:rPr>
                        </m:ctrlPr>
                      </m:sSupPr>
                      <m:e>
                        <m:r>
                          <m:rPr>
                            <m:nor/>
                          </m:rPr>
                          <a:rPr lang="fr-FR" b="1" dirty="0">
                            <a:cs typeface="Poppins" panose="020B0604020202020204" charset="0"/>
                          </a:rPr>
                          <m:t>TrueCoinc</m:t>
                        </m:r>
                      </m:e>
                      <m:sup>
                        <m:r>
                          <a:rPr lang="fr-FR" b="1" i="1" smtClean="0">
                            <a:latin typeface="Cambria Math" panose="02040503050406030204" pitchFamily="18" charset="0"/>
                            <a:cs typeface="Poppins" panose="020B0604020202020204" charset="0"/>
                          </a:rPr>
                          <m:t>𝟏</m:t>
                        </m:r>
                      </m:sup>
                    </m:sSup>
                  </m:oMath>
                </a14:m>
                <a:r>
                  <a:rPr lang="fr-FR" dirty="0">
                    <a:cs typeface="Poppins" panose="020B0604020202020204" charset="0"/>
                  </a:rPr>
                  <a:t> and Monte Carlo Simulation </a:t>
                </a:r>
                <a14:m>
                  <m:oMath xmlns:m="http://schemas.openxmlformats.org/officeDocument/2006/math">
                    <m:sSup>
                      <m:sSupPr>
                        <m:ctrlPr>
                          <a:rPr lang="fr-FR" b="1" i="1">
                            <a:latin typeface="Cambria Math" panose="02040503050406030204" pitchFamily="18" charset="0"/>
                            <a:cs typeface="Poppins" panose="020B0604020202020204" charset="0"/>
                          </a:rPr>
                        </m:ctrlPr>
                      </m:sSupPr>
                      <m:e>
                        <m:r>
                          <m:rPr>
                            <m:nor/>
                          </m:rPr>
                          <a:rPr lang="fr-FR" b="1" dirty="0">
                            <a:cs typeface="Poppins" panose="020B0604020202020204" charset="0"/>
                          </a:rPr>
                          <m:t>MCNP</m:t>
                        </m:r>
                        <m:r>
                          <m:rPr>
                            <m:nor/>
                          </m:rPr>
                          <a:rPr lang="fr-FR" b="1" dirty="0">
                            <a:cs typeface="Poppins" panose="020B0604020202020204" charset="0"/>
                          </a:rPr>
                          <m:t>6</m:t>
                        </m:r>
                      </m:e>
                      <m:sup>
                        <m:r>
                          <a:rPr lang="fr-FR" b="1" i="1" dirty="0" smtClean="0">
                            <a:latin typeface="Cambria Math" panose="02040503050406030204" pitchFamily="18" charset="0"/>
                            <a:cs typeface="Poppins" panose="020B0604020202020204" charset="0"/>
                          </a:rPr>
                          <m:t>𝟐</m:t>
                        </m:r>
                      </m:sup>
                    </m:sSup>
                  </m:oMath>
                </a14:m>
                <a:r>
                  <a:rPr lang="fr-FR" dirty="0">
                    <a:cs typeface="Poppins" panose="020B0604020202020204" charset="0"/>
                  </a:rPr>
                  <a:t> (in </a:t>
                </a:r>
                <a:r>
                  <a:rPr lang="fr-FR" dirty="0" err="1">
                    <a:cs typeface="Poppins" panose="020B0604020202020204" charset="0"/>
                  </a:rPr>
                  <a:t>progress</a:t>
                </a:r>
                <a:r>
                  <a:rPr lang="fr-FR" dirty="0">
                    <a:cs typeface="Poppins" panose="020B0604020202020204" charset="0"/>
                  </a:rPr>
                  <a:t>):</a:t>
                </a:r>
              </a:p>
            </p:txBody>
          </p:sp>
        </mc:Choice>
        <mc:Fallback xmlns="">
          <p:sp>
            <p:nvSpPr>
              <p:cNvPr id="48" name="Rectangle 47"/>
              <p:cNvSpPr>
                <a:spLocks noRot="1" noChangeAspect="1" noMove="1" noResize="1" noEditPoints="1" noAdjustHandles="1" noChangeArrowheads="1" noChangeShapeType="1" noTextEdit="1"/>
              </p:cNvSpPr>
              <p:nvPr/>
            </p:nvSpPr>
            <p:spPr>
              <a:xfrm>
                <a:off x="586854" y="2458066"/>
                <a:ext cx="11283477" cy="375552"/>
              </a:xfrm>
              <a:prstGeom prst="rect">
                <a:avLst/>
              </a:prstGeom>
              <a:blipFill>
                <a:blip r:embed="rId11"/>
                <a:stretch>
                  <a:fillRect l="-432" t="-6452" b="-24194"/>
                </a:stretch>
              </a:blipFill>
            </p:spPr>
            <p:txBody>
              <a:bodyPr/>
              <a:lstStyle/>
              <a:p>
                <a:r>
                  <a:rPr lang="en-US">
                    <a:noFill/>
                  </a:rPr>
                  <a:t> </a:t>
                </a:r>
              </a:p>
            </p:txBody>
          </p:sp>
        </mc:Fallback>
      </mc:AlternateContent>
      <p:sp>
        <p:nvSpPr>
          <p:cNvPr id="28" name="TextBox 27"/>
          <p:cNvSpPr txBox="1"/>
          <p:nvPr/>
        </p:nvSpPr>
        <p:spPr>
          <a:xfrm>
            <a:off x="863654" y="2964631"/>
            <a:ext cx="1234938" cy="369332"/>
          </a:xfrm>
          <a:prstGeom prst="rect">
            <a:avLst/>
          </a:prstGeom>
          <a:noFill/>
        </p:spPr>
        <p:txBody>
          <a:bodyPr wrap="square" rtlCol="0">
            <a:spAutoFit/>
          </a:bodyPr>
          <a:lstStyle/>
          <a:p>
            <a:r>
              <a:rPr lang="fr-FR" b="1" dirty="0" err="1">
                <a:solidFill>
                  <a:schemeClr val="bg1"/>
                </a:solidFill>
              </a:rPr>
              <a:t>HPGe</a:t>
            </a:r>
            <a:r>
              <a:rPr lang="fr-FR" b="1" dirty="0">
                <a:solidFill>
                  <a:schemeClr val="bg1"/>
                </a:solidFill>
              </a:rPr>
              <a:t> 1</a:t>
            </a:r>
          </a:p>
        </p:txBody>
      </p:sp>
      <p:sp>
        <p:nvSpPr>
          <p:cNvPr id="29" name="TextBox 28"/>
          <p:cNvSpPr txBox="1"/>
          <p:nvPr/>
        </p:nvSpPr>
        <p:spPr>
          <a:xfrm>
            <a:off x="3286087" y="2988013"/>
            <a:ext cx="1234938" cy="369332"/>
          </a:xfrm>
          <a:prstGeom prst="rect">
            <a:avLst/>
          </a:prstGeom>
          <a:noFill/>
        </p:spPr>
        <p:txBody>
          <a:bodyPr wrap="square" rtlCol="0">
            <a:spAutoFit/>
          </a:bodyPr>
          <a:lstStyle/>
          <a:p>
            <a:r>
              <a:rPr lang="fr-FR" b="1" dirty="0" err="1">
                <a:solidFill>
                  <a:schemeClr val="bg1"/>
                </a:solidFill>
              </a:rPr>
              <a:t>HPGe</a:t>
            </a:r>
            <a:r>
              <a:rPr lang="fr-FR" b="1" dirty="0">
                <a:solidFill>
                  <a:schemeClr val="bg1"/>
                </a:solidFill>
              </a:rPr>
              <a:t> 2</a:t>
            </a:r>
          </a:p>
        </p:txBody>
      </p:sp>
      <p:sp>
        <p:nvSpPr>
          <p:cNvPr id="30" name="TextBox 29"/>
          <p:cNvSpPr txBox="1"/>
          <p:nvPr/>
        </p:nvSpPr>
        <p:spPr>
          <a:xfrm>
            <a:off x="1919737" y="2888788"/>
            <a:ext cx="1288329" cy="369332"/>
          </a:xfrm>
          <a:prstGeom prst="rect">
            <a:avLst/>
          </a:prstGeom>
          <a:noFill/>
        </p:spPr>
        <p:txBody>
          <a:bodyPr wrap="square" rtlCol="0">
            <a:spAutoFit/>
          </a:bodyPr>
          <a:lstStyle/>
          <a:p>
            <a:pPr algn="ctr"/>
            <a:r>
              <a:rPr lang="fr-FR" b="1" dirty="0">
                <a:solidFill>
                  <a:schemeClr val="bg1"/>
                </a:solidFill>
              </a:rPr>
              <a:t>IC</a:t>
            </a:r>
          </a:p>
        </p:txBody>
      </p:sp>
    </p:spTree>
    <p:extLst>
      <p:ext uri="{BB962C8B-B14F-4D97-AF65-F5344CB8AC3E}">
        <p14:creationId xmlns:p14="http://schemas.microsoft.com/office/powerpoint/2010/main" val="39062081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Slide Number Placeholder 2"/>
          <p:cNvSpPr>
            <a:spLocks noGrp="1"/>
          </p:cNvSpPr>
          <p:nvPr>
            <p:ph type="sldNum" sz="quarter" idx="12"/>
          </p:nvPr>
        </p:nvSpPr>
        <p:spPr/>
        <p:txBody>
          <a:bodyPr/>
          <a:lstStyle/>
          <a:p>
            <a:fld id="{0CBC77A0-1F4E-42FF-9FFC-F45C3A64AF90}" type="slidenum">
              <a:rPr lang="fr-FR" smtClean="0"/>
              <a:t>45</a:t>
            </a:fld>
            <a:endParaRPr lang="fr-FR"/>
          </a:p>
        </p:txBody>
      </p:sp>
      <p:sp>
        <p:nvSpPr>
          <p:cNvPr id="4" name="Title 3"/>
          <p:cNvSpPr>
            <a:spLocks noGrp="1"/>
          </p:cNvSpPr>
          <p:nvPr>
            <p:ph type="title"/>
          </p:nvPr>
        </p:nvSpPr>
        <p:spPr/>
        <p:txBody>
          <a:bodyPr/>
          <a:lstStyle/>
          <a:p>
            <a:r>
              <a:rPr lang="fr-FR" b="1" dirty="0"/>
              <a:t> </a:t>
            </a:r>
            <a:r>
              <a:rPr lang="fr-FR" b="1" dirty="0" err="1"/>
              <a:t>Analysis</a:t>
            </a:r>
            <a:r>
              <a:rPr lang="fr-FR" b="1" dirty="0"/>
              <a:t>: </a:t>
            </a:r>
            <a:r>
              <a:rPr lang="fr-FR" b="1" dirty="0" err="1"/>
              <a:t>Sum-effect</a:t>
            </a:r>
            <a:r>
              <a:rPr lang="fr-FR" b="1" dirty="0"/>
              <a:t> -</a:t>
            </a:r>
            <a:r>
              <a:rPr lang="fr-FR" b="1" dirty="0" err="1"/>
              <a:t>TrueCoinc</a:t>
            </a:r>
            <a:endParaRPr lang="fr-FR" dirty="0"/>
          </a:p>
        </p:txBody>
      </p:sp>
      <p:pic>
        <p:nvPicPr>
          <p:cNvPr id="5" name="Picture 4"/>
          <p:cNvPicPr>
            <a:picLocks noChangeAspect="1"/>
          </p:cNvPicPr>
          <p:nvPr/>
        </p:nvPicPr>
        <p:blipFill rotWithShape="1">
          <a:blip r:embed="rId2"/>
          <a:srcRect t="11123"/>
          <a:stretch/>
        </p:blipFill>
        <p:spPr>
          <a:xfrm>
            <a:off x="186535" y="1352677"/>
            <a:ext cx="6389941" cy="5505323"/>
          </a:xfrm>
          <a:prstGeom prst="rect">
            <a:avLst/>
          </a:prstGeom>
        </p:spPr>
      </p:pic>
      <p:sp>
        <p:nvSpPr>
          <p:cNvPr id="6" name="TextBox 5"/>
          <p:cNvSpPr txBox="1"/>
          <p:nvPr/>
        </p:nvSpPr>
        <p:spPr>
          <a:xfrm>
            <a:off x="663193" y="865530"/>
            <a:ext cx="6621864" cy="369332"/>
          </a:xfrm>
          <a:prstGeom prst="rect">
            <a:avLst/>
          </a:prstGeom>
          <a:noFill/>
        </p:spPr>
        <p:txBody>
          <a:bodyPr wrap="square" rtlCol="0">
            <a:spAutoFit/>
          </a:bodyPr>
          <a:lstStyle/>
          <a:p>
            <a:r>
              <a:rPr lang="fr-FR" dirty="0" err="1"/>
              <a:t>Expected</a:t>
            </a:r>
            <a:r>
              <a:rPr lang="fr-FR" dirty="0"/>
              <a:t> output: </a:t>
            </a:r>
          </a:p>
        </p:txBody>
      </p:sp>
      <p:sp>
        <p:nvSpPr>
          <p:cNvPr id="7" name="Curved Down Arrow 6"/>
          <p:cNvSpPr/>
          <p:nvPr/>
        </p:nvSpPr>
        <p:spPr>
          <a:xfrm rot="2483535">
            <a:off x="4364943" y="2521535"/>
            <a:ext cx="1597188" cy="625508"/>
          </a:xfrm>
          <a:prstGeom prst="curved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8" name="Curved Down Arrow 7"/>
          <p:cNvSpPr/>
          <p:nvPr/>
        </p:nvSpPr>
        <p:spPr>
          <a:xfrm rot="2483535">
            <a:off x="6715918" y="4046869"/>
            <a:ext cx="1597188" cy="625508"/>
          </a:xfrm>
          <a:prstGeom prst="curved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9" name="Rectangle 8"/>
          <p:cNvSpPr/>
          <p:nvPr/>
        </p:nvSpPr>
        <p:spPr>
          <a:xfrm>
            <a:off x="1163940" y="5127402"/>
            <a:ext cx="6387390" cy="923330"/>
          </a:xfrm>
          <a:prstGeom prst="rect">
            <a:avLst/>
          </a:prstGeom>
        </p:spPr>
        <p:txBody>
          <a:bodyPr wrap="none">
            <a:spAutoFit/>
          </a:bodyPr>
          <a:lstStyle/>
          <a:p>
            <a:r>
              <a:rPr lang="fr-FR" dirty="0" err="1"/>
              <a:t>Compute</a:t>
            </a:r>
            <a:r>
              <a:rPr lang="fr-FR" dirty="0"/>
              <a:t> the </a:t>
            </a:r>
            <a:r>
              <a:rPr lang="fr-FR" dirty="0" err="1"/>
              <a:t>Sum-effect</a:t>
            </a:r>
            <a:r>
              <a:rPr lang="fr-FR" dirty="0"/>
              <a:t> correction </a:t>
            </a:r>
            <a:r>
              <a:rPr lang="fr-FR" dirty="0" err="1"/>
              <a:t>factors</a:t>
            </a:r>
            <a:r>
              <a:rPr lang="fr-FR" dirty="0"/>
              <a:t> </a:t>
            </a:r>
            <a:r>
              <a:rPr lang="fr-FR" dirty="0" err="1"/>
              <a:t>using</a:t>
            </a:r>
            <a:r>
              <a:rPr lang="fr-FR" dirty="0"/>
              <a:t> </a:t>
            </a:r>
            <a:r>
              <a:rPr lang="fr-FR" b="1" dirty="0" err="1"/>
              <a:t>TrueCoinc</a:t>
            </a:r>
            <a:r>
              <a:rPr lang="fr-FR" dirty="0"/>
              <a:t> </a:t>
            </a:r>
          </a:p>
          <a:p>
            <a:r>
              <a:rPr lang="fr-FR" dirty="0"/>
              <a:t>Input: ENSDF files for </a:t>
            </a:r>
            <a:r>
              <a:rPr lang="fr-FR" dirty="0" err="1"/>
              <a:t>decay</a:t>
            </a:r>
            <a:r>
              <a:rPr lang="fr-FR" dirty="0"/>
              <a:t> </a:t>
            </a:r>
          </a:p>
          <a:p>
            <a:r>
              <a:rPr lang="fr-FR" dirty="0"/>
              <a:t> </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329" y="1365853"/>
            <a:ext cx="2911396" cy="1641440"/>
          </a:xfrm>
          <a:prstGeom prst="rect">
            <a:avLst/>
          </a:prstGeom>
        </p:spPr>
      </p:pic>
      <p:sp>
        <p:nvSpPr>
          <p:cNvPr id="11" name="Rectangle 10"/>
          <p:cNvSpPr/>
          <p:nvPr/>
        </p:nvSpPr>
        <p:spPr>
          <a:xfrm>
            <a:off x="5897329" y="2960902"/>
            <a:ext cx="2890576" cy="169277"/>
          </a:xfrm>
          <a:prstGeom prst="rect">
            <a:avLst/>
          </a:prstGeom>
        </p:spPr>
        <p:txBody>
          <a:bodyPr wrap="square">
            <a:spAutoFit/>
          </a:bodyPr>
          <a:lstStyle/>
          <a:p>
            <a:r>
              <a:rPr lang="fr-FR" sz="500" dirty="0"/>
              <a:t>https://www.mirion.com/discover/knowledge-hub/articles/education/true-coincidence-summing</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0414" y="3617718"/>
            <a:ext cx="3791594" cy="2725932"/>
          </a:xfrm>
          <a:prstGeom prst="rect">
            <a:avLst/>
          </a:prstGeom>
        </p:spPr>
      </p:pic>
      <p:sp>
        <p:nvSpPr>
          <p:cNvPr id="13" name="Rectangle 12">
            <a:extLst>
              <a:ext uri="{FF2B5EF4-FFF2-40B4-BE49-F238E27FC236}">
                <a16:creationId xmlns:a16="http://schemas.microsoft.com/office/drawing/2014/main" id="{511390BB-5C94-431E-831E-EA7A26CF5484}"/>
              </a:ext>
            </a:extLst>
          </p:cNvPr>
          <p:cNvSpPr/>
          <p:nvPr/>
        </p:nvSpPr>
        <p:spPr>
          <a:xfrm>
            <a:off x="648958" y="6203958"/>
            <a:ext cx="9993642" cy="215444"/>
          </a:xfrm>
          <a:prstGeom prst="rect">
            <a:avLst/>
          </a:prstGeom>
        </p:spPr>
        <p:txBody>
          <a:bodyPr wrap="square">
            <a:spAutoFit/>
          </a:bodyPr>
          <a:lstStyle/>
          <a:p>
            <a:pPr algn="just" defTabSz="449263">
              <a:buClr>
                <a:srgbClr val="000000"/>
              </a:buClr>
              <a:buSzPct val="100000"/>
              <a:defRPr/>
            </a:pPr>
            <a:r>
              <a:rPr lang="fr-FR" sz="800" b="1" dirty="0">
                <a:solidFill>
                  <a:srgbClr val="3333FF"/>
                </a:solidFill>
                <a:ea typeface="Calibri" panose="020F0502020204030204" pitchFamily="34" charset="0"/>
                <a:cs typeface="Calibri" panose="020F0502020204030204" pitchFamily="34" charset="0"/>
              </a:rPr>
              <a:t>Olivier </a:t>
            </a:r>
            <a:r>
              <a:rPr lang="fr-FR" sz="800" b="1" dirty="0" err="1">
                <a:solidFill>
                  <a:srgbClr val="3333FF"/>
                </a:solidFill>
                <a:ea typeface="Calibri" panose="020F0502020204030204" pitchFamily="34" charset="0"/>
                <a:cs typeface="Calibri" panose="020F0502020204030204" pitchFamily="34" charset="0"/>
              </a:rPr>
              <a:t>Meplan</a:t>
            </a:r>
            <a:r>
              <a:rPr lang="fr-FR" sz="800" b="1" dirty="0">
                <a:solidFill>
                  <a:srgbClr val="3333FF"/>
                </a:solidFill>
                <a:ea typeface="Calibri" panose="020F0502020204030204" pitchFamily="34" charset="0"/>
                <a:cs typeface="Calibri" panose="020F0502020204030204" pitchFamily="34" charset="0"/>
              </a:rPr>
              <a:t>, </a:t>
            </a:r>
            <a:r>
              <a:rPr lang="fr-FR" sz="800" b="1" dirty="0">
                <a:solidFill>
                  <a:srgbClr val="3333FF"/>
                </a:solidFill>
                <a:effectLst/>
                <a:latin typeface="Poppins" panose="00000500000000000000" pitchFamily="2" charset="0"/>
                <a:ea typeface="Times New Roman" panose="02020603050405020304" pitchFamily="18" charset="0"/>
                <a:cs typeface="Poppins" panose="00000500000000000000" pitchFamily="2" charset="0"/>
              </a:rPr>
              <a:t>LPSC, Université Grenoble-Alpes, CNRS/IN2P3, 38026 Grenoble Cedex, France </a:t>
            </a:r>
            <a:endParaRPr lang="en-US" sz="800" b="1" dirty="0">
              <a:solidFill>
                <a:srgbClr val="3333FF"/>
              </a:solidFill>
              <a:ea typeface="Calibri" panose="020F0502020204030204" pitchFamily="34" charset="0"/>
              <a:cs typeface="Calibri" panose="020F0502020204030204" pitchFamily="34" charset="0"/>
            </a:endParaRPr>
          </a:p>
        </p:txBody>
      </p:sp>
      <p:sp>
        <p:nvSpPr>
          <p:cNvPr id="14" name="Footer Placeholder 13">
            <a:extLst>
              <a:ext uri="{FF2B5EF4-FFF2-40B4-BE49-F238E27FC236}">
                <a16:creationId xmlns:a16="http://schemas.microsoft.com/office/drawing/2014/main" id="{EC730B9D-E690-43AB-B8C1-C507B3A778E2}"/>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591752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25" y="1780309"/>
            <a:ext cx="6862207" cy="4029073"/>
          </a:xfrm>
          <a:prstGeom prst="rect">
            <a:avLst/>
          </a:prstGeom>
        </p:spPr>
      </p:pic>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7" name="Rectangle 6"/>
          <p:cNvSpPr/>
          <p:nvPr/>
        </p:nvSpPr>
        <p:spPr>
          <a:xfrm>
            <a:off x="1647839" y="2149663"/>
            <a:ext cx="1361126" cy="3337777"/>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cxnSp>
        <p:nvCxnSpPr>
          <p:cNvPr id="9" name="Straight Connector 8"/>
          <p:cNvCxnSpPr/>
          <p:nvPr/>
        </p:nvCxnSpPr>
        <p:spPr>
          <a:xfrm flipV="1">
            <a:off x="1647839" y="629283"/>
            <a:ext cx="3134170" cy="152038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008965" y="4727416"/>
            <a:ext cx="8717869" cy="76002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647839" y="4727416"/>
            <a:ext cx="3134170" cy="78057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668364" y="249507"/>
            <a:ext cx="11721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NPS 1e7 </a:t>
            </a:r>
          </a:p>
        </p:txBody>
      </p:sp>
      <p:cxnSp>
        <p:nvCxnSpPr>
          <p:cNvPr id="19" name="Straight Connector 18"/>
          <p:cNvCxnSpPr/>
          <p:nvPr/>
        </p:nvCxnSpPr>
        <p:spPr>
          <a:xfrm flipV="1">
            <a:off x="2978213" y="639392"/>
            <a:ext cx="8748621" cy="151027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010" y="639392"/>
            <a:ext cx="6944824" cy="4077581"/>
          </a:xfrm>
          <a:prstGeom prst="rect">
            <a:avLst/>
          </a:prstGeom>
          <a:ln w="28575">
            <a:solidFill>
              <a:srgbClr val="E50019"/>
            </a:solidFill>
          </a:ln>
        </p:spPr>
      </p:pic>
      <p:sp>
        <p:nvSpPr>
          <p:cNvPr id="4" name="Title 3"/>
          <p:cNvSpPr>
            <a:spLocks noGrp="1"/>
          </p:cNvSpPr>
          <p:nvPr>
            <p:ph type="title"/>
          </p:nvPr>
        </p:nvSpPr>
        <p:spPr/>
        <p:txBody>
          <a:bodyPr/>
          <a:lstStyle/>
          <a:p>
            <a:r>
              <a:rPr lang="fr-FR" b="1" dirty="0"/>
              <a:t>MCNP6 – </a:t>
            </a:r>
            <a:r>
              <a:rPr lang="en-US" b="1" baseline="30000" dirty="0"/>
              <a:t>60</a:t>
            </a:r>
            <a:r>
              <a:rPr lang="en-US" b="1" dirty="0"/>
              <a:t>Co+</a:t>
            </a:r>
            <a:r>
              <a:rPr lang="en-US" b="1" baseline="30000" dirty="0"/>
              <a:t> 137</a:t>
            </a:r>
            <a:r>
              <a:rPr lang="en-US" b="1" dirty="0"/>
              <a:t>Cs run</a:t>
            </a:r>
            <a:r>
              <a:rPr lang="fr-FR" b="1" dirty="0"/>
              <a:t> </a:t>
            </a:r>
            <a:endParaRPr lang="fr-FR" dirty="0"/>
          </a:p>
        </p:txBody>
      </p:sp>
      <mc:AlternateContent xmlns:mc="http://schemas.openxmlformats.org/markup-compatibility/2006" xmlns:a14="http://schemas.microsoft.com/office/drawing/2010/main">
        <mc:Choice Requires="a14">
          <p:sp>
            <p:nvSpPr>
              <p:cNvPr id="22" name="Rectangle 21"/>
              <p:cNvSpPr/>
              <p:nvPr/>
            </p:nvSpPr>
            <p:spPr>
              <a:xfrm>
                <a:off x="1094510" y="5856794"/>
                <a:ext cx="8936181" cy="792846"/>
              </a:xfrm>
              <a:prstGeom prst="rect">
                <a:avLst/>
              </a:prstGeom>
            </p:spPr>
            <p:txBody>
              <a:bodyPr wrap="square">
                <a:spAutoFit/>
              </a:bodyPr>
              <a:lstStyle/>
              <a:p>
                <a:r>
                  <a:rPr lang="fr-FR" sz="1400" b="1" dirty="0"/>
                  <a:t>points</a:t>
                </a:r>
                <a14:m>
                  <m:oMath xmlns:m="http://schemas.openxmlformats.org/officeDocument/2006/math">
                    <m:r>
                      <a:rPr lang="fr-FR" sz="1400" b="1" i="1" smtClean="0">
                        <a:latin typeface="Cambria Math" panose="02040503050406030204" pitchFamily="18" charset="0"/>
                        <a:ea typeface="Cambria Math" panose="02040503050406030204" pitchFamily="18" charset="0"/>
                      </a:rPr>
                      <m:t>→</m:t>
                    </m:r>
                  </m:oMath>
                </a14:m>
                <a:r>
                  <a:rPr lang="fr-FR" sz="1400" b="1" dirty="0" err="1"/>
                  <a:t>bins</a:t>
                </a:r>
                <a:r>
                  <a:rPr lang="fr-FR" sz="1400" b="1" dirty="0"/>
                  <a:t>: </a:t>
                </a:r>
                <a:r>
                  <a:rPr lang="fr-FR" sz="1400" b="1" dirty="0" err="1"/>
                  <a:t>Gaussian</a:t>
                </a:r>
                <a:r>
                  <a:rPr lang="fr-FR" sz="1400" b="1" dirty="0"/>
                  <a:t> </a:t>
                </a:r>
                <a:r>
                  <a:rPr lang="fr-FR" sz="1400" b="1" dirty="0" err="1"/>
                  <a:t>Energy</a:t>
                </a:r>
                <a:r>
                  <a:rPr lang="fr-FR" sz="1400" b="1" dirty="0"/>
                  <a:t> </a:t>
                </a:r>
                <a:r>
                  <a:rPr lang="fr-FR" sz="1400" b="1" dirty="0" err="1"/>
                  <a:t>Broadening</a:t>
                </a:r>
                <a:r>
                  <a:rPr lang="fr-FR" sz="1400" b="1" dirty="0"/>
                  <a:t> (GEB) + </a:t>
                </a:r>
                <a:r>
                  <a:rPr lang="fr-FR" sz="1400" b="1" dirty="0" err="1"/>
                  <a:t>same</a:t>
                </a:r>
                <a:r>
                  <a:rPr lang="fr-FR" sz="1400" b="1" dirty="0"/>
                  <a:t> </a:t>
                </a:r>
                <a:r>
                  <a:rPr lang="fr-FR" sz="1400" b="1" dirty="0" err="1"/>
                  <a:t>binning</a:t>
                </a:r>
                <a:r>
                  <a:rPr lang="fr-FR" sz="1400" b="1" dirty="0"/>
                  <a:t> </a:t>
                </a:r>
                <a:r>
                  <a:rPr lang="fr-FR" sz="1400" b="1" dirty="0" err="1"/>
                  <a:t>with</a:t>
                </a:r>
                <a:r>
                  <a:rPr lang="fr-FR" sz="1400" b="1" dirty="0"/>
                  <a:t> </a:t>
                </a:r>
                <a:r>
                  <a:rPr lang="fr-FR" sz="1400" b="1" dirty="0" err="1"/>
                  <a:t>experimental</a:t>
                </a:r>
                <a:endParaRPr lang="fr-FR" sz="1400" b="1" dirty="0"/>
              </a:p>
              <a:p>
                <a:r>
                  <a:rPr lang="fr-FR" sz="1400" dirty="0"/>
                  <a:t>GEB </a:t>
                </a:r>
                <a:r>
                  <a:rPr lang="fr-FR" sz="1400" dirty="0" err="1"/>
                  <a:t>parameters</a:t>
                </a:r>
                <a:r>
                  <a:rPr lang="fr-FR" sz="1400" dirty="0"/>
                  <a:t> </a:t>
                </a:r>
                <a:r>
                  <a:rPr lang="fr-FR" sz="1400" dirty="0" err="1"/>
                  <a:t>based</a:t>
                </a:r>
                <a:r>
                  <a:rPr lang="fr-FR" sz="1400" dirty="0"/>
                  <a:t> on </a:t>
                </a:r>
                <a:r>
                  <a:rPr lang="fr-FR" sz="1400" dirty="0" err="1"/>
                  <a:t>specific</a:t>
                </a:r>
                <a:r>
                  <a:rPr lang="fr-FR" sz="1400" dirty="0"/>
                  <a:t> </a:t>
                </a:r>
                <a:r>
                  <a:rPr lang="fr-FR" sz="1400" dirty="0" err="1"/>
                  <a:t>crystal</a:t>
                </a:r>
                <a:r>
                  <a:rPr lang="fr-FR" sz="1400" dirty="0"/>
                  <a:t> </a:t>
                </a:r>
                <a:r>
                  <a:rPr lang="fr-FR" sz="1400" dirty="0" err="1"/>
                  <a:t>response</a:t>
                </a:r>
                <a:endParaRPr lang="fr-FR" sz="1400" dirty="0"/>
              </a:p>
              <a:p>
                <a:r>
                  <a:rPr lang="fr-FR" sz="1400" dirty="0"/>
                  <a:t>GEB a b c </a:t>
                </a:r>
                <a:r>
                  <a:rPr lang="fr-FR" sz="1400" dirty="0" err="1"/>
                  <a:t>which</a:t>
                </a:r>
                <a:r>
                  <a:rPr lang="fr-FR" sz="1400" dirty="0"/>
                  <a:t> </a:t>
                </a:r>
                <a:r>
                  <a:rPr lang="fr-FR" sz="1400" dirty="0" err="1"/>
                  <a:t>defines</a:t>
                </a:r>
                <a:r>
                  <a:rPr lang="fr-FR" sz="1400" dirty="0"/>
                  <a:t> </a:t>
                </a:r>
                <a:r>
                  <a:rPr lang="fr-FR" sz="1400" b="1" dirty="0"/>
                  <a:t>FWHM: </a:t>
                </a:r>
                <a14:m>
                  <m:oMath xmlns:m="http://schemas.openxmlformats.org/officeDocument/2006/math">
                    <m:r>
                      <a:rPr lang="fr-FR" sz="1400" b="1" i="0" smtClean="0">
                        <a:latin typeface="Cambria Math" panose="02040503050406030204" pitchFamily="18" charset="0"/>
                      </a:rPr>
                      <m:t>𝐅𝐖𝐇𝐌</m:t>
                    </m:r>
                    <m:d>
                      <m:dPr>
                        <m:ctrlPr>
                          <a:rPr lang="fr-FR" sz="1400" b="1" i="1" smtClean="0">
                            <a:latin typeface="Cambria Math" panose="02040503050406030204" pitchFamily="18" charset="0"/>
                          </a:rPr>
                        </m:ctrlPr>
                      </m:dPr>
                      <m:e>
                        <m:r>
                          <a:rPr lang="fr-FR" sz="1400" b="1" i="0" smtClean="0">
                            <a:latin typeface="Cambria Math" panose="02040503050406030204" pitchFamily="18" charset="0"/>
                          </a:rPr>
                          <m:t>𝐄</m:t>
                        </m:r>
                      </m:e>
                    </m:d>
                    <m:r>
                      <a:rPr lang="fr-FR" sz="1400" b="1" i="0" smtClean="0">
                        <a:latin typeface="Cambria Math" panose="02040503050406030204" pitchFamily="18" charset="0"/>
                      </a:rPr>
                      <m:t>=</m:t>
                    </m:r>
                    <m:r>
                      <a:rPr lang="fr-FR" sz="1400" b="1" i="0" smtClean="0">
                        <a:latin typeface="Cambria Math" panose="02040503050406030204" pitchFamily="18" charset="0"/>
                      </a:rPr>
                      <m:t>𝐚</m:t>
                    </m:r>
                    <m:r>
                      <a:rPr lang="fr-FR" sz="1400" b="1" i="0" smtClean="0">
                        <a:latin typeface="Cambria Math" panose="02040503050406030204" pitchFamily="18" charset="0"/>
                      </a:rPr>
                      <m:t>+</m:t>
                    </m:r>
                    <m:r>
                      <a:rPr lang="fr-FR" sz="1400" b="1" i="0" smtClean="0">
                        <a:latin typeface="Cambria Math" panose="02040503050406030204" pitchFamily="18" charset="0"/>
                      </a:rPr>
                      <m:t>𝐛</m:t>
                    </m:r>
                    <m:rad>
                      <m:radPr>
                        <m:degHide m:val="on"/>
                        <m:ctrlPr>
                          <a:rPr lang="fr-FR" sz="1400" b="1" i="1" smtClean="0">
                            <a:latin typeface="Cambria Math" panose="02040503050406030204" pitchFamily="18" charset="0"/>
                          </a:rPr>
                        </m:ctrlPr>
                      </m:radPr>
                      <m:deg/>
                      <m:e>
                        <m:r>
                          <a:rPr lang="fr-FR" sz="1400" b="1" i="0" smtClean="0">
                            <a:latin typeface="Cambria Math" panose="02040503050406030204" pitchFamily="18" charset="0"/>
                          </a:rPr>
                          <m:t>𝐄</m:t>
                        </m:r>
                        <m:r>
                          <a:rPr lang="fr-FR" sz="1400" b="1" i="0" smtClean="0">
                            <a:latin typeface="Cambria Math" panose="02040503050406030204" pitchFamily="18" charset="0"/>
                          </a:rPr>
                          <m:t>+</m:t>
                        </m:r>
                        <m:r>
                          <a:rPr lang="fr-FR" sz="1400" b="1" i="0" smtClean="0">
                            <a:latin typeface="Cambria Math" panose="02040503050406030204" pitchFamily="18" charset="0"/>
                          </a:rPr>
                          <m:t>𝐜</m:t>
                        </m:r>
                        <m:sSup>
                          <m:sSupPr>
                            <m:ctrlPr>
                              <a:rPr lang="fr-FR" sz="1400" b="1" i="1" smtClean="0">
                                <a:latin typeface="Cambria Math" panose="02040503050406030204" pitchFamily="18" charset="0"/>
                              </a:rPr>
                            </m:ctrlPr>
                          </m:sSupPr>
                          <m:e>
                            <m:r>
                              <a:rPr lang="fr-FR" sz="1400" b="1" i="0" smtClean="0">
                                <a:latin typeface="Cambria Math" panose="02040503050406030204" pitchFamily="18" charset="0"/>
                              </a:rPr>
                              <m:t>𝐄</m:t>
                            </m:r>
                          </m:e>
                          <m:sup>
                            <m:r>
                              <a:rPr lang="fr-FR" sz="1400" b="1" i="0" smtClean="0">
                                <a:latin typeface="Cambria Math" panose="02040503050406030204" pitchFamily="18" charset="0"/>
                              </a:rPr>
                              <m:t>𝟐</m:t>
                            </m:r>
                          </m:sup>
                        </m:sSup>
                      </m:e>
                    </m:rad>
                  </m:oMath>
                </a14:m>
                <a:r>
                  <a:rPr lang="fr-FR" sz="1400" dirty="0"/>
                  <a:t>, </a:t>
                </a:r>
                <a:r>
                  <a:rPr lang="en-US" sz="1400" baseline="30000" dirty="0"/>
                  <a:t>134</a:t>
                </a:r>
                <a:r>
                  <a:rPr lang="en-US" sz="1400" dirty="0"/>
                  <a:t>Te + </a:t>
                </a:r>
                <a:r>
                  <a:rPr lang="en-US" sz="1400" baseline="30000" dirty="0"/>
                  <a:t>96</a:t>
                </a:r>
                <a:r>
                  <a:rPr lang="en-US" sz="1400" dirty="0"/>
                  <a:t>Y runs used</a:t>
                </a:r>
                <a:endParaRPr lang="fr-FR" sz="1400" dirty="0"/>
              </a:p>
            </p:txBody>
          </p:sp>
        </mc:Choice>
        <mc:Fallback xmlns="">
          <p:sp>
            <p:nvSpPr>
              <p:cNvPr id="22" name="Rectangle 21"/>
              <p:cNvSpPr>
                <a:spLocks noRot="1" noChangeAspect="1" noMove="1" noResize="1" noEditPoints="1" noAdjustHandles="1" noChangeArrowheads="1" noChangeShapeType="1" noTextEdit="1"/>
              </p:cNvSpPr>
              <p:nvPr/>
            </p:nvSpPr>
            <p:spPr>
              <a:xfrm>
                <a:off x="1094510" y="5856794"/>
                <a:ext cx="8936181" cy="792846"/>
              </a:xfrm>
              <a:prstGeom prst="rect">
                <a:avLst/>
              </a:prstGeom>
              <a:blipFill>
                <a:blip r:embed="rId4"/>
                <a:stretch>
                  <a:fillRect l="-205" t="-1538" b="-6923"/>
                </a:stretch>
              </a:blipFill>
            </p:spPr>
            <p:txBody>
              <a:bodyPr/>
              <a:lstStyle/>
              <a:p>
                <a:r>
                  <a:rPr lang="fr-FR">
                    <a:noFill/>
                  </a:rPr>
                  <a:t> </a:t>
                </a:r>
              </a:p>
            </p:txBody>
          </p:sp>
        </mc:Fallback>
      </mc:AlternateContent>
      <p:sp>
        <p:nvSpPr>
          <p:cNvPr id="5" name="Footer Placeholder 4">
            <a:extLst>
              <a:ext uri="{FF2B5EF4-FFF2-40B4-BE49-F238E27FC236}">
                <a16:creationId xmlns:a16="http://schemas.microsoft.com/office/drawing/2014/main" id="{54A04432-C77C-4B8B-8DDD-88F22E8537E0}"/>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143099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7825" y="1780309"/>
            <a:ext cx="6862207" cy="4029073"/>
          </a:xfrm>
          <a:prstGeom prst="rect">
            <a:avLst/>
          </a:prstGeom>
        </p:spPr>
      </p:pic>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4" name="Title 3"/>
          <p:cNvSpPr>
            <a:spLocks noGrp="1"/>
          </p:cNvSpPr>
          <p:nvPr>
            <p:ph type="title"/>
          </p:nvPr>
        </p:nvSpPr>
        <p:spPr/>
        <p:txBody>
          <a:bodyPr/>
          <a:lstStyle/>
          <a:p>
            <a:r>
              <a:rPr lang="fr-FR" b="1" dirty="0"/>
              <a:t>MCNP6 – </a:t>
            </a:r>
            <a:r>
              <a:rPr lang="en-US" b="1" baseline="30000" dirty="0"/>
              <a:t>60</a:t>
            </a:r>
            <a:r>
              <a:rPr lang="en-US" b="1" dirty="0"/>
              <a:t>Co+</a:t>
            </a:r>
            <a:r>
              <a:rPr lang="en-US" b="1" baseline="30000" dirty="0"/>
              <a:t> 137</a:t>
            </a:r>
            <a:r>
              <a:rPr lang="en-US" b="1" dirty="0"/>
              <a:t>Cs run</a:t>
            </a:r>
            <a:r>
              <a:rPr lang="fr-FR" b="1" dirty="0"/>
              <a:t> </a:t>
            </a:r>
            <a:endParaRPr lang="fr-FR" dirty="0"/>
          </a:p>
        </p:txBody>
      </p:sp>
      <p:sp>
        <p:nvSpPr>
          <p:cNvPr id="7" name="Rectangle 6"/>
          <p:cNvSpPr/>
          <p:nvPr/>
        </p:nvSpPr>
        <p:spPr>
          <a:xfrm>
            <a:off x="5930492" y="2149663"/>
            <a:ext cx="1361126" cy="3337777"/>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cxnSp>
        <p:nvCxnSpPr>
          <p:cNvPr id="9" name="Straight Connector 8"/>
          <p:cNvCxnSpPr/>
          <p:nvPr/>
        </p:nvCxnSpPr>
        <p:spPr>
          <a:xfrm flipH="1" flipV="1">
            <a:off x="5544393" y="962891"/>
            <a:ext cx="1746796" cy="12117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5544393" y="4128771"/>
            <a:ext cx="1747225" cy="135867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57079" y="4128771"/>
            <a:ext cx="5773413" cy="1358669"/>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156650" y="962891"/>
            <a:ext cx="5793215" cy="118677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079" y="962891"/>
            <a:ext cx="5392039" cy="3165880"/>
          </a:xfrm>
          <a:prstGeom prst="rect">
            <a:avLst/>
          </a:prstGeom>
          <a:ln w="28575">
            <a:solidFill>
              <a:srgbClr val="E50019"/>
            </a:solidFill>
          </a:ln>
        </p:spPr>
      </p:pic>
      <p:sp>
        <p:nvSpPr>
          <p:cNvPr id="5" name="Footer Placeholder 4">
            <a:extLst>
              <a:ext uri="{FF2B5EF4-FFF2-40B4-BE49-F238E27FC236}">
                <a16:creationId xmlns:a16="http://schemas.microsoft.com/office/drawing/2014/main" id="{F8C97A17-4C89-4172-948F-2C1365618FC3}"/>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2138742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4" name="Title 3"/>
          <p:cNvSpPr>
            <a:spLocks noGrp="1"/>
          </p:cNvSpPr>
          <p:nvPr>
            <p:ph type="title"/>
          </p:nvPr>
        </p:nvSpPr>
        <p:spPr/>
        <p:txBody>
          <a:bodyPr/>
          <a:lstStyle/>
          <a:p>
            <a:r>
              <a:rPr lang="fr-FR" b="1" dirty="0"/>
              <a:t>MCNP6 – </a:t>
            </a:r>
            <a:r>
              <a:rPr lang="en-US" b="1" baseline="30000" dirty="0"/>
              <a:t>60</a:t>
            </a:r>
            <a:r>
              <a:rPr lang="en-US" b="1" dirty="0"/>
              <a:t>Co+</a:t>
            </a:r>
            <a:r>
              <a:rPr lang="en-US" b="1" baseline="30000" dirty="0"/>
              <a:t> 207</a:t>
            </a:r>
            <a:r>
              <a:rPr lang="en-US" b="1" dirty="0"/>
              <a:t>Bi run</a:t>
            </a:r>
            <a:r>
              <a:rPr lang="fr-FR" b="1" dirty="0"/>
              <a:t> </a:t>
            </a:r>
            <a:endParaRPr lang="fr-FR" dirty="0"/>
          </a:p>
        </p:txBody>
      </p:sp>
      <p:sp>
        <p:nvSpPr>
          <p:cNvPr id="8" name="Rectangle 7"/>
          <p:cNvSpPr/>
          <p:nvPr/>
        </p:nvSpPr>
        <p:spPr>
          <a:xfrm>
            <a:off x="8557076" y="259951"/>
            <a:ext cx="11721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NPS 1e8 </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7039"/>
            <a:ext cx="7731671" cy="4539571"/>
          </a:xfrm>
          <a:prstGeom prst="rect">
            <a:avLst/>
          </a:prstGeom>
        </p:spPr>
      </p:pic>
      <p:grpSp>
        <p:nvGrpSpPr>
          <p:cNvPr id="19" name="Group 18"/>
          <p:cNvGrpSpPr/>
          <p:nvPr/>
        </p:nvGrpSpPr>
        <p:grpSpPr>
          <a:xfrm>
            <a:off x="3022444" y="934638"/>
            <a:ext cx="8988755" cy="4694020"/>
            <a:chOff x="3022444" y="934638"/>
            <a:chExt cx="8988755" cy="4694020"/>
          </a:xfrm>
        </p:grpSpPr>
        <p:sp>
          <p:nvSpPr>
            <p:cNvPr id="7" name="Rectangle 6"/>
            <p:cNvSpPr/>
            <p:nvPr/>
          </p:nvSpPr>
          <p:spPr>
            <a:xfrm>
              <a:off x="3022444" y="2270329"/>
              <a:ext cx="1361126" cy="3337777"/>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cxnSp>
          <p:nvCxnSpPr>
            <p:cNvPr id="9" name="Straight Connector 8"/>
            <p:cNvCxnSpPr/>
            <p:nvPr/>
          </p:nvCxnSpPr>
          <p:spPr>
            <a:xfrm flipV="1">
              <a:off x="3022444" y="934638"/>
              <a:ext cx="2954061" cy="133569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383570" y="4477846"/>
              <a:ext cx="7627629" cy="113026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022444" y="4477846"/>
              <a:ext cx="2954061" cy="1150812"/>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6505" y="934638"/>
            <a:ext cx="6034694" cy="3543208"/>
          </a:xfrm>
          <a:prstGeom prst="rect">
            <a:avLst/>
          </a:prstGeom>
          <a:ln w="28575">
            <a:solidFill>
              <a:srgbClr val="E50019"/>
            </a:solidFill>
          </a:ln>
        </p:spPr>
      </p:pic>
      <p:sp>
        <p:nvSpPr>
          <p:cNvPr id="5" name="Footer Placeholder 4">
            <a:extLst>
              <a:ext uri="{FF2B5EF4-FFF2-40B4-BE49-F238E27FC236}">
                <a16:creationId xmlns:a16="http://schemas.microsoft.com/office/drawing/2014/main" id="{82546A8C-637A-457B-AFD2-9AEDBCBCDC26}"/>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185491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4" name="Title 3"/>
          <p:cNvSpPr>
            <a:spLocks noGrp="1"/>
          </p:cNvSpPr>
          <p:nvPr>
            <p:ph type="title"/>
          </p:nvPr>
        </p:nvSpPr>
        <p:spPr/>
        <p:txBody>
          <a:bodyPr/>
          <a:lstStyle/>
          <a:p>
            <a:r>
              <a:rPr lang="fr-FR" b="1" dirty="0"/>
              <a:t>MCNP6 – </a:t>
            </a:r>
            <a:r>
              <a:rPr lang="en-US" b="1" baseline="30000" dirty="0"/>
              <a:t>60</a:t>
            </a:r>
            <a:r>
              <a:rPr lang="en-US" b="1" dirty="0"/>
              <a:t>Co+</a:t>
            </a:r>
            <a:r>
              <a:rPr lang="en-US" b="1" baseline="30000" dirty="0"/>
              <a:t> 207</a:t>
            </a:r>
            <a:r>
              <a:rPr lang="en-US" b="1" dirty="0"/>
              <a:t>Bi run</a:t>
            </a:r>
            <a:r>
              <a:rPr lang="fr-FR" b="1" dirty="0"/>
              <a:t> </a:t>
            </a:r>
            <a:endParaRPr lang="fr-FR" dirty="0"/>
          </a:p>
        </p:txBody>
      </p:sp>
      <p:sp>
        <p:nvSpPr>
          <p:cNvPr id="8" name="Rectangle 7"/>
          <p:cNvSpPr/>
          <p:nvPr/>
        </p:nvSpPr>
        <p:spPr>
          <a:xfrm>
            <a:off x="8557076" y="259951"/>
            <a:ext cx="11721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NPS 1e8 </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3965"/>
            <a:ext cx="7731671" cy="4539571"/>
          </a:xfrm>
          <a:prstGeom prst="rect">
            <a:avLst/>
          </a:prstGeom>
        </p:spPr>
      </p:pic>
      <p:grpSp>
        <p:nvGrpSpPr>
          <p:cNvPr id="19" name="Group 18"/>
          <p:cNvGrpSpPr/>
          <p:nvPr/>
        </p:nvGrpSpPr>
        <p:grpSpPr>
          <a:xfrm>
            <a:off x="4151180" y="1195973"/>
            <a:ext cx="7913398" cy="4428633"/>
            <a:chOff x="3022444" y="1200025"/>
            <a:chExt cx="7913398" cy="4428633"/>
          </a:xfrm>
        </p:grpSpPr>
        <p:sp>
          <p:nvSpPr>
            <p:cNvPr id="7" name="Rectangle 6"/>
            <p:cNvSpPr/>
            <p:nvPr/>
          </p:nvSpPr>
          <p:spPr>
            <a:xfrm>
              <a:off x="3022444" y="2270329"/>
              <a:ext cx="1361126" cy="3337777"/>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cxnSp>
          <p:nvCxnSpPr>
            <p:cNvPr id="9" name="Straight Connector 8"/>
            <p:cNvCxnSpPr/>
            <p:nvPr/>
          </p:nvCxnSpPr>
          <p:spPr>
            <a:xfrm flipV="1">
              <a:off x="3022444" y="1200025"/>
              <a:ext cx="2259518" cy="107030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383570" y="4548770"/>
              <a:ext cx="6552272" cy="105933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022444" y="4548770"/>
              <a:ext cx="2259518" cy="1079888"/>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p:cNvCxnSpPr/>
          <p:nvPr/>
        </p:nvCxnSpPr>
        <p:spPr>
          <a:xfrm flipV="1">
            <a:off x="5498451" y="1239948"/>
            <a:ext cx="6566127" cy="101652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698" y="1205482"/>
            <a:ext cx="5653880" cy="3319617"/>
          </a:xfrm>
          <a:prstGeom prst="rect">
            <a:avLst/>
          </a:prstGeom>
          <a:ln w="28575">
            <a:solidFill>
              <a:srgbClr val="E50019"/>
            </a:solidFill>
          </a:ln>
        </p:spPr>
      </p:pic>
      <p:sp>
        <p:nvSpPr>
          <p:cNvPr id="5" name="Footer Placeholder 4">
            <a:extLst>
              <a:ext uri="{FF2B5EF4-FFF2-40B4-BE49-F238E27FC236}">
                <a16:creationId xmlns:a16="http://schemas.microsoft.com/office/drawing/2014/main" id="{8A9FCA25-4E5A-48A1-A07F-0FEFE9427B56}"/>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544840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Image 10">
            <a:extLst>
              <a:ext uri="{FF2B5EF4-FFF2-40B4-BE49-F238E27FC236}">
                <a16:creationId xmlns:a16="http://schemas.microsoft.com/office/drawing/2014/main" id="{B35FAAAA-ADD5-42F4-B0FA-DF1C071D6783}"/>
              </a:ext>
            </a:extLst>
          </p:cNvPr>
          <p:cNvPicPr>
            <a:picLocks noChangeAspect="1"/>
          </p:cNvPicPr>
          <p:nvPr/>
        </p:nvPicPr>
        <p:blipFill rotWithShape="1">
          <a:blip r:embed="rId3">
            <a:extLst>
              <a:ext uri="{28A0092B-C50C-407E-A947-70E740481C1C}">
                <a14:useLocalDpi xmlns:a14="http://schemas.microsoft.com/office/drawing/2010/main" val="0"/>
              </a:ext>
            </a:extLst>
          </a:blip>
          <a:srcRect b="53735"/>
          <a:stretch/>
        </p:blipFill>
        <p:spPr>
          <a:xfrm>
            <a:off x="8199279" y="3692410"/>
            <a:ext cx="3662291" cy="2314699"/>
          </a:xfrm>
          <a:prstGeom prst="rect">
            <a:avLst/>
          </a:prstGeom>
        </p:spPr>
      </p:pic>
      <p:pic>
        <p:nvPicPr>
          <p:cNvPr id="6" name="Picture 5">
            <a:extLst>
              <a:ext uri="{FF2B5EF4-FFF2-40B4-BE49-F238E27FC236}">
                <a16:creationId xmlns:a16="http://schemas.microsoft.com/office/drawing/2014/main" id="{55D5D5A4-5B35-424D-ADA5-D1F2A350551B}"/>
              </a:ext>
            </a:extLst>
          </p:cNvPr>
          <p:cNvPicPr>
            <a:picLocks noChangeAspect="1"/>
          </p:cNvPicPr>
          <p:nvPr/>
        </p:nvPicPr>
        <p:blipFill>
          <a:blip r:embed="rId4"/>
          <a:stretch>
            <a:fillRect/>
          </a:stretch>
        </p:blipFill>
        <p:spPr bwMode="auto">
          <a:xfrm>
            <a:off x="731838" y="1451385"/>
            <a:ext cx="7260177" cy="3964572"/>
          </a:xfrm>
          <a:prstGeom prst="rect">
            <a:avLst/>
          </a:prstGeom>
        </p:spPr>
      </p:pic>
      <p:sp>
        <p:nvSpPr>
          <p:cNvPr id="9" name="Rectangle 8"/>
          <p:cNvSpPr/>
          <p:nvPr/>
        </p:nvSpPr>
        <p:spPr>
          <a:xfrm>
            <a:off x="4144880" y="1185863"/>
            <a:ext cx="4208784" cy="4371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5</a:t>
            </a:fld>
            <a:endParaRPr lang="fr-FR"/>
          </a:p>
        </p:txBody>
      </p:sp>
      <p:sp>
        <p:nvSpPr>
          <p:cNvPr id="5" name="Title 4"/>
          <p:cNvSpPr>
            <a:spLocks noGrp="1"/>
          </p:cNvSpPr>
          <p:nvPr>
            <p:ph type="title"/>
          </p:nvPr>
        </p:nvSpPr>
        <p:spPr/>
        <p:txBody>
          <a:bodyPr>
            <a:normAutofit fontScale="90000"/>
          </a:bodyPr>
          <a:lstStyle/>
          <a:p>
            <a:r>
              <a:rPr lang="fr-FR" b="1" dirty="0"/>
              <a:t>Motivation: </a:t>
            </a:r>
            <a:r>
              <a:rPr lang="fr-FR" b="1" dirty="0" err="1"/>
              <a:t>Angular</a:t>
            </a:r>
            <a:r>
              <a:rPr lang="fr-FR" b="1" dirty="0"/>
              <a:t> </a:t>
            </a:r>
            <a:r>
              <a:rPr lang="fr-FR" b="1" dirty="0" err="1"/>
              <a:t>momentum</a:t>
            </a:r>
            <a:r>
              <a:rPr lang="fr-FR" b="1" dirty="0"/>
              <a:t> </a:t>
            </a:r>
            <a:r>
              <a:rPr lang="fr-FR" b="1" dirty="0" err="1"/>
              <a:t>generation</a:t>
            </a:r>
            <a:r>
              <a:rPr lang="fr-FR" b="1" dirty="0"/>
              <a:t> </a:t>
            </a:r>
            <a:r>
              <a:rPr lang="fr-FR" b="1" dirty="0" err="1"/>
              <a:t>mechanism</a:t>
            </a:r>
            <a:r>
              <a:rPr lang="fr-FR" b="1" dirty="0"/>
              <a:t> of Fission Fragments </a:t>
            </a:r>
            <a:endParaRPr lang="fr-FR" dirty="0"/>
          </a:p>
        </p:txBody>
      </p:sp>
      <p:sp>
        <p:nvSpPr>
          <p:cNvPr id="8" name="Rounded Rectangle 7"/>
          <p:cNvSpPr/>
          <p:nvPr/>
        </p:nvSpPr>
        <p:spPr>
          <a:xfrm>
            <a:off x="2547491" y="5219246"/>
            <a:ext cx="919189" cy="303623"/>
          </a:xfrm>
          <a:prstGeom prst="roundRect">
            <a:avLst/>
          </a:prstGeom>
          <a:solidFill>
            <a:srgbClr val="FF5D5D">
              <a:alpha val="50000"/>
            </a:srgb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algn="ctr"/>
            <a:endParaRPr lang="fr-FR" dirty="0"/>
          </a:p>
        </p:txBody>
      </p:sp>
      <p:sp>
        <p:nvSpPr>
          <p:cNvPr id="17" name="Rectangle 16"/>
          <p:cNvSpPr/>
          <p:nvPr/>
        </p:nvSpPr>
        <p:spPr>
          <a:xfrm>
            <a:off x="1858945" y="1637881"/>
            <a:ext cx="2285935" cy="3399668"/>
          </a:xfrm>
          <a:prstGeom prst="rect">
            <a:avLst/>
          </a:prstGeom>
          <a:noFill/>
          <a:ln w="5715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54" name="Picture 53"/>
          <p:cNvPicPr>
            <a:picLocks noChangeAspect="1"/>
          </p:cNvPicPr>
          <p:nvPr/>
        </p:nvPicPr>
        <p:blipFill rotWithShape="1">
          <a:blip r:embed="rId5"/>
          <a:srcRect l="68679"/>
          <a:stretch/>
        </p:blipFill>
        <p:spPr>
          <a:xfrm>
            <a:off x="10251599" y="862292"/>
            <a:ext cx="704998" cy="2271938"/>
          </a:xfrm>
          <a:prstGeom prst="rect">
            <a:avLst/>
          </a:prstGeom>
        </p:spPr>
      </p:pic>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1195491" y="1464941"/>
            <a:ext cx="724740" cy="871827"/>
          </a:xfrm>
          <a:prstGeom prst="rect">
            <a:avLst/>
          </a:prstGeom>
          <a:ln w="127000">
            <a:noFill/>
          </a:ln>
        </p:spPr>
      </p:pic>
      <p:sp>
        <p:nvSpPr>
          <p:cNvPr id="51" name="TextBox 50">
            <a:extLst>
              <a:ext uri="{FF2B5EF4-FFF2-40B4-BE49-F238E27FC236}">
                <a16:creationId xmlns:a16="http://schemas.microsoft.com/office/drawing/2014/main" id="{01F86D25-800E-4014-BE6A-76A255673AFB}"/>
              </a:ext>
            </a:extLst>
          </p:cNvPr>
          <p:cNvSpPr txBox="1"/>
          <p:nvPr/>
        </p:nvSpPr>
        <p:spPr bwMode="auto">
          <a:xfrm>
            <a:off x="7939412" y="3143994"/>
            <a:ext cx="4182026" cy="307777"/>
          </a:xfrm>
          <a:prstGeom prst="rect">
            <a:avLst/>
          </a:prstGeom>
          <a:noFill/>
        </p:spPr>
        <p:txBody>
          <a:bodyPr wrap="square" rtlCol="0">
            <a:spAutoFit/>
          </a:bodyPr>
          <a:lstStyle/>
          <a:p>
            <a:r>
              <a:rPr lang="en-US" sz="700" dirty="0">
                <a:solidFill>
                  <a:srgbClr val="0000FF"/>
                </a:solidFill>
                <a:latin typeface="Poppins" panose="020B0604020202020204"/>
              </a:rPr>
              <a:t>J. </a:t>
            </a:r>
            <a:r>
              <a:rPr lang="en-US" sz="700" dirty="0" err="1">
                <a:solidFill>
                  <a:srgbClr val="0000FF"/>
                </a:solidFill>
                <a:latin typeface="Poppins" panose="020B0604020202020204"/>
              </a:rPr>
              <a:t>Randrup</a:t>
            </a:r>
            <a:r>
              <a:rPr lang="en-US" sz="700" dirty="0">
                <a:solidFill>
                  <a:srgbClr val="0000FF"/>
                </a:solidFill>
                <a:latin typeface="Poppins" panose="020B0604020202020204"/>
              </a:rPr>
              <a:t> et al., Generation of Fragment Angular Momentum in Nuclear Fission, EPJ </a:t>
            </a:r>
            <a:r>
              <a:rPr lang="en-US" sz="700" dirty="0" err="1">
                <a:solidFill>
                  <a:srgbClr val="0000FF"/>
                </a:solidFill>
                <a:latin typeface="Poppins" panose="020B0604020202020204"/>
              </a:rPr>
              <a:t>WoC</a:t>
            </a:r>
            <a:r>
              <a:rPr lang="en-US" sz="700" dirty="0">
                <a:solidFill>
                  <a:srgbClr val="0000FF"/>
                </a:solidFill>
                <a:latin typeface="Poppins" panose="020B0604020202020204"/>
              </a:rPr>
              <a:t>, 284,04004 (2023)</a:t>
            </a:r>
            <a:endParaRPr lang="fr-FR" sz="700" dirty="0">
              <a:solidFill>
                <a:srgbClr val="0000FF"/>
              </a:solidFill>
              <a:latin typeface="Poppins" panose="020B0604020202020204"/>
            </a:endParaRPr>
          </a:p>
        </p:txBody>
      </p:sp>
      <p:pic>
        <p:nvPicPr>
          <p:cNvPr id="11" name="Picture 10">
            <a:extLst>
              <a:ext uri="{FF2B5EF4-FFF2-40B4-BE49-F238E27FC236}">
                <a16:creationId xmlns:a16="http://schemas.microsoft.com/office/drawing/2014/main" id="{8355F5A4-268E-45BF-851C-D355865406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0684" y="1009967"/>
            <a:ext cx="2125901" cy="2198404"/>
          </a:xfrm>
          <a:prstGeom prst="rect">
            <a:avLst/>
          </a:prstGeom>
        </p:spPr>
      </p:pic>
      <p:sp>
        <p:nvSpPr>
          <p:cNvPr id="52" name="ZoneTexte 8">
            <a:extLst>
              <a:ext uri="{FF2B5EF4-FFF2-40B4-BE49-F238E27FC236}">
                <a16:creationId xmlns:a16="http://schemas.microsoft.com/office/drawing/2014/main" id="{A6352BEE-5FF4-42D3-9A62-0318149AB036}"/>
              </a:ext>
            </a:extLst>
          </p:cNvPr>
          <p:cNvSpPr txBox="1"/>
          <p:nvPr/>
        </p:nvSpPr>
        <p:spPr bwMode="auto">
          <a:xfrm>
            <a:off x="731838" y="6243622"/>
            <a:ext cx="4299683" cy="200055"/>
          </a:xfrm>
          <a:prstGeom prst="rect">
            <a:avLst/>
          </a:prstGeom>
          <a:noFill/>
        </p:spPr>
        <p:txBody>
          <a:bodyPr wrap="square" rtlCol="0">
            <a:spAutoFit/>
          </a:bodyPr>
          <a:lstStyle/>
          <a:p>
            <a:r>
              <a:rPr lang="en-US" sz="700" dirty="0">
                <a:solidFill>
                  <a:srgbClr val="0000FF"/>
                </a:solidFill>
                <a:latin typeface="Poppins" panose="020B0604020202020204"/>
              </a:rPr>
              <a:t>M. Bender </a:t>
            </a:r>
            <a:r>
              <a:rPr lang="en-US" sz="700" i="1" dirty="0">
                <a:solidFill>
                  <a:srgbClr val="0000FF"/>
                </a:solidFill>
                <a:latin typeface="Poppins" panose="020B0604020202020204"/>
              </a:rPr>
              <a:t>et al.</a:t>
            </a:r>
            <a:r>
              <a:rPr lang="en-US" sz="700" dirty="0">
                <a:solidFill>
                  <a:srgbClr val="0000FF"/>
                </a:solidFill>
                <a:latin typeface="Poppins" panose="020B0604020202020204"/>
              </a:rPr>
              <a:t>, </a:t>
            </a:r>
            <a:r>
              <a:rPr lang="en-US" sz="700" i="1" dirty="0">
                <a:solidFill>
                  <a:srgbClr val="0000FF"/>
                </a:solidFill>
                <a:latin typeface="Poppins" panose="020B0604020202020204"/>
              </a:rPr>
              <a:t>Future of nuclear fission theory</a:t>
            </a:r>
            <a:r>
              <a:rPr lang="en-US" sz="700" dirty="0">
                <a:solidFill>
                  <a:srgbClr val="0000FF"/>
                </a:solidFill>
                <a:latin typeface="Poppins" panose="020B0604020202020204"/>
              </a:rPr>
              <a:t>, J. Phys. G: </a:t>
            </a:r>
            <a:r>
              <a:rPr lang="en-US" sz="700" dirty="0" err="1">
                <a:solidFill>
                  <a:srgbClr val="0000FF"/>
                </a:solidFill>
                <a:latin typeface="Poppins" panose="020B0604020202020204"/>
              </a:rPr>
              <a:t>Nucl</a:t>
            </a:r>
            <a:r>
              <a:rPr lang="en-US" sz="700" dirty="0">
                <a:solidFill>
                  <a:srgbClr val="0000FF"/>
                </a:solidFill>
                <a:latin typeface="Poppins" panose="020B0604020202020204"/>
              </a:rPr>
              <a:t>. Part. Phys. 47 113002 (2020)</a:t>
            </a:r>
          </a:p>
        </p:txBody>
      </p:sp>
      <p:sp>
        <p:nvSpPr>
          <p:cNvPr id="87" name="TextBox 86">
            <a:extLst>
              <a:ext uri="{FF2B5EF4-FFF2-40B4-BE49-F238E27FC236}">
                <a16:creationId xmlns:a16="http://schemas.microsoft.com/office/drawing/2014/main" id="{77AF8E5D-F166-4A39-B6DD-4FBD7C353695}"/>
              </a:ext>
            </a:extLst>
          </p:cNvPr>
          <p:cNvSpPr txBox="1"/>
          <p:nvPr/>
        </p:nvSpPr>
        <p:spPr>
          <a:xfrm>
            <a:off x="8505365" y="5946891"/>
            <a:ext cx="3586966" cy="307777"/>
          </a:xfrm>
          <a:prstGeom prst="rect">
            <a:avLst/>
          </a:prstGeom>
          <a:noFill/>
        </p:spPr>
        <p:txBody>
          <a:bodyPr wrap="square">
            <a:spAutoFit/>
          </a:bodyPr>
          <a:lstStyle/>
          <a:p>
            <a:r>
              <a:rPr lang="en-US" sz="700" dirty="0">
                <a:solidFill>
                  <a:srgbClr val="0000FF"/>
                </a:solidFill>
              </a:rPr>
              <a:t>G. Scamps, Microscopic description of the torque acting on fission fragments, Phys. Rev. C 106, 054614 (2022)</a:t>
            </a:r>
          </a:p>
        </p:txBody>
      </p:sp>
      <p:sp>
        <p:nvSpPr>
          <p:cNvPr id="91" name="TextBox 90">
            <a:extLst>
              <a:ext uri="{FF2B5EF4-FFF2-40B4-BE49-F238E27FC236}">
                <a16:creationId xmlns:a16="http://schemas.microsoft.com/office/drawing/2014/main" id="{D45D4F93-C69C-483D-BE9C-73D7556FC8A7}"/>
              </a:ext>
            </a:extLst>
          </p:cNvPr>
          <p:cNvSpPr txBox="1"/>
          <p:nvPr/>
        </p:nvSpPr>
        <p:spPr>
          <a:xfrm>
            <a:off x="4631807" y="3244334"/>
            <a:ext cx="2601788" cy="369332"/>
          </a:xfrm>
          <a:prstGeom prst="rect">
            <a:avLst/>
          </a:prstGeom>
          <a:noFill/>
          <a:ln w="38100">
            <a:solidFill>
              <a:srgbClr val="E50019"/>
            </a:solidFill>
          </a:ln>
        </p:spPr>
        <p:txBody>
          <a:bodyPr wrap="square">
            <a:spAutoFit/>
          </a:bodyPr>
          <a:lstStyle/>
          <a:p>
            <a:r>
              <a:rPr lang="en-US" b="0" i="0" dirty="0">
                <a:solidFill>
                  <a:srgbClr val="222222"/>
                </a:solidFill>
                <a:effectLst/>
                <a:latin typeface="+mj-lt"/>
              </a:rPr>
              <a:t>Competing theories</a:t>
            </a:r>
            <a:endParaRPr lang="en-US" dirty="0">
              <a:latin typeface="+mj-lt"/>
            </a:endParaRPr>
          </a:p>
        </p:txBody>
      </p:sp>
      <p:sp>
        <p:nvSpPr>
          <p:cNvPr id="19" name="Rectangle 18">
            <a:extLst>
              <a:ext uri="{FF2B5EF4-FFF2-40B4-BE49-F238E27FC236}">
                <a16:creationId xmlns:a16="http://schemas.microsoft.com/office/drawing/2014/main" id="{043FD1F2-DCE5-4A3D-AF0D-F88EF659B36E}"/>
              </a:ext>
            </a:extLst>
          </p:cNvPr>
          <p:cNvSpPr/>
          <p:nvPr/>
        </p:nvSpPr>
        <p:spPr>
          <a:xfrm>
            <a:off x="1881516" y="4219614"/>
            <a:ext cx="2285935" cy="808459"/>
          </a:xfrm>
          <a:prstGeom prst="rect">
            <a:avLst/>
          </a:prstGeom>
          <a:solidFill>
            <a:srgbClr val="FF5D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err="1">
                <a:ln>
                  <a:noFill/>
                </a:ln>
                <a:solidFill>
                  <a:srgbClr val="FFFFFF"/>
                </a:solidFill>
                <a:effectLst/>
                <a:uLnTx/>
                <a:uFillTx/>
                <a:latin typeface="Poppins"/>
                <a:ea typeface="+mn-ea"/>
                <a:cs typeface="+mn-cs"/>
              </a:rPr>
              <a:t>Angular</a:t>
            </a:r>
            <a:r>
              <a:rPr kumimoji="0" lang="fr-FR" sz="1200" b="1" i="0" u="none" strike="noStrike" kern="1200" cap="none" spc="0" normalizeH="0" baseline="0" noProof="0" dirty="0">
                <a:ln>
                  <a:noFill/>
                </a:ln>
                <a:solidFill>
                  <a:srgbClr val="FFFFFF"/>
                </a:solidFill>
                <a:effectLst/>
                <a:uLnTx/>
                <a:uFillTx/>
                <a:latin typeface="Poppins"/>
                <a:ea typeface="+mn-ea"/>
                <a:cs typeface="+mn-cs"/>
              </a:rPr>
              <a:t> </a:t>
            </a:r>
            <a:r>
              <a:rPr kumimoji="0" lang="fr-FR" sz="1200" b="1" i="0" u="none" strike="noStrike" kern="1200" cap="none" spc="0" normalizeH="0" baseline="0" noProof="0" dirty="0" err="1">
                <a:ln>
                  <a:noFill/>
                </a:ln>
                <a:solidFill>
                  <a:srgbClr val="FFFFFF"/>
                </a:solidFill>
                <a:effectLst/>
                <a:uLnTx/>
                <a:uFillTx/>
                <a:latin typeface="Poppins"/>
                <a:ea typeface="+mn-ea"/>
                <a:cs typeface="+mn-cs"/>
              </a:rPr>
              <a:t>momentum</a:t>
            </a:r>
            <a:r>
              <a:rPr kumimoji="0" lang="fr-FR" sz="1200" b="1" i="0" u="none" strike="noStrike" kern="1200" cap="none" spc="0" normalizeH="0" baseline="0" noProof="0" dirty="0">
                <a:ln>
                  <a:noFill/>
                </a:ln>
                <a:solidFill>
                  <a:srgbClr val="FFFFFF"/>
                </a:solidFill>
                <a:effectLst/>
                <a:uLnTx/>
                <a:uFillTx/>
                <a:latin typeface="Poppins"/>
                <a:ea typeface="+mn-ea"/>
                <a:cs typeface="+mn-cs"/>
              </a:rPr>
              <a:t> </a:t>
            </a:r>
            <a:r>
              <a:rPr kumimoji="0" lang="fr-FR" sz="1200" b="1" i="0" u="none" strike="noStrike" kern="1200" cap="none" spc="0" normalizeH="0" baseline="0" noProof="0" dirty="0" err="1">
                <a:ln>
                  <a:noFill/>
                </a:ln>
                <a:solidFill>
                  <a:srgbClr val="FFFFFF"/>
                </a:solidFill>
                <a:effectLst/>
                <a:uLnTx/>
                <a:uFillTx/>
                <a:latin typeface="Poppins"/>
                <a:ea typeface="+mn-ea"/>
                <a:cs typeface="+mn-cs"/>
              </a:rPr>
              <a:t>generated</a:t>
            </a:r>
            <a:r>
              <a:rPr kumimoji="0" lang="fr-FR" sz="1200" b="1" i="0" u="none" strike="noStrike" kern="1200" cap="none" spc="0" normalizeH="0" baseline="0" noProof="0" dirty="0">
                <a:ln>
                  <a:noFill/>
                </a:ln>
                <a:solidFill>
                  <a:srgbClr val="FFFFFF"/>
                </a:solidFill>
                <a:effectLst/>
                <a:uLnTx/>
                <a:uFillTx/>
                <a:latin typeface="Poppins"/>
                <a:ea typeface="+mn-ea"/>
                <a:cs typeface="+mn-cs"/>
              </a:rPr>
              <a:t> </a:t>
            </a:r>
            <a:r>
              <a:rPr kumimoji="0" lang="fr-FR" sz="1200" b="1" i="0" u="none" strike="noStrike" kern="1200" cap="none" spc="0" normalizeH="0" baseline="0" noProof="0" dirty="0" err="1">
                <a:ln>
                  <a:noFill/>
                </a:ln>
                <a:solidFill>
                  <a:srgbClr val="FFFFFF"/>
                </a:solidFill>
                <a:effectLst/>
                <a:uLnTx/>
                <a:uFillTx/>
                <a:latin typeface="Poppins"/>
                <a:ea typeface="+mn-ea"/>
                <a:cs typeface="+mn-cs"/>
              </a:rPr>
              <a:t>around</a:t>
            </a:r>
            <a:r>
              <a:rPr kumimoji="0" lang="fr-FR" sz="1200" b="1" i="0" u="none" strike="noStrike" kern="1200" cap="none" spc="0" normalizeH="0" baseline="0" noProof="0" dirty="0">
                <a:ln>
                  <a:noFill/>
                </a:ln>
                <a:solidFill>
                  <a:srgbClr val="FFFFFF"/>
                </a:solidFill>
                <a:effectLst/>
                <a:uLnTx/>
                <a:uFillTx/>
                <a:latin typeface="Poppins"/>
                <a:ea typeface="+mn-ea"/>
                <a:cs typeface="+mn-cs"/>
              </a:rPr>
              <a:t> scission point </a:t>
            </a:r>
          </a:p>
        </p:txBody>
      </p:sp>
    </p:spTree>
    <p:extLst>
      <p:ext uri="{BB962C8B-B14F-4D97-AF65-F5344CB8AC3E}">
        <p14:creationId xmlns:p14="http://schemas.microsoft.com/office/powerpoint/2010/main" val="347076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35A57B-1896-4384-BCC6-D49A00435011}"/>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2E912417-ECB8-4C7B-9CC1-35B1F44F453F}"/>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2AFE616E-DEB5-4BC7-8227-36379FE029BD}"/>
              </a:ext>
            </a:extLst>
          </p:cNvPr>
          <p:cNvSpPr>
            <a:spLocks noGrp="1"/>
          </p:cNvSpPr>
          <p:nvPr>
            <p:ph type="sldNum" sz="quarter" idx="12"/>
          </p:nvPr>
        </p:nvSpPr>
        <p:spPr/>
        <p:txBody>
          <a:bodyPr/>
          <a:lstStyle/>
          <a:p>
            <a:fld id="{0CBC77A0-1F4E-42FF-9FFC-F45C3A64AF90}" type="slidenum">
              <a:rPr lang="fr-FR" smtClean="0"/>
              <a:t>50</a:t>
            </a:fld>
            <a:endParaRPr lang="fr-FR"/>
          </a:p>
        </p:txBody>
      </p:sp>
      <p:sp>
        <p:nvSpPr>
          <p:cNvPr id="5" name="Title 4">
            <a:extLst>
              <a:ext uri="{FF2B5EF4-FFF2-40B4-BE49-F238E27FC236}">
                <a16:creationId xmlns:a16="http://schemas.microsoft.com/office/drawing/2014/main" id="{472FA95E-6B92-4375-8C35-11739D2478F9}"/>
              </a:ext>
            </a:extLst>
          </p:cNvPr>
          <p:cNvSpPr>
            <a:spLocks noGrp="1"/>
          </p:cNvSpPr>
          <p:nvPr>
            <p:ph type="title"/>
          </p:nvPr>
        </p:nvSpPr>
        <p:spPr/>
        <p:txBody>
          <a:bodyPr/>
          <a:lstStyle/>
          <a:p>
            <a:r>
              <a:rPr lang="fr-FR" dirty="0" err="1"/>
              <a:t>Upcoming</a:t>
            </a:r>
            <a:endParaRPr lang="en-US" dirty="0"/>
          </a:p>
        </p:txBody>
      </p:sp>
      <p:pic>
        <p:nvPicPr>
          <p:cNvPr id="7" name="Picture 6">
            <a:extLst>
              <a:ext uri="{FF2B5EF4-FFF2-40B4-BE49-F238E27FC236}">
                <a16:creationId xmlns:a16="http://schemas.microsoft.com/office/drawing/2014/main" id="{7C293A7A-7CB3-4DA8-BEE5-C0E73D0143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838" y="3721847"/>
            <a:ext cx="5087175" cy="2379077"/>
          </a:xfrm>
          <a:prstGeom prst="rect">
            <a:avLst/>
          </a:prstGeom>
        </p:spPr>
      </p:pic>
      <p:pic>
        <p:nvPicPr>
          <p:cNvPr id="9" name="Picture 8">
            <a:extLst>
              <a:ext uri="{FF2B5EF4-FFF2-40B4-BE49-F238E27FC236}">
                <a16:creationId xmlns:a16="http://schemas.microsoft.com/office/drawing/2014/main" id="{4D9C09A6-F1BD-474C-877E-9AB5207A2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4875588" cy="3044148"/>
          </a:xfrm>
          <a:prstGeom prst="rect">
            <a:avLst/>
          </a:prstGeom>
        </p:spPr>
      </p:pic>
      <p:pic>
        <p:nvPicPr>
          <p:cNvPr id="11" name="Picture 10">
            <a:extLst>
              <a:ext uri="{FF2B5EF4-FFF2-40B4-BE49-F238E27FC236}">
                <a16:creationId xmlns:a16="http://schemas.microsoft.com/office/drawing/2014/main" id="{DB3AC936-699B-4319-ACA2-22E53CEE3B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028406"/>
            <a:ext cx="4875588" cy="3347230"/>
          </a:xfrm>
          <a:prstGeom prst="rect">
            <a:avLst/>
          </a:prstGeom>
        </p:spPr>
      </p:pic>
      <p:pic>
        <p:nvPicPr>
          <p:cNvPr id="8" name="Picture 7">
            <a:extLst>
              <a:ext uri="{FF2B5EF4-FFF2-40B4-BE49-F238E27FC236}">
                <a16:creationId xmlns:a16="http://schemas.microsoft.com/office/drawing/2014/main" id="{4BE94AB2-D3E1-4A07-8598-92BF3DCB3E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837" y="943053"/>
            <a:ext cx="5087175" cy="2463264"/>
          </a:xfrm>
          <a:prstGeom prst="rect">
            <a:avLst/>
          </a:prstGeom>
        </p:spPr>
      </p:pic>
    </p:spTree>
    <p:extLst>
      <p:ext uri="{BB962C8B-B14F-4D97-AF65-F5344CB8AC3E}">
        <p14:creationId xmlns:p14="http://schemas.microsoft.com/office/powerpoint/2010/main" val="41570622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Slide Number Placeholder 2"/>
          <p:cNvSpPr>
            <a:spLocks noGrp="1"/>
          </p:cNvSpPr>
          <p:nvPr>
            <p:ph type="sldNum" sz="quarter" idx="12"/>
          </p:nvPr>
        </p:nvSpPr>
        <p:spPr/>
        <p:txBody>
          <a:bodyPr/>
          <a:lstStyle/>
          <a:p>
            <a:fld id="{0CBC77A0-1F4E-42FF-9FFC-F45C3A64AF90}" type="slidenum">
              <a:rPr lang="fr-FR" smtClean="0"/>
              <a:t>51</a:t>
            </a:fld>
            <a:endParaRPr lang="fr-FR"/>
          </a:p>
        </p:txBody>
      </p:sp>
      <p:sp>
        <p:nvSpPr>
          <p:cNvPr id="4" name="Title 3"/>
          <p:cNvSpPr>
            <a:spLocks noGrp="1"/>
          </p:cNvSpPr>
          <p:nvPr>
            <p:ph type="title"/>
          </p:nvPr>
        </p:nvSpPr>
        <p:spPr>
          <a:xfrm>
            <a:off x="455941" y="321257"/>
            <a:ext cx="10728325" cy="871827"/>
          </a:xfrm>
        </p:spPr>
        <p:txBody>
          <a:bodyPr/>
          <a:lstStyle/>
          <a:p>
            <a:r>
              <a:rPr lang="fr-FR" b="1" dirty="0"/>
              <a:t>New output:</a:t>
            </a:r>
          </a:p>
        </p:txBody>
      </p:sp>
      <p:graphicFrame>
        <p:nvGraphicFramePr>
          <p:cNvPr id="6" name="Table 5"/>
          <p:cNvGraphicFramePr>
            <a:graphicFrameLocks noGrp="1"/>
          </p:cNvGraphicFramePr>
          <p:nvPr/>
        </p:nvGraphicFramePr>
        <p:xfrm>
          <a:off x="3159717" y="439976"/>
          <a:ext cx="8294995" cy="6200880"/>
        </p:xfrm>
        <a:graphic>
          <a:graphicData uri="http://schemas.openxmlformats.org/drawingml/2006/table">
            <a:tbl>
              <a:tblPr>
                <a:tableStyleId>{93296810-A885-4BE3-A3E7-6D5BEEA58F35}</a:tableStyleId>
              </a:tblPr>
              <a:tblGrid>
                <a:gridCol w="1178789">
                  <a:extLst>
                    <a:ext uri="{9D8B030D-6E8A-4147-A177-3AD203B41FA5}">
                      <a16:colId xmlns:a16="http://schemas.microsoft.com/office/drawing/2014/main" val="302505061"/>
                    </a:ext>
                  </a:extLst>
                </a:gridCol>
                <a:gridCol w="1260915">
                  <a:extLst>
                    <a:ext uri="{9D8B030D-6E8A-4147-A177-3AD203B41FA5}">
                      <a16:colId xmlns:a16="http://schemas.microsoft.com/office/drawing/2014/main" val="515702321"/>
                    </a:ext>
                  </a:extLst>
                </a:gridCol>
                <a:gridCol w="1507302">
                  <a:extLst>
                    <a:ext uri="{9D8B030D-6E8A-4147-A177-3AD203B41FA5}">
                      <a16:colId xmlns:a16="http://schemas.microsoft.com/office/drawing/2014/main" val="3456450186"/>
                    </a:ext>
                  </a:extLst>
                </a:gridCol>
                <a:gridCol w="1990411">
                  <a:extLst>
                    <a:ext uri="{9D8B030D-6E8A-4147-A177-3AD203B41FA5}">
                      <a16:colId xmlns:a16="http://schemas.microsoft.com/office/drawing/2014/main" val="1211074642"/>
                    </a:ext>
                  </a:extLst>
                </a:gridCol>
                <a:gridCol w="1178789">
                  <a:extLst>
                    <a:ext uri="{9D8B030D-6E8A-4147-A177-3AD203B41FA5}">
                      <a16:colId xmlns:a16="http://schemas.microsoft.com/office/drawing/2014/main" val="2853840899"/>
                    </a:ext>
                  </a:extLst>
                </a:gridCol>
                <a:gridCol w="1178789">
                  <a:extLst>
                    <a:ext uri="{9D8B030D-6E8A-4147-A177-3AD203B41FA5}">
                      <a16:colId xmlns:a16="http://schemas.microsoft.com/office/drawing/2014/main" val="2453873148"/>
                    </a:ext>
                  </a:extLst>
                </a:gridCol>
              </a:tblGrid>
              <a:tr h="194504">
                <a:tc>
                  <a:txBody>
                    <a:bodyPr/>
                    <a:lstStyle/>
                    <a:p>
                      <a:pPr algn="ctr" fontAlgn="b"/>
                      <a:r>
                        <a:rPr lang="fr-FR" sz="1200" b="1" u="none" strike="noStrike" dirty="0" err="1">
                          <a:effectLst/>
                        </a:rPr>
                        <a:t>t_Gate</a:t>
                      </a:r>
                      <a:r>
                        <a:rPr lang="fr-FR" sz="1200" b="1" u="none" strike="noStrike" dirty="0">
                          <a:effectLst/>
                        </a:rPr>
                        <a:t> (µs)</a:t>
                      </a:r>
                      <a:endParaRPr lang="fr-FR" sz="1200" b="1" i="0" u="none" strike="noStrike" dirty="0">
                        <a:solidFill>
                          <a:srgbClr val="000000"/>
                        </a:solidFill>
                        <a:effectLst/>
                        <a:latin typeface="+mj-lt"/>
                      </a:endParaRPr>
                    </a:p>
                  </a:txBody>
                  <a:tcPr marL="0" marR="0" marT="0" marB="0" anchor="b">
                    <a:solidFill>
                      <a:srgbClr val="D4C1B6"/>
                    </a:solidFill>
                  </a:tcPr>
                </a:tc>
                <a:tc>
                  <a:txBody>
                    <a:bodyPr/>
                    <a:lstStyle/>
                    <a:p>
                      <a:pPr algn="ctr" fontAlgn="b"/>
                      <a:r>
                        <a:rPr lang="fr-FR" sz="1200" b="1" u="none" strike="noStrike" dirty="0" err="1">
                          <a:effectLst/>
                        </a:rPr>
                        <a:t>Coincidence</a:t>
                      </a:r>
                      <a:r>
                        <a:rPr lang="fr-FR" sz="1200" b="1" u="none" strike="noStrike" dirty="0">
                          <a:effectLst/>
                        </a:rPr>
                        <a:t> Entries-Ge_5</a:t>
                      </a:r>
                      <a:endParaRPr lang="fr-FR" sz="1200" b="1" i="0" u="none" strike="noStrike" dirty="0">
                        <a:solidFill>
                          <a:srgbClr val="000000"/>
                        </a:solidFill>
                        <a:effectLst/>
                        <a:latin typeface="+mj-lt"/>
                      </a:endParaRPr>
                    </a:p>
                  </a:txBody>
                  <a:tcPr marL="0" marR="0" marT="0" marB="0" anchor="b">
                    <a:solidFill>
                      <a:srgbClr val="D4C1B6"/>
                    </a:solidFill>
                  </a:tcPr>
                </a:tc>
                <a:tc>
                  <a:txBody>
                    <a:bodyPr/>
                    <a:lstStyle/>
                    <a:p>
                      <a:pPr algn="ctr" fontAlgn="b"/>
                      <a:r>
                        <a:rPr lang="fr-FR" sz="1200" b="1" u="none" strike="noStrike" dirty="0">
                          <a:effectLst/>
                        </a:rPr>
                        <a:t>Duration (s)</a:t>
                      </a:r>
                      <a:endParaRPr lang="fr-FR" sz="1200" b="1" i="0" u="none" strike="noStrike" dirty="0">
                        <a:solidFill>
                          <a:srgbClr val="000000"/>
                        </a:solidFill>
                        <a:effectLst/>
                        <a:latin typeface="+mj-lt"/>
                      </a:endParaRPr>
                    </a:p>
                  </a:txBody>
                  <a:tcPr marL="0" marR="0" marT="0" marB="0" anchor="b">
                    <a:solidFill>
                      <a:srgbClr val="D4C1B6"/>
                    </a:solidFill>
                  </a:tcPr>
                </a:tc>
                <a:tc>
                  <a:txBody>
                    <a:bodyPr/>
                    <a:lstStyle/>
                    <a:p>
                      <a:pPr algn="ctr" fontAlgn="b"/>
                      <a:r>
                        <a:rPr lang="fr-FR" sz="1200" b="1" u="none" strike="noStrike" dirty="0">
                          <a:effectLst/>
                        </a:rPr>
                        <a:t>Duration (µs)</a:t>
                      </a:r>
                      <a:endParaRPr lang="fr-FR" sz="1200" b="1" i="0" u="none" strike="noStrike" dirty="0">
                        <a:solidFill>
                          <a:srgbClr val="000000"/>
                        </a:solidFill>
                        <a:effectLst/>
                        <a:latin typeface="+mj-lt"/>
                      </a:endParaRPr>
                    </a:p>
                  </a:txBody>
                  <a:tcPr marL="0" marR="0" marT="0" marB="0" anchor="b">
                    <a:solidFill>
                      <a:srgbClr val="D4C1B6"/>
                    </a:solidFill>
                  </a:tcPr>
                </a:tc>
                <a:tc>
                  <a:txBody>
                    <a:bodyPr/>
                    <a:lstStyle/>
                    <a:p>
                      <a:pPr algn="ctr" fontAlgn="b"/>
                      <a:r>
                        <a:rPr lang="fr-FR" sz="1200" b="1" u="none" strike="noStrike" dirty="0">
                          <a:effectLst/>
                        </a:rPr>
                        <a:t>Entries/</a:t>
                      </a:r>
                      <a:r>
                        <a:rPr lang="fr-FR" sz="1200" b="1" u="none" strike="noStrike" dirty="0" err="1">
                          <a:effectLst/>
                        </a:rPr>
                        <a:t>t_Gate</a:t>
                      </a:r>
                      <a:endParaRPr lang="fr-FR" sz="1200" b="1" i="0" u="none" strike="noStrike" dirty="0">
                        <a:solidFill>
                          <a:srgbClr val="000000"/>
                        </a:solidFill>
                        <a:effectLst/>
                        <a:latin typeface="+mj-lt"/>
                      </a:endParaRPr>
                    </a:p>
                  </a:txBody>
                  <a:tcPr marL="0" marR="0" marT="0" marB="0" anchor="b">
                    <a:solidFill>
                      <a:srgbClr val="D4C1B6"/>
                    </a:solidFill>
                  </a:tcPr>
                </a:tc>
                <a:tc>
                  <a:txBody>
                    <a:bodyPr/>
                    <a:lstStyle/>
                    <a:p>
                      <a:pPr algn="ctr" fontAlgn="b"/>
                      <a:r>
                        <a:rPr lang="fr-FR" sz="1200" b="1" u="none" strike="noStrike" dirty="0">
                          <a:effectLst/>
                        </a:rPr>
                        <a:t>Rate (Hz)</a:t>
                      </a:r>
                      <a:endParaRPr lang="fr-FR" sz="1200" b="1" i="0" u="none" strike="noStrike" dirty="0">
                        <a:solidFill>
                          <a:srgbClr val="000000"/>
                        </a:solidFill>
                        <a:effectLst/>
                        <a:latin typeface="+mj-lt"/>
                      </a:endParaRPr>
                    </a:p>
                  </a:txBody>
                  <a:tcPr marL="0" marR="0" marT="0" marB="0" anchor="b">
                    <a:solidFill>
                      <a:srgbClr val="D4C1B6"/>
                    </a:solidFill>
                  </a:tcPr>
                </a:tc>
                <a:extLst>
                  <a:ext uri="{0D108BD9-81ED-4DB2-BD59-A6C34878D82A}">
                    <a16:rowId xmlns:a16="http://schemas.microsoft.com/office/drawing/2014/main" val="1617040526"/>
                  </a:ext>
                </a:extLst>
              </a:tr>
              <a:tr h="194504">
                <a:tc>
                  <a:txBody>
                    <a:bodyPr/>
                    <a:lstStyle/>
                    <a:p>
                      <a:pPr algn="ctr" fontAlgn="b"/>
                      <a:r>
                        <a:rPr lang="fr-FR" sz="1200" u="none" strike="noStrike">
                          <a:effectLst/>
                        </a:rPr>
                        <a:t>12.4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58470</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1.74E-05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1.74E+04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4.72E+03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3.36E+09</a:t>
                      </a:r>
                      <a:endParaRPr lang="fr-FR" sz="1200" b="0" i="0" u="none" strike="noStrike" dirty="0">
                        <a:solidFill>
                          <a:srgbClr val="000000"/>
                        </a:solidFill>
                        <a:effectLst/>
                        <a:latin typeface="+mj-lt"/>
                      </a:endParaRPr>
                    </a:p>
                  </a:txBody>
                  <a:tcPr marL="0" marR="0" marT="0" marB="0" anchor="b"/>
                </a:tc>
                <a:extLst>
                  <a:ext uri="{0D108BD9-81ED-4DB2-BD59-A6C34878D82A}">
                    <a16:rowId xmlns:a16="http://schemas.microsoft.com/office/drawing/2014/main" val="3620949536"/>
                  </a:ext>
                </a:extLst>
              </a:tr>
              <a:tr h="194504">
                <a:tc>
                  <a:txBody>
                    <a:bodyPr/>
                    <a:lstStyle/>
                    <a:p>
                      <a:pPr algn="ctr" fontAlgn="b"/>
                      <a:r>
                        <a:rPr lang="fr-FR" sz="1200" u="none" strike="noStrike">
                          <a:effectLst/>
                        </a:rPr>
                        <a:t>24.8</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96360</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2.98E-05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2.98E+04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3.89E+03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3.23E+09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794455898"/>
                  </a:ext>
                </a:extLst>
              </a:tr>
              <a:tr h="194504">
                <a:tc>
                  <a:txBody>
                    <a:bodyPr/>
                    <a:lstStyle/>
                    <a:p>
                      <a:pPr algn="ctr" fontAlgn="b"/>
                      <a:r>
                        <a:rPr lang="fr-FR" sz="1200" u="none" strike="noStrike">
                          <a:effectLst/>
                        </a:rPr>
                        <a:t>26</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99944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3.10E-05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3.84E+03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3.22E+09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758191238"/>
                  </a:ext>
                </a:extLst>
              </a:tr>
              <a:tr h="194504">
                <a:tc>
                  <a:txBody>
                    <a:bodyPr/>
                    <a:lstStyle/>
                    <a:p>
                      <a:pPr algn="ctr" fontAlgn="b"/>
                      <a:r>
                        <a:rPr lang="fr-FR" sz="1200" u="none" strike="noStrike">
                          <a:effectLst/>
                        </a:rPr>
                        <a:t>28</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105815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3.30E-05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3.30E+04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3.78E+03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3.21E+09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459042935"/>
                  </a:ext>
                </a:extLst>
              </a:tr>
              <a:tr h="194504">
                <a:tc>
                  <a:txBody>
                    <a:bodyPr/>
                    <a:lstStyle/>
                    <a:p>
                      <a:pPr algn="ctr" fontAlgn="b"/>
                      <a:r>
                        <a:rPr lang="fr-FR" sz="1200" u="none" strike="noStrike">
                          <a:effectLst/>
                        </a:rPr>
                        <a:t>29</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108726</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3.40E-05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3.40E+04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3.75E+03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3.20E+09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1273069920"/>
                  </a:ext>
                </a:extLst>
              </a:tr>
              <a:tr h="194504">
                <a:tc>
                  <a:txBody>
                    <a:bodyPr/>
                    <a:lstStyle/>
                    <a:p>
                      <a:pPr algn="ctr" fontAlgn="b"/>
                      <a:r>
                        <a:rPr lang="fr-FR" sz="1200" u="none" strike="noStrike">
                          <a:effectLst/>
                        </a:rPr>
                        <a:t>30</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111684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3.50E-05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3.50E+04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3.72E+03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3.19E+09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182837943"/>
                  </a:ext>
                </a:extLst>
              </a:tr>
              <a:tr h="194504">
                <a:tc>
                  <a:txBody>
                    <a:bodyPr/>
                    <a:lstStyle/>
                    <a:p>
                      <a:pPr algn="ctr" fontAlgn="b"/>
                      <a:r>
                        <a:rPr lang="fr-FR" sz="1200" u="none" strike="noStrike">
                          <a:effectLst/>
                        </a:rPr>
                        <a:t>31</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114665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3.60E-05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3.60E+04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3.70E+03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3.19E+09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397726305"/>
                  </a:ext>
                </a:extLst>
              </a:tr>
              <a:tr h="194504">
                <a:tc>
                  <a:txBody>
                    <a:bodyPr/>
                    <a:lstStyle/>
                    <a:p>
                      <a:pPr algn="ctr" fontAlgn="b"/>
                      <a:r>
                        <a:rPr lang="fr-FR" sz="1200" u="none" strike="noStrike" dirty="0">
                          <a:effectLst/>
                        </a:rPr>
                        <a:t>32</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117598</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3.70E-05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3.70E+04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3.67E+03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3.18E+09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635905677"/>
                  </a:ext>
                </a:extLst>
              </a:tr>
              <a:tr h="194504">
                <a:tc>
                  <a:txBody>
                    <a:bodyPr/>
                    <a:lstStyle/>
                    <a:p>
                      <a:pPr algn="ctr" fontAlgn="b"/>
                      <a:r>
                        <a:rPr lang="fr-FR" sz="1200" u="none" strike="noStrike">
                          <a:effectLst/>
                        </a:rPr>
                        <a:t>34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123232</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3.90E-05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3.90E+04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3.62E+03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3.16E+09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073809496"/>
                  </a:ext>
                </a:extLst>
              </a:tr>
              <a:tr h="194504">
                <a:tc>
                  <a:txBody>
                    <a:bodyPr/>
                    <a:lstStyle/>
                    <a:p>
                      <a:pPr algn="ctr" fontAlgn="b"/>
                      <a:r>
                        <a:rPr lang="fr-FR" sz="1200" u="none" strike="noStrike">
                          <a:effectLst/>
                        </a:rPr>
                        <a:t>35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126204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4.00E-05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4.00E+04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3.61E+03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3.16E+09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60478659"/>
                  </a:ext>
                </a:extLst>
              </a:tr>
              <a:tr h="194504">
                <a:tc>
                  <a:txBody>
                    <a:bodyPr/>
                    <a:lstStyle/>
                    <a:p>
                      <a:pPr algn="ctr" fontAlgn="b"/>
                      <a:r>
                        <a:rPr lang="fr-FR" sz="1200" u="none" strike="noStrike">
                          <a:effectLst/>
                        </a:rPr>
                        <a:t>36</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128944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4.10E-05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4.10E+04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3.58E+03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3.14E+09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264853091"/>
                  </a:ext>
                </a:extLst>
              </a:tr>
              <a:tr h="194504">
                <a:tc>
                  <a:txBody>
                    <a:bodyPr/>
                    <a:lstStyle/>
                    <a:p>
                      <a:pPr algn="ctr" fontAlgn="b"/>
                      <a:r>
                        <a:rPr lang="fr-FR" sz="1200" u="none" strike="noStrike">
                          <a:effectLst/>
                        </a:rPr>
                        <a:t>38</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134597</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4.30E-05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4.30E+04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3.54E+03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3.13E+09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25678356"/>
                  </a:ext>
                </a:extLst>
              </a:tr>
              <a:tr h="194504">
                <a:tc>
                  <a:txBody>
                    <a:bodyPr/>
                    <a:lstStyle/>
                    <a:p>
                      <a:pPr algn="ctr" fontAlgn="b"/>
                      <a:r>
                        <a:rPr lang="fr-FR" sz="1200" u="none" strike="noStrike">
                          <a:effectLst/>
                        </a:rPr>
                        <a:t>39</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137503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4.40E-05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4.40E+04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3.53E+03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3.13E+09</a:t>
                      </a:r>
                      <a:endParaRPr lang="fr-FR" sz="1200" b="0" i="0" u="none" strike="noStrike" dirty="0">
                        <a:solidFill>
                          <a:srgbClr val="000000"/>
                        </a:solidFill>
                        <a:effectLst/>
                        <a:latin typeface="+mj-lt"/>
                      </a:endParaRPr>
                    </a:p>
                  </a:txBody>
                  <a:tcPr marL="0" marR="0" marT="0" marB="0" anchor="b"/>
                </a:tc>
                <a:extLst>
                  <a:ext uri="{0D108BD9-81ED-4DB2-BD59-A6C34878D82A}">
                    <a16:rowId xmlns:a16="http://schemas.microsoft.com/office/drawing/2014/main" val="3124729156"/>
                  </a:ext>
                </a:extLst>
              </a:tr>
              <a:tr h="194504">
                <a:tc>
                  <a:txBody>
                    <a:bodyPr/>
                    <a:lstStyle/>
                    <a:p>
                      <a:pPr algn="ctr" fontAlgn="b"/>
                      <a:r>
                        <a:rPr lang="fr-FR" sz="1200" u="none" strike="noStrike">
                          <a:effectLst/>
                        </a:rPr>
                        <a:t>40</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140332</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4.50E-05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4.50E+04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3.51E+03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3.12E+09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4147972400"/>
                  </a:ext>
                </a:extLst>
              </a:tr>
              <a:tr h="194504">
                <a:tc>
                  <a:txBody>
                    <a:bodyPr/>
                    <a:lstStyle/>
                    <a:p>
                      <a:pPr algn="ctr" fontAlgn="b"/>
                      <a:r>
                        <a:rPr lang="fr-FR" sz="1200" u="none" strike="noStrike">
                          <a:effectLst/>
                        </a:rPr>
                        <a:t>41</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143035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4.60E-05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4.60E+04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3.49E+03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3.11E+09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878092920"/>
                  </a:ext>
                </a:extLst>
              </a:tr>
              <a:tr h="194504">
                <a:tc>
                  <a:txBody>
                    <a:bodyPr/>
                    <a:lstStyle/>
                    <a:p>
                      <a:pPr algn="ctr" fontAlgn="b"/>
                      <a:r>
                        <a:rPr lang="fr-FR" sz="1200" u="none" strike="noStrike">
                          <a:effectLst/>
                        </a:rPr>
                        <a:t>42</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145812</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4.70E-05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4.70E+04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3.47E+03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3.10E+09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1252581966"/>
                  </a:ext>
                </a:extLst>
              </a:tr>
              <a:tr h="194504">
                <a:tc>
                  <a:txBody>
                    <a:bodyPr/>
                    <a:lstStyle/>
                    <a:p>
                      <a:pPr algn="ctr" fontAlgn="b"/>
                      <a:r>
                        <a:rPr lang="fr-FR" sz="1200" u="none" strike="noStrike">
                          <a:effectLst/>
                        </a:rPr>
                        <a:t>43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148626</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4.80E-05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4.80E+04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3.46E+03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3.10E+09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235602744"/>
                  </a:ext>
                </a:extLst>
              </a:tr>
              <a:tr h="194504">
                <a:tc>
                  <a:txBody>
                    <a:bodyPr/>
                    <a:lstStyle/>
                    <a:p>
                      <a:pPr algn="ctr" fontAlgn="b"/>
                      <a:r>
                        <a:rPr lang="fr-FR" sz="1200" u="none" strike="noStrike">
                          <a:effectLst/>
                        </a:rPr>
                        <a:t>44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151395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4.90E-05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4.90E+04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3.44E+03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3.09E+09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1793989172"/>
                  </a:ext>
                </a:extLst>
              </a:tr>
              <a:tr h="194504">
                <a:tc>
                  <a:txBody>
                    <a:bodyPr/>
                    <a:lstStyle/>
                    <a:p>
                      <a:pPr algn="ctr" fontAlgn="b"/>
                      <a:r>
                        <a:rPr lang="fr-FR" sz="1200" u="none" strike="noStrike">
                          <a:effectLst/>
                        </a:rPr>
                        <a:t>45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154118</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5.00E-05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5.00E+04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3.42E+03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3.08E+09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1605702690"/>
                  </a:ext>
                </a:extLst>
              </a:tr>
              <a:tr h="194504">
                <a:tc>
                  <a:txBody>
                    <a:bodyPr/>
                    <a:lstStyle/>
                    <a:p>
                      <a:pPr algn="ctr" fontAlgn="b"/>
                      <a:r>
                        <a:rPr lang="fr-FR" sz="1200" u="none" strike="noStrike">
                          <a:effectLst/>
                        </a:rPr>
                        <a:t>46</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156883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5.10E-05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5.10E+04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3.41E+03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3.08E+09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198530210"/>
                  </a:ext>
                </a:extLst>
              </a:tr>
              <a:tr h="194504">
                <a:tc>
                  <a:txBody>
                    <a:bodyPr/>
                    <a:lstStyle/>
                    <a:p>
                      <a:pPr algn="ctr" fontAlgn="b"/>
                      <a:r>
                        <a:rPr lang="fr-FR" sz="1200" u="none" strike="noStrike">
                          <a:effectLst/>
                        </a:rPr>
                        <a:t>47</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159625</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5.20E-05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5.20E+04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3.40E+03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3.07E+09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547334929"/>
                  </a:ext>
                </a:extLst>
              </a:tr>
              <a:tr h="194504">
                <a:tc>
                  <a:txBody>
                    <a:bodyPr/>
                    <a:lstStyle/>
                    <a:p>
                      <a:pPr algn="ctr" fontAlgn="b"/>
                      <a:r>
                        <a:rPr lang="fr-FR" sz="1200" u="none" strike="noStrike">
                          <a:effectLst/>
                        </a:rPr>
                        <a:t>48</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162326</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5.30E-05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5.30E+04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3.38E+03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3.06E+09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895827097"/>
                  </a:ext>
                </a:extLst>
              </a:tr>
              <a:tr h="194504">
                <a:tc>
                  <a:txBody>
                    <a:bodyPr/>
                    <a:lstStyle/>
                    <a:p>
                      <a:pPr algn="ctr" fontAlgn="b"/>
                      <a:r>
                        <a:rPr lang="fr-FR" sz="1200" u="none" strike="noStrike">
                          <a:effectLst/>
                        </a:rPr>
                        <a:t>49</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165048</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5.40E-05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5.40E+04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3.37E+03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3.06E+09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931643461"/>
                  </a:ext>
                </a:extLst>
              </a:tr>
              <a:tr h="194504">
                <a:tc>
                  <a:txBody>
                    <a:bodyPr/>
                    <a:lstStyle/>
                    <a:p>
                      <a:pPr algn="ctr" fontAlgn="b"/>
                      <a:r>
                        <a:rPr lang="fr-FR" sz="1200" u="none" strike="noStrike">
                          <a:effectLst/>
                        </a:rPr>
                        <a:t>50</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167823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5.50E-05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5.50E+04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3.36E+03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3.05E+09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237608994"/>
                  </a:ext>
                </a:extLst>
              </a:tr>
              <a:tr h="194504">
                <a:tc>
                  <a:txBody>
                    <a:bodyPr/>
                    <a:lstStyle/>
                    <a:p>
                      <a:pPr algn="ctr" fontAlgn="b"/>
                      <a:r>
                        <a:rPr lang="fr-FR" sz="1200" u="none" strike="noStrike">
                          <a:effectLst/>
                        </a:rPr>
                        <a:t>52</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173226</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5.70E-05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5.70E+04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3.33E+03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3.04E+09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002356354"/>
                  </a:ext>
                </a:extLst>
              </a:tr>
              <a:tr h="194504">
                <a:tc>
                  <a:txBody>
                    <a:bodyPr/>
                    <a:lstStyle/>
                    <a:p>
                      <a:pPr algn="ctr" fontAlgn="b"/>
                      <a:r>
                        <a:rPr lang="fr-FR" sz="1200" u="none" strike="noStrike">
                          <a:effectLst/>
                        </a:rPr>
                        <a:t>54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178638</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5.90E-05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5.90E+04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3.31E+03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3.03E+09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023172400"/>
                  </a:ext>
                </a:extLst>
              </a:tr>
              <a:tr h="194504">
                <a:tc>
                  <a:txBody>
                    <a:bodyPr/>
                    <a:lstStyle/>
                    <a:p>
                      <a:pPr algn="ctr" fontAlgn="b"/>
                      <a:r>
                        <a:rPr lang="fr-FR" sz="1200" u="none" strike="noStrike">
                          <a:effectLst/>
                        </a:rPr>
                        <a:t>56</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184156</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6.10E-05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6.10E+04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3.29E+03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3.02E+09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142851074"/>
                  </a:ext>
                </a:extLst>
              </a:tr>
              <a:tr h="194504">
                <a:tc>
                  <a:txBody>
                    <a:bodyPr/>
                    <a:lstStyle/>
                    <a:p>
                      <a:pPr algn="ctr" fontAlgn="b"/>
                      <a:r>
                        <a:rPr lang="fr-FR" sz="1200" u="none" strike="noStrike">
                          <a:effectLst/>
                        </a:rPr>
                        <a:t>58</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189722</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6.30E-05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6.30E+04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3.27E+03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3.01E+09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319897074"/>
                  </a:ext>
                </a:extLst>
              </a:tr>
              <a:tr h="194504">
                <a:tc>
                  <a:txBody>
                    <a:bodyPr/>
                    <a:lstStyle/>
                    <a:p>
                      <a:pPr algn="ctr" fontAlgn="b"/>
                      <a:r>
                        <a:rPr lang="fr-FR" sz="1200" u="none" strike="noStrike">
                          <a:effectLst/>
                        </a:rPr>
                        <a:t>60</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195126</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6.50E-05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6.50E+04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3.25E+03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3.00E+09</a:t>
                      </a:r>
                      <a:endParaRPr lang="fr-FR" sz="1200" b="0" i="0" u="none" strike="noStrike">
                        <a:solidFill>
                          <a:srgbClr val="000000"/>
                        </a:solidFill>
                        <a:effectLst/>
                        <a:latin typeface="+mj-lt"/>
                      </a:endParaRPr>
                    </a:p>
                  </a:txBody>
                  <a:tcPr marL="0" marR="0" marT="0" marB="0" anchor="b"/>
                </a:tc>
                <a:extLst>
                  <a:ext uri="{0D108BD9-81ED-4DB2-BD59-A6C34878D82A}">
                    <a16:rowId xmlns:a16="http://schemas.microsoft.com/office/drawing/2014/main" val="2068226952"/>
                  </a:ext>
                </a:extLst>
              </a:tr>
              <a:tr h="194504">
                <a:tc>
                  <a:txBody>
                    <a:bodyPr/>
                    <a:lstStyle/>
                    <a:p>
                      <a:pPr algn="ctr" fontAlgn="b"/>
                      <a:r>
                        <a:rPr lang="fr-FR" sz="1200" u="none" strike="noStrike">
                          <a:effectLst/>
                        </a:rPr>
                        <a:t>62</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200454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6.70E-05</a:t>
                      </a:r>
                      <a:endParaRPr lang="fr-FR" sz="1200" b="0" i="0" u="none" strike="noStrike" dirty="0">
                        <a:solidFill>
                          <a:srgbClr val="000000"/>
                        </a:solidFill>
                        <a:effectLst/>
                        <a:latin typeface="+mj-lt"/>
                      </a:endParaRPr>
                    </a:p>
                  </a:txBody>
                  <a:tcPr marL="0" marR="0" marT="0" marB="0" anchor="b"/>
                </a:tc>
                <a:tc>
                  <a:txBody>
                    <a:bodyPr/>
                    <a:lstStyle/>
                    <a:p>
                      <a:pPr algn="ctr" fontAlgn="b"/>
                      <a:r>
                        <a:rPr lang="fr-FR" sz="1200" u="none" strike="noStrike">
                          <a:effectLst/>
                        </a:rPr>
                        <a:t>6.70E+04</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a:effectLst/>
                        </a:rPr>
                        <a:t>3.23E+03</a:t>
                      </a:r>
                      <a:endParaRPr lang="fr-FR" sz="1200" b="0" i="0" u="none" strike="noStrike">
                        <a:solidFill>
                          <a:srgbClr val="000000"/>
                        </a:solidFill>
                        <a:effectLst/>
                        <a:latin typeface="+mj-lt"/>
                      </a:endParaRPr>
                    </a:p>
                  </a:txBody>
                  <a:tcPr marL="0" marR="0" marT="0" marB="0" anchor="b"/>
                </a:tc>
                <a:tc>
                  <a:txBody>
                    <a:bodyPr/>
                    <a:lstStyle/>
                    <a:p>
                      <a:pPr algn="ctr" fontAlgn="b"/>
                      <a:r>
                        <a:rPr lang="fr-FR" sz="1200" u="none" strike="noStrike" dirty="0">
                          <a:effectLst/>
                        </a:rPr>
                        <a:t>2.99E+09</a:t>
                      </a:r>
                      <a:endParaRPr lang="fr-FR" sz="1200" b="0" i="0" u="none" strike="noStrike" dirty="0">
                        <a:solidFill>
                          <a:srgbClr val="000000"/>
                        </a:solidFill>
                        <a:effectLst/>
                        <a:latin typeface="+mj-lt"/>
                      </a:endParaRPr>
                    </a:p>
                  </a:txBody>
                  <a:tcPr marL="0" marR="0" marT="0" marB="0" anchor="b"/>
                </a:tc>
                <a:extLst>
                  <a:ext uri="{0D108BD9-81ED-4DB2-BD59-A6C34878D82A}">
                    <a16:rowId xmlns:a16="http://schemas.microsoft.com/office/drawing/2014/main" val="2741221378"/>
                  </a:ext>
                </a:extLst>
              </a:tr>
            </a:tbl>
          </a:graphicData>
        </a:graphic>
      </p:graphicFrame>
      <p:sp>
        <p:nvSpPr>
          <p:cNvPr id="7" name="Rectangle 6"/>
          <p:cNvSpPr/>
          <p:nvPr/>
        </p:nvSpPr>
        <p:spPr>
          <a:xfrm>
            <a:off x="4356616" y="792813"/>
            <a:ext cx="1240260" cy="208438"/>
          </a:xfrm>
          <a:prstGeom prst="rect">
            <a:avLst/>
          </a:prstGeom>
          <a:noFill/>
          <a:ln w="28575">
            <a:solidFill>
              <a:srgbClr val="E50019"/>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8" name="Rectangle 7"/>
          <p:cNvSpPr/>
          <p:nvPr/>
        </p:nvSpPr>
        <p:spPr>
          <a:xfrm>
            <a:off x="4307100" y="6424465"/>
            <a:ext cx="1240260" cy="208438"/>
          </a:xfrm>
          <a:prstGeom prst="rect">
            <a:avLst/>
          </a:prstGeom>
          <a:noFill/>
          <a:ln w="28575">
            <a:solidFill>
              <a:srgbClr val="E50019"/>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cxnSp>
        <p:nvCxnSpPr>
          <p:cNvPr id="12" name="Straight Arrow Connector 11"/>
          <p:cNvCxnSpPr>
            <a:cxnSpLocks/>
          </p:cNvCxnSpPr>
          <p:nvPr/>
        </p:nvCxnSpPr>
        <p:spPr>
          <a:xfrm flipH="1">
            <a:off x="4469116" y="1105233"/>
            <a:ext cx="15240" cy="5246370"/>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460126" y="792813"/>
            <a:ext cx="1240260" cy="208438"/>
          </a:xfrm>
          <a:prstGeom prst="rect">
            <a:avLst/>
          </a:prstGeom>
          <a:noFill/>
          <a:ln w="28575">
            <a:solidFill>
              <a:srgbClr val="E50019"/>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sp>
        <p:nvSpPr>
          <p:cNvPr id="14" name="Rectangle 13"/>
          <p:cNvSpPr/>
          <p:nvPr/>
        </p:nvSpPr>
        <p:spPr>
          <a:xfrm>
            <a:off x="7410610" y="6424465"/>
            <a:ext cx="1240260" cy="208438"/>
          </a:xfrm>
          <a:prstGeom prst="rect">
            <a:avLst/>
          </a:prstGeom>
          <a:noFill/>
          <a:ln w="28575">
            <a:solidFill>
              <a:srgbClr val="E50019"/>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cxnSp>
        <p:nvCxnSpPr>
          <p:cNvPr id="15" name="Straight Arrow Connector 14"/>
          <p:cNvCxnSpPr>
            <a:cxnSpLocks/>
          </p:cNvCxnSpPr>
          <p:nvPr/>
        </p:nvCxnSpPr>
        <p:spPr>
          <a:xfrm flipH="1">
            <a:off x="7572626" y="1097280"/>
            <a:ext cx="15240" cy="5246370"/>
          </a:xfrm>
          <a:prstGeom prst="straightConnector1">
            <a:avLst/>
          </a:prstGeom>
          <a:ln w="28575">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3974730" y="3351133"/>
                <a:ext cx="952500" cy="369332"/>
              </a:xfrm>
              <a:prstGeom prst="rect">
                <a:avLst/>
              </a:prstGeom>
              <a:noFill/>
            </p:spPr>
            <p:txBody>
              <a:bodyPr wrap="square" rtlCol="0">
                <a:spAutoFit/>
              </a:bodyPr>
              <a:lstStyle/>
              <a:p>
                <a14:m>
                  <m:oMath xmlns:m="http://schemas.openxmlformats.org/officeDocument/2006/math">
                    <m:r>
                      <a:rPr lang="fr-FR" i="1" smtClean="0">
                        <a:solidFill>
                          <a:srgbClr val="3E4A83"/>
                        </a:solidFill>
                        <a:latin typeface="Cambria Math" panose="02040503050406030204" pitchFamily="18" charset="0"/>
                        <a:ea typeface="Cambria Math" panose="02040503050406030204" pitchFamily="18" charset="0"/>
                      </a:rPr>
                      <m:t>×</m:t>
                    </m:r>
                  </m:oMath>
                </a14:m>
                <a:r>
                  <a:rPr lang="fr-FR" dirty="0">
                    <a:solidFill>
                      <a:srgbClr val="3E4A83"/>
                    </a:solidFill>
                  </a:rPr>
                  <a:t>3</a:t>
                </a:r>
              </a:p>
            </p:txBody>
          </p:sp>
        </mc:Choice>
        <mc:Fallback xmlns="">
          <p:sp>
            <p:nvSpPr>
              <p:cNvPr id="16" name="TextBox 15"/>
              <p:cNvSpPr txBox="1">
                <a:spLocks noRot="1" noChangeAspect="1" noMove="1" noResize="1" noEditPoints="1" noAdjustHandles="1" noChangeArrowheads="1" noChangeShapeType="1" noTextEdit="1"/>
              </p:cNvSpPr>
              <p:nvPr/>
            </p:nvSpPr>
            <p:spPr>
              <a:xfrm>
                <a:off x="3974730" y="3351133"/>
                <a:ext cx="952500" cy="369332"/>
              </a:xfrm>
              <a:prstGeom prst="rect">
                <a:avLst/>
              </a:prstGeom>
              <a:blipFill>
                <a:blip r:embed="rId2"/>
                <a:stretch>
                  <a:fillRect t="-10000" b="-26667"/>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7046860" y="3347797"/>
                <a:ext cx="952500" cy="369332"/>
              </a:xfrm>
              <a:prstGeom prst="rect">
                <a:avLst/>
              </a:prstGeom>
              <a:noFill/>
            </p:spPr>
            <p:txBody>
              <a:bodyPr wrap="square" rtlCol="0">
                <a:spAutoFit/>
              </a:bodyPr>
              <a:lstStyle/>
              <a:p>
                <a14:m>
                  <m:oMath xmlns:m="http://schemas.openxmlformats.org/officeDocument/2006/math">
                    <m:r>
                      <a:rPr lang="fr-FR" i="1" smtClean="0">
                        <a:solidFill>
                          <a:srgbClr val="3E4A83"/>
                        </a:solidFill>
                        <a:latin typeface="Cambria Math" panose="02040503050406030204" pitchFamily="18" charset="0"/>
                        <a:ea typeface="Cambria Math" panose="02040503050406030204" pitchFamily="18" charset="0"/>
                      </a:rPr>
                      <m:t>×</m:t>
                    </m:r>
                  </m:oMath>
                </a14:m>
                <a:r>
                  <a:rPr lang="fr-FR" dirty="0">
                    <a:solidFill>
                      <a:srgbClr val="3E4A83"/>
                    </a:solidFill>
                  </a:rPr>
                  <a:t>4</a:t>
                </a:r>
              </a:p>
            </p:txBody>
          </p:sp>
        </mc:Choice>
        <mc:Fallback xmlns="">
          <p:sp>
            <p:nvSpPr>
              <p:cNvPr id="17" name="TextBox 16"/>
              <p:cNvSpPr txBox="1">
                <a:spLocks noRot="1" noChangeAspect="1" noMove="1" noResize="1" noEditPoints="1" noAdjustHandles="1" noChangeArrowheads="1" noChangeShapeType="1" noTextEdit="1"/>
              </p:cNvSpPr>
              <p:nvPr/>
            </p:nvSpPr>
            <p:spPr>
              <a:xfrm>
                <a:off x="7046860" y="3347797"/>
                <a:ext cx="952500" cy="369332"/>
              </a:xfrm>
              <a:prstGeom prst="rect">
                <a:avLst/>
              </a:prstGeom>
              <a:blipFill>
                <a:blip r:embed="rId3"/>
                <a:stretch>
                  <a:fillRect t="-8197" b="-24590"/>
                </a:stretch>
              </a:blipFill>
            </p:spPr>
            <p:txBody>
              <a:bodyPr/>
              <a:lstStyle/>
              <a:p>
                <a:r>
                  <a:rPr lang="fr-FR">
                    <a:noFill/>
                  </a:rPr>
                  <a:t> </a:t>
                </a:r>
              </a:p>
            </p:txBody>
          </p:sp>
        </mc:Fallback>
      </mc:AlternateContent>
      <p:sp>
        <p:nvSpPr>
          <p:cNvPr id="5" name="Footer Placeholder 4">
            <a:extLst>
              <a:ext uri="{FF2B5EF4-FFF2-40B4-BE49-F238E27FC236}">
                <a16:creationId xmlns:a16="http://schemas.microsoft.com/office/drawing/2014/main" id="{6241F003-59F7-48B6-98DA-D651693FFAC5}"/>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302965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6"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16BA7A-CF0A-401B-8C1B-2645EF4FB079}"/>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0FAE51A3-14AB-4041-83C3-3E114AB7FF88}"/>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2B23B9F9-6B86-4C1E-919D-347CAC6093CC}"/>
              </a:ext>
            </a:extLst>
          </p:cNvPr>
          <p:cNvSpPr>
            <a:spLocks noGrp="1"/>
          </p:cNvSpPr>
          <p:nvPr>
            <p:ph type="sldNum" sz="quarter" idx="12"/>
          </p:nvPr>
        </p:nvSpPr>
        <p:spPr/>
        <p:txBody>
          <a:bodyPr/>
          <a:lstStyle/>
          <a:p>
            <a:fld id="{0CBC77A0-1F4E-42FF-9FFC-F45C3A64AF90}" type="slidenum">
              <a:rPr lang="fr-FR" smtClean="0"/>
              <a:t>52</a:t>
            </a:fld>
            <a:endParaRPr lang="fr-FR"/>
          </a:p>
        </p:txBody>
      </p:sp>
      <p:sp>
        <p:nvSpPr>
          <p:cNvPr id="5" name="Title 4">
            <a:extLst>
              <a:ext uri="{FF2B5EF4-FFF2-40B4-BE49-F238E27FC236}">
                <a16:creationId xmlns:a16="http://schemas.microsoft.com/office/drawing/2014/main" id="{F61A539F-884E-430D-BFD4-D0DDF6E2E1C6}"/>
              </a:ext>
            </a:extLst>
          </p:cNvPr>
          <p:cNvSpPr>
            <a:spLocks noGrp="1"/>
          </p:cNvSpPr>
          <p:nvPr>
            <p:ph type="title"/>
          </p:nvPr>
        </p:nvSpPr>
        <p:spPr/>
        <p:txBody>
          <a:bodyPr/>
          <a:lstStyle/>
          <a:p>
            <a:r>
              <a:rPr lang="fr-FR" dirty="0"/>
              <a:t>Target </a:t>
            </a:r>
            <a:r>
              <a:rPr lang="fr-FR" dirty="0" err="1"/>
              <a:t>evolution</a:t>
            </a:r>
            <a:endParaRPr lang="en-US" dirty="0"/>
          </a:p>
        </p:txBody>
      </p:sp>
      <p:pic>
        <p:nvPicPr>
          <p:cNvPr id="6146" name="Picture 2" descr="Sortie diagramme">
            <a:extLst>
              <a:ext uri="{FF2B5EF4-FFF2-40B4-BE49-F238E27FC236}">
                <a16:creationId xmlns:a16="http://schemas.microsoft.com/office/drawing/2014/main" id="{A2B33DC9-C68C-4458-9272-50D9AD340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200" y="1113282"/>
            <a:ext cx="6973824" cy="523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5642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53</a:t>
            </a:fld>
            <a:endParaRPr lang="fr-FR"/>
          </a:p>
        </p:txBody>
      </p:sp>
      <mc:AlternateContent xmlns:mc="http://schemas.openxmlformats.org/markup-compatibility/2006" xmlns:a14="http://schemas.microsoft.com/office/drawing/2010/main">
        <mc:Choice Requires="a14">
          <p:sp>
            <p:nvSpPr>
              <p:cNvPr id="5" name="Title 4"/>
              <p:cNvSpPr>
                <a:spLocks noGrp="1"/>
              </p:cNvSpPr>
              <p:nvPr>
                <p:ph type="title"/>
              </p:nvPr>
            </p:nvSpPr>
            <p:spPr/>
            <p:txBody>
              <a:bodyPr/>
              <a:lstStyle/>
              <a:p>
                <a:r>
                  <a:rPr lang="fr-FR" b="1" dirty="0" err="1"/>
                  <a:t>Analysis</a:t>
                </a:r>
                <a:r>
                  <a:rPr lang="fr-FR" b="1" dirty="0"/>
                  <a:t> - </a:t>
                </a:r>
                <a14:m>
                  <m:oMath xmlns:m="http://schemas.openxmlformats.org/officeDocument/2006/math">
                    <m:r>
                      <a:rPr lang="fr-FR" b="1" i="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r>
                      <a:rPr lang="fr-FR" b="1" i="1">
                        <a:latin typeface="Cambria Math" panose="02040503050406030204" pitchFamily="18" charset="0"/>
                      </a:rPr>
                      <m:t> </m:t>
                    </m:r>
                  </m:oMath>
                </a14:m>
                <a:r>
                  <a:rPr lang="fr-FR" b="1" dirty="0"/>
                  <a:t>- </a:t>
                </a:r>
                <a:r>
                  <a:rPr lang="en-US" b="1" baseline="30000" dirty="0"/>
                  <a:t>100</a:t>
                </a:r>
                <a:r>
                  <a:rPr lang="en-US" b="1" dirty="0"/>
                  <a:t>Nb</a:t>
                </a:r>
                <a:endParaRPr lang="fr-FR" dirty="0"/>
              </a:p>
            </p:txBody>
          </p:sp>
        </mc:Choice>
        <mc:Fallback xmlns="">
          <p:sp>
            <p:nvSpPr>
              <p:cNvPr id="5" name="Title 4"/>
              <p:cNvSpPr>
                <a:spLocks noGrp="1" noRot="1" noChangeAspect="1" noMove="1" noResize="1" noEditPoints="1" noAdjustHandles="1" noChangeArrowheads="1" noChangeShapeType="1" noTextEdit="1"/>
              </p:cNvSpPr>
              <p:nvPr>
                <p:ph type="title"/>
              </p:nvPr>
            </p:nvSpPr>
            <p:spPr>
              <a:blipFill>
                <a:blip r:embed="rId3"/>
                <a:stretch>
                  <a:fillRect l="-2273" t="-14685"/>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7836" y="3515599"/>
            <a:ext cx="3616531" cy="27123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197" y="3515600"/>
            <a:ext cx="3616531" cy="271239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5397" y="781415"/>
            <a:ext cx="3616531" cy="27123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7034" y="682354"/>
            <a:ext cx="3616531" cy="2712398"/>
          </a:xfrm>
          <a:prstGeom prst="rect">
            <a:avLst/>
          </a:prstGeom>
        </p:spPr>
      </p:pic>
      <p:sp>
        <p:nvSpPr>
          <p:cNvPr id="10" name="Rectangle 9"/>
          <p:cNvSpPr/>
          <p:nvPr/>
        </p:nvSpPr>
        <p:spPr>
          <a:xfrm>
            <a:off x="4249875" y="1800864"/>
            <a:ext cx="2197959" cy="3539430"/>
          </a:xfrm>
          <a:prstGeom prst="rect">
            <a:avLst/>
          </a:prstGeom>
        </p:spPr>
        <p:txBody>
          <a:bodyPr wrap="square">
            <a:spAutoFit/>
          </a:bodyPr>
          <a:lstStyle/>
          <a:p>
            <a:r>
              <a:rPr lang="fr-FR" sz="1400" b="1" dirty="0"/>
              <a:t>t₁/₂ = 11.06 ± 0.10 µs</a:t>
            </a:r>
          </a:p>
          <a:p>
            <a:r>
              <a:rPr lang="fr-FR" sz="1400" dirty="0"/>
              <a:t>χ² / </a:t>
            </a:r>
            <a:r>
              <a:rPr lang="fr-FR" sz="1400" dirty="0" err="1"/>
              <a:t>ndf</a:t>
            </a:r>
            <a:r>
              <a:rPr lang="fr-FR" sz="1400" dirty="0"/>
              <a:t> = 2.14</a:t>
            </a:r>
          </a:p>
          <a:p>
            <a:r>
              <a:rPr lang="fr-FR" sz="1400" dirty="0"/>
              <a:t>p-value = 2.145e-06</a:t>
            </a:r>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r>
              <a:rPr lang="fr-FR" sz="1400" b="1" dirty="0"/>
              <a:t>t₁/₂= 11.15 ± 0.10 µs</a:t>
            </a:r>
          </a:p>
          <a:p>
            <a:r>
              <a:rPr lang="fr-FR" sz="1400" dirty="0"/>
              <a:t>χ² / </a:t>
            </a:r>
            <a:r>
              <a:rPr lang="fr-FR" sz="1400" dirty="0" err="1"/>
              <a:t>ndf</a:t>
            </a:r>
            <a:r>
              <a:rPr lang="fr-FR" sz="1400" dirty="0"/>
              <a:t> = 3.91</a:t>
            </a:r>
          </a:p>
          <a:p>
            <a:r>
              <a:rPr lang="fr-FR" sz="1400" dirty="0"/>
              <a:t>p-value = 2.987e-16</a:t>
            </a:r>
          </a:p>
        </p:txBody>
      </p:sp>
      <p:sp>
        <p:nvSpPr>
          <p:cNvPr id="11" name="Rectangle 10"/>
          <p:cNvSpPr/>
          <p:nvPr/>
        </p:nvSpPr>
        <p:spPr>
          <a:xfrm>
            <a:off x="10083457" y="1693142"/>
            <a:ext cx="2753411" cy="3754874"/>
          </a:xfrm>
          <a:prstGeom prst="rect">
            <a:avLst/>
          </a:prstGeom>
        </p:spPr>
        <p:txBody>
          <a:bodyPr wrap="square">
            <a:spAutoFit/>
          </a:bodyPr>
          <a:lstStyle/>
          <a:p>
            <a:r>
              <a:rPr lang="fr-FR" sz="1400" b="1" dirty="0"/>
              <a:t>t₁/₂ = 9.83 ± 0.15 µs</a:t>
            </a:r>
          </a:p>
          <a:p>
            <a:r>
              <a:rPr lang="fr-FR" sz="1400" dirty="0"/>
              <a:t>χ² / </a:t>
            </a:r>
            <a:r>
              <a:rPr lang="fr-FR" sz="1400" dirty="0" err="1"/>
              <a:t>ndf</a:t>
            </a:r>
            <a:r>
              <a:rPr lang="fr-FR" sz="1400" dirty="0"/>
              <a:t>  = 1.31</a:t>
            </a:r>
          </a:p>
          <a:p>
            <a:r>
              <a:rPr lang="fr-FR" sz="1400" dirty="0"/>
              <a:t>p-value = 6.427e-02</a:t>
            </a:r>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r>
              <a:rPr lang="fr-FR" sz="1400" b="1" dirty="0"/>
              <a:t>t₁/₂= 10.09 ± 0.18 µs</a:t>
            </a:r>
          </a:p>
          <a:p>
            <a:r>
              <a:rPr lang="fr-FR" sz="1400" dirty="0"/>
              <a:t>χ² / </a:t>
            </a:r>
            <a:r>
              <a:rPr lang="fr-FR" sz="1400" dirty="0" err="1"/>
              <a:t>ndf</a:t>
            </a:r>
            <a:r>
              <a:rPr lang="fr-FR" sz="1400" dirty="0"/>
              <a:t> = 3.34</a:t>
            </a:r>
          </a:p>
          <a:p>
            <a:r>
              <a:rPr lang="fr-FR" sz="1400" dirty="0"/>
              <a:t>p-value = 4.996e-15</a:t>
            </a:r>
          </a:p>
        </p:txBody>
      </p:sp>
    </p:spTree>
    <p:extLst>
      <p:ext uri="{BB962C8B-B14F-4D97-AF65-F5344CB8AC3E}">
        <p14:creationId xmlns:p14="http://schemas.microsoft.com/office/powerpoint/2010/main" val="1673977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54</a:t>
            </a:fld>
            <a:endParaRPr lang="fr-FR"/>
          </a:p>
        </p:txBody>
      </p:sp>
      <mc:AlternateContent xmlns:mc="http://schemas.openxmlformats.org/markup-compatibility/2006" xmlns:a14="http://schemas.microsoft.com/office/drawing/2010/main">
        <mc:Choice Requires="a14">
          <p:sp>
            <p:nvSpPr>
              <p:cNvPr id="5" name="Title 4"/>
              <p:cNvSpPr>
                <a:spLocks noGrp="1"/>
              </p:cNvSpPr>
              <p:nvPr>
                <p:ph type="title"/>
              </p:nvPr>
            </p:nvSpPr>
            <p:spPr/>
            <p:txBody>
              <a:bodyPr/>
              <a:lstStyle/>
              <a:p>
                <a:r>
                  <a:rPr lang="fr-FR" b="1" dirty="0" err="1"/>
                  <a:t>Analysis</a:t>
                </a:r>
                <a:r>
                  <a:rPr lang="fr-FR" b="1" dirty="0"/>
                  <a:t> - </a:t>
                </a:r>
                <a14:m>
                  <m:oMath xmlns:m="http://schemas.openxmlformats.org/officeDocument/2006/math">
                    <m:r>
                      <a:rPr lang="fr-FR" b="1" i="0">
                        <a:latin typeface="Cambria Math" panose="02040503050406030204" pitchFamily="18" charset="0"/>
                      </a:rPr>
                      <m:t>𝚫</m:t>
                    </m:r>
                    <m:sSub>
                      <m:sSubPr>
                        <m:ctrlPr>
                          <a:rPr lang="fr-FR" b="1" i="1">
                            <a:latin typeface="Cambria Math" panose="02040503050406030204" pitchFamily="18" charset="0"/>
                          </a:rPr>
                        </m:ctrlPr>
                      </m:sSubPr>
                      <m:e>
                        <m:r>
                          <a:rPr lang="fr-FR" b="1" i="0">
                            <a:latin typeface="Cambria Math" panose="02040503050406030204" pitchFamily="18" charset="0"/>
                          </a:rPr>
                          <m:t>𝐭</m:t>
                        </m:r>
                      </m:e>
                      <m:sub>
                        <m:r>
                          <a:rPr lang="fr-FR" b="1" i="0">
                            <a:latin typeface="Cambria Math" panose="02040503050406030204" pitchFamily="18" charset="0"/>
                          </a:rPr>
                          <m:t>𝐆𝐚𝐭𝐞</m:t>
                        </m:r>
                      </m:sub>
                    </m:sSub>
                    <m:r>
                      <a:rPr lang="fr-FR" b="1" i="1">
                        <a:latin typeface="Cambria Math" panose="02040503050406030204" pitchFamily="18" charset="0"/>
                      </a:rPr>
                      <m:t> </m:t>
                    </m:r>
                  </m:oMath>
                </a14:m>
                <a:r>
                  <a:rPr lang="fr-FR" b="1" dirty="0"/>
                  <a:t>- </a:t>
                </a:r>
                <a:r>
                  <a:rPr lang="en-US" b="1" baseline="30000" dirty="0"/>
                  <a:t>100</a:t>
                </a:r>
                <a:r>
                  <a:rPr lang="en-US" b="1" dirty="0"/>
                  <a:t>Nb</a:t>
                </a:r>
                <a:endParaRPr lang="fr-FR" dirty="0"/>
              </a:p>
            </p:txBody>
          </p:sp>
        </mc:Choice>
        <mc:Fallback xmlns="">
          <p:sp>
            <p:nvSpPr>
              <p:cNvPr id="5" name="Title 4"/>
              <p:cNvSpPr>
                <a:spLocks noGrp="1" noRot="1" noChangeAspect="1" noMove="1" noResize="1" noEditPoints="1" noAdjustHandles="1" noChangeArrowheads="1" noChangeShapeType="1" noTextEdit="1"/>
              </p:cNvSpPr>
              <p:nvPr>
                <p:ph type="title"/>
              </p:nvPr>
            </p:nvSpPr>
            <p:spPr>
              <a:blipFill>
                <a:blip r:embed="rId3"/>
                <a:stretch>
                  <a:fillRect l="-2273" t="-14685"/>
                </a:stretch>
              </a:blipFill>
            </p:spPr>
            <p:txBody>
              <a:bodyPr/>
              <a:lstStyle/>
              <a:p>
                <a:r>
                  <a:rPr lang="en-US">
                    <a:noFill/>
                  </a:rPr>
                  <a:t> </a:t>
                </a:r>
              </a:p>
            </p:txBody>
          </p:sp>
        </mc:Fallback>
      </mc:AlternateContent>
      <p:sp>
        <p:nvSpPr>
          <p:cNvPr id="10" name="Rectangle 9"/>
          <p:cNvSpPr/>
          <p:nvPr/>
        </p:nvSpPr>
        <p:spPr>
          <a:xfrm>
            <a:off x="4249875" y="1800864"/>
            <a:ext cx="2197959" cy="3539430"/>
          </a:xfrm>
          <a:prstGeom prst="rect">
            <a:avLst/>
          </a:prstGeom>
        </p:spPr>
        <p:txBody>
          <a:bodyPr wrap="square">
            <a:spAutoFit/>
          </a:bodyPr>
          <a:lstStyle/>
          <a:p>
            <a:r>
              <a:rPr lang="fr-FR" sz="1400" b="1" dirty="0"/>
              <a:t>t₁/₂ = 11.79 ± 0.16 µs</a:t>
            </a:r>
          </a:p>
          <a:p>
            <a:r>
              <a:rPr lang="fr-FR" sz="1400" dirty="0"/>
              <a:t>χ² / </a:t>
            </a:r>
            <a:r>
              <a:rPr lang="fr-FR" sz="1400" dirty="0" err="1"/>
              <a:t>ndf</a:t>
            </a:r>
            <a:r>
              <a:rPr lang="fr-FR" sz="1400" dirty="0"/>
              <a:t> = 1.35 </a:t>
            </a:r>
          </a:p>
          <a:p>
            <a:r>
              <a:rPr lang="fr-FR" sz="1400" dirty="0"/>
              <a:t>p-value = 6.427e-02</a:t>
            </a:r>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r>
              <a:rPr lang="fr-FR" sz="1400" b="1" dirty="0"/>
              <a:t>t₁/₂= 12.00 ± 0.16 µs</a:t>
            </a:r>
          </a:p>
          <a:p>
            <a:r>
              <a:rPr lang="fr-FR" sz="1400" dirty="0"/>
              <a:t>χ² / </a:t>
            </a:r>
            <a:r>
              <a:rPr lang="fr-FR" sz="1400" dirty="0" err="1"/>
              <a:t>ndf</a:t>
            </a:r>
            <a:r>
              <a:rPr lang="fr-FR" sz="1400" dirty="0"/>
              <a:t> = 3.06</a:t>
            </a:r>
          </a:p>
          <a:p>
            <a:r>
              <a:rPr lang="fr-FR" sz="1400" dirty="0"/>
              <a:t>p-value = 9.947e-11</a:t>
            </a:r>
          </a:p>
        </p:txBody>
      </p:sp>
      <p:sp>
        <p:nvSpPr>
          <p:cNvPr id="11" name="Rectangle 10"/>
          <p:cNvSpPr/>
          <p:nvPr/>
        </p:nvSpPr>
        <p:spPr>
          <a:xfrm>
            <a:off x="10083457" y="1693142"/>
            <a:ext cx="2753411" cy="3754874"/>
          </a:xfrm>
          <a:prstGeom prst="rect">
            <a:avLst/>
          </a:prstGeom>
        </p:spPr>
        <p:txBody>
          <a:bodyPr wrap="square">
            <a:spAutoFit/>
          </a:bodyPr>
          <a:lstStyle/>
          <a:p>
            <a:r>
              <a:rPr lang="fr-FR" sz="1400" b="1" dirty="0"/>
              <a:t>t₁/₂ = 10.39 ± 0.22 µs</a:t>
            </a:r>
          </a:p>
          <a:p>
            <a:r>
              <a:rPr lang="fr-FR" sz="1400" dirty="0"/>
              <a:t>χ² / </a:t>
            </a:r>
            <a:r>
              <a:rPr lang="fr-FR" sz="1400" dirty="0" err="1"/>
              <a:t>ndf</a:t>
            </a:r>
            <a:r>
              <a:rPr lang="fr-FR" sz="1400" dirty="0"/>
              <a:t>  = 1. 16</a:t>
            </a:r>
          </a:p>
          <a:p>
            <a:r>
              <a:rPr lang="fr-FR" sz="1400" dirty="0"/>
              <a:t>p-value = 2.163e-01</a:t>
            </a:r>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r>
              <a:rPr lang="fr-FR" sz="1400" b="1" dirty="0"/>
              <a:t>t₁/₂= 11.64 ± 0.31 µs</a:t>
            </a:r>
          </a:p>
          <a:p>
            <a:r>
              <a:rPr lang="fr-FR" sz="1400" dirty="0"/>
              <a:t>χ² / </a:t>
            </a:r>
            <a:r>
              <a:rPr lang="fr-FR" sz="1400" dirty="0" err="1"/>
              <a:t>ndf</a:t>
            </a:r>
            <a:r>
              <a:rPr lang="fr-FR" sz="1400" dirty="0"/>
              <a:t> = 2.11</a:t>
            </a:r>
          </a:p>
          <a:p>
            <a:r>
              <a:rPr lang="fr-FR" sz="1400" dirty="0"/>
              <a:t>p-value = 5.271e-5</a:t>
            </a:r>
          </a:p>
        </p:txBody>
      </p:sp>
      <p:pic>
        <p:nvPicPr>
          <p:cNvPr id="13" name="Picture 12">
            <a:extLst>
              <a:ext uri="{FF2B5EF4-FFF2-40B4-BE49-F238E27FC236}">
                <a16:creationId xmlns:a16="http://schemas.microsoft.com/office/drawing/2014/main" id="{F5181066-EC30-4973-8803-B85D7E9EC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97" y="795425"/>
            <a:ext cx="3626899" cy="2720174"/>
          </a:xfrm>
          <a:prstGeom prst="rect">
            <a:avLst/>
          </a:prstGeom>
        </p:spPr>
      </p:pic>
      <p:pic>
        <p:nvPicPr>
          <p:cNvPr id="15" name="Picture 14">
            <a:extLst>
              <a:ext uri="{FF2B5EF4-FFF2-40B4-BE49-F238E27FC236}">
                <a16:creationId xmlns:a16="http://schemas.microsoft.com/office/drawing/2014/main" id="{31DCCF47-23AC-455C-9B47-C978A20039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59" y="3515599"/>
            <a:ext cx="3626899" cy="2720174"/>
          </a:xfrm>
          <a:prstGeom prst="rect">
            <a:avLst/>
          </a:prstGeom>
        </p:spPr>
      </p:pic>
      <p:pic>
        <p:nvPicPr>
          <p:cNvPr id="17" name="Picture 16">
            <a:extLst>
              <a:ext uri="{FF2B5EF4-FFF2-40B4-BE49-F238E27FC236}">
                <a16:creationId xmlns:a16="http://schemas.microsoft.com/office/drawing/2014/main" id="{2F1B5F4E-BB8B-4B6C-A7E6-689C4F56CD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7701" y="749949"/>
            <a:ext cx="3626899" cy="2720174"/>
          </a:xfrm>
          <a:prstGeom prst="rect">
            <a:avLst/>
          </a:prstGeom>
        </p:spPr>
      </p:pic>
      <p:pic>
        <p:nvPicPr>
          <p:cNvPr id="19" name="Picture 18">
            <a:extLst>
              <a:ext uri="{FF2B5EF4-FFF2-40B4-BE49-F238E27FC236}">
                <a16:creationId xmlns:a16="http://schemas.microsoft.com/office/drawing/2014/main" id="{5C1C4E6B-78C6-4CEA-8866-2784006E28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7701" y="3515599"/>
            <a:ext cx="3626899" cy="2720174"/>
          </a:xfrm>
          <a:prstGeom prst="rect">
            <a:avLst/>
          </a:prstGeom>
        </p:spPr>
      </p:pic>
    </p:spTree>
    <p:extLst>
      <p:ext uri="{BB962C8B-B14F-4D97-AF65-F5344CB8AC3E}">
        <p14:creationId xmlns:p14="http://schemas.microsoft.com/office/powerpoint/2010/main" val="21045895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4" name="Title 3"/>
          <p:cNvSpPr>
            <a:spLocks noGrp="1"/>
          </p:cNvSpPr>
          <p:nvPr>
            <p:ph type="title"/>
          </p:nvPr>
        </p:nvSpPr>
        <p:spPr/>
        <p:txBody>
          <a:bodyPr/>
          <a:lstStyle/>
          <a:p>
            <a:r>
              <a:rPr lang="en-US" b="1" baseline="30000" dirty="0">
                <a:solidFill>
                  <a:srgbClr val="009900"/>
                </a:solidFill>
              </a:rPr>
              <a:t>88</a:t>
            </a:r>
            <a:r>
              <a:rPr lang="en-US" b="1" dirty="0">
                <a:solidFill>
                  <a:srgbClr val="009900"/>
                </a:solidFill>
              </a:rPr>
              <a:t>Br</a:t>
            </a:r>
            <a:endParaRPr lang="fr-FR" dirty="0">
              <a:solidFill>
                <a:srgbClr val="0099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6816" y="2661005"/>
            <a:ext cx="5575806" cy="4181854"/>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266719" y="314036"/>
                <a:ext cx="6096000" cy="95910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fr-FR" sz="1800" b="1" i="1"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ctrlPr>
                      </m:sSubPr>
                      <m:e>
                        <m:r>
                          <a:rPr kumimoji="0" lang="fr-FR" sz="18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𝐭</m:t>
                        </m:r>
                      </m:e>
                      <m:sub>
                        <m:r>
                          <a:rPr kumimoji="0" lang="fr-FR" sz="18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𝟏</m:t>
                        </m:r>
                        <m:r>
                          <a:rPr kumimoji="0" lang="fr-FR" sz="18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𝟐</m:t>
                        </m:r>
                      </m:sub>
                    </m:sSub>
                  </m:oMath>
                </a14:m>
                <a:r>
                  <a:rPr kumimoji="0" lang="fr-FR" sz="1800" b="1" i="0" u="none" strike="noStrike" kern="1200" cap="none" spc="0" normalizeH="0" baseline="0" noProof="0" dirty="0">
                    <a:ln>
                      <a:noFill/>
                    </a:ln>
                    <a:solidFill>
                      <a:srgbClr val="262626"/>
                    </a:solidFill>
                    <a:effectLst/>
                    <a:uLnTx/>
                    <a:uFillTx/>
                    <a:latin typeface="Poppins"/>
                    <a:ea typeface="+mn-ea"/>
                    <a:cs typeface="+mn-cs"/>
                  </a:rPr>
                  <a:t>= 5.3 ± 0.3 µs </a:t>
                </a:r>
                <a:r>
                  <a:rPr kumimoji="0" lang="fr-FR" sz="1800" b="0" i="0" u="none" strike="noStrike" kern="1200" cap="none" spc="0" normalizeH="0" baseline="0" noProof="0" dirty="0">
                    <a:ln>
                      <a:noFill/>
                    </a:ln>
                    <a:solidFill>
                      <a:srgbClr val="262626"/>
                    </a:solidFill>
                    <a:effectLst/>
                    <a:uLnTx/>
                    <a:uFillTx/>
                    <a:latin typeface="Poppins"/>
                    <a:ea typeface="+mn-ea"/>
                    <a:cs typeface="+mn-cs"/>
                  </a:rPr>
                  <a:t>(IAEA)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vs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Fit </a:t>
                </a:r>
                <a:r>
                  <a:rPr kumimoji="0" lang="fr-FR" sz="1800" b="0" i="0" u="none" strike="noStrike" kern="1200" cap="none" spc="0" normalizeH="0" baseline="0" noProof="0" dirty="0" err="1">
                    <a:ln>
                      <a:noFill/>
                    </a:ln>
                    <a:solidFill>
                      <a:srgbClr val="262626"/>
                    </a:solidFill>
                    <a:effectLst/>
                    <a:uLnTx/>
                    <a:uFillTx/>
                    <a:latin typeface="Poppins"/>
                    <a:ea typeface="+mn-ea"/>
                    <a:cs typeface="+mn-cs"/>
                  </a:rPr>
                  <a:t>experimental</a:t>
                </a:r>
                <a:r>
                  <a:rPr kumimoji="0" lang="fr-FR" sz="1800" b="0" i="0" u="none" strike="noStrike" kern="1200" cap="none" spc="0" normalizeH="0" baseline="0" noProof="0" dirty="0">
                    <a:ln>
                      <a:noFill/>
                    </a:ln>
                    <a:solidFill>
                      <a:srgbClr val="262626"/>
                    </a:solidFill>
                    <a:effectLst/>
                    <a:uLnTx/>
                    <a:uFillTx/>
                    <a:latin typeface="Poppins"/>
                    <a:ea typeface="+mn-ea"/>
                    <a:cs typeface="+mn-cs"/>
                  </a:rPr>
                  <a:t> data </a:t>
                </a:r>
                <a:r>
                  <a:rPr kumimoji="0" lang="fr-FR" sz="1800" b="0" i="0" u="none" strike="noStrike" kern="1200" cap="none" spc="0" normalizeH="0" baseline="0" noProof="0" dirty="0" err="1">
                    <a:ln>
                      <a:noFill/>
                    </a:ln>
                    <a:solidFill>
                      <a:srgbClr val="262626"/>
                    </a:solidFill>
                    <a:effectLst/>
                    <a:uLnTx/>
                    <a:uFillTx/>
                    <a:latin typeface="Poppins"/>
                    <a:ea typeface="+mn-ea"/>
                    <a:cs typeface="+mn-cs"/>
                  </a:rPr>
                  <a:t>with</a:t>
                </a:r>
                <a:r>
                  <a:rPr kumimoji="0" lang="fr-FR" sz="1800" b="0" i="0" u="none" strike="noStrike" kern="1200" cap="none" spc="0" normalizeH="0" baseline="0" noProof="0" dirty="0">
                    <a:ln>
                      <a:noFill/>
                    </a:ln>
                    <a:solidFill>
                      <a:srgbClr val="262626"/>
                    </a:solidFill>
                    <a:effectLst/>
                    <a:uLnTx/>
                    <a:uFillTx/>
                    <a:latin typeface="Poppins"/>
                    <a:ea typeface="+mn-ea"/>
                    <a:cs typeface="+mn-cs"/>
                  </a:rPr>
                  <a:t> </a:t>
                </a:r>
                <a:r>
                  <a:rPr kumimoji="0" lang="fr-FR" sz="1800" b="0" i="0" u="none" strike="noStrike" kern="1200" cap="none" spc="0" normalizeH="0" baseline="0" noProof="0" dirty="0" err="1">
                    <a:ln>
                      <a:noFill/>
                    </a:ln>
                    <a:solidFill>
                      <a:srgbClr val="262626"/>
                    </a:solidFill>
                    <a:effectLst/>
                    <a:uLnTx/>
                    <a:uFillTx/>
                    <a:latin typeface="Poppins"/>
                    <a:ea typeface="+mn-ea"/>
                    <a:cs typeface="+mn-cs"/>
                  </a:rPr>
                  <a:t>function</a:t>
                </a:r>
                <a:r>
                  <a:rPr kumimoji="0" lang="fr-FR" sz="1800" b="0" i="0" u="none" strike="noStrike" kern="1200" cap="none" spc="0" normalizeH="0" baseline="0" noProof="0" dirty="0">
                    <a:ln>
                      <a:noFill/>
                    </a:ln>
                    <a:solidFill>
                      <a:srgbClr val="262626"/>
                    </a:solidFill>
                    <a:effectLst/>
                    <a:uLnTx/>
                    <a:uFillTx/>
                    <a:latin typeface="Poppins"/>
                    <a:ea typeface="+mn-ea"/>
                    <a:cs typeface="+mn-cs"/>
                  </a:rPr>
                  <a:t> </a:t>
                </a:r>
                <a14:m>
                  <m:oMath xmlns:m="http://schemas.openxmlformats.org/officeDocument/2006/math">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𝐟</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𝐀</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𝐁</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𝟏</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sSup>
                      <m:sSupPr>
                        <m:ctrlPr>
                          <a:rPr kumimoji="0" lang="fr-FR" sz="1800" b="1"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pPr>
                      <m:e>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𝐞</m:t>
                        </m:r>
                      </m:e>
                      <m:sup>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el-G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𝛌</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𝐭</m:t>
                        </m:r>
                      </m:sup>
                    </m:sSup>
                  </m:oMath>
                </a14:m>
                <a:r>
                  <a:rPr kumimoji="0" lang="fr-FR" sz="1800" b="1" u="none" strike="noStrike" kern="1200" cap="none" spc="0" normalizeH="0" baseline="0" noProof="0" dirty="0">
                    <a:ln>
                      <a:noFill/>
                    </a:ln>
                    <a:solidFill>
                      <a:srgbClr val="262626"/>
                    </a:solidFill>
                    <a:effectLst/>
                    <a:uLnTx/>
                    <a:uFillTx/>
                    <a:latin typeface="Poppins"/>
                    <a:ea typeface="+mn-ea"/>
                    <a:cs typeface="+mn-cs"/>
                  </a:rPr>
                  <a:t>)</a:t>
                </a:r>
                <a:r>
                  <a:rPr kumimoji="0" lang="fr-FR" sz="1800" b="0" u="none" strike="noStrike" kern="1200" cap="none" spc="0" normalizeH="0" baseline="0" noProof="0" dirty="0">
                    <a:ln>
                      <a:noFill/>
                    </a:ln>
                    <a:solidFill>
                      <a:srgbClr val="262626"/>
                    </a:solidFill>
                    <a:effectLst/>
                    <a:uLnTx/>
                    <a:uFillTx/>
                    <a:latin typeface="Poppins"/>
                    <a:ea typeface="+mn-ea"/>
                    <a:cs typeface="+mn-cs"/>
                  </a:rPr>
                  <a:t>: </a:t>
                </a:r>
              </a:p>
            </p:txBody>
          </p:sp>
        </mc:Choice>
        <mc:Fallback xmlns="">
          <p:sp>
            <p:nvSpPr>
              <p:cNvPr id="7" name="Rectangle 6"/>
              <p:cNvSpPr>
                <a:spLocks noRot="1" noChangeAspect="1" noMove="1" noResize="1" noEditPoints="1" noAdjustHandles="1" noChangeArrowheads="1" noChangeShapeType="1" noTextEdit="1"/>
              </p:cNvSpPr>
              <p:nvPr/>
            </p:nvSpPr>
            <p:spPr>
              <a:xfrm>
                <a:off x="4266719" y="314036"/>
                <a:ext cx="6096000" cy="959109"/>
              </a:xfrm>
              <a:prstGeom prst="rect">
                <a:avLst/>
              </a:prstGeom>
              <a:blipFill>
                <a:blip r:embed="rId9"/>
                <a:stretch>
                  <a:fillRect t="-3822" r="-700" b="-95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442269" y="1273145"/>
                <a:ext cx="5744900" cy="16139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262626"/>
                    </a:solidFill>
                    <a:effectLst/>
                    <a:uLnTx/>
                    <a:uFillTx/>
                    <a:latin typeface="Poppins"/>
                    <a:ea typeface="+mn-ea"/>
                    <a:cs typeface="+mn-cs"/>
                  </a:rPr>
                  <a:t>110.9 </a:t>
                </a:r>
                <a:r>
                  <a:rPr kumimoji="0" lang="fr-FR" sz="1600" b="0" i="0" u="none" strike="noStrike" kern="1200" cap="none" spc="0" normalizeH="0" baseline="0" noProof="0" dirty="0" err="1">
                    <a:ln>
                      <a:noFill/>
                    </a:ln>
                    <a:solidFill>
                      <a:srgbClr val="262626"/>
                    </a:solidFill>
                    <a:effectLst/>
                    <a:uLnTx/>
                    <a:uFillTx/>
                    <a:latin typeface="Poppins"/>
                    <a:ea typeface="+mn-ea"/>
                    <a:cs typeface="+mn-cs"/>
                  </a:rPr>
                  <a:t>keV</a:t>
                </a:r>
                <a:r>
                  <a:rPr kumimoji="0" lang="fr-FR" sz="1600" b="0" i="0" u="none" strike="noStrike" kern="1200" cap="none" spc="0" normalizeH="0" baseline="0" noProof="0" dirty="0">
                    <a:ln>
                      <a:noFill/>
                    </a:ln>
                    <a:solidFill>
                      <a:srgbClr val="262626"/>
                    </a:solidFill>
                    <a:effectLst/>
                    <a:uLnTx/>
                    <a:uFillTx/>
                    <a:latin typeface="Poppins"/>
                    <a:ea typeface="+mn-ea"/>
                    <a:cs typeface="+mn-cs"/>
                  </a:rPr>
                  <a:t>: λ = 1.2019e-01 ± 1.0444e-03   </a:t>
                </a:r>
                <a14:m>
                  <m:oMath xmlns:m="http://schemas.openxmlformats.org/officeDocument/2006/math">
                    <m:sSub>
                      <m:sSubPr>
                        <m:ctrlPr>
                          <a:rPr kumimoji="0" lang="fr-FR" sz="1600" b="1" i="1"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ctrlPr>
                      </m:sSubPr>
                      <m:e>
                        <m:r>
                          <a:rPr kumimoji="0" lang="fr-FR" sz="16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𝐭</m:t>
                        </m:r>
                      </m:e>
                      <m:sub>
                        <m:r>
                          <a:rPr kumimoji="0" lang="fr-FR" sz="16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𝟏</m:t>
                        </m:r>
                        <m:r>
                          <a:rPr kumimoji="0" lang="fr-FR" sz="16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m:t>
                        </m:r>
                        <m:r>
                          <a:rPr kumimoji="0" lang="fr-FR" sz="16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𝟐</m:t>
                        </m:r>
                      </m:sub>
                    </m:sSub>
                  </m:oMath>
                </a14:m>
                <a:r>
                  <a:rPr kumimoji="0" lang="fr-FR" sz="1600" b="1" i="0" u="none" strike="noStrike" kern="1200" cap="none" spc="0" normalizeH="0" baseline="0" noProof="0" dirty="0">
                    <a:ln>
                      <a:noFill/>
                    </a:ln>
                    <a:solidFill>
                      <a:srgbClr val="262626"/>
                    </a:solidFill>
                    <a:effectLst/>
                    <a:uLnTx/>
                    <a:uFillTx/>
                    <a:latin typeface="Poppins"/>
                    <a:ea typeface="+mn-ea"/>
                    <a:cs typeface="+mn-cs"/>
                  </a:rPr>
                  <a:t> = 5.77 ± 0.05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err="1">
                    <a:ln>
                      <a:noFill/>
                    </a:ln>
                    <a:solidFill>
                      <a:srgbClr val="262626"/>
                    </a:solidFill>
                    <a:effectLst/>
                    <a:uLnTx/>
                    <a:uFillTx/>
                    <a:latin typeface="Poppins"/>
                    <a:ea typeface="+mn-ea"/>
                    <a:cs typeface="+mn-cs"/>
                  </a:rPr>
                  <a:t>Quality</a:t>
                </a:r>
                <a:r>
                  <a:rPr kumimoji="0" lang="fr-FR" sz="1600" b="0" i="0" u="sng" strike="noStrike" kern="1200" cap="none" spc="0" normalizeH="0" baseline="0" noProof="0" dirty="0">
                    <a:ln>
                      <a:noFill/>
                    </a:ln>
                    <a:solidFill>
                      <a:srgbClr val="262626"/>
                    </a:solidFill>
                    <a:effectLst/>
                    <a:uLnTx/>
                    <a:uFillTx/>
                    <a:latin typeface="Poppins"/>
                    <a:ea typeface="+mn-ea"/>
                    <a:cs typeface="+mn-cs"/>
                  </a:rPr>
                  <a:t> of the fit: </a:t>
                </a:r>
                <a:r>
                  <a:rPr kumimoji="0" lang="fr-FR" sz="1600" i="0" u="none" strike="noStrike" kern="1200" cap="none" spc="0" normalizeH="0" baseline="0" noProof="0" dirty="0">
                    <a:ln>
                      <a:noFill/>
                    </a:ln>
                    <a:solidFill>
                      <a:srgbClr val="262626"/>
                    </a:solidFill>
                    <a:effectLst/>
                    <a:uLnTx/>
                    <a:uFillTx/>
                    <a:latin typeface="Poppins"/>
                    <a:ea typeface="+mn-ea"/>
                    <a:cs typeface="+mn-cs"/>
                  </a:rPr>
                  <a:t>χ² / </a:t>
                </a:r>
                <a:r>
                  <a:rPr kumimoji="0" lang="fr-FR" sz="1600" i="0" u="none" strike="noStrike" kern="1200" cap="none" spc="0" normalizeH="0" baseline="0" noProof="0" dirty="0" err="1">
                    <a:ln>
                      <a:noFill/>
                    </a:ln>
                    <a:solidFill>
                      <a:srgbClr val="262626"/>
                    </a:solidFill>
                    <a:effectLst/>
                    <a:uLnTx/>
                    <a:uFillTx/>
                    <a:latin typeface="Poppins"/>
                    <a:ea typeface="+mn-ea"/>
                    <a:cs typeface="+mn-cs"/>
                  </a:rPr>
                  <a:t>ndf</a:t>
                </a:r>
                <a:r>
                  <a:rPr kumimoji="0" lang="fr-FR" sz="1600" i="0" u="none" strike="noStrike" kern="1200" cap="none" spc="0" normalizeH="0" baseline="0" noProof="0" dirty="0">
                    <a:ln>
                      <a:noFill/>
                    </a:ln>
                    <a:solidFill>
                      <a:srgbClr val="262626"/>
                    </a:solidFill>
                    <a:effectLst/>
                    <a:uLnTx/>
                    <a:uFillTx/>
                    <a:latin typeface="Poppins"/>
                    <a:ea typeface="+mn-ea"/>
                    <a:cs typeface="+mn-cs"/>
                  </a:rPr>
                  <a:t> = 1.71, p-value  = 1.5e-01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262626"/>
                  </a:solidFill>
                  <a:effectLst/>
                  <a:uLnTx/>
                  <a:uFillTx/>
                  <a:latin typeface="Poppin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262626"/>
                    </a:solidFill>
                    <a:effectLst/>
                    <a:uLnTx/>
                    <a:uFillTx/>
                    <a:latin typeface="Poppins"/>
                    <a:ea typeface="+mn-ea"/>
                    <a:cs typeface="+mn-cs"/>
                  </a:rPr>
                  <a:t>159.2 </a:t>
                </a:r>
                <a:r>
                  <a:rPr kumimoji="0" lang="fr-FR" sz="1600" b="0" i="0" u="none" strike="noStrike" kern="1200" cap="none" spc="0" normalizeH="0" baseline="0" noProof="0" dirty="0" err="1">
                    <a:ln>
                      <a:noFill/>
                    </a:ln>
                    <a:solidFill>
                      <a:srgbClr val="262626"/>
                    </a:solidFill>
                    <a:effectLst/>
                    <a:uLnTx/>
                    <a:uFillTx/>
                    <a:latin typeface="Poppins"/>
                    <a:ea typeface="+mn-ea"/>
                    <a:cs typeface="+mn-cs"/>
                  </a:rPr>
                  <a:t>keV</a:t>
                </a:r>
                <a:r>
                  <a:rPr kumimoji="0" lang="fr-FR" sz="1600" b="0" i="0" u="none" strike="noStrike" kern="1200" cap="none" spc="0" normalizeH="0" baseline="0" noProof="0" dirty="0">
                    <a:ln>
                      <a:noFill/>
                    </a:ln>
                    <a:solidFill>
                      <a:srgbClr val="262626"/>
                    </a:solidFill>
                    <a:effectLst/>
                    <a:uLnTx/>
                    <a:uFillTx/>
                    <a:latin typeface="Poppins"/>
                    <a:ea typeface="+mn-ea"/>
                    <a:cs typeface="+mn-cs"/>
                  </a:rPr>
                  <a:t>: λ = 1.2877e-01 ± 1.0513e-03   </a:t>
                </a:r>
                <a14:m>
                  <m:oMath xmlns:m="http://schemas.openxmlformats.org/officeDocument/2006/math">
                    <m:sSub>
                      <m:sSubPr>
                        <m:ctrlPr>
                          <a:rPr kumimoji="0" lang="fr-FR" sz="1600" b="1" i="1"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ctrlPr>
                      </m:sSubPr>
                      <m:e>
                        <m:r>
                          <a:rPr kumimoji="0" lang="fr-FR" sz="16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𝐭</m:t>
                        </m:r>
                      </m:e>
                      <m:sub>
                        <m:r>
                          <a:rPr kumimoji="0" lang="fr-FR" sz="16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𝟏</m:t>
                        </m:r>
                        <m:r>
                          <a:rPr kumimoji="0" lang="fr-FR" sz="16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m:t>
                        </m:r>
                        <m:r>
                          <a:rPr kumimoji="0" lang="fr-FR" sz="16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𝟐</m:t>
                        </m:r>
                      </m:sub>
                    </m:sSub>
                  </m:oMath>
                </a14:m>
                <a:r>
                  <a:rPr kumimoji="0" lang="fr-FR" sz="1600" b="1" i="0" u="none" strike="noStrike" kern="1200" cap="none" spc="0" normalizeH="0" baseline="0" noProof="0" dirty="0">
                    <a:ln>
                      <a:noFill/>
                    </a:ln>
                    <a:solidFill>
                      <a:srgbClr val="262626"/>
                    </a:solidFill>
                    <a:effectLst/>
                    <a:uLnTx/>
                    <a:uFillTx/>
                    <a:latin typeface="Poppins"/>
                    <a:ea typeface="+mn-ea"/>
                    <a:cs typeface="+mn-cs"/>
                  </a:rPr>
                  <a:t> = 5.38 ± 0.04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err="1">
                    <a:ln>
                      <a:noFill/>
                    </a:ln>
                    <a:solidFill>
                      <a:srgbClr val="262626"/>
                    </a:solidFill>
                    <a:effectLst/>
                    <a:uLnTx/>
                    <a:uFillTx/>
                    <a:latin typeface="Poppins"/>
                    <a:ea typeface="+mn-ea"/>
                    <a:cs typeface="+mn-cs"/>
                  </a:rPr>
                  <a:t>Quality</a:t>
                </a:r>
                <a:r>
                  <a:rPr kumimoji="0" lang="fr-FR" sz="1600" b="0" i="0" u="sng" strike="noStrike" kern="1200" cap="none" spc="0" normalizeH="0" baseline="0" noProof="0" dirty="0">
                    <a:ln>
                      <a:noFill/>
                    </a:ln>
                    <a:solidFill>
                      <a:srgbClr val="262626"/>
                    </a:solidFill>
                    <a:effectLst/>
                    <a:uLnTx/>
                    <a:uFillTx/>
                    <a:latin typeface="Poppins"/>
                    <a:ea typeface="+mn-ea"/>
                    <a:cs typeface="+mn-cs"/>
                  </a:rPr>
                  <a:t> of the fit:</a:t>
                </a:r>
                <a:r>
                  <a:rPr kumimoji="0" lang="fr-FR" sz="1600" b="0" i="0" u="none" strike="noStrike" kern="1200" cap="none" spc="0" normalizeH="0" baseline="0" noProof="0" dirty="0">
                    <a:ln>
                      <a:noFill/>
                    </a:ln>
                    <a:solidFill>
                      <a:srgbClr val="262626"/>
                    </a:solidFill>
                    <a:effectLst/>
                    <a:uLnTx/>
                    <a:uFillTx/>
                    <a:latin typeface="Poppins"/>
                    <a:ea typeface="+mn-ea"/>
                    <a:cs typeface="+mn-cs"/>
                  </a:rPr>
                  <a:t> </a:t>
                </a:r>
                <a:r>
                  <a:rPr kumimoji="0" lang="fr-FR" sz="1600" i="0" u="none" strike="noStrike" kern="1200" cap="none" spc="0" normalizeH="0" baseline="0" noProof="0" dirty="0">
                    <a:ln>
                      <a:noFill/>
                    </a:ln>
                    <a:solidFill>
                      <a:srgbClr val="262626"/>
                    </a:solidFill>
                    <a:effectLst/>
                    <a:uLnTx/>
                    <a:uFillTx/>
                    <a:latin typeface="Poppins"/>
                    <a:ea typeface="+mn-ea"/>
                    <a:cs typeface="+mn-cs"/>
                  </a:rPr>
                  <a:t>χ² / </a:t>
                </a:r>
                <a:r>
                  <a:rPr kumimoji="0" lang="fr-FR" sz="1600" i="0" u="none" strike="noStrike" kern="1200" cap="none" spc="0" normalizeH="0" baseline="0" noProof="0" dirty="0" err="1">
                    <a:ln>
                      <a:noFill/>
                    </a:ln>
                    <a:solidFill>
                      <a:srgbClr val="262626"/>
                    </a:solidFill>
                    <a:effectLst/>
                    <a:uLnTx/>
                    <a:uFillTx/>
                    <a:latin typeface="Poppins"/>
                    <a:ea typeface="+mn-ea"/>
                    <a:cs typeface="+mn-cs"/>
                  </a:rPr>
                  <a:t>ndf</a:t>
                </a:r>
                <a:r>
                  <a:rPr kumimoji="0" lang="fr-FR" sz="1600" i="0" u="none" strike="noStrike" kern="1200" cap="none" spc="0" normalizeH="0" baseline="0" noProof="0" dirty="0">
                    <a:ln>
                      <a:noFill/>
                    </a:ln>
                    <a:solidFill>
                      <a:srgbClr val="262626"/>
                    </a:solidFill>
                    <a:effectLst/>
                    <a:uLnTx/>
                    <a:uFillTx/>
                    <a:latin typeface="Poppins"/>
                    <a:ea typeface="+mn-ea"/>
                    <a:cs typeface="+mn-cs"/>
                  </a:rPr>
                  <a:t> = 1.81, p-value  = 1.2e-01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262626"/>
                  </a:solidFill>
                  <a:effectLst/>
                  <a:uLnTx/>
                  <a:uFillTx/>
                  <a:latin typeface="Poppins"/>
                  <a:ea typeface="+mn-ea"/>
                  <a:cs typeface="+mn-cs"/>
                </a:endParaRPr>
              </a:p>
            </p:txBody>
          </p:sp>
        </mc:Choice>
        <mc:Fallback xmlns="">
          <p:sp>
            <p:nvSpPr>
              <p:cNvPr id="8" name="Rectangle 7"/>
              <p:cNvSpPr>
                <a:spLocks noRot="1" noChangeAspect="1" noMove="1" noResize="1" noEditPoints="1" noAdjustHandles="1" noChangeArrowheads="1" noChangeShapeType="1" noTextEdit="1"/>
              </p:cNvSpPr>
              <p:nvPr/>
            </p:nvSpPr>
            <p:spPr>
              <a:xfrm>
                <a:off x="4442269" y="1273145"/>
                <a:ext cx="5744900" cy="1613903"/>
              </a:xfrm>
              <a:prstGeom prst="rect">
                <a:avLst/>
              </a:prstGeom>
              <a:blipFill>
                <a:blip r:embed="rId10"/>
                <a:stretch>
                  <a:fillRect t="-1132"/>
                </a:stretch>
              </a:blipFill>
            </p:spPr>
            <p:txBody>
              <a:bodyPr/>
              <a:lstStyle/>
              <a:p>
                <a:r>
                  <a:rPr lang="fr-FR">
                    <a:noFill/>
                  </a:rPr>
                  <a:t> </a:t>
                </a:r>
              </a:p>
            </p:txBody>
          </p:sp>
        </mc:Fallback>
      </mc:AlternateContent>
      <p:sp>
        <p:nvSpPr>
          <p:cNvPr id="9" name="TextBox 8"/>
          <p:cNvSpPr txBox="1"/>
          <p:nvPr/>
        </p:nvSpPr>
        <p:spPr>
          <a:xfrm>
            <a:off x="10160000" y="1834476"/>
            <a:ext cx="482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9900"/>
                </a:solidFill>
                <a:effectLst/>
                <a:uLnTx/>
                <a:uFillTx/>
                <a:latin typeface="Poppins"/>
                <a:ea typeface="+mn-ea"/>
                <a:cs typeface="+mn-cs"/>
                <a:sym typeface="Wingdings" panose="05000000000000000000" pitchFamily="2" charset="2"/>
              </a:rPr>
              <a:t></a:t>
            </a:r>
            <a:endParaRPr kumimoji="0" lang="fr-FR" sz="1800" b="0" i="0" u="none" strike="noStrike" kern="1200" cap="none" spc="0" normalizeH="0" baseline="0" noProof="0" dirty="0">
              <a:ln>
                <a:noFill/>
              </a:ln>
              <a:solidFill>
                <a:srgbClr val="009900"/>
              </a:solidFill>
              <a:effectLst/>
              <a:uLnTx/>
              <a:uFillTx/>
              <a:latin typeface="Poppins"/>
              <a:ea typeface="+mn-ea"/>
              <a:cs typeface="+mn-cs"/>
            </a:endParaRPr>
          </a:p>
        </p:txBody>
      </p:sp>
      <p:pic>
        <p:nvPicPr>
          <p:cNvPr id="6" name="Pictur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3515" y="2334677"/>
            <a:ext cx="3883301" cy="3958461"/>
          </a:xfrm>
          <a:prstGeom prst="rect">
            <a:avLst/>
          </a:prstGeom>
          <a:ln w="28575">
            <a:solidFill>
              <a:srgbClr val="009900"/>
            </a:solidFill>
          </a:ln>
        </p:spPr>
      </p:pic>
      <p:sp>
        <p:nvSpPr>
          <p:cNvPr id="10" name="Footer Placeholder 9"/>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31258275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4" name="Title 3"/>
          <p:cNvSpPr>
            <a:spLocks noGrp="1"/>
          </p:cNvSpPr>
          <p:nvPr>
            <p:ph type="title"/>
          </p:nvPr>
        </p:nvSpPr>
        <p:spPr/>
        <p:txBody>
          <a:bodyPr/>
          <a:lstStyle/>
          <a:p>
            <a:r>
              <a:rPr lang="en-US" b="1" baseline="30000" dirty="0">
                <a:solidFill>
                  <a:srgbClr val="009900"/>
                </a:solidFill>
              </a:rPr>
              <a:t>129</a:t>
            </a:r>
            <a:r>
              <a:rPr lang="en-US" b="1" dirty="0">
                <a:solidFill>
                  <a:srgbClr val="009900"/>
                </a:solidFill>
              </a:rPr>
              <a:t>Sn</a:t>
            </a:r>
            <a:endParaRPr lang="fr-FR" dirty="0">
              <a:solidFill>
                <a:srgbClr val="009900"/>
              </a:solidFill>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531" y="849644"/>
            <a:ext cx="6436819" cy="5830225"/>
          </a:xfrm>
          <a:prstGeom prst="rect">
            <a:avLst/>
          </a:prstGeom>
          <a:ln w="28575">
            <a:solidFill>
              <a:srgbClr val="009900"/>
            </a:solidFill>
          </a:ln>
        </p:spPr>
      </p:pic>
      <p:sp>
        <p:nvSpPr>
          <p:cNvPr id="14" name="Rectangle 13"/>
          <p:cNvSpPr/>
          <p:nvPr/>
        </p:nvSpPr>
        <p:spPr>
          <a:xfrm rot="17623893">
            <a:off x="2554845" y="3267606"/>
            <a:ext cx="482555" cy="216783"/>
          </a:xfrm>
          <a:prstGeom prst="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15" name="Rectangle 14"/>
          <p:cNvSpPr/>
          <p:nvPr/>
        </p:nvSpPr>
        <p:spPr>
          <a:xfrm rot="17623893">
            <a:off x="2218294" y="3267607"/>
            <a:ext cx="482555" cy="216783"/>
          </a:xfrm>
          <a:prstGeom prst="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16" name="Rectangle 15"/>
          <p:cNvSpPr/>
          <p:nvPr/>
        </p:nvSpPr>
        <p:spPr>
          <a:xfrm>
            <a:off x="4910714" y="3289300"/>
            <a:ext cx="613786" cy="205246"/>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5" name="Footer Placeholder 4"/>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2897767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0484" y="3077001"/>
            <a:ext cx="4758266" cy="3568700"/>
          </a:xfrm>
          <a:prstGeom prst="rect">
            <a:avLst/>
          </a:prstGeom>
        </p:spPr>
      </p:pic>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4" name="Title 3"/>
          <p:cNvSpPr>
            <a:spLocks noGrp="1"/>
          </p:cNvSpPr>
          <p:nvPr>
            <p:ph type="title"/>
          </p:nvPr>
        </p:nvSpPr>
        <p:spPr/>
        <p:txBody>
          <a:bodyPr/>
          <a:lstStyle/>
          <a:p>
            <a:r>
              <a:rPr lang="en-US" b="1" baseline="30000" dirty="0">
                <a:solidFill>
                  <a:srgbClr val="009900"/>
                </a:solidFill>
              </a:rPr>
              <a:t>129</a:t>
            </a:r>
            <a:r>
              <a:rPr lang="en-US" b="1" dirty="0">
                <a:solidFill>
                  <a:srgbClr val="009900"/>
                </a:solidFill>
              </a:rPr>
              <a:t>Sn</a:t>
            </a:r>
            <a:endParaRPr lang="fr-FR" dirty="0">
              <a:solidFill>
                <a:srgbClr val="0099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13" y="3077001"/>
            <a:ext cx="4758266" cy="3568700"/>
          </a:xfrm>
          <a:prstGeom prst="rect">
            <a:avLst/>
          </a:prstGeom>
        </p:spPr>
      </p:pic>
      <p:sp>
        <p:nvSpPr>
          <p:cNvPr id="7" name="TextBox 6"/>
          <p:cNvSpPr txBox="1"/>
          <p:nvPr/>
        </p:nvSpPr>
        <p:spPr>
          <a:xfrm>
            <a:off x="7949460" y="2803702"/>
            <a:ext cx="11610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KE = 74</a:t>
            </a:r>
          </a:p>
        </p:txBody>
      </p:sp>
      <p:sp>
        <p:nvSpPr>
          <p:cNvPr id="8" name="TextBox 7"/>
          <p:cNvSpPr txBox="1"/>
          <p:nvPr/>
        </p:nvSpPr>
        <p:spPr>
          <a:xfrm>
            <a:off x="3122732" y="2803702"/>
            <a:ext cx="1107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KE = 62 </a:t>
            </a:r>
          </a:p>
        </p:txBody>
      </p:sp>
      <mc:AlternateContent xmlns:mc="http://schemas.openxmlformats.org/markup-compatibility/2006" xmlns:a14="http://schemas.microsoft.com/office/drawing/2010/main">
        <mc:Choice Requires="a14">
          <p:sp>
            <p:nvSpPr>
              <p:cNvPr id="9" name="Rectangle 8"/>
              <p:cNvSpPr/>
              <p:nvPr/>
            </p:nvSpPr>
            <p:spPr>
              <a:xfrm>
                <a:off x="154991" y="1348230"/>
                <a:ext cx="5795493" cy="1860125"/>
              </a:xfrm>
              <a:prstGeom prst="rect">
                <a:avLst/>
              </a:prstGeom>
            </p:spPr>
            <p:txBody>
              <a:bodyPr wrap="square">
                <a:spAutoFit/>
              </a:bodyPr>
              <a:lstStyle/>
              <a:p>
                <a:pPr lvl="0">
                  <a:defRPr/>
                </a:pPr>
                <a:r>
                  <a:rPr kumimoji="0" lang="fr-FR" sz="1600" b="0" i="0" u="none" strike="noStrike" kern="1200" cap="none" spc="0" normalizeH="0" baseline="0" noProof="0" dirty="0">
                    <a:ln>
                      <a:noFill/>
                    </a:ln>
                    <a:solidFill>
                      <a:srgbClr val="262626"/>
                    </a:solidFill>
                    <a:effectLst/>
                    <a:uLnTx/>
                    <a:uFillTx/>
                    <a:latin typeface="Poppins"/>
                    <a:ea typeface="+mn-ea"/>
                    <a:cs typeface="+mn-cs"/>
                  </a:rPr>
                  <a:t>382.5 </a:t>
                </a:r>
                <a:r>
                  <a:rPr kumimoji="0" lang="fr-FR" sz="1600" b="0" i="0" u="none" strike="noStrike" kern="1200" cap="none" spc="0" normalizeH="0" baseline="0" noProof="0" dirty="0" err="1">
                    <a:ln>
                      <a:noFill/>
                    </a:ln>
                    <a:solidFill>
                      <a:srgbClr val="262626"/>
                    </a:solidFill>
                    <a:effectLst/>
                    <a:uLnTx/>
                    <a:uFillTx/>
                    <a:latin typeface="Poppins"/>
                    <a:ea typeface="+mn-ea"/>
                    <a:cs typeface="+mn-cs"/>
                  </a:rPr>
                  <a:t>keV</a:t>
                </a:r>
                <a:r>
                  <a:rPr kumimoji="0" lang="fr-FR" sz="1600" b="0" i="0" u="none" strike="noStrike" kern="1200" cap="none" spc="0" normalizeH="0" baseline="0" noProof="0" dirty="0">
                    <a:ln>
                      <a:noFill/>
                    </a:ln>
                    <a:solidFill>
                      <a:srgbClr val="262626"/>
                    </a:solidFill>
                    <a:effectLst/>
                    <a:uLnTx/>
                    <a:uFillTx/>
                    <a:latin typeface="Poppins"/>
                    <a:ea typeface="+mn-ea"/>
                    <a:cs typeface="+mn-cs"/>
                  </a:rPr>
                  <a:t>: λ = 2.1553e-01 ± 3.5996e-03   </a:t>
                </a:r>
                <a14:m>
                  <m:oMath xmlns:m="http://schemas.openxmlformats.org/officeDocument/2006/math">
                    <m:sSub>
                      <m:sSubPr>
                        <m:ctrlPr>
                          <a:rPr lang="fr-FR" sz="1600" b="1" i="1" dirty="0">
                            <a:solidFill>
                              <a:srgbClr val="262626"/>
                            </a:solidFill>
                            <a:latin typeface="Cambria Math" panose="02040503050406030204" pitchFamily="18" charset="0"/>
                          </a:rPr>
                        </m:ctrlPr>
                      </m:sSubPr>
                      <m:e>
                        <m:r>
                          <a:rPr lang="fr-FR" sz="1600" b="1" dirty="0">
                            <a:solidFill>
                              <a:srgbClr val="262626"/>
                            </a:solidFill>
                            <a:latin typeface="Cambria Math" panose="02040503050406030204" pitchFamily="18" charset="0"/>
                          </a:rPr>
                          <m:t>𝐭</m:t>
                        </m:r>
                      </m:e>
                      <m:sub>
                        <m:r>
                          <a:rPr lang="fr-FR" sz="1600" b="1" dirty="0">
                            <a:solidFill>
                              <a:srgbClr val="262626"/>
                            </a:solidFill>
                            <a:latin typeface="Cambria Math" panose="02040503050406030204" pitchFamily="18" charset="0"/>
                          </a:rPr>
                          <m:t>𝟏</m:t>
                        </m:r>
                        <m:r>
                          <a:rPr lang="fr-FR" sz="1600" b="1" dirty="0">
                            <a:solidFill>
                              <a:srgbClr val="262626"/>
                            </a:solidFill>
                            <a:latin typeface="Cambria Math" panose="02040503050406030204" pitchFamily="18" charset="0"/>
                          </a:rPr>
                          <m:t>/</m:t>
                        </m:r>
                        <m:r>
                          <a:rPr lang="fr-FR" sz="1600" b="1" dirty="0">
                            <a:solidFill>
                              <a:srgbClr val="262626"/>
                            </a:solidFill>
                            <a:latin typeface="Cambria Math" panose="02040503050406030204" pitchFamily="18" charset="0"/>
                          </a:rPr>
                          <m:t>𝟐</m:t>
                        </m:r>
                      </m:sub>
                    </m:sSub>
                  </m:oMath>
                </a14:m>
                <a:r>
                  <a:rPr kumimoji="0" lang="fr-FR" sz="1600" b="1" i="0" u="none" strike="noStrike" kern="1200" cap="none" spc="0" normalizeH="0" baseline="0" noProof="0" dirty="0">
                    <a:ln>
                      <a:noFill/>
                    </a:ln>
                    <a:solidFill>
                      <a:srgbClr val="262626"/>
                    </a:solidFill>
                    <a:effectLst/>
                    <a:uLnTx/>
                    <a:uFillTx/>
                    <a:latin typeface="Poppins"/>
                    <a:ea typeface="+mn-ea"/>
                    <a:cs typeface="+mn-cs"/>
                  </a:rPr>
                  <a:t> = 3.22 ± 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err="1">
                    <a:ln>
                      <a:noFill/>
                    </a:ln>
                    <a:solidFill>
                      <a:srgbClr val="262626"/>
                    </a:solidFill>
                    <a:effectLst/>
                    <a:uLnTx/>
                    <a:uFillTx/>
                    <a:latin typeface="Poppins"/>
                    <a:ea typeface="+mn-ea"/>
                    <a:cs typeface="+mn-cs"/>
                  </a:rPr>
                  <a:t>Quality</a:t>
                </a:r>
                <a:r>
                  <a:rPr kumimoji="0" lang="fr-FR" sz="1600" b="0" i="0" u="sng" strike="noStrike" kern="1200" cap="none" spc="0" normalizeH="0" baseline="0" noProof="0" dirty="0">
                    <a:ln>
                      <a:noFill/>
                    </a:ln>
                    <a:solidFill>
                      <a:srgbClr val="262626"/>
                    </a:solidFill>
                    <a:effectLst/>
                    <a:uLnTx/>
                    <a:uFillTx/>
                    <a:latin typeface="Poppins"/>
                    <a:ea typeface="+mn-ea"/>
                    <a:cs typeface="+mn-cs"/>
                  </a:rPr>
                  <a:t> of the fit: </a:t>
                </a:r>
                <a:r>
                  <a:rPr kumimoji="0" lang="fr-FR" sz="1600" i="0" u="none" strike="noStrike" kern="1200" cap="none" spc="0" normalizeH="0" baseline="0" noProof="0" dirty="0">
                    <a:ln>
                      <a:noFill/>
                    </a:ln>
                    <a:solidFill>
                      <a:srgbClr val="262626"/>
                    </a:solidFill>
                    <a:effectLst/>
                    <a:uLnTx/>
                    <a:uFillTx/>
                    <a:latin typeface="Poppins"/>
                    <a:ea typeface="+mn-ea"/>
                    <a:cs typeface="+mn-cs"/>
                  </a:rPr>
                  <a:t>χ² / </a:t>
                </a:r>
                <a:r>
                  <a:rPr kumimoji="0" lang="fr-FR" sz="1600" i="0" u="none" strike="noStrike" kern="1200" cap="none" spc="0" normalizeH="0" baseline="0" noProof="0" dirty="0" err="1">
                    <a:ln>
                      <a:noFill/>
                    </a:ln>
                    <a:solidFill>
                      <a:srgbClr val="262626"/>
                    </a:solidFill>
                    <a:effectLst/>
                    <a:uLnTx/>
                    <a:uFillTx/>
                    <a:latin typeface="Poppins"/>
                    <a:ea typeface="+mn-ea"/>
                    <a:cs typeface="+mn-cs"/>
                  </a:rPr>
                  <a:t>ndf</a:t>
                </a:r>
                <a:r>
                  <a:rPr kumimoji="0" lang="fr-FR" sz="1600" i="0" u="none" strike="noStrike" kern="1200" cap="none" spc="0" normalizeH="0" baseline="0" noProof="0" dirty="0">
                    <a:ln>
                      <a:noFill/>
                    </a:ln>
                    <a:solidFill>
                      <a:srgbClr val="262626"/>
                    </a:solidFill>
                    <a:effectLst/>
                    <a:uLnTx/>
                    <a:uFillTx/>
                    <a:latin typeface="Poppins"/>
                    <a:ea typeface="+mn-ea"/>
                    <a:cs typeface="+mn-cs"/>
                  </a:rPr>
                  <a:t> = 1.34, p-value  = 2.5e-01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262626"/>
                  </a:solidFill>
                  <a:effectLst/>
                  <a:uLnTx/>
                  <a:uFillTx/>
                  <a:latin typeface="Poppins"/>
                  <a:ea typeface="+mn-ea"/>
                  <a:cs typeface="+mn-cs"/>
                </a:endParaRPr>
              </a:p>
              <a:p>
                <a:pPr lvl="0">
                  <a:defRPr/>
                </a:pPr>
                <a:r>
                  <a:rPr kumimoji="0" lang="fr-FR" sz="1600" b="0" i="0" u="none" strike="noStrike" kern="1200" cap="none" spc="0" normalizeH="0" baseline="0" noProof="0" dirty="0">
                    <a:ln>
                      <a:noFill/>
                    </a:ln>
                    <a:solidFill>
                      <a:srgbClr val="262626"/>
                    </a:solidFill>
                    <a:effectLst/>
                    <a:uLnTx/>
                    <a:uFillTx/>
                    <a:latin typeface="Poppins"/>
                    <a:ea typeface="+mn-ea"/>
                    <a:cs typeface="+mn-cs"/>
                  </a:rPr>
                  <a:t>570.4 </a:t>
                </a:r>
                <a:r>
                  <a:rPr kumimoji="0" lang="fr-FR" sz="1600" b="0" i="0" u="none" strike="noStrike" kern="1200" cap="none" spc="0" normalizeH="0" baseline="0" noProof="0" dirty="0" err="1">
                    <a:ln>
                      <a:noFill/>
                    </a:ln>
                    <a:solidFill>
                      <a:srgbClr val="262626"/>
                    </a:solidFill>
                    <a:effectLst/>
                    <a:uLnTx/>
                    <a:uFillTx/>
                    <a:latin typeface="Poppins"/>
                    <a:ea typeface="+mn-ea"/>
                    <a:cs typeface="+mn-cs"/>
                  </a:rPr>
                  <a:t>keV</a:t>
                </a:r>
                <a:r>
                  <a:rPr kumimoji="0" lang="fr-FR" sz="1600" b="0" i="0" u="none" strike="noStrike" kern="1200" cap="none" spc="0" normalizeH="0" baseline="0" noProof="0" dirty="0">
                    <a:ln>
                      <a:noFill/>
                    </a:ln>
                    <a:solidFill>
                      <a:srgbClr val="262626"/>
                    </a:solidFill>
                    <a:effectLst/>
                    <a:uLnTx/>
                    <a:uFillTx/>
                    <a:latin typeface="Poppins"/>
                    <a:ea typeface="+mn-ea"/>
                    <a:cs typeface="+mn-cs"/>
                  </a:rPr>
                  <a:t>: λ = 2.1413e-01 ± 8.4292e-03  </a:t>
                </a:r>
                <a:r>
                  <a:rPr kumimoji="0" lang="fr-FR" sz="1600" b="1" i="0" u="none" strike="noStrike" kern="1200" cap="none" spc="0" normalizeH="0" baseline="0" noProof="0" dirty="0">
                    <a:ln>
                      <a:noFill/>
                    </a:ln>
                    <a:solidFill>
                      <a:srgbClr val="262626"/>
                    </a:solidFill>
                    <a:effectLst/>
                    <a:uLnTx/>
                    <a:uFillTx/>
                    <a:latin typeface="Poppins"/>
                    <a:ea typeface="+mn-ea"/>
                    <a:cs typeface="+mn-cs"/>
                  </a:rPr>
                  <a:t> </a:t>
                </a:r>
                <a14:m>
                  <m:oMath xmlns:m="http://schemas.openxmlformats.org/officeDocument/2006/math">
                    <m:sSub>
                      <m:sSubPr>
                        <m:ctrlPr>
                          <a:rPr lang="fr-FR" sz="1600" b="1" i="1" dirty="0">
                            <a:solidFill>
                              <a:srgbClr val="262626"/>
                            </a:solidFill>
                            <a:latin typeface="Cambria Math" panose="02040503050406030204" pitchFamily="18" charset="0"/>
                          </a:rPr>
                        </m:ctrlPr>
                      </m:sSubPr>
                      <m:e>
                        <m:r>
                          <a:rPr lang="fr-FR" sz="1600" b="1" dirty="0">
                            <a:solidFill>
                              <a:srgbClr val="262626"/>
                            </a:solidFill>
                            <a:latin typeface="Cambria Math" panose="02040503050406030204" pitchFamily="18" charset="0"/>
                          </a:rPr>
                          <m:t>𝐭</m:t>
                        </m:r>
                      </m:e>
                      <m:sub>
                        <m:r>
                          <a:rPr lang="fr-FR" sz="1600" b="1" dirty="0">
                            <a:solidFill>
                              <a:srgbClr val="262626"/>
                            </a:solidFill>
                            <a:latin typeface="Cambria Math" panose="02040503050406030204" pitchFamily="18" charset="0"/>
                          </a:rPr>
                          <m:t>𝟏</m:t>
                        </m:r>
                        <m:r>
                          <a:rPr lang="fr-FR" sz="1600" b="1" dirty="0">
                            <a:solidFill>
                              <a:srgbClr val="262626"/>
                            </a:solidFill>
                            <a:latin typeface="Cambria Math" panose="02040503050406030204" pitchFamily="18" charset="0"/>
                          </a:rPr>
                          <m:t>/</m:t>
                        </m:r>
                        <m:r>
                          <a:rPr lang="fr-FR" sz="1600" b="1" dirty="0">
                            <a:solidFill>
                              <a:srgbClr val="262626"/>
                            </a:solidFill>
                            <a:latin typeface="Cambria Math" panose="02040503050406030204" pitchFamily="18" charset="0"/>
                          </a:rPr>
                          <m:t>𝟐</m:t>
                        </m:r>
                      </m:sub>
                    </m:sSub>
                  </m:oMath>
                </a14:m>
                <a:r>
                  <a:rPr kumimoji="0" lang="fr-FR" sz="1600" b="1" i="0" u="none" strike="noStrike" kern="1200" cap="none" spc="0" normalizeH="0" baseline="0" noProof="0" dirty="0">
                    <a:ln>
                      <a:noFill/>
                    </a:ln>
                    <a:solidFill>
                      <a:srgbClr val="262626"/>
                    </a:solidFill>
                    <a:effectLst/>
                    <a:uLnTx/>
                    <a:uFillTx/>
                    <a:latin typeface="Poppins"/>
                    <a:ea typeface="+mn-ea"/>
                    <a:cs typeface="+mn-cs"/>
                  </a:rPr>
                  <a:t> = 3.24 ± 0.13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err="1">
                    <a:ln>
                      <a:noFill/>
                    </a:ln>
                    <a:solidFill>
                      <a:srgbClr val="262626"/>
                    </a:solidFill>
                    <a:effectLst/>
                    <a:uLnTx/>
                    <a:uFillTx/>
                    <a:latin typeface="Poppins"/>
                    <a:ea typeface="+mn-ea"/>
                    <a:cs typeface="+mn-cs"/>
                  </a:rPr>
                  <a:t>Quality</a:t>
                </a:r>
                <a:r>
                  <a:rPr kumimoji="0" lang="fr-FR" sz="1600" b="0" i="0" u="sng" strike="noStrike" kern="1200" cap="none" spc="0" normalizeH="0" baseline="0" noProof="0" dirty="0">
                    <a:ln>
                      <a:noFill/>
                    </a:ln>
                    <a:solidFill>
                      <a:srgbClr val="262626"/>
                    </a:solidFill>
                    <a:effectLst/>
                    <a:uLnTx/>
                    <a:uFillTx/>
                    <a:latin typeface="Poppins"/>
                    <a:ea typeface="+mn-ea"/>
                    <a:cs typeface="+mn-cs"/>
                  </a:rPr>
                  <a:t> of the fit: </a:t>
                </a:r>
                <a:r>
                  <a:rPr kumimoji="0" lang="fr-FR" sz="1600" i="0" u="none" strike="noStrike" kern="1200" cap="none" spc="0" normalizeH="0" baseline="0" noProof="0" dirty="0">
                    <a:ln>
                      <a:noFill/>
                    </a:ln>
                    <a:solidFill>
                      <a:srgbClr val="E50019">
                        <a:lumMod val="75000"/>
                      </a:srgbClr>
                    </a:solidFill>
                    <a:effectLst/>
                    <a:uLnTx/>
                    <a:uFillTx/>
                    <a:latin typeface="Poppins"/>
                    <a:ea typeface="+mn-ea"/>
                    <a:cs typeface="+mn-cs"/>
                  </a:rPr>
                  <a:t>χ² / </a:t>
                </a:r>
                <a:r>
                  <a:rPr kumimoji="0" lang="fr-FR" sz="1600" i="0" u="none" strike="noStrike" kern="1200" cap="none" spc="0" normalizeH="0" baseline="0" noProof="0" dirty="0" err="1">
                    <a:ln>
                      <a:noFill/>
                    </a:ln>
                    <a:solidFill>
                      <a:srgbClr val="E50019">
                        <a:lumMod val="75000"/>
                      </a:srgbClr>
                    </a:solidFill>
                    <a:effectLst/>
                    <a:uLnTx/>
                    <a:uFillTx/>
                    <a:latin typeface="Poppins"/>
                    <a:ea typeface="+mn-ea"/>
                    <a:cs typeface="+mn-cs"/>
                  </a:rPr>
                  <a:t>ndf</a:t>
                </a:r>
                <a:r>
                  <a:rPr kumimoji="0" lang="fr-FR" sz="1600" i="0" u="none" strike="noStrike" kern="1200" cap="none" spc="0" normalizeH="0" baseline="0" noProof="0" dirty="0">
                    <a:ln>
                      <a:noFill/>
                    </a:ln>
                    <a:solidFill>
                      <a:srgbClr val="E50019">
                        <a:lumMod val="75000"/>
                      </a:srgbClr>
                    </a:solidFill>
                    <a:effectLst/>
                    <a:uLnTx/>
                    <a:uFillTx/>
                    <a:latin typeface="Poppins"/>
                    <a:ea typeface="+mn-ea"/>
                    <a:cs typeface="+mn-cs"/>
                  </a:rPr>
                  <a:t> = 4.45, p-value  = 1.3e-03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1" i="0" u="none" strike="noStrike" kern="1200" cap="none" spc="0" normalizeH="0" baseline="0" noProof="0" dirty="0">
                  <a:ln>
                    <a:noFill/>
                  </a:ln>
                  <a:solidFill>
                    <a:srgbClr val="262626"/>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62626"/>
                  </a:solidFill>
                  <a:effectLst/>
                  <a:uLnTx/>
                  <a:uFillTx/>
                  <a:latin typeface="Poppins"/>
                  <a:ea typeface="+mn-ea"/>
                  <a:cs typeface="+mn-cs"/>
                </a:endParaRPr>
              </a:p>
            </p:txBody>
          </p:sp>
        </mc:Choice>
        <mc:Fallback xmlns="">
          <p:sp>
            <p:nvSpPr>
              <p:cNvPr id="9" name="Rectangle 8"/>
              <p:cNvSpPr>
                <a:spLocks noRot="1" noChangeAspect="1" noMove="1" noResize="1" noEditPoints="1" noAdjustHandles="1" noChangeArrowheads="1" noChangeShapeType="1" noTextEdit="1"/>
              </p:cNvSpPr>
              <p:nvPr/>
            </p:nvSpPr>
            <p:spPr>
              <a:xfrm>
                <a:off x="154991" y="1348230"/>
                <a:ext cx="5795493" cy="1860125"/>
              </a:xfrm>
              <a:prstGeom prst="rect">
                <a:avLst/>
              </a:prstGeom>
              <a:blipFill>
                <a:blip r:embed="rId4"/>
                <a:stretch>
                  <a:fillRect l="-526" t="-98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851779" y="314036"/>
                <a:ext cx="6096000" cy="95910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fr-FR" sz="1800" b="1" i="1"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ctrlPr>
                      </m:sSubPr>
                      <m:e>
                        <m:r>
                          <a:rPr kumimoji="0" lang="fr-FR" sz="18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𝐭</m:t>
                        </m:r>
                      </m:e>
                      <m:sub>
                        <m:r>
                          <a:rPr kumimoji="0" lang="fr-FR" sz="18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𝟏</m:t>
                        </m:r>
                        <m:r>
                          <a:rPr kumimoji="0" lang="fr-FR" sz="18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dirty="0">
                            <a:ln>
                              <a:noFill/>
                            </a:ln>
                            <a:solidFill>
                              <a:srgbClr val="262626"/>
                            </a:solidFill>
                            <a:effectLst/>
                            <a:uLnTx/>
                            <a:uFillTx/>
                            <a:latin typeface="Cambria Math" panose="02040503050406030204" pitchFamily="18" charset="0"/>
                            <a:ea typeface="+mn-ea"/>
                            <a:cs typeface="+mn-cs"/>
                          </a:rPr>
                          <m:t>𝟐</m:t>
                        </m:r>
                      </m:sub>
                    </m:sSub>
                  </m:oMath>
                </a14:m>
                <a:r>
                  <a:rPr kumimoji="0" lang="fr-FR" sz="1800" b="1" u="none" strike="noStrike" kern="1200" cap="none" spc="0" normalizeH="0" baseline="0" noProof="0" dirty="0">
                    <a:ln>
                      <a:noFill/>
                    </a:ln>
                    <a:solidFill>
                      <a:srgbClr val="262626"/>
                    </a:solidFill>
                    <a:effectLst/>
                    <a:uLnTx/>
                    <a:uFillTx/>
                    <a:latin typeface="Poppins"/>
                    <a:ea typeface="+mn-ea"/>
                    <a:cs typeface="+mn-cs"/>
                  </a:rPr>
                  <a:t>= 3.4 ± 0.2 µs </a:t>
                </a:r>
                <a:r>
                  <a:rPr kumimoji="0" lang="fr-FR" sz="1800" b="0" u="none" strike="noStrike" kern="1200" cap="none" spc="0" normalizeH="0" baseline="0" noProof="0" dirty="0">
                    <a:ln>
                      <a:noFill/>
                    </a:ln>
                    <a:solidFill>
                      <a:srgbClr val="262626"/>
                    </a:solidFill>
                    <a:effectLst/>
                    <a:uLnTx/>
                    <a:uFillTx/>
                    <a:latin typeface="Poppins"/>
                    <a:ea typeface="+mn-ea"/>
                    <a:cs typeface="+mn-cs"/>
                  </a:rPr>
                  <a:t>(IAEA)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u="none" strike="noStrike" kern="1200" cap="none" spc="0" normalizeH="0" baseline="0" noProof="0" dirty="0">
                    <a:ln>
                      <a:noFill/>
                    </a:ln>
                    <a:solidFill>
                      <a:srgbClr val="262626"/>
                    </a:solidFill>
                    <a:effectLst/>
                    <a:uLnTx/>
                    <a:uFillTx/>
                    <a:latin typeface="Poppins"/>
                    <a:ea typeface="+mn-ea"/>
                    <a:cs typeface="+mn-cs"/>
                  </a:rPr>
                  <a:t>vs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u="none" strike="noStrike" kern="1200" cap="none" spc="0" normalizeH="0" baseline="0" noProof="0" dirty="0">
                    <a:ln>
                      <a:noFill/>
                    </a:ln>
                    <a:solidFill>
                      <a:srgbClr val="262626"/>
                    </a:solidFill>
                    <a:effectLst/>
                    <a:uLnTx/>
                    <a:uFillTx/>
                    <a:latin typeface="Poppins"/>
                    <a:ea typeface="+mn-ea"/>
                    <a:cs typeface="+mn-cs"/>
                  </a:rPr>
                  <a:t>Fit </a:t>
                </a:r>
                <a:r>
                  <a:rPr kumimoji="0" lang="fr-FR" sz="1800" b="0" u="none" strike="noStrike" kern="1200" cap="none" spc="0" normalizeH="0" baseline="0" noProof="0" dirty="0" err="1">
                    <a:ln>
                      <a:noFill/>
                    </a:ln>
                    <a:solidFill>
                      <a:srgbClr val="262626"/>
                    </a:solidFill>
                    <a:effectLst/>
                    <a:uLnTx/>
                    <a:uFillTx/>
                    <a:latin typeface="Poppins"/>
                    <a:ea typeface="+mn-ea"/>
                    <a:cs typeface="+mn-cs"/>
                  </a:rPr>
                  <a:t>experimental</a:t>
                </a:r>
                <a:r>
                  <a:rPr kumimoji="0" lang="fr-FR" sz="1800" b="0" u="none" strike="noStrike" kern="1200" cap="none" spc="0" normalizeH="0" baseline="0" noProof="0" dirty="0">
                    <a:ln>
                      <a:noFill/>
                    </a:ln>
                    <a:solidFill>
                      <a:srgbClr val="262626"/>
                    </a:solidFill>
                    <a:effectLst/>
                    <a:uLnTx/>
                    <a:uFillTx/>
                    <a:latin typeface="Poppins"/>
                    <a:ea typeface="+mn-ea"/>
                    <a:cs typeface="+mn-cs"/>
                  </a:rPr>
                  <a:t> data </a:t>
                </a:r>
                <a:r>
                  <a:rPr kumimoji="0" lang="fr-FR" sz="1800" b="0" u="none" strike="noStrike" kern="1200" cap="none" spc="0" normalizeH="0" baseline="0" noProof="0" dirty="0" err="1">
                    <a:ln>
                      <a:noFill/>
                    </a:ln>
                    <a:solidFill>
                      <a:srgbClr val="262626"/>
                    </a:solidFill>
                    <a:effectLst/>
                    <a:uLnTx/>
                    <a:uFillTx/>
                    <a:latin typeface="Poppins"/>
                    <a:ea typeface="+mn-ea"/>
                    <a:cs typeface="+mn-cs"/>
                  </a:rPr>
                  <a:t>with</a:t>
                </a:r>
                <a:r>
                  <a:rPr kumimoji="0" lang="fr-FR" sz="1800" b="0" u="none" strike="noStrike" kern="1200" cap="none" spc="0" normalizeH="0" baseline="0" noProof="0" dirty="0">
                    <a:ln>
                      <a:noFill/>
                    </a:ln>
                    <a:solidFill>
                      <a:srgbClr val="262626"/>
                    </a:solidFill>
                    <a:effectLst/>
                    <a:uLnTx/>
                    <a:uFillTx/>
                    <a:latin typeface="Poppins"/>
                    <a:ea typeface="+mn-ea"/>
                    <a:cs typeface="+mn-cs"/>
                  </a:rPr>
                  <a:t> </a:t>
                </a:r>
                <a:r>
                  <a:rPr kumimoji="0" lang="fr-FR" sz="1800" b="0" u="none" strike="noStrike" kern="1200" cap="none" spc="0" normalizeH="0" baseline="0" noProof="0" dirty="0" err="1">
                    <a:ln>
                      <a:noFill/>
                    </a:ln>
                    <a:solidFill>
                      <a:srgbClr val="262626"/>
                    </a:solidFill>
                    <a:effectLst/>
                    <a:uLnTx/>
                    <a:uFillTx/>
                    <a:latin typeface="Poppins"/>
                    <a:ea typeface="+mn-ea"/>
                    <a:cs typeface="+mn-cs"/>
                  </a:rPr>
                  <a:t>function</a:t>
                </a:r>
                <a:r>
                  <a:rPr kumimoji="0" lang="fr-FR" sz="1800" b="0" u="none" strike="noStrike" kern="1200" cap="none" spc="0" normalizeH="0" baseline="0" noProof="0" dirty="0">
                    <a:ln>
                      <a:noFill/>
                    </a:ln>
                    <a:solidFill>
                      <a:srgbClr val="262626"/>
                    </a:solidFill>
                    <a:effectLst/>
                    <a:uLnTx/>
                    <a:uFillTx/>
                    <a:latin typeface="Poppins"/>
                    <a:ea typeface="+mn-ea"/>
                    <a:cs typeface="+mn-cs"/>
                  </a:rPr>
                  <a:t> </a:t>
                </a:r>
                <a14:m>
                  <m:oMath xmlns:m="http://schemas.openxmlformats.org/officeDocument/2006/math">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𝐟</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𝐀</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𝐁</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𝟏</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sSup>
                      <m:sSupPr>
                        <m:ctrlPr>
                          <a:rPr kumimoji="0" lang="fr-FR" sz="1800" b="1"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pPr>
                      <m:e>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𝐞</m:t>
                        </m:r>
                      </m:e>
                      <m:sup>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el-G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𝛌</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𝐭</m:t>
                        </m:r>
                      </m:sup>
                    </m:sSup>
                  </m:oMath>
                </a14:m>
                <a:r>
                  <a:rPr kumimoji="0" lang="fr-FR" sz="1800" b="1" u="none" strike="noStrike" kern="1200" cap="none" spc="0" normalizeH="0" baseline="0" noProof="0" dirty="0">
                    <a:ln>
                      <a:noFill/>
                    </a:ln>
                    <a:solidFill>
                      <a:srgbClr val="262626"/>
                    </a:solidFill>
                    <a:effectLst/>
                    <a:uLnTx/>
                    <a:uFillTx/>
                    <a:latin typeface="Poppins"/>
                    <a:ea typeface="+mn-ea"/>
                    <a:cs typeface="+mn-cs"/>
                  </a:rPr>
                  <a:t>)</a:t>
                </a:r>
                <a:r>
                  <a:rPr kumimoji="0" lang="fr-FR" sz="1800" b="0" u="none" strike="noStrike" kern="1200" cap="none" spc="0" normalizeH="0" baseline="0" noProof="0" dirty="0">
                    <a:ln>
                      <a:noFill/>
                    </a:ln>
                    <a:solidFill>
                      <a:srgbClr val="262626"/>
                    </a:solidFill>
                    <a:effectLst/>
                    <a:uLnTx/>
                    <a:uFillTx/>
                    <a:latin typeface="Poppins"/>
                    <a:ea typeface="+mn-ea"/>
                    <a:cs typeface="+mn-cs"/>
                  </a:rPr>
                  <a:t>: </a:t>
                </a:r>
              </a:p>
            </p:txBody>
          </p:sp>
        </mc:Choice>
        <mc:Fallback xmlns="">
          <p:sp>
            <p:nvSpPr>
              <p:cNvPr id="10" name="Rectangle 9"/>
              <p:cNvSpPr>
                <a:spLocks noRot="1" noChangeAspect="1" noMove="1" noResize="1" noEditPoints="1" noAdjustHandles="1" noChangeArrowheads="1" noChangeShapeType="1" noTextEdit="1"/>
              </p:cNvSpPr>
              <p:nvPr/>
            </p:nvSpPr>
            <p:spPr>
              <a:xfrm>
                <a:off x="2851779" y="314036"/>
                <a:ext cx="6096000" cy="959109"/>
              </a:xfrm>
              <a:prstGeom prst="rect">
                <a:avLst/>
              </a:prstGeom>
              <a:blipFill>
                <a:blip r:embed="rId7"/>
                <a:stretch>
                  <a:fillRect t="-3822" r="-600" b="-955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322679" y="1348230"/>
                <a:ext cx="6015282" cy="1613903"/>
              </a:xfrm>
              <a:prstGeom prst="rect">
                <a:avLst/>
              </a:prstGeom>
            </p:spPr>
            <p:txBody>
              <a:bodyPr wrap="square">
                <a:spAutoFit/>
              </a:bodyPr>
              <a:lstStyle/>
              <a:p>
                <a:pPr lvl="0">
                  <a:defRPr/>
                </a:pPr>
                <a:r>
                  <a:rPr kumimoji="0" lang="fr-FR" sz="1600" b="0" i="0" u="none" strike="noStrike" kern="1200" cap="none" spc="0" normalizeH="0" baseline="0" noProof="0" dirty="0">
                    <a:ln>
                      <a:noFill/>
                    </a:ln>
                    <a:solidFill>
                      <a:srgbClr val="262626"/>
                    </a:solidFill>
                    <a:effectLst/>
                    <a:uLnTx/>
                    <a:uFillTx/>
                    <a:latin typeface="Poppins"/>
                    <a:ea typeface="+mn-ea"/>
                    <a:cs typeface="+mn-cs"/>
                  </a:rPr>
                  <a:t>382.5 </a:t>
                </a:r>
                <a:r>
                  <a:rPr kumimoji="0" lang="fr-FR" sz="1600" b="0" i="0" u="none" strike="noStrike" kern="1200" cap="none" spc="0" normalizeH="0" baseline="0" noProof="0" dirty="0" err="1">
                    <a:ln>
                      <a:noFill/>
                    </a:ln>
                    <a:solidFill>
                      <a:srgbClr val="262626"/>
                    </a:solidFill>
                    <a:effectLst/>
                    <a:uLnTx/>
                    <a:uFillTx/>
                    <a:latin typeface="Poppins"/>
                    <a:ea typeface="+mn-ea"/>
                    <a:cs typeface="+mn-cs"/>
                  </a:rPr>
                  <a:t>keV</a:t>
                </a:r>
                <a:r>
                  <a:rPr kumimoji="0" lang="fr-FR" sz="1600" b="0" i="0" u="none" strike="noStrike" kern="1200" cap="none" spc="0" normalizeH="0" baseline="0" noProof="0" dirty="0">
                    <a:ln>
                      <a:noFill/>
                    </a:ln>
                    <a:solidFill>
                      <a:srgbClr val="262626"/>
                    </a:solidFill>
                    <a:effectLst/>
                    <a:uLnTx/>
                    <a:uFillTx/>
                    <a:latin typeface="Poppins"/>
                    <a:ea typeface="+mn-ea"/>
                    <a:cs typeface="+mn-cs"/>
                  </a:rPr>
                  <a:t>: λ = 1.8592e-01 ± 8.2569e-03   </a:t>
                </a:r>
                <a14:m>
                  <m:oMath xmlns:m="http://schemas.openxmlformats.org/officeDocument/2006/math">
                    <m:sSub>
                      <m:sSubPr>
                        <m:ctrlPr>
                          <a:rPr lang="fr-FR" sz="1600" b="1" i="1" dirty="0">
                            <a:solidFill>
                              <a:srgbClr val="262626"/>
                            </a:solidFill>
                            <a:latin typeface="Cambria Math" panose="02040503050406030204" pitchFamily="18" charset="0"/>
                          </a:rPr>
                        </m:ctrlPr>
                      </m:sSubPr>
                      <m:e>
                        <m:r>
                          <a:rPr lang="fr-FR" sz="1600" b="1" dirty="0">
                            <a:solidFill>
                              <a:srgbClr val="262626"/>
                            </a:solidFill>
                            <a:latin typeface="Cambria Math" panose="02040503050406030204" pitchFamily="18" charset="0"/>
                          </a:rPr>
                          <m:t>𝐭</m:t>
                        </m:r>
                      </m:e>
                      <m:sub>
                        <m:r>
                          <a:rPr lang="fr-FR" sz="1600" b="1" dirty="0">
                            <a:solidFill>
                              <a:srgbClr val="262626"/>
                            </a:solidFill>
                            <a:latin typeface="Cambria Math" panose="02040503050406030204" pitchFamily="18" charset="0"/>
                          </a:rPr>
                          <m:t>𝟏</m:t>
                        </m:r>
                        <m:r>
                          <a:rPr lang="fr-FR" sz="1600" b="1" dirty="0">
                            <a:solidFill>
                              <a:srgbClr val="262626"/>
                            </a:solidFill>
                            <a:latin typeface="Cambria Math" panose="02040503050406030204" pitchFamily="18" charset="0"/>
                          </a:rPr>
                          <m:t>/</m:t>
                        </m:r>
                        <m:r>
                          <a:rPr lang="fr-FR" sz="1600" b="1" dirty="0">
                            <a:solidFill>
                              <a:srgbClr val="262626"/>
                            </a:solidFill>
                            <a:latin typeface="Cambria Math" panose="02040503050406030204" pitchFamily="18" charset="0"/>
                          </a:rPr>
                          <m:t>𝟐</m:t>
                        </m:r>
                      </m:sub>
                    </m:sSub>
                  </m:oMath>
                </a14:m>
                <a:r>
                  <a:rPr kumimoji="0" lang="fr-FR" sz="1600" b="1" i="0" u="none" strike="noStrike" kern="1200" cap="none" spc="0" normalizeH="0" baseline="0" noProof="0" dirty="0">
                    <a:ln>
                      <a:noFill/>
                    </a:ln>
                    <a:solidFill>
                      <a:srgbClr val="262626"/>
                    </a:solidFill>
                    <a:effectLst/>
                    <a:uLnTx/>
                    <a:uFillTx/>
                    <a:latin typeface="Poppins"/>
                    <a:ea typeface="+mn-ea"/>
                    <a:cs typeface="+mn-cs"/>
                  </a:rPr>
                  <a:t> = 3.73 ± 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sng" strike="noStrike" kern="1200" cap="none" spc="0" normalizeH="0" baseline="0" noProof="0" dirty="0" err="1">
                    <a:ln>
                      <a:noFill/>
                    </a:ln>
                    <a:solidFill>
                      <a:srgbClr val="262626"/>
                    </a:solidFill>
                    <a:effectLst/>
                    <a:uLnTx/>
                    <a:uFillTx/>
                    <a:latin typeface="Poppins"/>
                    <a:ea typeface="+mn-ea"/>
                    <a:cs typeface="+mn-cs"/>
                  </a:rPr>
                  <a:t>Quality</a:t>
                </a:r>
                <a:r>
                  <a:rPr kumimoji="0" lang="fr-FR" sz="1600" b="0" i="0" u="sng" strike="noStrike" kern="1200" cap="none" spc="0" normalizeH="0" baseline="0" noProof="0" dirty="0">
                    <a:ln>
                      <a:noFill/>
                    </a:ln>
                    <a:solidFill>
                      <a:srgbClr val="262626"/>
                    </a:solidFill>
                    <a:effectLst/>
                    <a:uLnTx/>
                    <a:uFillTx/>
                    <a:latin typeface="Poppins"/>
                    <a:ea typeface="+mn-ea"/>
                    <a:cs typeface="+mn-cs"/>
                  </a:rPr>
                  <a:t> of the fit: </a:t>
                </a:r>
                <a:r>
                  <a:rPr kumimoji="0" lang="fr-FR" sz="1600" i="0" u="none" strike="noStrike" kern="1200" cap="none" spc="0" normalizeH="0" baseline="0" noProof="0" dirty="0">
                    <a:ln>
                      <a:noFill/>
                    </a:ln>
                    <a:solidFill>
                      <a:srgbClr val="E50019">
                        <a:lumMod val="75000"/>
                      </a:srgbClr>
                    </a:solidFill>
                    <a:effectLst/>
                    <a:uLnTx/>
                    <a:uFillTx/>
                    <a:latin typeface="Poppins"/>
                    <a:ea typeface="+mn-ea"/>
                    <a:cs typeface="+mn-cs"/>
                  </a:rPr>
                  <a:t>χ² / </a:t>
                </a:r>
                <a:r>
                  <a:rPr kumimoji="0" lang="fr-FR" sz="1600" i="0" u="none" strike="noStrike" kern="1200" cap="none" spc="0" normalizeH="0" baseline="0" noProof="0" dirty="0" err="1">
                    <a:ln>
                      <a:noFill/>
                    </a:ln>
                    <a:solidFill>
                      <a:srgbClr val="E50019">
                        <a:lumMod val="75000"/>
                      </a:srgbClr>
                    </a:solidFill>
                    <a:effectLst/>
                    <a:uLnTx/>
                    <a:uFillTx/>
                    <a:latin typeface="Poppins"/>
                    <a:ea typeface="+mn-ea"/>
                    <a:cs typeface="+mn-cs"/>
                  </a:rPr>
                  <a:t>ndf</a:t>
                </a:r>
                <a:r>
                  <a:rPr kumimoji="0" lang="fr-FR" sz="1600" i="0" u="none" strike="noStrike" kern="1200" cap="none" spc="0" normalizeH="0" baseline="0" noProof="0" dirty="0">
                    <a:ln>
                      <a:noFill/>
                    </a:ln>
                    <a:solidFill>
                      <a:srgbClr val="E50019">
                        <a:lumMod val="75000"/>
                      </a:srgbClr>
                    </a:solidFill>
                    <a:effectLst/>
                    <a:uLnTx/>
                    <a:uFillTx/>
                    <a:latin typeface="Poppins"/>
                    <a:ea typeface="+mn-ea"/>
                    <a:cs typeface="+mn-cs"/>
                  </a:rPr>
                  <a:t> = 16.75, p-value  = 9.7e-14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262626"/>
                  </a:solidFill>
                  <a:effectLst/>
                  <a:uLnTx/>
                  <a:uFillTx/>
                  <a:latin typeface="Poppins"/>
                  <a:ea typeface="+mn-ea"/>
                  <a:cs typeface="+mn-cs"/>
                </a:endParaRPr>
              </a:p>
              <a:p>
                <a:pPr lvl="0">
                  <a:defRPr/>
                </a:pPr>
                <a:r>
                  <a:rPr kumimoji="0" lang="fr-FR" sz="1600" b="0" i="0" u="none" strike="noStrike" kern="1200" cap="none" spc="0" normalizeH="0" baseline="0" noProof="0" dirty="0">
                    <a:ln>
                      <a:noFill/>
                    </a:ln>
                    <a:solidFill>
                      <a:srgbClr val="262626"/>
                    </a:solidFill>
                    <a:effectLst/>
                    <a:uLnTx/>
                    <a:uFillTx/>
                    <a:latin typeface="Poppins"/>
                    <a:ea typeface="+mn-ea"/>
                    <a:cs typeface="+mn-cs"/>
                  </a:rPr>
                  <a:t>570.4 </a:t>
                </a:r>
                <a:r>
                  <a:rPr kumimoji="0" lang="fr-FR" sz="1600" b="0" i="0" u="none" strike="noStrike" kern="1200" cap="none" spc="0" normalizeH="0" baseline="0" noProof="0" dirty="0" err="1">
                    <a:ln>
                      <a:noFill/>
                    </a:ln>
                    <a:solidFill>
                      <a:srgbClr val="262626"/>
                    </a:solidFill>
                    <a:effectLst/>
                    <a:uLnTx/>
                    <a:uFillTx/>
                    <a:latin typeface="Poppins"/>
                    <a:ea typeface="+mn-ea"/>
                    <a:cs typeface="+mn-cs"/>
                  </a:rPr>
                  <a:t>keV</a:t>
                </a:r>
                <a:r>
                  <a:rPr kumimoji="0" lang="fr-FR" sz="1600" b="0" i="0" u="none" strike="noStrike" kern="1200" cap="none" spc="0" normalizeH="0" baseline="0" noProof="0" dirty="0">
                    <a:ln>
                      <a:noFill/>
                    </a:ln>
                    <a:solidFill>
                      <a:srgbClr val="262626"/>
                    </a:solidFill>
                    <a:effectLst/>
                    <a:uLnTx/>
                    <a:uFillTx/>
                    <a:latin typeface="Poppins"/>
                    <a:ea typeface="+mn-ea"/>
                    <a:cs typeface="+mn-cs"/>
                  </a:rPr>
                  <a:t>: λ = 2.0176e-01 ± 1.0225e-02   </a:t>
                </a:r>
                <a14:m>
                  <m:oMath xmlns:m="http://schemas.openxmlformats.org/officeDocument/2006/math">
                    <m:sSub>
                      <m:sSubPr>
                        <m:ctrlPr>
                          <a:rPr lang="fr-FR" sz="1600" b="1" i="1" dirty="0">
                            <a:solidFill>
                              <a:srgbClr val="262626"/>
                            </a:solidFill>
                            <a:latin typeface="Cambria Math" panose="02040503050406030204" pitchFamily="18" charset="0"/>
                          </a:rPr>
                        </m:ctrlPr>
                      </m:sSubPr>
                      <m:e>
                        <m:r>
                          <a:rPr lang="fr-FR" sz="1600" b="1" dirty="0">
                            <a:solidFill>
                              <a:srgbClr val="262626"/>
                            </a:solidFill>
                            <a:latin typeface="Cambria Math" panose="02040503050406030204" pitchFamily="18" charset="0"/>
                          </a:rPr>
                          <m:t>𝐭</m:t>
                        </m:r>
                      </m:e>
                      <m:sub>
                        <m:r>
                          <a:rPr lang="fr-FR" sz="1600" b="1" dirty="0">
                            <a:solidFill>
                              <a:srgbClr val="262626"/>
                            </a:solidFill>
                            <a:latin typeface="Cambria Math" panose="02040503050406030204" pitchFamily="18" charset="0"/>
                          </a:rPr>
                          <m:t>𝟏</m:t>
                        </m:r>
                        <m:r>
                          <a:rPr lang="fr-FR" sz="1600" b="1" dirty="0">
                            <a:solidFill>
                              <a:srgbClr val="262626"/>
                            </a:solidFill>
                            <a:latin typeface="Cambria Math" panose="02040503050406030204" pitchFamily="18" charset="0"/>
                          </a:rPr>
                          <m:t>/</m:t>
                        </m:r>
                        <m:r>
                          <a:rPr lang="fr-FR" sz="1600" b="1" dirty="0">
                            <a:solidFill>
                              <a:srgbClr val="262626"/>
                            </a:solidFill>
                            <a:latin typeface="Cambria Math" panose="02040503050406030204" pitchFamily="18" charset="0"/>
                          </a:rPr>
                          <m:t>𝟐</m:t>
                        </m:r>
                      </m:sub>
                    </m:sSub>
                  </m:oMath>
                </a14:m>
                <a:r>
                  <a:rPr kumimoji="0" lang="fr-FR" sz="1600" b="1" i="0" u="none" strike="noStrike" kern="1200" cap="none" spc="0" normalizeH="0" baseline="0" noProof="0" dirty="0">
                    <a:ln>
                      <a:noFill/>
                    </a:ln>
                    <a:solidFill>
                      <a:srgbClr val="262626"/>
                    </a:solidFill>
                    <a:effectLst/>
                    <a:uLnTx/>
                    <a:uFillTx/>
                    <a:latin typeface="Poppins"/>
                    <a:ea typeface="+mn-ea"/>
                    <a:cs typeface="+mn-cs"/>
                  </a:rPr>
                  <a:t> = 3.44 ± 0.17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0" u="sng" strike="noStrike" kern="1200" cap="none" spc="0" normalizeH="0" baseline="0" noProof="0" dirty="0" err="1">
                    <a:ln>
                      <a:noFill/>
                    </a:ln>
                    <a:solidFill>
                      <a:srgbClr val="262626"/>
                    </a:solidFill>
                    <a:effectLst/>
                    <a:uLnTx/>
                    <a:uFillTx/>
                    <a:latin typeface="Poppins"/>
                    <a:ea typeface="+mn-ea"/>
                    <a:cs typeface="+mn-cs"/>
                  </a:rPr>
                  <a:t>Quality</a:t>
                </a:r>
                <a:r>
                  <a:rPr kumimoji="0" lang="fr-FR" sz="1600" i="0" u="sng" strike="noStrike" kern="1200" cap="none" spc="0" normalizeH="0" baseline="0" noProof="0" dirty="0">
                    <a:ln>
                      <a:noFill/>
                    </a:ln>
                    <a:solidFill>
                      <a:srgbClr val="262626"/>
                    </a:solidFill>
                    <a:effectLst/>
                    <a:uLnTx/>
                    <a:uFillTx/>
                    <a:latin typeface="Poppins"/>
                    <a:ea typeface="+mn-ea"/>
                    <a:cs typeface="+mn-cs"/>
                  </a:rPr>
                  <a:t> of the fit: </a:t>
                </a:r>
                <a:r>
                  <a:rPr kumimoji="0" lang="fr-FR" sz="1600" i="0" u="none" strike="noStrike" kern="1200" cap="none" spc="0" normalizeH="0" baseline="0" noProof="0" dirty="0">
                    <a:ln>
                      <a:noFill/>
                    </a:ln>
                    <a:solidFill>
                      <a:srgbClr val="E50019">
                        <a:lumMod val="75000"/>
                      </a:srgbClr>
                    </a:solidFill>
                    <a:effectLst/>
                    <a:uLnTx/>
                    <a:uFillTx/>
                    <a:latin typeface="Poppins"/>
                    <a:ea typeface="+mn-ea"/>
                    <a:cs typeface="+mn-cs"/>
                  </a:rPr>
                  <a:t>χ² / </a:t>
                </a:r>
                <a:r>
                  <a:rPr kumimoji="0" lang="fr-FR" sz="1600" i="0" u="none" strike="noStrike" kern="1200" cap="none" spc="0" normalizeH="0" baseline="0" noProof="0" dirty="0" err="1">
                    <a:ln>
                      <a:noFill/>
                    </a:ln>
                    <a:solidFill>
                      <a:srgbClr val="E50019">
                        <a:lumMod val="75000"/>
                      </a:srgbClr>
                    </a:solidFill>
                    <a:effectLst/>
                    <a:uLnTx/>
                    <a:uFillTx/>
                    <a:latin typeface="Poppins"/>
                    <a:ea typeface="+mn-ea"/>
                    <a:cs typeface="+mn-cs"/>
                  </a:rPr>
                  <a:t>ndf</a:t>
                </a:r>
                <a:r>
                  <a:rPr kumimoji="0" lang="fr-FR" sz="1600" i="0" u="none" strike="noStrike" kern="1200" cap="none" spc="0" normalizeH="0" baseline="0" noProof="0" dirty="0">
                    <a:ln>
                      <a:noFill/>
                    </a:ln>
                    <a:solidFill>
                      <a:srgbClr val="E50019">
                        <a:lumMod val="75000"/>
                      </a:srgbClr>
                    </a:solidFill>
                    <a:effectLst/>
                    <a:uLnTx/>
                    <a:uFillTx/>
                    <a:latin typeface="Poppins"/>
                    <a:ea typeface="+mn-ea"/>
                    <a:cs typeface="+mn-cs"/>
                  </a:rPr>
                  <a:t> = 14.14, p-value  = 1.5e-11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262626"/>
                  </a:solidFill>
                  <a:effectLst/>
                  <a:uLnTx/>
                  <a:uFillTx/>
                  <a:latin typeface="Poppins"/>
                  <a:ea typeface="+mn-ea"/>
                  <a:cs typeface="+mn-cs"/>
                </a:endParaRPr>
              </a:p>
            </p:txBody>
          </p:sp>
        </mc:Choice>
        <mc:Fallback xmlns="">
          <p:sp>
            <p:nvSpPr>
              <p:cNvPr id="11" name="Rectangle 10"/>
              <p:cNvSpPr>
                <a:spLocks noRot="1" noChangeAspect="1" noMove="1" noResize="1" noEditPoints="1" noAdjustHandles="1" noChangeArrowheads="1" noChangeShapeType="1" noTextEdit="1"/>
              </p:cNvSpPr>
              <p:nvPr/>
            </p:nvSpPr>
            <p:spPr>
              <a:xfrm>
                <a:off x="6322679" y="1348230"/>
                <a:ext cx="6015282" cy="1613903"/>
              </a:xfrm>
              <a:prstGeom prst="rect">
                <a:avLst/>
              </a:prstGeom>
              <a:blipFill>
                <a:blip r:embed="rId8"/>
                <a:stretch>
                  <a:fillRect l="-507" t="-1132"/>
                </a:stretch>
              </a:blipFill>
            </p:spPr>
            <p:txBody>
              <a:bodyPr/>
              <a:lstStyle/>
              <a:p>
                <a:r>
                  <a:rPr lang="fr-FR">
                    <a:noFill/>
                  </a:rPr>
                  <a:t> </a:t>
                </a:r>
              </a:p>
            </p:txBody>
          </p:sp>
        </mc:Fallback>
      </mc:AlternateContent>
      <p:sp>
        <p:nvSpPr>
          <p:cNvPr id="13" name="TextBox 12"/>
          <p:cNvSpPr txBox="1"/>
          <p:nvPr/>
        </p:nvSpPr>
        <p:spPr>
          <a:xfrm>
            <a:off x="10771389" y="3283063"/>
            <a:ext cx="1171977" cy="175432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Correct central value but not </a:t>
            </a:r>
            <a:r>
              <a:rPr kumimoji="0" lang="fr-FR" sz="1800" b="0" i="0" u="none" strike="noStrike" kern="1200" cap="none" spc="0" normalizeH="0" baseline="0" noProof="0" dirty="0" err="1">
                <a:ln>
                  <a:noFill/>
                </a:ln>
                <a:solidFill>
                  <a:srgbClr val="262626"/>
                </a:solidFill>
                <a:effectLst/>
                <a:uLnTx/>
                <a:uFillTx/>
                <a:latin typeface="Poppins"/>
                <a:ea typeface="+mn-ea"/>
                <a:cs typeface="+mn-cs"/>
              </a:rPr>
              <a:t>always</a:t>
            </a:r>
            <a:r>
              <a:rPr kumimoji="0" lang="fr-FR" sz="1800" b="0" i="0" u="none" strike="noStrike" kern="1200" cap="none" spc="0" normalizeH="0" baseline="0" noProof="0" dirty="0">
                <a:ln>
                  <a:noFill/>
                </a:ln>
                <a:solidFill>
                  <a:srgbClr val="262626"/>
                </a:solidFill>
                <a:effectLst/>
                <a:uLnTx/>
                <a:uFillTx/>
                <a:latin typeface="Poppins"/>
                <a:ea typeface="+mn-ea"/>
                <a:cs typeface="+mn-cs"/>
              </a:rPr>
              <a:t> good fit</a:t>
            </a:r>
          </a:p>
        </p:txBody>
      </p:sp>
      <p:sp>
        <p:nvSpPr>
          <p:cNvPr id="17" name="TextBox 16"/>
          <p:cNvSpPr txBox="1"/>
          <p:nvPr/>
        </p:nvSpPr>
        <p:spPr>
          <a:xfrm>
            <a:off x="2022046" y="4559725"/>
            <a:ext cx="25499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50019"/>
                </a:solidFill>
                <a:effectLst/>
                <a:uLnTx/>
                <a:uFillTx/>
                <a:latin typeface="Poppins"/>
                <a:ea typeface="+mn-ea"/>
                <a:cs typeface="+mn-cs"/>
              </a:rPr>
              <a:t>+more points</a:t>
            </a:r>
            <a:r>
              <a:rPr kumimoji="0" lang="fr-FR" sz="1800" b="1" i="0" u="none" strike="noStrike" kern="1200" cap="none" spc="0" normalizeH="0" noProof="0" dirty="0">
                <a:ln>
                  <a:noFill/>
                </a:ln>
                <a:solidFill>
                  <a:srgbClr val="E50019"/>
                </a:solidFill>
                <a:effectLst/>
                <a:uLnTx/>
                <a:uFillTx/>
                <a:latin typeface="Poppins"/>
                <a:ea typeface="+mn-ea"/>
                <a:cs typeface="+mn-cs"/>
              </a:rPr>
              <a:t> </a:t>
            </a:r>
            <a:r>
              <a:rPr kumimoji="0" lang="fr-FR" sz="1800" b="1" i="0" u="none" strike="noStrike" kern="1200" cap="none" spc="0" normalizeH="0" noProof="0" dirty="0" err="1">
                <a:ln>
                  <a:noFill/>
                </a:ln>
                <a:solidFill>
                  <a:srgbClr val="E50019"/>
                </a:solidFill>
                <a:effectLst/>
                <a:uLnTx/>
                <a:uFillTx/>
                <a:latin typeface="Poppins"/>
                <a:ea typeface="+mn-ea"/>
                <a:cs typeface="+mn-cs"/>
              </a:rPr>
              <a:t>needed</a:t>
            </a:r>
            <a:endParaRPr kumimoji="0" lang="fr-FR" sz="1800" b="1" i="0" u="none" strike="noStrike" kern="1200" cap="none" spc="0" normalizeH="0" baseline="0" noProof="0" dirty="0">
              <a:ln>
                <a:noFill/>
              </a:ln>
              <a:solidFill>
                <a:srgbClr val="E50019"/>
              </a:solidFill>
              <a:effectLst/>
              <a:uLnTx/>
              <a:uFillTx/>
              <a:latin typeface="Poppins"/>
              <a:ea typeface="+mn-ea"/>
              <a:cs typeface="+mn-cs"/>
            </a:endParaRPr>
          </a:p>
        </p:txBody>
      </p:sp>
      <p:sp>
        <p:nvSpPr>
          <p:cNvPr id="18" name="TextBox 17"/>
          <p:cNvSpPr txBox="1"/>
          <p:nvPr/>
        </p:nvSpPr>
        <p:spPr>
          <a:xfrm>
            <a:off x="7054640" y="4559725"/>
            <a:ext cx="25499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E50019"/>
                </a:solidFill>
                <a:effectLst/>
                <a:uLnTx/>
                <a:uFillTx/>
                <a:latin typeface="Poppins"/>
                <a:ea typeface="+mn-ea"/>
                <a:cs typeface="+mn-cs"/>
              </a:rPr>
              <a:t>+more points</a:t>
            </a:r>
            <a:r>
              <a:rPr kumimoji="0" lang="fr-FR" sz="1800" b="1" i="0" u="none" strike="noStrike" kern="1200" cap="none" spc="0" normalizeH="0" noProof="0" dirty="0">
                <a:ln>
                  <a:noFill/>
                </a:ln>
                <a:solidFill>
                  <a:srgbClr val="E50019"/>
                </a:solidFill>
                <a:effectLst/>
                <a:uLnTx/>
                <a:uFillTx/>
                <a:latin typeface="Poppins"/>
                <a:ea typeface="+mn-ea"/>
                <a:cs typeface="+mn-cs"/>
              </a:rPr>
              <a:t> </a:t>
            </a:r>
            <a:r>
              <a:rPr kumimoji="0" lang="fr-FR" sz="1800" b="1" i="0" u="none" strike="noStrike" kern="1200" cap="none" spc="0" normalizeH="0" noProof="0" dirty="0" err="1">
                <a:ln>
                  <a:noFill/>
                </a:ln>
                <a:solidFill>
                  <a:srgbClr val="E50019"/>
                </a:solidFill>
                <a:effectLst/>
                <a:uLnTx/>
                <a:uFillTx/>
                <a:latin typeface="Poppins"/>
                <a:ea typeface="+mn-ea"/>
                <a:cs typeface="+mn-cs"/>
              </a:rPr>
              <a:t>needed</a:t>
            </a:r>
            <a:endParaRPr kumimoji="0" lang="fr-FR" sz="1800" b="1" i="0" u="none" strike="noStrike" kern="1200" cap="none" spc="0" normalizeH="0" baseline="0" noProof="0" dirty="0">
              <a:ln>
                <a:noFill/>
              </a:ln>
              <a:solidFill>
                <a:srgbClr val="E50019"/>
              </a:solidFill>
              <a:effectLst/>
              <a:uLnTx/>
              <a:uFillTx/>
              <a:latin typeface="Poppins"/>
              <a:ea typeface="+mn-ea"/>
              <a:cs typeface="+mn-cs"/>
            </a:endParaRPr>
          </a:p>
        </p:txBody>
      </p:sp>
      <p:sp>
        <p:nvSpPr>
          <p:cNvPr id="12" name="Footer Placeholder 11"/>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23228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1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059" t="1922" r="1764" b="9114"/>
          <a:stretch/>
        </p:blipFill>
        <p:spPr>
          <a:xfrm>
            <a:off x="671758" y="1713694"/>
            <a:ext cx="5102859" cy="3148323"/>
          </a:xfrm>
          <a:prstGeom prst="rect">
            <a:avLst/>
          </a:prstGeom>
        </p:spPr>
      </p:pic>
      <p:sp>
        <p:nvSpPr>
          <p:cNvPr id="9" name="Rectangle 8"/>
          <p:cNvSpPr/>
          <p:nvPr/>
        </p:nvSpPr>
        <p:spPr>
          <a:xfrm>
            <a:off x="1001026" y="3172861"/>
            <a:ext cx="1129235" cy="523220"/>
          </a:xfrm>
          <a:prstGeom prst="rect">
            <a:avLst/>
          </a:prstGeom>
          <a:solidFill>
            <a:srgbClr val="FFF9F9"/>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30000" noProof="0" dirty="0">
                <a:ln>
                  <a:noFill/>
                </a:ln>
                <a:solidFill>
                  <a:srgbClr val="E50019"/>
                </a:solidFill>
                <a:effectLst/>
                <a:uLnTx/>
                <a:uFillTx/>
                <a:latin typeface="Poppins"/>
                <a:ea typeface="+mn-ea"/>
                <a:cs typeface="+mn-cs"/>
              </a:rPr>
              <a:t>131</a:t>
            </a:r>
            <a:r>
              <a:rPr kumimoji="0" lang="en-US" sz="2800" b="1" i="0" u="none" strike="noStrike" kern="1200" cap="none" spc="0" normalizeH="0" baseline="0" noProof="0" dirty="0">
                <a:ln>
                  <a:noFill/>
                </a:ln>
                <a:solidFill>
                  <a:srgbClr val="E50019"/>
                </a:solidFill>
                <a:effectLst/>
                <a:uLnTx/>
                <a:uFillTx/>
                <a:latin typeface="Poppins"/>
                <a:ea typeface="+mn-ea"/>
                <a:cs typeface="+mn-cs"/>
              </a:rPr>
              <a:t>Sb</a:t>
            </a:r>
            <a:endParaRPr kumimoji="0" lang="fr-FR" sz="2800" b="0" i="0" u="none" strike="noStrike" kern="1200" cap="none" spc="0" normalizeH="0" baseline="0" noProof="0" dirty="0">
              <a:ln>
                <a:noFill/>
              </a:ln>
              <a:solidFill>
                <a:srgbClr val="E50019"/>
              </a:solidFill>
              <a:effectLst/>
              <a:uLnTx/>
              <a:uFillTx/>
              <a:latin typeface="Poppins"/>
              <a:ea typeface="+mn-ea"/>
              <a:cs typeface="+mn-cs"/>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6731" y="1279675"/>
            <a:ext cx="5802776" cy="3877619"/>
          </a:xfrm>
          <a:prstGeom prst="rect">
            <a:avLst/>
          </a:prstGeom>
        </p:spPr>
      </p:pic>
      <p:sp>
        <p:nvSpPr>
          <p:cNvPr id="19" name="Rectangle 18"/>
          <p:cNvSpPr/>
          <p:nvPr/>
        </p:nvSpPr>
        <p:spPr>
          <a:xfrm rot="16200000">
            <a:off x="9329606" y="2424190"/>
            <a:ext cx="50045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srgbClr val="262626"/>
                </a:solidFill>
                <a:effectLst/>
                <a:uLnTx/>
                <a:uFillTx/>
                <a:latin typeface="Poppins"/>
                <a:ea typeface="+mn-ea"/>
                <a:cs typeface="+mn-cs"/>
              </a:rPr>
              <a:t>Lifetime</a:t>
            </a:r>
            <a:r>
              <a:rPr kumimoji="0" lang="fr-FR" sz="1200" b="0" i="0" u="none" strike="noStrike" kern="1200" cap="none" spc="0" normalizeH="0" baseline="0" noProof="0" dirty="0">
                <a:ln>
                  <a:noFill/>
                </a:ln>
                <a:solidFill>
                  <a:srgbClr val="262626"/>
                </a:solidFill>
                <a:effectLst/>
                <a:uLnTx/>
                <a:uFillTx/>
                <a:latin typeface="Poppins"/>
                <a:ea typeface="+mn-ea"/>
                <a:cs typeface="+mn-cs"/>
              </a:rPr>
              <a:t> </a:t>
            </a:r>
            <a:r>
              <a:rPr kumimoji="0" lang="fr-FR" sz="1200" b="0" i="0" u="none" strike="noStrike" kern="1200" cap="none" spc="0" normalizeH="0" baseline="0" noProof="0" dirty="0" err="1">
                <a:ln>
                  <a:noFill/>
                </a:ln>
                <a:solidFill>
                  <a:srgbClr val="262626"/>
                </a:solidFill>
                <a:effectLst/>
                <a:uLnTx/>
                <a:uFillTx/>
                <a:latin typeface="Poppins"/>
                <a:ea typeface="+mn-ea"/>
                <a:cs typeface="+mn-cs"/>
              </a:rPr>
              <a:t>measurements</a:t>
            </a:r>
            <a:r>
              <a:rPr kumimoji="0" lang="fr-FR" sz="1200" b="0" i="0" u="none" strike="noStrike" kern="1200" cap="none" spc="0" normalizeH="0" baseline="0" noProof="0" dirty="0">
                <a:ln>
                  <a:noFill/>
                </a:ln>
                <a:solidFill>
                  <a:srgbClr val="262626"/>
                </a:solidFill>
                <a:effectLst/>
                <a:uLnTx/>
                <a:uFillTx/>
                <a:latin typeface="Poppins"/>
                <a:ea typeface="+mn-ea"/>
                <a:cs typeface="+mn-cs"/>
              </a:rPr>
              <a:t> in 131131Sb at LOHENGRIN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262626"/>
                </a:solidFill>
                <a:effectLst/>
                <a:uLnTx/>
                <a:uFillTx/>
                <a:latin typeface="Poppins"/>
                <a:ea typeface="+mn-ea"/>
                <a:cs typeface="+mn-cs"/>
              </a:rPr>
              <a:t>S. Bottoni et al</a:t>
            </a:r>
          </a:p>
        </p:txBody>
      </p:sp>
      <p:sp>
        <p:nvSpPr>
          <p:cNvPr id="20" name="Rectangle 19"/>
          <p:cNvSpPr/>
          <p:nvPr/>
        </p:nvSpPr>
        <p:spPr>
          <a:xfrm>
            <a:off x="7379748" y="1615160"/>
            <a:ext cx="710004" cy="224398"/>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mc:AlternateContent xmlns:mc="http://schemas.openxmlformats.org/markup-compatibility/2006" xmlns:a14="http://schemas.microsoft.com/office/drawing/2010/main">
        <mc:Choice Requires="a14">
          <p:sp>
            <p:nvSpPr>
              <p:cNvPr id="25" name="Rectangle 24"/>
              <p:cNvSpPr/>
              <p:nvPr/>
            </p:nvSpPr>
            <p:spPr>
              <a:xfrm>
                <a:off x="2253781" y="2343788"/>
                <a:ext cx="3520836" cy="190436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262626"/>
                    </a:solidFill>
                    <a:effectLst/>
                    <a:uLnTx/>
                    <a:uFillTx/>
                    <a:latin typeface="Poppins"/>
                    <a:ea typeface="+mn-ea"/>
                    <a:cs typeface="+mn-cs"/>
                  </a:rPr>
                  <a:t>Ground State: </a:t>
                </a:r>
                <a14:m>
                  <m:oMath xmlns:m="http://schemas.openxmlformats.org/officeDocument/2006/math">
                    <m:sSub>
                      <m:sSubPr>
                        <m:ctrlPr>
                          <a:rPr kumimoji="0" lang="fr-FR" sz="1600" b="0"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bPr>
                      <m:e>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t</m:t>
                        </m:r>
                      </m:e>
                      <m:sub>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1/2</m:t>
                        </m:r>
                      </m:sub>
                    </m:sSub>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=23.03 </m:t>
                    </m:r>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min</m:t>
                    </m:r>
                  </m:oMath>
                </a14:m>
                <a:endParaRPr kumimoji="0" lang="fr-FR" sz="1600" b="0" i="0" u="none" strike="noStrike" kern="1200" cap="none" spc="0" normalizeH="0" baseline="0" noProof="0" dirty="0">
                  <a:ln>
                    <a:noFill/>
                  </a:ln>
                  <a:solidFill>
                    <a:srgbClr val="262626"/>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262626"/>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262626"/>
                    </a:solidFill>
                    <a:effectLst/>
                    <a:uLnTx/>
                    <a:uFillTx/>
                    <a:latin typeface="Poppins"/>
                    <a:ea typeface="+mn-ea"/>
                    <a:cs typeface="+mn-cs"/>
                  </a:rPr>
                  <a:t>Metastable States: (IAEA, NNDS)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fr-FR" sz="1600" b="0" i="1"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ctrlPr>
                      </m:sSubPr>
                      <m:e>
                        <m:r>
                          <m:rPr>
                            <m:sty m:val="p"/>
                          </m:rP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E</m:t>
                        </m:r>
                      </m:e>
                      <m:sub>
                        <m:r>
                          <m:rPr>
                            <m:sty m:val="p"/>
                          </m:rP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level</m:t>
                        </m:r>
                      </m:sub>
                    </m:sSub>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=2165.6</m:t>
                    </m:r>
                    <m: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 </m:t>
                    </m:r>
                    <m:r>
                      <m:rPr>
                        <m:sty m:val="p"/>
                      </m:rP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keV</m:t>
                    </m:r>
                    <m: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m:t>
                    </m:r>
                    <m:sSub>
                      <m:sSubPr>
                        <m:ctrlPr>
                          <a:rPr kumimoji="0" lang="fr-FR" sz="1600" b="0" i="1"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ctrlPr>
                      </m:sSubPr>
                      <m:e>
                        <m:r>
                          <m:rPr>
                            <m:sty m:val="p"/>
                          </m:rP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t</m:t>
                        </m:r>
                      </m:e>
                      <m:sub>
                        <m: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1/2</m:t>
                        </m:r>
                      </m:sub>
                    </m:sSub>
                    <m: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=1.1 µ</m:t>
                    </m:r>
                    <m:r>
                      <m:rPr>
                        <m:sty m:val="p"/>
                      </m:rP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s</m:t>
                    </m:r>
                  </m:oMath>
                </a14:m>
                <a:endParaRPr kumimoji="0" lang="fr-FR" sz="1600" b="0" u="none" strike="noStrike" kern="1200" cap="none" spc="0" normalizeH="0" baseline="0" noProof="0" dirty="0">
                  <a:ln>
                    <a:noFill/>
                  </a:ln>
                  <a:solidFill>
                    <a:srgbClr val="262626"/>
                  </a:solidFill>
                  <a:effectLst/>
                  <a:uLnTx/>
                  <a:uFillTx/>
                  <a:latin typeface="Poppin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fr-FR" sz="1600" b="0"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bPr>
                      <m:e>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E</m:t>
                        </m:r>
                      </m:e>
                      <m:sub>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level</m:t>
                        </m:r>
                      </m:sub>
                    </m:sSub>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=1687.2</m:t>
                    </m:r>
                    <m: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 </m:t>
                    </m:r>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keV</m:t>
                    </m:r>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sSub>
                      <m:sSubPr>
                        <m:ctrlPr>
                          <a:rPr kumimoji="0" lang="fr-FR" sz="1600" b="0"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bPr>
                      <m:e>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t</m:t>
                        </m:r>
                      </m:e>
                      <m:sub>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1/2</m:t>
                        </m:r>
                      </m:sub>
                    </m:sSub>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4.3</m:t>
                    </m:r>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 µ</m:t>
                    </m:r>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s</m:t>
                    </m:r>
                  </m:oMath>
                </a14:m>
                <a:endParaRPr kumimoji="0" lang="fr-FR" sz="1600" b="0" u="none" strike="noStrike" kern="1200" cap="none" spc="0" normalizeH="0" baseline="0" noProof="0" dirty="0">
                  <a:ln>
                    <a:noFill/>
                  </a:ln>
                  <a:solidFill>
                    <a:srgbClr val="262626"/>
                  </a:solidFill>
                  <a:effectLst/>
                  <a:uLnTx/>
                  <a:uFillTx/>
                  <a:latin typeface="Poppins"/>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14:m>
                  <m:oMath xmlns:m="http://schemas.openxmlformats.org/officeDocument/2006/math">
                    <m:sSub>
                      <m:sSubPr>
                        <m:ctrlPr>
                          <a:rPr kumimoji="0" lang="fr-FR" sz="1600" b="0"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bPr>
                      <m:e>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E</m:t>
                        </m:r>
                      </m:e>
                      <m:sub>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level</m:t>
                        </m:r>
                      </m:sub>
                    </m:sSub>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=1676.</m:t>
                    </m:r>
                    <m: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1 </m:t>
                    </m:r>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keV</m:t>
                    </m:r>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sSub>
                      <m:sSubPr>
                        <m:ctrlPr>
                          <a:rPr kumimoji="0" lang="fr-FR" sz="1600" b="0"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bPr>
                      <m:e>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t</m:t>
                        </m:r>
                      </m:e>
                      <m:sub>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1/2</m:t>
                        </m:r>
                      </m:sub>
                    </m:sSub>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600" b="0"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91</m:t>
                    </m:r>
                    <m: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 µ</m:t>
                    </m:r>
                    <m:r>
                      <m:rPr>
                        <m:sty m:val="p"/>
                      </m:rPr>
                      <a:rPr kumimoji="0" lang="fr-FR" sz="1600" b="0"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s</m:t>
                    </m:r>
                  </m:oMath>
                </a14:m>
                <a:endParaRPr kumimoji="0" lang="fr-FR" sz="1600" b="0" u="none" strike="noStrike" kern="1200" cap="none" spc="0" normalizeH="0" baseline="0" noProof="0" dirty="0">
                  <a:ln>
                    <a:noFill/>
                  </a:ln>
                  <a:solidFill>
                    <a:srgbClr val="262626"/>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srgbClr val="262626"/>
                  </a:solidFill>
                  <a:effectLst/>
                  <a:uLnTx/>
                  <a:uFillTx/>
                  <a:latin typeface="Poppins"/>
                  <a:ea typeface="+mn-ea"/>
                  <a:cs typeface="+mn-cs"/>
                </a:endParaRPr>
              </a:p>
            </p:txBody>
          </p:sp>
        </mc:Choice>
        <mc:Fallback xmlns="">
          <p:sp>
            <p:nvSpPr>
              <p:cNvPr id="25" name="Rectangle 24"/>
              <p:cNvSpPr>
                <a:spLocks noRot="1" noChangeAspect="1" noMove="1" noResize="1" noEditPoints="1" noAdjustHandles="1" noChangeArrowheads="1" noChangeShapeType="1" noTextEdit="1"/>
              </p:cNvSpPr>
              <p:nvPr/>
            </p:nvSpPr>
            <p:spPr>
              <a:xfrm>
                <a:off x="2253781" y="2343788"/>
                <a:ext cx="3520836" cy="1904367"/>
              </a:xfrm>
              <a:prstGeom prst="rect">
                <a:avLst/>
              </a:prstGeom>
              <a:blipFill>
                <a:blip r:embed="rId4"/>
                <a:stretch>
                  <a:fillRect l="-1040" t="-958"/>
                </a:stretch>
              </a:blipFill>
            </p:spPr>
            <p:txBody>
              <a:bodyPr/>
              <a:lstStyle/>
              <a:p>
                <a:r>
                  <a:rPr lang="fr-FR">
                    <a:noFill/>
                  </a:rPr>
                  <a:t> </a:t>
                </a:r>
              </a:p>
            </p:txBody>
          </p:sp>
        </mc:Fallback>
      </mc:AlternateContent>
      <p:sp>
        <p:nvSpPr>
          <p:cNvPr id="26" name="Rectangle 25"/>
          <p:cNvSpPr/>
          <p:nvPr/>
        </p:nvSpPr>
        <p:spPr>
          <a:xfrm>
            <a:off x="6020450" y="2025578"/>
            <a:ext cx="328731" cy="168359"/>
          </a:xfrm>
          <a:prstGeom prst="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27" name="Rectangle 26"/>
          <p:cNvSpPr/>
          <p:nvPr/>
        </p:nvSpPr>
        <p:spPr>
          <a:xfrm>
            <a:off x="6273501" y="2639263"/>
            <a:ext cx="355899" cy="192427"/>
          </a:xfrm>
          <a:prstGeom prst="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28" name="Rectangle 27"/>
          <p:cNvSpPr/>
          <p:nvPr/>
        </p:nvSpPr>
        <p:spPr>
          <a:xfrm>
            <a:off x="6190380" y="3370005"/>
            <a:ext cx="505388" cy="180829"/>
          </a:xfrm>
          <a:prstGeom prst="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30" name="Rectangle 29"/>
          <p:cNvSpPr/>
          <p:nvPr/>
        </p:nvSpPr>
        <p:spPr>
          <a:xfrm>
            <a:off x="7356640" y="2351120"/>
            <a:ext cx="710004" cy="224398"/>
          </a:xfrm>
          <a:prstGeom prst="rect">
            <a:avLst/>
          </a:prstGeom>
          <a:solidFill>
            <a:schemeClr val="tx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31" name="Rectangle 30"/>
          <p:cNvSpPr/>
          <p:nvPr/>
        </p:nvSpPr>
        <p:spPr>
          <a:xfrm>
            <a:off x="7356640" y="2145109"/>
            <a:ext cx="710004" cy="224398"/>
          </a:xfrm>
          <a:prstGeom prst="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36" name="Title 3"/>
          <p:cNvSpPr>
            <a:spLocks noGrp="1"/>
          </p:cNvSpPr>
          <p:nvPr>
            <p:ph type="title"/>
          </p:nvPr>
        </p:nvSpPr>
        <p:spPr>
          <a:xfrm>
            <a:off x="731838" y="314036"/>
            <a:ext cx="10728325" cy="871827"/>
          </a:xfrm>
        </p:spPr>
        <p:txBody>
          <a:bodyPr>
            <a:normAutofit fontScale="90000"/>
          </a:bodyPr>
          <a:lstStyle/>
          <a:p>
            <a:r>
              <a:rPr lang="en-US" sz="3600" b="1" baseline="30000" dirty="0"/>
              <a:t>131</a:t>
            </a:r>
            <a:r>
              <a:rPr lang="en-US" sz="3600" b="1" dirty="0"/>
              <a:t>Sb – Study Case</a:t>
            </a:r>
            <a:br>
              <a:rPr lang="fr-FR" dirty="0"/>
            </a:br>
            <a:endParaRPr lang="fr-FR" dirty="0"/>
          </a:p>
        </p:txBody>
      </p:sp>
      <p:sp>
        <p:nvSpPr>
          <p:cNvPr id="21" name="Rectangle 20"/>
          <p:cNvSpPr/>
          <p:nvPr/>
        </p:nvSpPr>
        <p:spPr>
          <a:xfrm>
            <a:off x="6782076" y="2064077"/>
            <a:ext cx="328731" cy="168359"/>
          </a:xfrm>
          <a:prstGeom prst="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4" name="Footer Placeholder 3"/>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32271167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4" name="Title 3"/>
          <p:cNvSpPr>
            <a:spLocks noGrp="1"/>
          </p:cNvSpPr>
          <p:nvPr>
            <p:ph type="title"/>
          </p:nvPr>
        </p:nvSpPr>
        <p:spPr/>
        <p:txBody>
          <a:bodyPr>
            <a:normAutofit fontScale="90000"/>
          </a:bodyPr>
          <a:lstStyle/>
          <a:p>
            <a:r>
              <a:rPr lang="en-US" sz="3600" b="1" baseline="30000" dirty="0"/>
              <a:t>131</a:t>
            </a:r>
            <a:r>
              <a:rPr lang="en-US" sz="3600" b="1" dirty="0"/>
              <a:t>Sb</a:t>
            </a:r>
            <a:br>
              <a:rPr lang="fr-FR" dirty="0"/>
            </a:br>
            <a:endParaRPr lang="fr-F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351" y="2085189"/>
            <a:ext cx="7159215" cy="4772811"/>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185403" y="771277"/>
                <a:ext cx="6096000" cy="1502206"/>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Python Script </a:t>
                </a:r>
                <a:r>
                  <a:rPr kumimoji="0" lang="fr-FR" sz="1800" b="0" i="0" u="none" strike="noStrike" kern="1200" cap="none" spc="0" normalizeH="0" baseline="0" noProof="0" dirty="0" err="1">
                    <a:ln>
                      <a:noFill/>
                    </a:ln>
                    <a:solidFill>
                      <a:srgbClr val="262626"/>
                    </a:solidFill>
                    <a:effectLst/>
                    <a:uLnTx/>
                    <a:uFillTx/>
                    <a:latin typeface="Poppins"/>
                    <a:ea typeface="+mn-ea"/>
                    <a:cs typeface="+mn-cs"/>
                  </a:rPr>
                  <a:t>Weighted</a:t>
                </a:r>
                <a:r>
                  <a:rPr kumimoji="0" lang="fr-FR" sz="1800" b="0" i="0" u="none" strike="noStrike" kern="1200" cap="none" spc="0" normalizeH="0" baseline="0" noProof="0" dirty="0">
                    <a:ln>
                      <a:noFill/>
                    </a:ln>
                    <a:solidFill>
                      <a:srgbClr val="262626"/>
                    </a:solidFill>
                    <a:effectLst/>
                    <a:uLnTx/>
                    <a:uFillTx/>
                    <a:latin typeface="Poppins"/>
                    <a:ea typeface="+mn-ea"/>
                    <a:cs typeface="+mn-cs"/>
                  </a:rPr>
                  <a:t> Fit: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λ    = 1.1524e+00 ± 2.7269 1/µs</a:t>
                </a:r>
              </a:p>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fr-FR" sz="1800" b="1"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bPr>
                      <m:e>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𝐭</m:t>
                        </m:r>
                      </m:e>
                      <m:sub>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𝟏</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𝟐</m:t>
                        </m:r>
                      </m:sub>
                    </m:sSub>
                  </m:oMath>
                </a14:m>
                <a:r>
                  <a:rPr kumimoji="0" lang="fr-FR" sz="1800" b="1" i="0" u="none" strike="noStrike" kern="1200" cap="none" spc="0" normalizeH="0" baseline="0" noProof="0" dirty="0">
                    <a:ln>
                      <a:noFill/>
                    </a:ln>
                    <a:solidFill>
                      <a:srgbClr val="262626"/>
                    </a:solidFill>
                    <a:effectLst/>
                    <a:uLnTx/>
                    <a:uFillTx/>
                    <a:latin typeface="Poppins"/>
                    <a:ea typeface="+mn-ea"/>
                    <a:cs typeface="+mn-cs"/>
                  </a:rPr>
                  <a:t> = 0.60 ± 1.42 µs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err="1">
                    <a:ln>
                      <a:noFill/>
                    </a:ln>
                    <a:solidFill>
                      <a:srgbClr val="262626"/>
                    </a:solidFill>
                    <a:effectLst/>
                    <a:uLnTx/>
                    <a:uFillTx/>
                    <a:latin typeface="Poppins"/>
                    <a:ea typeface="+mn-ea"/>
                    <a:cs typeface="+mn-cs"/>
                  </a:rPr>
                  <a:t>Quality</a:t>
                </a:r>
                <a:r>
                  <a:rPr kumimoji="0" lang="fr-FR" sz="1800" b="0" i="0" u="sng" strike="noStrike" kern="1200" cap="none" spc="0" normalizeH="0" baseline="0" noProof="0" dirty="0">
                    <a:ln>
                      <a:noFill/>
                    </a:ln>
                    <a:solidFill>
                      <a:srgbClr val="262626"/>
                    </a:solidFill>
                    <a:effectLst/>
                    <a:uLnTx/>
                    <a:uFillTx/>
                    <a:latin typeface="Poppins"/>
                    <a:ea typeface="+mn-ea"/>
                    <a:cs typeface="+mn-cs"/>
                  </a:rPr>
                  <a:t> of the fit:</a:t>
                </a:r>
                <a:r>
                  <a:rPr kumimoji="0" lang="fr-FR" sz="1800" b="0" i="0" u="none" strike="noStrike" kern="1200" cap="none" spc="0" normalizeH="0" baseline="0" noProof="0" dirty="0">
                    <a:ln>
                      <a:noFill/>
                    </a:ln>
                    <a:solidFill>
                      <a:srgbClr val="262626"/>
                    </a:solidFill>
                    <a:effectLst/>
                    <a:uLnTx/>
                    <a:uFillTx/>
                    <a:latin typeface="Poppins"/>
                    <a:ea typeface="+mn-ea"/>
                    <a:cs typeface="+mn-cs"/>
                  </a:rPr>
                  <a:t> </a:t>
                </a:r>
                <a:r>
                  <a:rPr kumimoji="0" lang="fr-FR" sz="1800" i="0" u="none" strike="noStrike" kern="1200" cap="none" spc="0" normalizeH="0" baseline="0" noProof="0" dirty="0">
                    <a:ln>
                      <a:noFill/>
                    </a:ln>
                    <a:solidFill>
                      <a:srgbClr val="262626"/>
                    </a:solidFill>
                    <a:effectLst/>
                    <a:uLnTx/>
                    <a:uFillTx/>
                    <a:latin typeface="Poppins"/>
                    <a:ea typeface="+mn-ea"/>
                    <a:cs typeface="+mn-cs"/>
                  </a:rPr>
                  <a:t>χ² / </a:t>
                </a:r>
                <a:r>
                  <a:rPr kumimoji="0" lang="fr-FR" sz="1800" i="0" u="none" strike="noStrike" kern="1200" cap="none" spc="0" normalizeH="0" baseline="0" noProof="0" dirty="0" err="1">
                    <a:ln>
                      <a:noFill/>
                    </a:ln>
                    <a:solidFill>
                      <a:srgbClr val="262626"/>
                    </a:solidFill>
                    <a:effectLst/>
                    <a:uLnTx/>
                    <a:uFillTx/>
                    <a:latin typeface="Poppins"/>
                    <a:ea typeface="+mn-ea"/>
                    <a:cs typeface="+mn-cs"/>
                  </a:rPr>
                  <a:t>ndf</a:t>
                </a:r>
                <a:r>
                  <a:rPr kumimoji="0" lang="fr-FR" sz="1800" i="0" u="none" strike="noStrike" kern="1200" cap="none" spc="0" normalizeH="0" baseline="0" noProof="0" dirty="0">
                    <a:ln>
                      <a:noFill/>
                    </a:ln>
                    <a:solidFill>
                      <a:srgbClr val="262626"/>
                    </a:solidFill>
                    <a:effectLst/>
                    <a:uLnTx/>
                    <a:uFillTx/>
                    <a:latin typeface="Poppins"/>
                    <a:ea typeface="+mn-ea"/>
                    <a:cs typeface="+mn-cs"/>
                  </a:rPr>
                  <a:t> = 0.35, p-value  = 9.1e-01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dirty="0">
                  <a:ln>
                    <a:noFill/>
                  </a:ln>
                  <a:solidFill>
                    <a:srgbClr val="262626"/>
                  </a:solidFill>
                  <a:effectLst/>
                  <a:uLnTx/>
                  <a:uFillTx/>
                  <a:latin typeface="Poppins"/>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3185403" y="771277"/>
                <a:ext cx="6096000" cy="1502206"/>
              </a:xfrm>
              <a:prstGeom prst="rect">
                <a:avLst/>
              </a:prstGeom>
              <a:blipFill>
                <a:blip r:embed="rId3"/>
                <a:stretch>
                  <a:fillRect t="-2439"/>
                </a:stretch>
              </a:blipFill>
            </p:spPr>
            <p:txBody>
              <a:bodyPr/>
              <a:lstStyle/>
              <a:p>
                <a:r>
                  <a:rPr lang="fr-FR">
                    <a:noFill/>
                  </a:rPr>
                  <a:t> </a:t>
                </a:r>
              </a:p>
            </p:txBody>
          </p:sp>
        </mc:Fallback>
      </mc:AlternateContent>
      <p:cxnSp>
        <p:nvCxnSpPr>
          <p:cNvPr id="15" name="Straight Arrow Connector 14"/>
          <p:cNvCxnSpPr/>
          <p:nvPr/>
        </p:nvCxnSpPr>
        <p:spPr>
          <a:xfrm flipV="1">
            <a:off x="3610013" y="3531426"/>
            <a:ext cx="1122576" cy="4408"/>
          </a:xfrm>
          <a:prstGeom prst="straightConnector1">
            <a:avLst/>
          </a:prstGeom>
          <a:ln w="38100">
            <a:solidFill>
              <a:srgbClr val="1F77B4"/>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21759" y="3653237"/>
            <a:ext cx="1634078" cy="7361"/>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611570" y="3856839"/>
            <a:ext cx="2135859" cy="9769"/>
          </a:xfrm>
          <a:prstGeom prst="straightConnector1">
            <a:avLst/>
          </a:prstGeom>
          <a:ln w="381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593080" y="4077385"/>
            <a:ext cx="2607257" cy="25512"/>
          </a:xfrm>
          <a:prstGeom prst="straightConnector1">
            <a:avLst/>
          </a:prstGeom>
          <a:ln w="38100">
            <a:solidFill>
              <a:srgbClr val="00CC99"/>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593080" y="4313674"/>
            <a:ext cx="56539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8088779" y="4313674"/>
                <a:ext cx="1178899" cy="3942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fr-FR" sz="1800" b="1" i="1"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ctrlPr>
                        </m:sSubPr>
                        <m:e>
                          <m:r>
                            <a:rPr kumimoji="0" lang="fr-FR" sz="1800" b="1"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𝟏𝟏</m:t>
                          </m:r>
                          <m:r>
                            <a:rPr kumimoji="0" lang="fr-FR" sz="1800" b="1" i="0" u="none" strike="noStrike" kern="1200" cap="none" spc="0" normalizeH="0" baseline="0" noProof="0" smtClean="0">
                              <a:ln>
                                <a:noFill/>
                              </a:ln>
                              <a:solidFill>
                                <a:srgbClr val="262626"/>
                              </a:solidFill>
                              <a:effectLst/>
                              <a:uLnTx/>
                              <a:uFillTx/>
                              <a:latin typeface="Cambria Math" panose="02040503050406030204" pitchFamily="18" charset="0"/>
                              <a:ea typeface="+mn-ea"/>
                              <a:cs typeface="+mn-cs"/>
                            </a:rPr>
                            <m:t>∗</m:t>
                          </m:r>
                          <m:r>
                            <a:rPr kumimoji="0" lang="fr-FR" sz="1800" b="1"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𝒕</m:t>
                          </m:r>
                        </m:e>
                        <m:sub>
                          <m:r>
                            <a:rPr kumimoji="0" lang="fr-FR" sz="1800" b="1"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𝟏</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𝟐</m:t>
                          </m:r>
                        </m:sub>
                      </m:sSub>
                    </m:oMath>
                  </m:oMathPara>
                </a14:m>
                <a:endParaRPr kumimoji="0" lang="fr-FR" sz="1800" b="1" i="0" u="none" strike="noStrike" kern="1200" cap="none" spc="0" normalizeH="0" baseline="0" noProof="0" dirty="0">
                  <a:ln>
                    <a:noFill/>
                  </a:ln>
                  <a:solidFill>
                    <a:srgbClr val="262626"/>
                  </a:solidFill>
                  <a:effectLst/>
                  <a:uLnTx/>
                  <a:uFillTx/>
                  <a:latin typeface="Poppins"/>
                  <a:ea typeface="+mn-ea"/>
                  <a:cs typeface="+mn-cs"/>
                </a:endParaRPr>
              </a:p>
            </p:txBody>
          </p:sp>
        </mc:Choice>
        <mc:Fallback xmlns="">
          <p:sp>
            <p:nvSpPr>
              <p:cNvPr id="25" name="Rectangle 24"/>
              <p:cNvSpPr>
                <a:spLocks noRot="1" noChangeAspect="1" noMove="1" noResize="1" noEditPoints="1" noAdjustHandles="1" noChangeArrowheads="1" noChangeShapeType="1" noTextEdit="1"/>
              </p:cNvSpPr>
              <p:nvPr/>
            </p:nvSpPr>
            <p:spPr>
              <a:xfrm>
                <a:off x="8088779" y="4313674"/>
                <a:ext cx="1178899" cy="394210"/>
              </a:xfrm>
              <a:prstGeom prst="rect">
                <a:avLst/>
              </a:prstGeom>
              <a:blipFill>
                <a:blip r:embed="rId4"/>
                <a:stretch>
                  <a:fillRect b="-10938"/>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170392" y="3866608"/>
                <a:ext cx="752051" cy="3606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fr-FR" sz="1600" b="1" i="1" u="none" strike="noStrike" kern="1200" cap="none" spc="0" normalizeH="0" baseline="0" noProof="0" smtClean="0">
                              <a:ln>
                                <a:noFill/>
                              </a:ln>
                              <a:solidFill>
                                <a:srgbClr val="00CC99"/>
                              </a:solidFill>
                              <a:effectLst/>
                              <a:uLnTx/>
                              <a:uFillTx/>
                              <a:latin typeface="Cambria Math" panose="02040503050406030204" pitchFamily="18" charset="0"/>
                              <a:ea typeface="+mn-ea"/>
                              <a:cs typeface="+mn-cs"/>
                            </a:rPr>
                          </m:ctrlPr>
                        </m:sSubPr>
                        <m:e>
                          <m:r>
                            <a:rPr kumimoji="0" lang="fr-FR" sz="1600" b="1" i="0" u="none" strike="noStrike" kern="1200" cap="none" spc="0" normalizeH="0" baseline="0" noProof="0" smtClean="0">
                              <a:ln>
                                <a:noFill/>
                              </a:ln>
                              <a:solidFill>
                                <a:srgbClr val="00CC99"/>
                              </a:solidFill>
                              <a:effectLst/>
                              <a:uLnTx/>
                              <a:uFillTx/>
                              <a:latin typeface="Cambria Math" panose="02040503050406030204" pitchFamily="18" charset="0"/>
                              <a:ea typeface="+mn-ea"/>
                              <a:cs typeface="+mn-cs"/>
                            </a:rPr>
                            <m:t>𝟓</m:t>
                          </m:r>
                          <m:r>
                            <a:rPr kumimoji="0" lang="fr-FR" sz="1600" b="1" i="0" u="none" strike="noStrike" kern="1200" cap="none" spc="0" normalizeH="0" baseline="0" noProof="0" smtClean="0">
                              <a:ln>
                                <a:noFill/>
                              </a:ln>
                              <a:solidFill>
                                <a:srgbClr val="00CC99"/>
                              </a:solidFill>
                              <a:effectLst/>
                              <a:uLnTx/>
                              <a:uFillTx/>
                              <a:latin typeface="Cambria Math" panose="02040503050406030204" pitchFamily="18" charset="0"/>
                              <a:ea typeface="+mn-ea"/>
                              <a:cs typeface="+mn-cs"/>
                            </a:rPr>
                            <m:t>∗</m:t>
                          </m:r>
                          <m:r>
                            <a:rPr kumimoji="0" lang="fr-FR" sz="1600" b="1" i="1" u="none" strike="noStrike" kern="1200" cap="none" spc="0" normalizeH="0" baseline="0" noProof="0">
                              <a:ln>
                                <a:noFill/>
                              </a:ln>
                              <a:solidFill>
                                <a:srgbClr val="00CC99"/>
                              </a:solidFill>
                              <a:effectLst/>
                              <a:uLnTx/>
                              <a:uFillTx/>
                              <a:latin typeface="Cambria Math" panose="02040503050406030204" pitchFamily="18" charset="0"/>
                              <a:ea typeface="+mn-ea"/>
                              <a:cs typeface="+mn-cs"/>
                            </a:rPr>
                            <m:t>𝒕</m:t>
                          </m:r>
                        </m:e>
                        <m:sub>
                          <m:r>
                            <a:rPr kumimoji="0" lang="fr-FR" sz="1600" b="1" i="1" u="none" strike="noStrike" kern="1200" cap="none" spc="0" normalizeH="0" baseline="0" noProof="0">
                              <a:ln>
                                <a:noFill/>
                              </a:ln>
                              <a:solidFill>
                                <a:srgbClr val="00CC99"/>
                              </a:solidFill>
                              <a:effectLst/>
                              <a:uLnTx/>
                              <a:uFillTx/>
                              <a:latin typeface="Cambria Math" panose="02040503050406030204" pitchFamily="18" charset="0"/>
                              <a:ea typeface="+mn-ea"/>
                              <a:cs typeface="+mn-cs"/>
                            </a:rPr>
                            <m:t>𝟏</m:t>
                          </m:r>
                          <m:r>
                            <a:rPr kumimoji="0" lang="fr-FR" sz="1600" b="1" i="0" u="none" strike="noStrike" kern="1200" cap="none" spc="0" normalizeH="0" baseline="0" noProof="0">
                              <a:ln>
                                <a:noFill/>
                              </a:ln>
                              <a:solidFill>
                                <a:srgbClr val="00CC99"/>
                              </a:solidFill>
                              <a:effectLst/>
                              <a:uLnTx/>
                              <a:uFillTx/>
                              <a:latin typeface="Cambria Math" panose="02040503050406030204" pitchFamily="18" charset="0"/>
                              <a:ea typeface="+mn-ea"/>
                              <a:cs typeface="+mn-cs"/>
                            </a:rPr>
                            <m:t>/</m:t>
                          </m:r>
                          <m:r>
                            <a:rPr kumimoji="0" lang="fr-FR" sz="1600" b="1" i="1" u="none" strike="noStrike" kern="1200" cap="none" spc="0" normalizeH="0" baseline="0" noProof="0">
                              <a:ln>
                                <a:noFill/>
                              </a:ln>
                              <a:solidFill>
                                <a:srgbClr val="00CC99"/>
                              </a:solidFill>
                              <a:effectLst/>
                              <a:uLnTx/>
                              <a:uFillTx/>
                              <a:latin typeface="Cambria Math" panose="02040503050406030204" pitchFamily="18" charset="0"/>
                              <a:ea typeface="+mn-ea"/>
                              <a:cs typeface="+mn-cs"/>
                            </a:rPr>
                            <m:t>𝟐</m:t>
                          </m:r>
                        </m:sub>
                      </m:sSub>
                    </m:oMath>
                  </m:oMathPara>
                </a14:m>
                <a:endParaRPr kumimoji="0" lang="fr-FR" sz="1600" b="1" i="0" u="none" strike="noStrike" kern="1200" cap="none" spc="0" normalizeH="0" baseline="0" noProof="0" dirty="0">
                  <a:ln>
                    <a:noFill/>
                  </a:ln>
                  <a:solidFill>
                    <a:srgbClr val="262626"/>
                  </a:solidFill>
                  <a:effectLst/>
                  <a:uLnTx/>
                  <a:uFillTx/>
                  <a:latin typeface="Poppins"/>
                  <a:ea typeface="+mn-ea"/>
                  <a:cs typeface="+mn-cs"/>
                </a:endParaRPr>
              </a:p>
            </p:txBody>
          </p:sp>
        </mc:Choice>
        <mc:Fallback xmlns="">
          <p:sp>
            <p:nvSpPr>
              <p:cNvPr id="26" name="Rectangle 25"/>
              <p:cNvSpPr>
                <a:spLocks noRot="1" noChangeAspect="1" noMove="1" noResize="1" noEditPoints="1" noAdjustHandles="1" noChangeArrowheads="1" noChangeShapeType="1" noTextEdit="1"/>
              </p:cNvSpPr>
              <p:nvPr/>
            </p:nvSpPr>
            <p:spPr>
              <a:xfrm>
                <a:off x="6170392" y="3866608"/>
                <a:ext cx="752051" cy="360676"/>
              </a:xfrm>
              <a:prstGeom prst="rect">
                <a:avLst/>
              </a:prstGeom>
              <a:blipFill>
                <a:blip r:embed="rId5"/>
                <a:stretch>
                  <a:fillRect r="-4839" b="-678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593080" y="3181778"/>
                <a:ext cx="752051" cy="36067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fr-FR" sz="1600" b="1" i="1" u="none" strike="noStrike" kern="1200" cap="none" spc="0" normalizeH="0" baseline="0" noProof="0" smtClean="0">
                              <a:ln>
                                <a:noFill/>
                              </a:ln>
                              <a:solidFill>
                                <a:srgbClr val="1F77B4"/>
                              </a:solidFill>
                              <a:effectLst/>
                              <a:uLnTx/>
                              <a:uFillTx/>
                              <a:latin typeface="Cambria Math" panose="02040503050406030204" pitchFamily="18" charset="0"/>
                              <a:ea typeface="+mn-ea"/>
                              <a:cs typeface="+mn-cs"/>
                            </a:rPr>
                          </m:ctrlPr>
                        </m:sSubPr>
                        <m:e>
                          <m:r>
                            <a:rPr kumimoji="0" lang="fr-FR" sz="1600" b="1" i="0" u="none" strike="noStrike" kern="1200" cap="none" spc="0" normalizeH="0" baseline="0" noProof="0" smtClean="0">
                              <a:ln>
                                <a:noFill/>
                              </a:ln>
                              <a:solidFill>
                                <a:srgbClr val="1F77B4"/>
                              </a:solidFill>
                              <a:effectLst/>
                              <a:uLnTx/>
                              <a:uFillTx/>
                              <a:latin typeface="Cambria Math" panose="02040503050406030204" pitchFamily="18" charset="0"/>
                              <a:ea typeface="+mn-ea"/>
                              <a:cs typeface="+mn-cs"/>
                            </a:rPr>
                            <m:t>𝟐</m:t>
                          </m:r>
                          <m:r>
                            <a:rPr kumimoji="0" lang="fr-FR" sz="1600" b="1" i="0" u="none" strike="noStrike" kern="1200" cap="none" spc="0" normalizeH="0" baseline="0" noProof="0" smtClean="0">
                              <a:ln>
                                <a:noFill/>
                              </a:ln>
                              <a:solidFill>
                                <a:srgbClr val="1F77B4"/>
                              </a:solidFill>
                              <a:effectLst/>
                              <a:uLnTx/>
                              <a:uFillTx/>
                              <a:latin typeface="Cambria Math" panose="02040503050406030204" pitchFamily="18" charset="0"/>
                              <a:ea typeface="+mn-ea"/>
                              <a:cs typeface="+mn-cs"/>
                            </a:rPr>
                            <m:t>∗</m:t>
                          </m:r>
                          <m:r>
                            <a:rPr kumimoji="0" lang="fr-FR" sz="1600" b="1" i="1" u="none" strike="noStrike" kern="1200" cap="none" spc="0" normalizeH="0" baseline="0" noProof="0">
                              <a:ln>
                                <a:noFill/>
                              </a:ln>
                              <a:solidFill>
                                <a:srgbClr val="1F77B4"/>
                              </a:solidFill>
                              <a:effectLst/>
                              <a:uLnTx/>
                              <a:uFillTx/>
                              <a:latin typeface="Cambria Math" panose="02040503050406030204" pitchFamily="18" charset="0"/>
                              <a:ea typeface="+mn-ea"/>
                              <a:cs typeface="+mn-cs"/>
                            </a:rPr>
                            <m:t>𝒕</m:t>
                          </m:r>
                        </m:e>
                        <m:sub>
                          <m:r>
                            <a:rPr kumimoji="0" lang="fr-FR" sz="1600" b="1" i="1" u="none" strike="noStrike" kern="1200" cap="none" spc="0" normalizeH="0" baseline="0" noProof="0">
                              <a:ln>
                                <a:noFill/>
                              </a:ln>
                              <a:solidFill>
                                <a:srgbClr val="1F77B4"/>
                              </a:solidFill>
                              <a:effectLst/>
                              <a:uLnTx/>
                              <a:uFillTx/>
                              <a:latin typeface="Cambria Math" panose="02040503050406030204" pitchFamily="18" charset="0"/>
                              <a:ea typeface="+mn-ea"/>
                              <a:cs typeface="+mn-cs"/>
                            </a:rPr>
                            <m:t>𝟏</m:t>
                          </m:r>
                          <m:r>
                            <a:rPr kumimoji="0" lang="fr-FR" sz="1600" b="1" i="0" u="none" strike="noStrike" kern="1200" cap="none" spc="0" normalizeH="0" baseline="0" noProof="0">
                              <a:ln>
                                <a:noFill/>
                              </a:ln>
                              <a:solidFill>
                                <a:srgbClr val="1F77B4"/>
                              </a:solidFill>
                              <a:effectLst/>
                              <a:uLnTx/>
                              <a:uFillTx/>
                              <a:latin typeface="Cambria Math" panose="02040503050406030204" pitchFamily="18" charset="0"/>
                              <a:ea typeface="+mn-ea"/>
                              <a:cs typeface="+mn-cs"/>
                            </a:rPr>
                            <m:t>/</m:t>
                          </m:r>
                          <m:r>
                            <a:rPr kumimoji="0" lang="fr-FR" sz="1600" b="1" i="1" u="none" strike="noStrike" kern="1200" cap="none" spc="0" normalizeH="0" baseline="0" noProof="0">
                              <a:ln>
                                <a:noFill/>
                              </a:ln>
                              <a:solidFill>
                                <a:srgbClr val="1F77B4"/>
                              </a:solidFill>
                              <a:effectLst/>
                              <a:uLnTx/>
                              <a:uFillTx/>
                              <a:latin typeface="Cambria Math" panose="02040503050406030204" pitchFamily="18" charset="0"/>
                              <a:ea typeface="+mn-ea"/>
                              <a:cs typeface="+mn-cs"/>
                            </a:rPr>
                            <m:t>𝟐</m:t>
                          </m:r>
                        </m:sub>
                      </m:sSub>
                    </m:oMath>
                  </m:oMathPara>
                </a14:m>
                <a:endParaRPr kumimoji="0" lang="fr-FR" sz="1200" b="1" i="0" u="none" strike="noStrike" kern="1200" cap="none" spc="0" normalizeH="0" baseline="0" noProof="0" dirty="0">
                  <a:ln>
                    <a:noFill/>
                  </a:ln>
                  <a:solidFill>
                    <a:srgbClr val="1F77B4"/>
                  </a:solidFill>
                  <a:effectLst/>
                  <a:uLnTx/>
                  <a:uFillTx/>
                  <a:latin typeface="Poppins"/>
                  <a:ea typeface="+mn-ea"/>
                  <a:cs typeface="+mn-cs"/>
                </a:endParaRPr>
              </a:p>
            </p:txBody>
          </p:sp>
        </mc:Choice>
        <mc:Fallback xmlns="">
          <p:sp>
            <p:nvSpPr>
              <p:cNvPr id="27" name="Rectangle 26"/>
              <p:cNvSpPr>
                <a:spLocks noRot="1" noChangeAspect="1" noMove="1" noResize="1" noEditPoints="1" noAdjustHandles="1" noChangeArrowheads="1" noChangeShapeType="1" noTextEdit="1"/>
              </p:cNvSpPr>
              <p:nvPr/>
            </p:nvSpPr>
            <p:spPr>
              <a:xfrm>
                <a:off x="3593080" y="3181778"/>
                <a:ext cx="752051" cy="360676"/>
              </a:xfrm>
              <a:prstGeom prst="rect">
                <a:avLst/>
              </a:prstGeom>
              <a:blipFill>
                <a:blip r:embed="rId6"/>
                <a:stretch>
                  <a:fillRect r="-4839" b="-678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122490" y="3303837"/>
                <a:ext cx="752051" cy="360676"/>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fr-FR" sz="1600" b="1" i="1" u="none" strike="noStrike" kern="1200" cap="none" spc="0" normalizeH="0" baseline="0" noProof="0" smtClean="0">
                              <a:ln>
                                <a:noFill/>
                              </a:ln>
                              <a:solidFill>
                                <a:srgbClr val="BD987A">
                                  <a:lumMod val="75000"/>
                                </a:srgbClr>
                              </a:solidFill>
                              <a:effectLst/>
                              <a:uLnTx/>
                              <a:uFillTx/>
                              <a:latin typeface="Cambria Math" panose="02040503050406030204" pitchFamily="18" charset="0"/>
                              <a:ea typeface="+mn-ea"/>
                              <a:cs typeface="+mn-cs"/>
                            </a:rPr>
                          </m:ctrlPr>
                        </m:sSubPr>
                        <m:e>
                          <m:r>
                            <a:rPr kumimoji="0" lang="fr-FR" sz="1600" b="1" i="0" u="none" strike="noStrike" kern="1200" cap="none" spc="0" normalizeH="0" baseline="0" noProof="0" smtClean="0">
                              <a:ln>
                                <a:noFill/>
                              </a:ln>
                              <a:solidFill>
                                <a:srgbClr val="BD987A">
                                  <a:lumMod val="75000"/>
                                </a:srgbClr>
                              </a:solidFill>
                              <a:effectLst/>
                              <a:uLnTx/>
                              <a:uFillTx/>
                              <a:latin typeface="Cambria Math" panose="02040503050406030204" pitchFamily="18" charset="0"/>
                              <a:ea typeface="+mn-ea"/>
                              <a:cs typeface="+mn-cs"/>
                            </a:rPr>
                            <m:t>𝟑</m:t>
                          </m:r>
                          <m:r>
                            <a:rPr kumimoji="0" lang="fr-FR" sz="1600" b="1" i="0" u="none" strike="noStrike" kern="1200" cap="none" spc="0" normalizeH="0" baseline="0" noProof="0" smtClean="0">
                              <a:ln>
                                <a:noFill/>
                              </a:ln>
                              <a:solidFill>
                                <a:srgbClr val="BD987A">
                                  <a:lumMod val="75000"/>
                                </a:srgbClr>
                              </a:solidFill>
                              <a:effectLst/>
                              <a:uLnTx/>
                              <a:uFillTx/>
                              <a:latin typeface="Cambria Math" panose="02040503050406030204" pitchFamily="18" charset="0"/>
                              <a:ea typeface="+mn-ea"/>
                              <a:cs typeface="+mn-cs"/>
                            </a:rPr>
                            <m:t>∗</m:t>
                          </m:r>
                          <m:r>
                            <a:rPr kumimoji="0" lang="fr-FR" sz="1600" b="1" i="1" u="none" strike="noStrike" kern="1200" cap="none" spc="0" normalizeH="0" baseline="0" noProof="0">
                              <a:ln>
                                <a:noFill/>
                              </a:ln>
                              <a:solidFill>
                                <a:srgbClr val="BD987A">
                                  <a:lumMod val="75000"/>
                                </a:srgbClr>
                              </a:solidFill>
                              <a:effectLst/>
                              <a:uLnTx/>
                              <a:uFillTx/>
                              <a:latin typeface="Cambria Math" panose="02040503050406030204" pitchFamily="18" charset="0"/>
                              <a:ea typeface="+mn-ea"/>
                              <a:cs typeface="+mn-cs"/>
                            </a:rPr>
                            <m:t>𝒕</m:t>
                          </m:r>
                        </m:e>
                        <m:sub>
                          <m:r>
                            <a:rPr kumimoji="0" lang="fr-FR" sz="1600" b="1" i="1" u="none" strike="noStrike" kern="1200" cap="none" spc="0" normalizeH="0" baseline="0" noProof="0">
                              <a:ln>
                                <a:noFill/>
                              </a:ln>
                              <a:solidFill>
                                <a:srgbClr val="BD987A">
                                  <a:lumMod val="75000"/>
                                </a:srgbClr>
                              </a:solidFill>
                              <a:effectLst/>
                              <a:uLnTx/>
                              <a:uFillTx/>
                              <a:latin typeface="Cambria Math" panose="02040503050406030204" pitchFamily="18" charset="0"/>
                              <a:ea typeface="+mn-ea"/>
                              <a:cs typeface="+mn-cs"/>
                            </a:rPr>
                            <m:t>𝟏</m:t>
                          </m:r>
                          <m:r>
                            <a:rPr kumimoji="0" lang="fr-FR" sz="1600" b="1" i="0" u="none" strike="noStrike" kern="1200" cap="none" spc="0" normalizeH="0" baseline="0" noProof="0">
                              <a:ln>
                                <a:noFill/>
                              </a:ln>
                              <a:solidFill>
                                <a:srgbClr val="BD987A">
                                  <a:lumMod val="75000"/>
                                </a:srgbClr>
                              </a:solidFill>
                              <a:effectLst/>
                              <a:uLnTx/>
                              <a:uFillTx/>
                              <a:latin typeface="Cambria Math" panose="02040503050406030204" pitchFamily="18" charset="0"/>
                              <a:ea typeface="+mn-ea"/>
                              <a:cs typeface="+mn-cs"/>
                            </a:rPr>
                            <m:t>/</m:t>
                          </m:r>
                          <m:r>
                            <a:rPr kumimoji="0" lang="fr-FR" sz="1600" b="1" i="1" u="none" strike="noStrike" kern="1200" cap="none" spc="0" normalizeH="0" baseline="0" noProof="0">
                              <a:ln>
                                <a:noFill/>
                              </a:ln>
                              <a:solidFill>
                                <a:srgbClr val="BD987A">
                                  <a:lumMod val="75000"/>
                                </a:srgbClr>
                              </a:solidFill>
                              <a:effectLst/>
                              <a:uLnTx/>
                              <a:uFillTx/>
                              <a:latin typeface="Cambria Math" panose="02040503050406030204" pitchFamily="18" charset="0"/>
                              <a:ea typeface="+mn-ea"/>
                              <a:cs typeface="+mn-cs"/>
                            </a:rPr>
                            <m:t>𝟐</m:t>
                          </m:r>
                        </m:sub>
                      </m:sSub>
                    </m:oMath>
                  </m:oMathPara>
                </a14:m>
                <a:endParaRPr kumimoji="0" lang="fr-FR" sz="1200" b="1" i="0" u="none" strike="noStrike" kern="1200" cap="none" spc="0" normalizeH="0" baseline="0" noProof="0" dirty="0">
                  <a:ln>
                    <a:noFill/>
                  </a:ln>
                  <a:solidFill>
                    <a:srgbClr val="BD987A">
                      <a:lumMod val="75000"/>
                    </a:srgbClr>
                  </a:solidFill>
                  <a:effectLst/>
                  <a:uLnTx/>
                  <a:uFillTx/>
                  <a:latin typeface="Poppins"/>
                  <a:ea typeface="+mn-ea"/>
                  <a:cs typeface="+mn-cs"/>
                </a:endParaRPr>
              </a:p>
            </p:txBody>
          </p:sp>
        </mc:Choice>
        <mc:Fallback xmlns="">
          <p:sp>
            <p:nvSpPr>
              <p:cNvPr id="28" name="Rectangle 27"/>
              <p:cNvSpPr>
                <a:spLocks noRot="1" noChangeAspect="1" noMove="1" noResize="1" noEditPoints="1" noAdjustHandles="1" noChangeArrowheads="1" noChangeShapeType="1" noTextEdit="1"/>
              </p:cNvSpPr>
              <p:nvPr/>
            </p:nvSpPr>
            <p:spPr>
              <a:xfrm>
                <a:off x="5122490" y="3303837"/>
                <a:ext cx="752051" cy="360676"/>
              </a:xfrm>
              <a:prstGeom prst="rect">
                <a:avLst/>
              </a:prstGeom>
              <a:blipFill>
                <a:blip r:embed="rId7"/>
                <a:stretch>
                  <a:fillRect r="-4839" b="-6780"/>
                </a:stretch>
              </a:blipFill>
              <a:ln>
                <a:no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5749309" y="3592322"/>
                <a:ext cx="752051" cy="360676"/>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fr-FR" sz="1600" b="1" i="1" u="none" strike="noStrike" kern="1200" cap="none" spc="0" normalizeH="0" baseline="0" noProof="0" smtClean="0">
                              <a:ln>
                                <a:noFill/>
                              </a:ln>
                              <a:solidFill>
                                <a:srgbClr val="DA837B">
                                  <a:lumMod val="75000"/>
                                </a:srgbClr>
                              </a:solidFill>
                              <a:effectLst/>
                              <a:uLnTx/>
                              <a:uFillTx/>
                              <a:latin typeface="Cambria Math" panose="02040503050406030204" pitchFamily="18" charset="0"/>
                              <a:ea typeface="+mn-ea"/>
                              <a:cs typeface="+mn-cs"/>
                            </a:rPr>
                          </m:ctrlPr>
                        </m:sSubPr>
                        <m:e>
                          <m:r>
                            <a:rPr kumimoji="0" lang="fr-FR" sz="1600" b="1" i="0" u="none" strike="noStrike" kern="1200" cap="none" spc="0" normalizeH="0" baseline="0" noProof="0" smtClean="0">
                              <a:ln>
                                <a:noFill/>
                              </a:ln>
                              <a:solidFill>
                                <a:srgbClr val="DA837B">
                                  <a:lumMod val="75000"/>
                                </a:srgbClr>
                              </a:solidFill>
                              <a:effectLst/>
                              <a:uLnTx/>
                              <a:uFillTx/>
                              <a:latin typeface="Cambria Math" panose="02040503050406030204" pitchFamily="18" charset="0"/>
                              <a:ea typeface="+mn-ea"/>
                              <a:cs typeface="+mn-cs"/>
                            </a:rPr>
                            <m:t>𝟒</m:t>
                          </m:r>
                          <m:r>
                            <a:rPr kumimoji="0" lang="fr-FR" sz="1600" b="1" i="0" u="none" strike="noStrike" kern="1200" cap="none" spc="0" normalizeH="0" baseline="0" noProof="0" smtClean="0">
                              <a:ln>
                                <a:noFill/>
                              </a:ln>
                              <a:solidFill>
                                <a:srgbClr val="DA837B">
                                  <a:lumMod val="75000"/>
                                </a:srgbClr>
                              </a:solidFill>
                              <a:effectLst/>
                              <a:uLnTx/>
                              <a:uFillTx/>
                              <a:latin typeface="Cambria Math" panose="02040503050406030204" pitchFamily="18" charset="0"/>
                              <a:ea typeface="+mn-ea"/>
                              <a:cs typeface="+mn-cs"/>
                            </a:rPr>
                            <m:t>∗</m:t>
                          </m:r>
                          <m:r>
                            <a:rPr kumimoji="0" lang="fr-FR" sz="1600" b="1" i="1" u="none" strike="noStrike" kern="1200" cap="none" spc="0" normalizeH="0" baseline="0" noProof="0">
                              <a:ln>
                                <a:noFill/>
                              </a:ln>
                              <a:solidFill>
                                <a:srgbClr val="DA837B">
                                  <a:lumMod val="75000"/>
                                </a:srgbClr>
                              </a:solidFill>
                              <a:effectLst/>
                              <a:uLnTx/>
                              <a:uFillTx/>
                              <a:latin typeface="Cambria Math" panose="02040503050406030204" pitchFamily="18" charset="0"/>
                              <a:ea typeface="+mn-ea"/>
                              <a:cs typeface="+mn-cs"/>
                            </a:rPr>
                            <m:t>𝒕</m:t>
                          </m:r>
                        </m:e>
                        <m:sub>
                          <m:r>
                            <a:rPr kumimoji="0" lang="fr-FR" sz="1600" b="1" i="1" u="none" strike="noStrike" kern="1200" cap="none" spc="0" normalizeH="0" baseline="0" noProof="0">
                              <a:ln>
                                <a:noFill/>
                              </a:ln>
                              <a:solidFill>
                                <a:srgbClr val="DA837B">
                                  <a:lumMod val="75000"/>
                                </a:srgbClr>
                              </a:solidFill>
                              <a:effectLst/>
                              <a:uLnTx/>
                              <a:uFillTx/>
                              <a:latin typeface="Cambria Math" panose="02040503050406030204" pitchFamily="18" charset="0"/>
                              <a:ea typeface="+mn-ea"/>
                              <a:cs typeface="+mn-cs"/>
                            </a:rPr>
                            <m:t>𝟏</m:t>
                          </m:r>
                          <m:r>
                            <a:rPr kumimoji="0" lang="fr-FR" sz="1600" b="1" i="0" u="none" strike="noStrike" kern="1200" cap="none" spc="0" normalizeH="0" baseline="0" noProof="0">
                              <a:ln>
                                <a:noFill/>
                              </a:ln>
                              <a:solidFill>
                                <a:srgbClr val="DA837B">
                                  <a:lumMod val="75000"/>
                                </a:srgbClr>
                              </a:solidFill>
                              <a:effectLst/>
                              <a:uLnTx/>
                              <a:uFillTx/>
                              <a:latin typeface="Cambria Math" panose="02040503050406030204" pitchFamily="18" charset="0"/>
                              <a:ea typeface="+mn-ea"/>
                              <a:cs typeface="+mn-cs"/>
                            </a:rPr>
                            <m:t>/</m:t>
                          </m:r>
                          <m:r>
                            <a:rPr kumimoji="0" lang="fr-FR" sz="1600" b="1" i="1" u="none" strike="noStrike" kern="1200" cap="none" spc="0" normalizeH="0" baseline="0" noProof="0">
                              <a:ln>
                                <a:noFill/>
                              </a:ln>
                              <a:solidFill>
                                <a:srgbClr val="DA837B">
                                  <a:lumMod val="75000"/>
                                </a:srgbClr>
                              </a:solidFill>
                              <a:effectLst/>
                              <a:uLnTx/>
                              <a:uFillTx/>
                              <a:latin typeface="Cambria Math" panose="02040503050406030204" pitchFamily="18" charset="0"/>
                              <a:ea typeface="+mn-ea"/>
                              <a:cs typeface="+mn-cs"/>
                            </a:rPr>
                            <m:t>𝟐</m:t>
                          </m:r>
                        </m:sub>
                      </m:sSub>
                    </m:oMath>
                  </m:oMathPara>
                </a14:m>
                <a:endParaRPr kumimoji="0" lang="fr-FR" sz="1200" b="1" i="0" u="none" strike="noStrike" kern="1200" cap="none" spc="0" normalizeH="0" baseline="0" noProof="0" dirty="0">
                  <a:ln>
                    <a:noFill/>
                  </a:ln>
                  <a:solidFill>
                    <a:srgbClr val="BD987A">
                      <a:lumMod val="75000"/>
                    </a:srgbClr>
                  </a:solidFill>
                  <a:effectLst/>
                  <a:uLnTx/>
                  <a:uFillTx/>
                  <a:latin typeface="Poppins"/>
                  <a:ea typeface="+mn-ea"/>
                  <a:cs typeface="+mn-cs"/>
                </a:endParaRPr>
              </a:p>
            </p:txBody>
          </p:sp>
        </mc:Choice>
        <mc:Fallback xmlns="">
          <p:sp>
            <p:nvSpPr>
              <p:cNvPr id="29" name="Rectangle 28"/>
              <p:cNvSpPr>
                <a:spLocks noRot="1" noChangeAspect="1" noMove="1" noResize="1" noEditPoints="1" noAdjustHandles="1" noChangeArrowheads="1" noChangeShapeType="1" noTextEdit="1"/>
              </p:cNvSpPr>
              <p:nvPr/>
            </p:nvSpPr>
            <p:spPr>
              <a:xfrm>
                <a:off x="5749309" y="3592322"/>
                <a:ext cx="752051" cy="360676"/>
              </a:xfrm>
              <a:prstGeom prst="rect">
                <a:avLst/>
              </a:prstGeom>
              <a:blipFill>
                <a:blip r:embed="rId8"/>
                <a:stretch>
                  <a:fillRect r="-5691" b="-6780"/>
                </a:stretch>
              </a:blipFill>
              <a:ln>
                <a:noFill/>
              </a:ln>
            </p:spPr>
            <p:txBody>
              <a:bodyPr/>
              <a:lstStyle/>
              <a:p>
                <a:r>
                  <a:rPr lang="fr-FR">
                    <a:noFill/>
                  </a:rPr>
                  <a:t> </a:t>
                </a:r>
              </a:p>
            </p:txBody>
          </p:sp>
        </mc:Fallback>
      </mc:AlternateContent>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660" y="1593840"/>
            <a:ext cx="2491691" cy="3610841"/>
          </a:xfrm>
          <a:prstGeom prst="rect">
            <a:avLst/>
          </a:prstGeom>
          <a:ln w="38100">
            <a:solidFill>
              <a:schemeClr val="tx2"/>
            </a:solidFill>
          </a:ln>
        </p:spPr>
      </p:pic>
      <p:sp>
        <p:nvSpPr>
          <p:cNvPr id="44" name="Rectangle 43"/>
          <p:cNvSpPr/>
          <p:nvPr/>
        </p:nvSpPr>
        <p:spPr>
          <a:xfrm>
            <a:off x="347981" y="2205737"/>
            <a:ext cx="263256" cy="22237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20" name="Rounded Rectangle 19"/>
          <p:cNvSpPr/>
          <p:nvPr/>
        </p:nvSpPr>
        <p:spPr>
          <a:xfrm rot="642391">
            <a:off x="3697756" y="3224513"/>
            <a:ext cx="590066" cy="281631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22" name="Rectangle 21"/>
          <p:cNvSpPr/>
          <p:nvPr/>
        </p:nvSpPr>
        <p:spPr>
          <a:xfrm>
            <a:off x="4123024" y="5066181"/>
            <a:ext cx="2153299" cy="276999"/>
          </a:xfrm>
          <a:prstGeom prst="rect">
            <a:avLst/>
          </a:prstGeom>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BD987A">
                    <a:lumMod val="75000"/>
                  </a:srgbClr>
                </a:solidFill>
                <a:latin typeface="Poppins"/>
              </a:rPr>
              <a:t>Not </a:t>
            </a:r>
            <a:r>
              <a:rPr lang="fr-FR" sz="1200" b="1" dirty="0" err="1">
                <a:solidFill>
                  <a:srgbClr val="BD987A">
                    <a:lumMod val="75000"/>
                  </a:srgbClr>
                </a:solidFill>
                <a:latin typeface="Poppins"/>
              </a:rPr>
              <a:t>well</a:t>
            </a:r>
            <a:r>
              <a:rPr lang="fr-FR" sz="1200" b="1" dirty="0">
                <a:solidFill>
                  <a:srgbClr val="BD987A">
                    <a:lumMod val="75000"/>
                  </a:srgbClr>
                </a:solidFill>
                <a:latin typeface="Poppins"/>
              </a:rPr>
              <a:t> </a:t>
            </a:r>
            <a:r>
              <a:rPr lang="fr-FR" sz="1200" b="1" dirty="0" err="1">
                <a:solidFill>
                  <a:srgbClr val="BD987A">
                    <a:lumMod val="75000"/>
                  </a:srgbClr>
                </a:solidFill>
                <a:latin typeface="Poppins"/>
              </a:rPr>
              <a:t>formed</a:t>
            </a:r>
            <a:r>
              <a:rPr lang="fr-FR" sz="1200" b="1" dirty="0">
                <a:solidFill>
                  <a:srgbClr val="BD987A">
                    <a:lumMod val="75000"/>
                  </a:srgbClr>
                </a:solidFill>
                <a:latin typeface="Poppins"/>
              </a:rPr>
              <a:t> </a:t>
            </a:r>
            <a:r>
              <a:rPr lang="fr-FR" sz="1200" b="1" dirty="0" err="1">
                <a:solidFill>
                  <a:srgbClr val="BD987A">
                    <a:lumMod val="75000"/>
                  </a:srgbClr>
                </a:solidFill>
                <a:latin typeface="Poppins"/>
              </a:rPr>
              <a:t>peak</a:t>
            </a:r>
            <a:endParaRPr kumimoji="0" lang="fr-FR" sz="1200" b="1" i="0" u="none" strike="noStrike" kern="1200" cap="none" spc="0" normalizeH="0" baseline="0" noProof="0" dirty="0">
              <a:ln>
                <a:noFill/>
              </a:ln>
              <a:solidFill>
                <a:srgbClr val="BD987A">
                  <a:lumMod val="75000"/>
                </a:srgbClr>
              </a:solidFill>
              <a:effectLst/>
              <a:uLnTx/>
              <a:uFillTx/>
              <a:latin typeface="Poppins"/>
              <a:ea typeface="+mn-ea"/>
              <a:cs typeface="+mn-cs"/>
            </a:endParaRPr>
          </a:p>
        </p:txBody>
      </p:sp>
      <p:sp>
        <p:nvSpPr>
          <p:cNvPr id="6" name="Footer Placeholder 5"/>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252315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6" grpId="0"/>
      <p:bldP spid="27" grpId="0"/>
      <p:bldP spid="28" grpId="0"/>
      <p:bldP spid="29" grpId="0"/>
      <p:bldP spid="20"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6</a:t>
            </a:fld>
            <a:endParaRPr lang="fr-FR"/>
          </a:p>
        </p:txBody>
      </p:sp>
      <p:sp>
        <p:nvSpPr>
          <p:cNvPr id="5" name="Title 4"/>
          <p:cNvSpPr>
            <a:spLocks noGrp="1"/>
          </p:cNvSpPr>
          <p:nvPr>
            <p:ph type="title"/>
          </p:nvPr>
        </p:nvSpPr>
        <p:spPr/>
        <p:txBody>
          <a:bodyPr>
            <a:normAutofit fontScale="90000"/>
          </a:bodyPr>
          <a:lstStyle/>
          <a:p>
            <a:r>
              <a:rPr lang="fr-FR" b="1" dirty="0"/>
              <a:t>Motivation: </a:t>
            </a:r>
            <a:r>
              <a:rPr lang="fr-FR" b="1" dirty="0" err="1"/>
              <a:t>Angular</a:t>
            </a:r>
            <a:r>
              <a:rPr lang="fr-FR" b="1" dirty="0"/>
              <a:t> </a:t>
            </a:r>
            <a:r>
              <a:rPr lang="fr-FR" b="1" dirty="0" err="1"/>
              <a:t>momentum</a:t>
            </a:r>
            <a:r>
              <a:rPr lang="fr-FR" b="1" dirty="0"/>
              <a:t> </a:t>
            </a:r>
            <a:r>
              <a:rPr lang="fr-FR" b="1" dirty="0" err="1"/>
              <a:t>generation</a:t>
            </a:r>
            <a:r>
              <a:rPr lang="fr-FR" b="1" dirty="0"/>
              <a:t> </a:t>
            </a:r>
            <a:r>
              <a:rPr lang="fr-FR" b="1" dirty="0" err="1"/>
              <a:t>mechanism</a:t>
            </a:r>
            <a:r>
              <a:rPr lang="fr-FR" b="1" dirty="0"/>
              <a:t> of Fission Fragments </a:t>
            </a:r>
            <a:endParaRPr lang="fr-FR" dirty="0"/>
          </a:p>
        </p:txBody>
      </p:sp>
      <p:pic>
        <p:nvPicPr>
          <p:cNvPr id="6" name="Picture 5">
            <a:extLst>
              <a:ext uri="{FF2B5EF4-FFF2-40B4-BE49-F238E27FC236}">
                <a16:creationId xmlns:a16="http://schemas.microsoft.com/office/drawing/2014/main" id="{55D5D5A4-5B35-424D-ADA5-D1F2A350551B}"/>
              </a:ext>
            </a:extLst>
          </p:cNvPr>
          <p:cNvPicPr>
            <a:picLocks noChangeAspect="1"/>
          </p:cNvPicPr>
          <p:nvPr/>
        </p:nvPicPr>
        <p:blipFill>
          <a:blip r:embed="rId3"/>
          <a:stretch>
            <a:fillRect/>
          </a:stretch>
        </p:blipFill>
        <p:spPr bwMode="auto">
          <a:xfrm>
            <a:off x="731838" y="1451385"/>
            <a:ext cx="7260177" cy="3964572"/>
          </a:xfrm>
          <a:prstGeom prst="rect">
            <a:avLst/>
          </a:prstGeom>
        </p:spPr>
      </p:pic>
      <p:sp>
        <p:nvSpPr>
          <p:cNvPr id="17" name="TextBox 16"/>
          <p:cNvSpPr txBox="1"/>
          <p:nvPr/>
        </p:nvSpPr>
        <p:spPr bwMode="auto">
          <a:xfrm>
            <a:off x="4361926" y="5610379"/>
            <a:ext cx="2089115" cy="306467"/>
          </a:xfrm>
          <a:prstGeom prst="roundRect">
            <a:avLst/>
          </a:prstGeom>
          <a:solidFill>
            <a:schemeClr val="accent3">
              <a:lumMod val="20000"/>
              <a:lumOff val="80000"/>
            </a:schemeClr>
          </a:solidFill>
          <a:ln>
            <a:solidFill>
              <a:srgbClr val="F2FA1D"/>
            </a:solidFill>
          </a:ln>
        </p:spPr>
        <p:txBody>
          <a:bodyPr wrap="square" rtlCol="0">
            <a:spAutoFit/>
          </a:bodyPr>
          <a:lstStyle/>
          <a:p>
            <a:pPr algn="ctr"/>
            <a:r>
              <a:rPr lang="fr-FR" sz="1200" b="1" dirty="0"/>
              <a:t>µs </a:t>
            </a:r>
            <a:r>
              <a:rPr lang="fr-FR" sz="1200" b="1" dirty="0" err="1"/>
              <a:t>Isomers</a:t>
            </a:r>
            <a:endParaRPr lang="fr-FR" sz="1200" b="1" dirty="0"/>
          </a:p>
        </p:txBody>
      </p:sp>
      <p:cxnSp>
        <p:nvCxnSpPr>
          <p:cNvPr id="35" name="Straight Connector 34"/>
          <p:cNvCxnSpPr/>
          <p:nvPr/>
        </p:nvCxnSpPr>
        <p:spPr>
          <a:xfrm flipV="1">
            <a:off x="4361926" y="1648496"/>
            <a:ext cx="2089115" cy="405"/>
          </a:xfrm>
          <a:prstGeom prst="line">
            <a:avLst/>
          </a:prstGeom>
          <a:ln w="57150">
            <a:solidFill>
              <a:srgbClr val="F2FA1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61926" y="1624077"/>
            <a:ext cx="0" cy="1443588"/>
          </a:xfrm>
          <a:prstGeom prst="line">
            <a:avLst/>
          </a:prstGeom>
          <a:ln w="57150">
            <a:solidFill>
              <a:srgbClr val="F2FA1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61926" y="3622670"/>
            <a:ext cx="0" cy="1443588"/>
          </a:xfrm>
          <a:prstGeom prst="line">
            <a:avLst/>
          </a:prstGeom>
          <a:ln w="57150">
            <a:solidFill>
              <a:srgbClr val="F2FA1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353060" y="5040365"/>
            <a:ext cx="2097981" cy="0"/>
          </a:xfrm>
          <a:prstGeom prst="line">
            <a:avLst/>
          </a:prstGeom>
          <a:ln w="57150">
            <a:solidFill>
              <a:srgbClr val="F2FA1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23106" y="1624077"/>
            <a:ext cx="0" cy="1468411"/>
          </a:xfrm>
          <a:prstGeom prst="line">
            <a:avLst/>
          </a:prstGeom>
          <a:ln w="76200">
            <a:solidFill>
              <a:srgbClr val="F2FA1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423106" y="3497269"/>
            <a:ext cx="6394" cy="1556142"/>
          </a:xfrm>
          <a:prstGeom prst="line">
            <a:avLst/>
          </a:prstGeom>
          <a:ln w="76200">
            <a:solidFill>
              <a:srgbClr val="F2FA1D"/>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389177" y="5228812"/>
            <a:ext cx="922723" cy="246709"/>
          </a:xfrm>
          <a:prstGeom prst="roundRect">
            <a:avLst/>
          </a:prstGeom>
          <a:solidFill>
            <a:srgbClr val="F2FA1D">
              <a:alpha val="50000"/>
            </a:srgbClr>
          </a:solidFill>
          <a:ln>
            <a:solidFill>
              <a:srgbClr val="F2FA1D"/>
            </a:solid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fr-FR" dirty="0"/>
          </a:p>
        </p:txBody>
      </p:sp>
      <p:sp>
        <p:nvSpPr>
          <p:cNvPr id="8" name="Rectangle 7">
            <a:extLst>
              <a:ext uri="{FF2B5EF4-FFF2-40B4-BE49-F238E27FC236}">
                <a16:creationId xmlns:a16="http://schemas.microsoft.com/office/drawing/2014/main" id="{D8274683-024F-429C-905D-5128F0F97BBC}"/>
              </a:ext>
            </a:extLst>
          </p:cNvPr>
          <p:cNvSpPr/>
          <p:nvPr/>
        </p:nvSpPr>
        <p:spPr>
          <a:xfrm>
            <a:off x="6465908" y="1408359"/>
            <a:ext cx="1561195" cy="1701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28" name="Rectangle 27">
            <a:extLst>
              <a:ext uri="{FF2B5EF4-FFF2-40B4-BE49-F238E27FC236}">
                <a16:creationId xmlns:a16="http://schemas.microsoft.com/office/drawing/2014/main" id="{092BFD0D-5899-40D2-8C22-98B6AB181698}"/>
              </a:ext>
            </a:extLst>
          </p:cNvPr>
          <p:cNvSpPr/>
          <p:nvPr/>
        </p:nvSpPr>
        <p:spPr>
          <a:xfrm>
            <a:off x="6455020" y="3497269"/>
            <a:ext cx="1641184" cy="1569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30" name="Rectangle 29">
            <a:extLst>
              <a:ext uri="{FF2B5EF4-FFF2-40B4-BE49-F238E27FC236}">
                <a16:creationId xmlns:a16="http://schemas.microsoft.com/office/drawing/2014/main" id="{89CAF3C8-A838-442F-81F9-6453F9055C46}"/>
              </a:ext>
            </a:extLst>
          </p:cNvPr>
          <p:cNvSpPr/>
          <p:nvPr/>
        </p:nvSpPr>
        <p:spPr>
          <a:xfrm>
            <a:off x="6793250" y="2217115"/>
            <a:ext cx="1315240" cy="1701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27" name="ZoneTexte 8">
            <a:extLst>
              <a:ext uri="{FF2B5EF4-FFF2-40B4-BE49-F238E27FC236}">
                <a16:creationId xmlns:a16="http://schemas.microsoft.com/office/drawing/2014/main" id="{C201E141-04E3-4688-8128-D77E39712FA1}"/>
              </a:ext>
            </a:extLst>
          </p:cNvPr>
          <p:cNvSpPr txBox="1"/>
          <p:nvPr/>
        </p:nvSpPr>
        <p:spPr bwMode="auto">
          <a:xfrm>
            <a:off x="731838" y="6243622"/>
            <a:ext cx="4299683" cy="200055"/>
          </a:xfrm>
          <a:prstGeom prst="rect">
            <a:avLst/>
          </a:prstGeom>
          <a:noFill/>
        </p:spPr>
        <p:txBody>
          <a:bodyPr wrap="square" rtlCol="0">
            <a:spAutoFit/>
          </a:bodyPr>
          <a:lstStyle/>
          <a:p>
            <a:r>
              <a:rPr lang="en-US" sz="700" dirty="0">
                <a:solidFill>
                  <a:srgbClr val="0000FF"/>
                </a:solidFill>
                <a:latin typeface="Poppins" panose="020B0604020202020204"/>
              </a:rPr>
              <a:t>M. Bender </a:t>
            </a:r>
            <a:r>
              <a:rPr lang="en-US" sz="700" i="1" dirty="0">
                <a:solidFill>
                  <a:srgbClr val="0000FF"/>
                </a:solidFill>
                <a:latin typeface="Poppins" panose="020B0604020202020204"/>
              </a:rPr>
              <a:t>et al.</a:t>
            </a:r>
            <a:r>
              <a:rPr lang="en-US" sz="700" dirty="0">
                <a:solidFill>
                  <a:srgbClr val="0000FF"/>
                </a:solidFill>
                <a:latin typeface="Poppins" panose="020B0604020202020204"/>
              </a:rPr>
              <a:t>, </a:t>
            </a:r>
            <a:r>
              <a:rPr lang="en-US" sz="700" i="1" dirty="0">
                <a:solidFill>
                  <a:srgbClr val="0000FF"/>
                </a:solidFill>
                <a:latin typeface="Poppins" panose="020B0604020202020204"/>
              </a:rPr>
              <a:t>Future of nuclear fission theory</a:t>
            </a:r>
            <a:r>
              <a:rPr lang="en-US" sz="700" dirty="0">
                <a:solidFill>
                  <a:srgbClr val="0000FF"/>
                </a:solidFill>
                <a:latin typeface="Poppins" panose="020B0604020202020204"/>
              </a:rPr>
              <a:t>, J. Phys. G: </a:t>
            </a:r>
            <a:r>
              <a:rPr lang="en-US" sz="700" dirty="0" err="1">
                <a:solidFill>
                  <a:srgbClr val="0000FF"/>
                </a:solidFill>
                <a:latin typeface="Poppins" panose="020B0604020202020204"/>
              </a:rPr>
              <a:t>Nucl</a:t>
            </a:r>
            <a:r>
              <a:rPr lang="en-US" sz="700" dirty="0">
                <a:solidFill>
                  <a:srgbClr val="0000FF"/>
                </a:solidFill>
                <a:latin typeface="Poppins" panose="020B0604020202020204"/>
              </a:rPr>
              <a:t>. Part. Phys. 47 113002 (2020)</a:t>
            </a:r>
          </a:p>
        </p:txBody>
      </p:sp>
    </p:spTree>
    <p:extLst>
      <p:ext uri="{BB962C8B-B14F-4D97-AF65-F5344CB8AC3E}">
        <p14:creationId xmlns:p14="http://schemas.microsoft.com/office/powerpoint/2010/main" val="34030904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4" name="Title 3"/>
          <p:cNvSpPr>
            <a:spLocks noGrp="1"/>
          </p:cNvSpPr>
          <p:nvPr>
            <p:ph type="title"/>
          </p:nvPr>
        </p:nvSpPr>
        <p:spPr/>
        <p:txBody>
          <a:bodyPr/>
          <a:lstStyle/>
          <a:p>
            <a:r>
              <a:rPr lang="en-US" b="1" baseline="30000" dirty="0"/>
              <a:t>131</a:t>
            </a:r>
            <a:r>
              <a:rPr lang="en-US" b="1" dirty="0"/>
              <a:t>Sb</a:t>
            </a:r>
            <a:endParaRPr lang="fr-F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002" y="206831"/>
            <a:ext cx="4971603" cy="3314403"/>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7653844" y="835930"/>
                <a:ext cx="4799317" cy="20562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12 first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Python Script </a:t>
                </a:r>
                <a:r>
                  <a:rPr kumimoji="0" lang="fr-FR" sz="1800" b="0" i="0" u="none" strike="noStrike" kern="1200" cap="none" spc="0" normalizeH="0" baseline="0" noProof="0" dirty="0" err="1">
                    <a:ln>
                      <a:noFill/>
                    </a:ln>
                    <a:solidFill>
                      <a:srgbClr val="262626"/>
                    </a:solidFill>
                    <a:effectLst/>
                    <a:uLnTx/>
                    <a:uFillTx/>
                    <a:latin typeface="Poppins"/>
                    <a:ea typeface="+mn-ea"/>
                    <a:cs typeface="+mn-cs"/>
                  </a:rPr>
                  <a:t>Weighted</a:t>
                </a:r>
                <a:r>
                  <a:rPr kumimoji="0" lang="fr-FR" sz="1800" b="0" i="0" u="none" strike="noStrike" kern="1200" cap="none" spc="0" normalizeH="0" baseline="0" noProof="0" dirty="0">
                    <a:ln>
                      <a:noFill/>
                    </a:ln>
                    <a:solidFill>
                      <a:srgbClr val="262626"/>
                    </a:solidFill>
                    <a:effectLst/>
                    <a:uLnTx/>
                    <a:uFillTx/>
                    <a:latin typeface="Poppins"/>
                    <a:ea typeface="+mn-ea"/>
                    <a:cs typeface="+mn-cs"/>
                  </a:rPr>
                  <a:t> 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62626"/>
                    </a:solidFill>
                    <a:effectLst/>
                    <a:uLnTx/>
                    <a:uFillTx/>
                    <a:latin typeface="Poppins"/>
                    <a:ea typeface="+mn-ea"/>
                    <a:cs typeface="+mn-cs"/>
                  </a:rPr>
                  <a:t>λ    = 1.6562e-01 ± 3.2601e-02 1/µs</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fr-FR" sz="1800" b="1"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bPr>
                      <m:e>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𝐭</m:t>
                        </m:r>
                      </m:e>
                      <m:sub>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𝟏</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𝟐</m:t>
                        </m:r>
                      </m:sub>
                    </m:sSub>
                  </m:oMath>
                </a14:m>
                <a:r>
                  <a:rPr kumimoji="0" lang="en-US" sz="1800" b="1" i="0" u="none" strike="noStrike" kern="1200" cap="none" spc="0" normalizeH="0" baseline="0" noProof="0" dirty="0">
                    <a:ln>
                      <a:noFill/>
                    </a:ln>
                    <a:solidFill>
                      <a:srgbClr val="262626"/>
                    </a:solidFill>
                    <a:effectLst/>
                    <a:uLnTx/>
                    <a:uFillTx/>
                    <a:latin typeface="Poppins"/>
                    <a:ea typeface="+mn-ea"/>
                    <a:cs typeface="+mn-cs"/>
                  </a:rPr>
                  <a:t> = 4.19 ± 0.82 µs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err="1">
                    <a:ln>
                      <a:noFill/>
                    </a:ln>
                    <a:solidFill>
                      <a:srgbClr val="262626"/>
                    </a:solidFill>
                    <a:effectLst/>
                    <a:uLnTx/>
                    <a:uFillTx/>
                    <a:latin typeface="Poppins"/>
                    <a:ea typeface="+mn-ea"/>
                    <a:cs typeface="+mn-cs"/>
                  </a:rPr>
                  <a:t>Quality</a:t>
                </a:r>
                <a:r>
                  <a:rPr kumimoji="0" lang="fr-FR" sz="1800" b="0" i="0" u="sng" strike="noStrike" kern="1200" cap="none" spc="0" normalizeH="0" baseline="0" noProof="0" dirty="0">
                    <a:ln>
                      <a:noFill/>
                    </a:ln>
                    <a:solidFill>
                      <a:srgbClr val="262626"/>
                    </a:solidFill>
                    <a:effectLst/>
                    <a:uLnTx/>
                    <a:uFillTx/>
                    <a:latin typeface="Poppins"/>
                    <a:ea typeface="+mn-ea"/>
                    <a:cs typeface="+mn-cs"/>
                  </a:rPr>
                  <a:t> of the fit: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62626"/>
                    </a:solidFill>
                    <a:effectLst/>
                    <a:uLnTx/>
                    <a:uFillTx/>
                    <a:latin typeface="Poppins"/>
                    <a:ea typeface="+mn-ea"/>
                    <a:cs typeface="+mn-cs"/>
                  </a:rPr>
                  <a:t>χ² / </a:t>
                </a:r>
                <a:r>
                  <a:rPr kumimoji="0" lang="fr-FR" sz="1800" b="1" i="0" u="none" strike="noStrike" kern="1200" cap="none" spc="0" normalizeH="0" baseline="0" noProof="0" dirty="0" err="1">
                    <a:ln>
                      <a:noFill/>
                    </a:ln>
                    <a:solidFill>
                      <a:srgbClr val="262626"/>
                    </a:solidFill>
                    <a:effectLst/>
                    <a:uLnTx/>
                    <a:uFillTx/>
                    <a:latin typeface="Poppins"/>
                    <a:ea typeface="+mn-ea"/>
                    <a:cs typeface="+mn-cs"/>
                  </a:rPr>
                  <a:t>ndf</a:t>
                </a:r>
                <a:r>
                  <a:rPr kumimoji="0" lang="fr-FR" sz="1800" b="1" i="0" u="none" strike="noStrike" kern="1200" cap="none" spc="0" normalizeH="0" baseline="0" noProof="0" dirty="0">
                    <a:ln>
                      <a:noFill/>
                    </a:ln>
                    <a:solidFill>
                      <a:srgbClr val="262626"/>
                    </a:solidFill>
                    <a:effectLst/>
                    <a:uLnTx/>
                    <a:uFillTx/>
                    <a:latin typeface="Poppins"/>
                    <a:ea typeface="+mn-ea"/>
                    <a:cs typeface="+mn-cs"/>
                  </a:rPr>
                  <a:t> = 0.46, p-value  = 9.1e-01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262626"/>
                  </a:solidFill>
                  <a:effectLst/>
                  <a:uLnTx/>
                  <a:uFillTx/>
                  <a:latin typeface="Poppins"/>
                  <a:ea typeface="+mn-ea"/>
                  <a:cs typeface="+mn-cs"/>
                </a:endParaRPr>
              </a:p>
            </p:txBody>
          </p:sp>
        </mc:Choice>
        <mc:Fallback xmlns="">
          <p:sp>
            <p:nvSpPr>
              <p:cNvPr id="6" name="Rectangle 5"/>
              <p:cNvSpPr>
                <a:spLocks noRot="1" noChangeAspect="1" noMove="1" noResize="1" noEditPoints="1" noAdjustHandles="1" noChangeArrowheads="1" noChangeShapeType="1" noTextEdit="1"/>
              </p:cNvSpPr>
              <p:nvPr/>
            </p:nvSpPr>
            <p:spPr>
              <a:xfrm>
                <a:off x="7653844" y="835930"/>
                <a:ext cx="4799317" cy="2056204"/>
              </a:xfrm>
              <a:prstGeom prst="rect">
                <a:avLst/>
              </a:prstGeom>
              <a:blipFill>
                <a:blip r:embed="rId7"/>
                <a:stretch>
                  <a:fillRect l="-1144" t="-148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653844" y="4090341"/>
                <a:ext cx="3868402" cy="205620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All points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Python Script </a:t>
                </a:r>
                <a:r>
                  <a:rPr kumimoji="0" lang="fr-FR" sz="1800" b="0" i="0" u="none" strike="noStrike" kern="1200" cap="none" spc="0" normalizeH="0" baseline="0" noProof="0" dirty="0" err="1">
                    <a:ln>
                      <a:noFill/>
                    </a:ln>
                    <a:solidFill>
                      <a:srgbClr val="262626"/>
                    </a:solidFill>
                    <a:effectLst/>
                    <a:uLnTx/>
                    <a:uFillTx/>
                    <a:latin typeface="Poppins"/>
                    <a:ea typeface="+mn-ea"/>
                    <a:cs typeface="+mn-cs"/>
                  </a:rPr>
                  <a:t>Weighted</a:t>
                </a:r>
                <a:r>
                  <a:rPr kumimoji="0" lang="fr-FR" sz="1800" b="0" i="0" u="none" strike="noStrike" kern="1200" cap="none" spc="0" normalizeH="0" baseline="0" noProof="0" dirty="0">
                    <a:ln>
                      <a:noFill/>
                    </a:ln>
                    <a:solidFill>
                      <a:srgbClr val="262626"/>
                    </a:solidFill>
                    <a:effectLst/>
                    <a:uLnTx/>
                    <a:uFillTx/>
                    <a:latin typeface="Poppins"/>
                    <a:ea typeface="+mn-ea"/>
                    <a:cs typeface="+mn-cs"/>
                  </a:rPr>
                  <a:t> 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λ    = 1.9555e-01 ± 2.9853e-02 1/µs</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fr-FR" sz="1800" b="1"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bPr>
                      <m:e>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𝐭</m:t>
                        </m:r>
                      </m:e>
                      <m:sub>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𝟏</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𝟐</m:t>
                        </m:r>
                      </m:sub>
                    </m:sSub>
                  </m:oMath>
                </a14:m>
                <a:r>
                  <a:rPr kumimoji="0" lang="fr-FR" sz="1800" b="1" i="0" u="none" strike="noStrike" kern="1200" cap="none" spc="0" normalizeH="0" baseline="0" noProof="0" dirty="0">
                    <a:ln>
                      <a:noFill/>
                    </a:ln>
                    <a:solidFill>
                      <a:srgbClr val="262626"/>
                    </a:solidFill>
                    <a:effectLst/>
                    <a:uLnTx/>
                    <a:uFillTx/>
                    <a:latin typeface="Poppins"/>
                    <a:ea typeface="+mn-ea"/>
                    <a:cs typeface="+mn-cs"/>
                  </a:rPr>
                  <a:t> = 3.54 ± 0.54 µs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err="1">
                    <a:ln>
                      <a:noFill/>
                    </a:ln>
                    <a:solidFill>
                      <a:srgbClr val="262626"/>
                    </a:solidFill>
                    <a:effectLst/>
                    <a:uLnTx/>
                    <a:uFillTx/>
                    <a:latin typeface="Poppins"/>
                    <a:ea typeface="+mn-ea"/>
                    <a:cs typeface="+mn-cs"/>
                  </a:rPr>
                  <a:t>Quality</a:t>
                </a:r>
                <a:r>
                  <a:rPr kumimoji="0" lang="fr-FR" sz="1800" b="0" i="0" u="sng" strike="noStrike" kern="1200" cap="none" spc="0" normalizeH="0" baseline="0" noProof="0" dirty="0">
                    <a:ln>
                      <a:noFill/>
                    </a:ln>
                    <a:solidFill>
                      <a:srgbClr val="262626"/>
                    </a:solidFill>
                    <a:effectLst/>
                    <a:uLnTx/>
                    <a:uFillTx/>
                    <a:latin typeface="Poppins"/>
                    <a:ea typeface="+mn-ea"/>
                    <a:cs typeface="+mn-cs"/>
                  </a:rPr>
                  <a:t> of the fit: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262626"/>
                    </a:solidFill>
                    <a:effectLst/>
                    <a:uLnTx/>
                    <a:uFillTx/>
                    <a:latin typeface="Poppins"/>
                    <a:ea typeface="+mn-ea"/>
                    <a:cs typeface="+mn-cs"/>
                  </a:rPr>
                  <a:t>χ² / </a:t>
                </a:r>
                <a:r>
                  <a:rPr kumimoji="0" lang="fr-FR" sz="1800" b="1" i="0" u="none" strike="noStrike" kern="1200" cap="none" spc="0" normalizeH="0" baseline="0" noProof="0" dirty="0" err="1">
                    <a:ln>
                      <a:noFill/>
                    </a:ln>
                    <a:solidFill>
                      <a:srgbClr val="262626"/>
                    </a:solidFill>
                    <a:effectLst/>
                    <a:uLnTx/>
                    <a:uFillTx/>
                    <a:latin typeface="Poppins"/>
                    <a:ea typeface="+mn-ea"/>
                    <a:cs typeface="+mn-cs"/>
                  </a:rPr>
                  <a:t>ndf</a:t>
                </a:r>
                <a:r>
                  <a:rPr kumimoji="0" lang="fr-FR" sz="1800" b="1" i="0" u="none" strike="noStrike" kern="1200" cap="none" spc="0" normalizeH="0" baseline="0" noProof="0" dirty="0">
                    <a:ln>
                      <a:noFill/>
                    </a:ln>
                    <a:solidFill>
                      <a:srgbClr val="262626"/>
                    </a:solidFill>
                    <a:effectLst/>
                    <a:uLnTx/>
                    <a:uFillTx/>
                    <a:latin typeface="Poppins"/>
                    <a:ea typeface="+mn-ea"/>
                    <a:cs typeface="+mn-cs"/>
                  </a:rPr>
                  <a:t> = 7.88, p-value  = 1e-015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dirty="0">
                  <a:ln>
                    <a:noFill/>
                  </a:ln>
                  <a:solidFill>
                    <a:srgbClr val="262626"/>
                  </a:solidFill>
                  <a:effectLst/>
                  <a:uLnTx/>
                  <a:uFillTx/>
                  <a:latin typeface="Poppins"/>
                  <a:ea typeface="+mn-ea"/>
                  <a:cs typeface="+mn-cs"/>
                </a:endParaRPr>
              </a:p>
            </p:txBody>
          </p:sp>
        </mc:Choice>
        <mc:Fallback xmlns="">
          <p:sp>
            <p:nvSpPr>
              <p:cNvPr id="7" name="Rectangle 6"/>
              <p:cNvSpPr>
                <a:spLocks noRot="1" noChangeAspect="1" noMove="1" noResize="1" noEditPoints="1" noAdjustHandles="1" noChangeArrowheads="1" noChangeShapeType="1" noTextEdit="1"/>
              </p:cNvSpPr>
              <p:nvPr/>
            </p:nvSpPr>
            <p:spPr>
              <a:xfrm>
                <a:off x="7653844" y="4090341"/>
                <a:ext cx="3868402" cy="2056204"/>
              </a:xfrm>
              <a:prstGeom prst="rect">
                <a:avLst/>
              </a:prstGeom>
              <a:blipFill>
                <a:blip r:embed="rId8"/>
                <a:stretch>
                  <a:fillRect l="-1420" t="-1780" r="-158"/>
                </a:stretch>
              </a:blipFill>
            </p:spPr>
            <p:txBody>
              <a:bodyPr/>
              <a:lstStyle/>
              <a:p>
                <a:r>
                  <a:rPr lang="fr-FR">
                    <a:noFill/>
                  </a:rPr>
                  <a:t> </a:t>
                </a:r>
              </a:p>
            </p:txBody>
          </p:sp>
        </mc:Fallback>
      </mc:AlternateContent>
      <p:sp>
        <p:nvSpPr>
          <p:cNvPr id="9" name="Rounded Rectangle 8"/>
          <p:cNvSpPr/>
          <p:nvPr/>
        </p:nvSpPr>
        <p:spPr>
          <a:xfrm>
            <a:off x="3240816" y="900935"/>
            <a:ext cx="1374338" cy="1601724"/>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0113" y="3439944"/>
            <a:ext cx="5035498" cy="3356998"/>
          </a:xfrm>
          <a:prstGeom prst="rect">
            <a:avLst/>
          </a:prstGeom>
        </p:spPr>
      </p:pic>
      <p:sp>
        <p:nvSpPr>
          <p:cNvPr id="12" name="Rounded Rectangle 11"/>
          <p:cNvSpPr/>
          <p:nvPr/>
        </p:nvSpPr>
        <p:spPr>
          <a:xfrm>
            <a:off x="3240816" y="3826785"/>
            <a:ext cx="4127495" cy="1938289"/>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660" y="1593840"/>
            <a:ext cx="2491691" cy="3610841"/>
          </a:xfrm>
          <a:prstGeom prst="rect">
            <a:avLst/>
          </a:prstGeom>
          <a:ln w="38100">
            <a:solidFill>
              <a:schemeClr val="tx2"/>
            </a:solidFill>
          </a:ln>
        </p:spPr>
      </p:pic>
      <p:sp>
        <p:nvSpPr>
          <p:cNvPr id="17" name="Rectangle 16"/>
          <p:cNvSpPr/>
          <p:nvPr/>
        </p:nvSpPr>
        <p:spPr>
          <a:xfrm>
            <a:off x="1119985" y="2201716"/>
            <a:ext cx="263256" cy="222374"/>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8" name="Footer Placeholder 7"/>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141682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4" name="Title 3"/>
          <p:cNvSpPr>
            <a:spLocks noGrp="1"/>
          </p:cNvSpPr>
          <p:nvPr>
            <p:ph type="title"/>
          </p:nvPr>
        </p:nvSpPr>
        <p:spPr/>
        <p:txBody>
          <a:bodyPr/>
          <a:lstStyle/>
          <a:p>
            <a:r>
              <a:rPr lang="en-US" b="1" baseline="30000" dirty="0"/>
              <a:t>131</a:t>
            </a:r>
            <a:r>
              <a:rPr lang="en-US" b="1" dirty="0"/>
              <a:t>Sb</a:t>
            </a:r>
            <a:endParaRPr lang="fr-FR"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0" y="1593840"/>
            <a:ext cx="2491691" cy="3610841"/>
          </a:xfrm>
          <a:prstGeom prst="rect">
            <a:avLst/>
          </a:prstGeom>
          <a:ln w="38100">
            <a:solidFill>
              <a:schemeClr val="tx2"/>
            </a:solidFill>
          </a:ln>
        </p:spPr>
      </p:pic>
      <mc:AlternateContent xmlns:mc="http://schemas.openxmlformats.org/markup-compatibility/2006" xmlns:a14="http://schemas.microsoft.com/office/drawing/2010/main">
        <mc:Choice Requires="a14">
          <p:sp>
            <p:nvSpPr>
              <p:cNvPr id="9" name="Rectangle 8"/>
              <p:cNvSpPr/>
              <p:nvPr/>
            </p:nvSpPr>
            <p:spPr>
              <a:xfrm>
                <a:off x="8018654" y="857118"/>
                <a:ext cx="4173346" cy="1779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Python Script </a:t>
                </a:r>
                <a:r>
                  <a:rPr kumimoji="0" lang="fr-FR" sz="1800" b="0" i="0" u="none" strike="noStrike" kern="1200" cap="none" spc="0" normalizeH="0" baseline="0" noProof="0" dirty="0" err="1">
                    <a:ln>
                      <a:noFill/>
                    </a:ln>
                    <a:solidFill>
                      <a:srgbClr val="262626"/>
                    </a:solidFill>
                    <a:effectLst/>
                    <a:uLnTx/>
                    <a:uFillTx/>
                    <a:latin typeface="Poppins"/>
                    <a:ea typeface="+mn-ea"/>
                    <a:cs typeface="+mn-cs"/>
                  </a:rPr>
                  <a:t>Weighted</a:t>
                </a:r>
                <a:r>
                  <a:rPr kumimoji="0" lang="fr-FR" sz="1800" b="0" i="0" u="none" strike="noStrike" kern="1200" cap="none" spc="0" normalizeH="0" baseline="0" noProof="0" dirty="0">
                    <a:ln>
                      <a:noFill/>
                    </a:ln>
                    <a:solidFill>
                      <a:srgbClr val="262626"/>
                    </a:solidFill>
                    <a:effectLst/>
                    <a:uLnTx/>
                    <a:uFillTx/>
                    <a:latin typeface="Poppins"/>
                    <a:ea typeface="+mn-ea"/>
                    <a:cs typeface="+mn-cs"/>
                  </a:rPr>
                  <a:t> 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λ    = 1.2091e-02 ± 4.0769e-04 1/µs</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fr-FR" sz="1800" b="1"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bPr>
                      <m:e>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𝐭</m:t>
                        </m:r>
                      </m:e>
                      <m:sub>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𝟏</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𝟐</m:t>
                        </m:r>
                      </m:sub>
                    </m:sSub>
                  </m:oMath>
                </a14:m>
                <a:r>
                  <a:rPr kumimoji="0" lang="fr-FR" sz="1800" b="1" u="none" strike="noStrike" kern="1200" cap="none" spc="0" normalizeH="0" baseline="0" noProof="0" dirty="0">
                    <a:ln>
                      <a:noFill/>
                    </a:ln>
                    <a:solidFill>
                      <a:srgbClr val="262626"/>
                    </a:solidFill>
                    <a:effectLst/>
                    <a:uLnTx/>
                    <a:uFillTx/>
                    <a:latin typeface="Poppins"/>
                    <a:ea typeface="+mn-ea"/>
                    <a:cs typeface="+mn-cs"/>
                  </a:rPr>
                  <a:t> = 57.33 ± 1.93 µs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err="1">
                    <a:ln>
                      <a:noFill/>
                    </a:ln>
                    <a:solidFill>
                      <a:srgbClr val="262626"/>
                    </a:solidFill>
                    <a:effectLst/>
                    <a:uLnTx/>
                    <a:uFillTx/>
                    <a:latin typeface="Poppins"/>
                    <a:ea typeface="+mn-ea"/>
                    <a:cs typeface="+mn-cs"/>
                  </a:rPr>
                  <a:t>Quality</a:t>
                </a:r>
                <a:r>
                  <a:rPr kumimoji="0" lang="fr-FR" sz="1800" b="0" i="0" u="sng" strike="noStrike" kern="1200" cap="none" spc="0" normalizeH="0" baseline="0" noProof="0" dirty="0">
                    <a:ln>
                      <a:noFill/>
                    </a:ln>
                    <a:solidFill>
                      <a:srgbClr val="262626"/>
                    </a:solidFill>
                    <a:effectLst/>
                    <a:uLnTx/>
                    <a:uFillTx/>
                    <a:latin typeface="Poppins"/>
                    <a:ea typeface="+mn-ea"/>
                    <a:cs typeface="+mn-cs"/>
                  </a:rPr>
                  <a:t> of the fit: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u="none" strike="noStrike" kern="1200" cap="none" spc="0" normalizeH="0" baseline="0" noProof="0" dirty="0">
                    <a:ln>
                      <a:noFill/>
                    </a:ln>
                    <a:solidFill>
                      <a:srgbClr val="262626"/>
                    </a:solidFill>
                    <a:effectLst/>
                    <a:uLnTx/>
                    <a:uFillTx/>
                    <a:latin typeface="Poppins"/>
                    <a:ea typeface="+mn-ea"/>
                    <a:cs typeface="+mn-cs"/>
                  </a:rPr>
                  <a:t>χ² / </a:t>
                </a:r>
                <a:r>
                  <a:rPr kumimoji="0" lang="fr-FR" sz="1800" i="0" u="none" strike="noStrike" kern="1200" cap="none" spc="0" normalizeH="0" baseline="0" noProof="0" dirty="0" err="1">
                    <a:ln>
                      <a:noFill/>
                    </a:ln>
                    <a:solidFill>
                      <a:srgbClr val="262626"/>
                    </a:solidFill>
                    <a:effectLst/>
                    <a:uLnTx/>
                    <a:uFillTx/>
                    <a:latin typeface="Poppins"/>
                    <a:ea typeface="+mn-ea"/>
                    <a:cs typeface="+mn-cs"/>
                  </a:rPr>
                  <a:t>ndf</a:t>
                </a:r>
                <a:r>
                  <a:rPr kumimoji="0" lang="fr-FR" sz="1800" i="0" u="none" strike="noStrike" kern="1200" cap="none" spc="0" normalizeH="0" baseline="0" noProof="0" dirty="0">
                    <a:ln>
                      <a:noFill/>
                    </a:ln>
                    <a:solidFill>
                      <a:srgbClr val="262626"/>
                    </a:solidFill>
                    <a:effectLst/>
                    <a:uLnTx/>
                    <a:uFillTx/>
                    <a:latin typeface="Poppins"/>
                    <a:ea typeface="+mn-ea"/>
                    <a:cs typeface="+mn-cs"/>
                  </a:rPr>
                  <a:t> = 1.60, p-value  = 1.3e-01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262626"/>
                  </a:solidFill>
                  <a:effectLst/>
                  <a:uLnTx/>
                  <a:uFillTx/>
                  <a:latin typeface="Poppins"/>
                  <a:ea typeface="+mn-ea"/>
                  <a:cs typeface="+mn-cs"/>
                </a:endParaRPr>
              </a:p>
            </p:txBody>
          </p:sp>
        </mc:Choice>
        <mc:Fallback xmlns="">
          <p:sp>
            <p:nvSpPr>
              <p:cNvPr id="9" name="Rectangle 8"/>
              <p:cNvSpPr>
                <a:spLocks noRot="1" noChangeAspect="1" noMove="1" noResize="1" noEditPoints="1" noAdjustHandles="1" noChangeArrowheads="1" noChangeShapeType="1" noTextEdit="1"/>
              </p:cNvSpPr>
              <p:nvPr/>
            </p:nvSpPr>
            <p:spPr>
              <a:xfrm>
                <a:off x="8018654" y="857118"/>
                <a:ext cx="4173346" cy="1779205"/>
              </a:xfrm>
              <a:prstGeom prst="rect">
                <a:avLst/>
              </a:prstGeom>
              <a:blipFill>
                <a:blip r:embed="rId3"/>
                <a:stretch>
                  <a:fillRect l="-1168" t="-2062"/>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018654" y="4324643"/>
                <a:ext cx="4029528" cy="177920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Python Script </a:t>
                </a:r>
                <a:r>
                  <a:rPr kumimoji="0" lang="fr-FR" sz="1800" b="0" i="0" u="none" strike="noStrike" kern="1200" cap="none" spc="0" normalizeH="0" baseline="0" noProof="0" dirty="0" err="1">
                    <a:ln>
                      <a:noFill/>
                    </a:ln>
                    <a:solidFill>
                      <a:srgbClr val="262626"/>
                    </a:solidFill>
                    <a:effectLst/>
                    <a:uLnTx/>
                    <a:uFillTx/>
                    <a:latin typeface="Poppins"/>
                    <a:ea typeface="+mn-ea"/>
                    <a:cs typeface="+mn-cs"/>
                  </a:rPr>
                  <a:t>Weighted</a:t>
                </a:r>
                <a:r>
                  <a:rPr kumimoji="0" lang="fr-FR" sz="1800" b="0" i="0" u="none" strike="noStrike" kern="1200" cap="none" spc="0" normalizeH="0" baseline="0" noProof="0" dirty="0">
                    <a:ln>
                      <a:noFill/>
                    </a:ln>
                    <a:solidFill>
                      <a:srgbClr val="262626"/>
                    </a:solidFill>
                    <a:effectLst/>
                    <a:uLnTx/>
                    <a:uFillTx/>
                    <a:latin typeface="Poppins"/>
                    <a:ea typeface="+mn-ea"/>
                    <a:cs typeface="+mn-cs"/>
                  </a:rPr>
                  <a:t> 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62626"/>
                    </a:solidFill>
                    <a:effectLst/>
                    <a:uLnTx/>
                    <a:uFillTx/>
                    <a:latin typeface="Poppins"/>
                    <a:ea typeface="+mn-ea"/>
                    <a:cs typeface="+mn-cs"/>
                  </a:rPr>
                  <a:t>λ    = 1.2000e-02 ± 5.8706e-04 1/µs</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fr-FR" sz="1800" b="1" i="1" u="none" strike="noStrike" kern="1200" cap="none" spc="0" normalizeH="0" baseline="0" noProof="0">
                            <a:ln>
                              <a:noFill/>
                            </a:ln>
                            <a:solidFill>
                              <a:srgbClr val="262626"/>
                            </a:solidFill>
                            <a:effectLst/>
                            <a:uLnTx/>
                            <a:uFillTx/>
                            <a:latin typeface="Cambria Math" panose="02040503050406030204" pitchFamily="18" charset="0"/>
                            <a:ea typeface="+mn-ea"/>
                            <a:cs typeface="+mn-cs"/>
                          </a:rPr>
                        </m:ctrlPr>
                      </m:sSubPr>
                      <m:e>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𝐭</m:t>
                        </m:r>
                      </m:e>
                      <m:sub>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𝟏</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m:t>
                        </m:r>
                        <m:r>
                          <a:rPr kumimoji="0" lang="fr-FR" sz="1800" b="1" i="0" u="none" strike="noStrike" kern="1200" cap="none" spc="0" normalizeH="0" baseline="0" noProof="0">
                            <a:ln>
                              <a:noFill/>
                            </a:ln>
                            <a:solidFill>
                              <a:srgbClr val="262626"/>
                            </a:solidFill>
                            <a:effectLst/>
                            <a:uLnTx/>
                            <a:uFillTx/>
                            <a:latin typeface="Cambria Math" panose="02040503050406030204" pitchFamily="18" charset="0"/>
                            <a:ea typeface="+mn-ea"/>
                            <a:cs typeface="+mn-cs"/>
                          </a:rPr>
                          <m:t>𝟐</m:t>
                        </m:r>
                      </m:sub>
                    </m:sSub>
                  </m:oMath>
                </a14:m>
                <a:r>
                  <a:rPr kumimoji="0" lang="fr-FR" sz="1800" b="1" u="none" strike="noStrike" kern="1200" cap="none" spc="0" normalizeH="0" baseline="0" noProof="0" dirty="0">
                    <a:ln>
                      <a:noFill/>
                    </a:ln>
                    <a:solidFill>
                      <a:srgbClr val="262626"/>
                    </a:solidFill>
                    <a:effectLst/>
                    <a:uLnTx/>
                    <a:uFillTx/>
                    <a:latin typeface="Poppins"/>
                    <a:ea typeface="+mn-ea"/>
                    <a:cs typeface="+mn-cs"/>
                  </a:rPr>
                  <a:t>= 57.76 ± 2.83 µs</a:t>
                </a:r>
              </a:p>
              <a:p>
                <a:pPr>
                  <a:defRPr/>
                </a:pPr>
                <a:r>
                  <a:rPr lang="fr-FR" u="sng" dirty="0" err="1">
                    <a:solidFill>
                      <a:srgbClr val="262626"/>
                    </a:solidFill>
                  </a:rPr>
                  <a:t>Quality</a:t>
                </a:r>
                <a:r>
                  <a:rPr lang="fr-FR" u="sng" dirty="0">
                    <a:solidFill>
                      <a:srgbClr val="262626"/>
                    </a:solidFill>
                  </a:rPr>
                  <a:t> of the fit: </a:t>
                </a:r>
                <a:endParaRPr kumimoji="0" lang="fr-FR" sz="1800" b="0" i="0" u="none" strike="noStrike" kern="1200" cap="none" spc="0" normalizeH="0" baseline="0" noProof="0" dirty="0">
                  <a:ln>
                    <a:noFill/>
                  </a:ln>
                  <a:solidFill>
                    <a:srgbClr val="262626"/>
                  </a:solidFill>
                  <a:effectLst/>
                  <a:uLnTx/>
                  <a:uFillTx/>
                  <a:latin typeface="Poppi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u="none" strike="noStrike" kern="1200" cap="none" spc="0" normalizeH="0" baseline="0" noProof="0" dirty="0">
                    <a:ln>
                      <a:noFill/>
                    </a:ln>
                    <a:solidFill>
                      <a:srgbClr val="262626"/>
                    </a:solidFill>
                    <a:effectLst/>
                    <a:uLnTx/>
                    <a:uFillTx/>
                    <a:latin typeface="Poppins"/>
                    <a:ea typeface="+mn-ea"/>
                    <a:cs typeface="+mn-cs"/>
                  </a:rPr>
                  <a:t>χ² / </a:t>
                </a:r>
                <a:r>
                  <a:rPr kumimoji="0" lang="fr-FR" sz="1800" i="0" u="none" strike="noStrike" kern="1200" cap="none" spc="0" normalizeH="0" baseline="0" noProof="0" dirty="0" err="1">
                    <a:ln>
                      <a:noFill/>
                    </a:ln>
                    <a:solidFill>
                      <a:srgbClr val="262626"/>
                    </a:solidFill>
                    <a:effectLst/>
                    <a:uLnTx/>
                    <a:uFillTx/>
                    <a:latin typeface="Poppins"/>
                    <a:ea typeface="+mn-ea"/>
                    <a:cs typeface="+mn-cs"/>
                  </a:rPr>
                  <a:t>ndf</a:t>
                </a:r>
                <a:r>
                  <a:rPr kumimoji="0" lang="fr-FR" sz="1800" i="0" u="none" strike="noStrike" kern="1200" cap="none" spc="0" normalizeH="0" baseline="0" noProof="0" dirty="0">
                    <a:ln>
                      <a:noFill/>
                    </a:ln>
                    <a:solidFill>
                      <a:srgbClr val="262626"/>
                    </a:solidFill>
                    <a:effectLst/>
                    <a:uLnTx/>
                    <a:uFillTx/>
                    <a:latin typeface="Poppins"/>
                    <a:ea typeface="+mn-ea"/>
                    <a:cs typeface="+mn-cs"/>
                  </a:rPr>
                  <a:t> = 4.1, p-value  = 1.7e-04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i="0" u="none" strike="noStrike" kern="1200" cap="none" spc="0" normalizeH="0" baseline="0" noProof="0" dirty="0">
                  <a:ln>
                    <a:noFill/>
                  </a:ln>
                  <a:solidFill>
                    <a:srgbClr val="262626"/>
                  </a:solidFill>
                  <a:effectLst/>
                  <a:uLnTx/>
                  <a:uFillTx/>
                  <a:latin typeface="Poppins"/>
                  <a:ea typeface="+mn-ea"/>
                  <a:cs typeface="+mn-cs"/>
                </a:endParaRPr>
              </a:p>
            </p:txBody>
          </p:sp>
        </mc:Choice>
        <mc:Fallback xmlns="">
          <p:sp>
            <p:nvSpPr>
              <p:cNvPr id="10" name="Rectangle 9"/>
              <p:cNvSpPr>
                <a:spLocks noRot="1" noChangeAspect="1" noMove="1" noResize="1" noEditPoints="1" noAdjustHandles="1" noChangeArrowheads="1" noChangeShapeType="1" noTextEdit="1"/>
              </p:cNvSpPr>
              <p:nvPr/>
            </p:nvSpPr>
            <p:spPr>
              <a:xfrm>
                <a:off x="8018654" y="4324643"/>
                <a:ext cx="4029528" cy="1779205"/>
              </a:xfrm>
              <a:prstGeom prst="rect">
                <a:avLst/>
              </a:prstGeom>
              <a:blipFill>
                <a:blip r:embed="rId4"/>
                <a:stretch>
                  <a:fillRect l="-1210" t="-1712"/>
                </a:stretch>
              </a:blipFill>
            </p:spPr>
            <p:txBody>
              <a:bodyPr/>
              <a:lstStyle/>
              <a:p>
                <a:r>
                  <a:rPr lang="fr-FR">
                    <a:noFill/>
                  </a:rPr>
                  <a:t> </a:t>
                </a:r>
              </a:p>
            </p:txBody>
          </p:sp>
        </mc:Fallback>
      </mc:AlternateContent>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7069" y="0"/>
            <a:ext cx="5240165" cy="349344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78489" y="3364557"/>
            <a:ext cx="5240165" cy="3493443"/>
          </a:xfrm>
          <a:prstGeom prst="rect">
            <a:avLst/>
          </a:prstGeom>
        </p:spPr>
      </p:pic>
      <p:sp>
        <p:nvSpPr>
          <p:cNvPr id="13" name="Rectangle 12"/>
          <p:cNvSpPr/>
          <p:nvPr/>
        </p:nvSpPr>
        <p:spPr>
          <a:xfrm>
            <a:off x="598099" y="2794958"/>
            <a:ext cx="327804" cy="201284"/>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14" name="Rectangle 13"/>
          <p:cNvSpPr/>
          <p:nvPr/>
        </p:nvSpPr>
        <p:spPr>
          <a:xfrm>
            <a:off x="488065" y="3444815"/>
            <a:ext cx="437837" cy="249912"/>
          </a:xfrm>
          <a:prstGeom prst="rect">
            <a:avLst/>
          </a:prstGeom>
          <a:solidFill>
            <a:schemeClr val="tx2">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Poppins"/>
              <a:ea typeface="+mn-ea"/>
              <a:cs typeface="+mn-cs"/>
            </a:endParaRPr>
          </a:p>
        </p:txBody>
      </p:sp>
      <p:sp>
        <p:nvSpPr>
          <p:cNvPr id="5" name="Footer Placeholder 4"/>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1184723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tint val="75000"/>
                  </a:srgbClr>
                </a:solidFill>
                <a:effectLst/>
                <a:uLnTx/>
                <a:uFillTx/>
                <a:latin typeface="Poppins"/>
                <a:ea typeface="+mn-ea"/>
                <a:cs typeface="+mn-cs"/>
              </a:rPr>
              <a:t>3/12/2026</a:t>
            </a:r>
            <a:endParaRPr kumimoji="0" lang="fr-FR" sz="1200" b="0" i="0" u="none" strike="noStrike" kern="1200" cap="none" spc="0" normalizeH="0" baseline="0" noProof="0">
              <a:ln>
                <a:noFill/>
              </a:ln>
              <a:solidFill>
                <a:srgbClr val="262626">
                  <a:tint val="75000"/>
                </a:srgbClr>
              </a:solidFill>
              <a:effectLst/>
              <a:uLnTx/>
              <a:uFillTx/>
              <a:latin typeface="Poppins"/>
              <a:ea typeface="+mn-ea"/>
              <a:cs typeface="+mn-cs"/>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BC77A0-1F4E-42FF-9FFC-F45C3A64AF90}" type="slidenum">
              <a:rPr kumimoji="0" lang="fr-FR" sz="1200" b="1" i="0" u="none" strike="noStrike" kern="1200" cap="none" spc="0" normalizeH="0" baseline="0" noProof="0" smtClean="0">
                <a:ln>
                  <a:noFill/>
                </a:ln>
                <a:solidFill>
                  <a:srgbClr val="E50019"/>
                </a:solidFill>
                <a:effectLst/>
                <a:uLnTx/>
                <a:uFillTx/>
                <a:latin typeface="Poppi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1" i="0" u="none" strike="noStrike" kern="1200" cap="none" spc="0" normalizeH="0" baseline="0" noProof="0">
              <a:ln>
                <a:noFill/>
              </a:ln>
              <a:solidFill>
                <a:srgbClr val="E50019"/>
              </a:solidFill>
              <a:effectLst/>
              <a:uLnTx/>
              <a:uFillTx/>
              <a:latin typeface="Poppins"/>
              <a:ea typeface="+mn-ea"/>
              <a:cs typeface="+mn-cs"/>
            </a:endParaRPr>
          </a:p>
        </p:txBody>
      </p:sp>
      <p:sp>
        <p:nvSpPr>
          <p:cNvPr id="4" name="Title 3"/>
          <p:cNvSpPr>
            <a:spLocks noGrp="1"/>
          </p:cNvSpPr>
          <p:nvPr>
            <p:ph type="title"/>
          </p:nvPr>
        </p:nvSpPr>
        <p:spPr/>
        <p:txBody>
          <a:bodyPr/>
          <a:lstStyle/>
          <a:p>
            <a:r>
              <a:rPr lang="en-US" b="1" baseline="30000" dirty="0"/>
              <a:t>131</a:t>
            </a:r>
            <a:r>
              <a:rPr lang="en-US" b="1" dirty="0"/>
              <a:t>Sb</a:t>
            </a:r>
            <a:endParaRPr lang="fr-F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339" y="1650997"/>
            <a:ext cx="5309583" cy="39821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38" y="1650997"/>
            <a:ext cx="5309583" cy="3982187"/>
          </a:xfrm>
          <a:prstGeom prst="rect">
            <a:avLst/>
          </a:prstGeom>
        </p:spPr>
      </p:pic>
      <p:sp>
        <p:nvSpPr>
          <p:cNvPr id="5" name="Footer Placeholder 4"/>
          <p:cNvSpPr>
            <a:spLocks noGrp="1"/>
          </p:cNvSpPr>
          <p:nvPr>
            <p:ph type="ftr" sz="quarter" idx="11"/>
          </p:nvPr>
        </p:nvSpPr>
        <p:spPr/>
        <p:txBody>
          <a:bodyPr/>
          <a:lstStyle/>
          <a:p>
            <a:r>
              <a:rPr lang="en-US"/>
              <a:t>FISSION 2026: 7th Workshop on Nuclear Fission and Spectroscopy of Neutron-Rich Nuclei</a:t>
            </a:r>
            <a:endParaRPr lang="fr-FR"/>
          </a:p>
        </p:txBody>
      </p:sp>
    </p:spTree>
    <p:extLst>
      <p:ext uri="{BB962C8B-B14F-4D97-AF65-F5344CB8AC3E}">
        <p14:creationId xmlns:p14="http://schemas.microsoft.com/office/powerpoint/2010/main" val="2739476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DCDB5A-0F0C-49A1-88D5-213B0C311463}"/>
              </a:ext>
            </a:extLst>
          </p:cNvPr>
          <p:cNvPicPr>
            <a:picLocks noChangeAspect="1"/>
          </p:cNvPicPr>
          <p:nvPr/>
        </p:nvPicPr>
        <p:blipFill rotWithShape="1">
          <a:blip r:embed="rId3"/>
          <a:srcRect l="1" t="1" r="11" b="278"/>
          <a:stretch/>
        </p:blipFill>
        <p:spPr bwMode="auto">
          <a:xfrm>
            <a:off x="750950" y="681560"/>
            <a:ext cx="4741262" cy="2850714"/>
          </a:xfrm>
          <a:prstGeom prst="rect">
            <a:avLst/>
          </a:prstGeom>
          <a:ln w="127000">
            <a:noFill/>
          </a:ln>
        </p:spPr>
      </p:pic>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63</a:t>
            </a:fld>
            <a:endParaRPr lang="fr-FR"/>
          </a:p>
        </p:txBody>
      </p:sp>
      <p:sp>
        <p:nvSpPr>
          <p:cNvPr id="5" name="Title 4"/>
          <p:cNvSpPr>
            <a:spLocks noGrp="1"/>
          </p:cNvSpPr>
          <p:nvPr>
            <p:ph type="title"/>
          </p:nvPr>
        </p:nvSpPr>
        <p:spPr/>
        <p:txBody>
          <a:bodyPr>
            <a:normAutofit fontScale="90000"/>
          </a:bodyPr>
          <a:lstStyle/>
          <a:p>
            <a:r>
              <a:rPr lang="fr-FR" b="1" dirty="0" err="1"/>
              <a:t>Analysis</a:t>
            </a:r>
            <a:r>
              <a:rPr lang="fr-FR" b="1" dirty="0"/>
              <a:t> - </a:t>
            </a:r>
            <a:r>
              <a:rPr lang="en-US" b="1" baseline="30000" dirty="0"/>
              <a:t>100</a:t>
            </a:r>
            <a:r>
              <a:rPr lang="en-US" b="1" dirty="0"/>
              <a:t>Nb from </a:t>
            </a:r>
            <a:r>
              <a:rPr lang="en-US" b="1" baseline="30000" dirty="0">
                <a:ea typeface="Calibri" panose="020F0502020204030204" pitchFamily="34" charset="0"/>
                <a:cs typeface="Poppins" panose="00000500000000000000" pitchFamily="2" charset="0"/>
              </a:rPr>
              <a:t>241</a:t>
            </a:r>
            <a:r>
              <a:rPr lang="en-US" b="1" dirty="0">
                <a:ea typeface="Calibri" panose="020F0502020204030204" pitchFamily="34" charset="0"/>
                <a:cs typeface="Poppins" panose="00000500000000000000" pitchFamily="2" charset="0"/>
              </a:rPr>
              <a:t>Am(2n</a:t>
            </a:r>
            <a:r>
              <a:rPr lang="en-US" b="1" baseline="-25000" dirty="0">
                <a:ea typeface="Calibri" panose="020F0502020204030204" pitchFamily="34" charset="0"/>
                <a:cs typeface="Poppins" panose="00000500000000000000" pitchFamily="2" charset="0"/>
              </a:rPr>
              <a:t>th</a:t>
            </a:r>
            <a:r>
              <a:rPr lang="en-US" b="1" dirty="0">
                <a:ea typeface="Calibri" panose="020F0502020204030204" pitchFamily="34" charset="0"/>
                <a:cs typeface="Poppins" panose="00000500000000000000" pitchFamily="2" charset="0"/>
              </a:rPr>
              <a:t>,f)</a:t>
            </a:r>
            <a:r>
              <a:rPr lang="fr-FR" b="1" dirty="0"/>
              <a:t> </a:t>
            </a:r>
            <a:br>
              <a:rPr lang="fr-FR" dirty="0"/>
            </a:br>
            <a:br>
              <a:rPr lang="fr-FR" b="1" dirty="0"/>
            </a:br>
            <a:endParaRPr lang="fr-FR" b="1" dirty="0"/>
          </a:p>
        </p:txBody>
      </p:sp>
      <mc:AlternateContent xmlns:mc="http://schemas.openxmlformats.org/markup-compatibility/2006" xmlns:a14="http://schemas.microsoft.com/office/drawing/2010/main">
        <mc:Choice Requires="a14">
          <p:sp>
            <p:nvSpPr>
              <p:cNvPr id="7" name="Rectangle 6"/>
              <p:cNvSpPr/>
              <p:nvPr/>
            </p:nvSpPr>
            <p:spPr>
              <a:xfrm>
                <a:off x="3306912" y="1312718"/>
                <a:ext cx="1690847"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fr-FR">
                          <a:latin typeface="Cambria Math" panose="02040503050406030204" pitchFamily="18" charset="0"/>
                        </a:rPr>
                        <m:t>Δ</m:t>
                      </m:r>
                      <m:sSub>
                        <m:sSubPr>
                          <m:ctrlPr>
                            <a:rPr lang="fr-FR" i="1">
                              <a:latin typeface="Cambria Math" panose="02040503050406030204" pitchFamily="18" charset="0"/>
                            </a:rPr>
                          </m:ctrlPr>
                        </m:sSubPr>
                        <m:e>
                          <m:r>
                            <m:rPr>
                              <m:sty m:val="p"/>
                            </m:rPr>
                            <a:rPr lang="fr-FR">
                              <a:latin typeface="Cambria Math" panose="02040503050406030204" pitchFamily="18" charset="0"/>
                            </a:rPr>
                            <m:t>t</m:t>
                          </m:r>
                        </m:e>
                        <m:sub>
                          <m:r>
                            <m:rPr>
                              <m:sty m:val="p"/>
                            </m:rPr>
                            <a:rPr lang="fr-FR">
                              <a:latin typeface="Cambria Math" panose="02040503050406030204" pitchFamily="18" charset="0"/>
                            </a:rPr>
                            <m:t>meas</m:t>
                          </m:r>
                        </m:sub>
                      </m:sSub>
                      <m:r>
                        <a:rPr lang="fr-FR">
                          <a:latin typeface="Cambria Math" panose="02040503050406030204" pitchFamily="18" charset="0"/>
                        </a:rPr>
                        <m:t>≅1.5 </m:t>
                      </m:r>
                      <m:r>
                        <m:rPr>
                          <m:sty m:val="p"/>
                        </m:rPr>
                        <a:rPr lang="fr-FR">
                          <a:latin typeface="Cambria Math" panose="02040503050406030204" pitchFamily="18" charset="0"/>
                        </a:rPr>
                        <m:t>h</m:t>
                      </m:r>
                    </m:oMath>
                  </m:oMathPara>
                </a14:m>
                <a:endParaRPr lang="en-US" dirty="0">
                  <a:latin typeface="Poppins" panose="020B0604020202020204" charset="0"/>
                  <a:cs typeface="Poppins" panose="020B060402020202020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306912" y="1312718"/>
                <a:ext cx="1690847" cy="369332"/>
              </a:xfrm>
              <a:prstGeom prst="rect">
                <a:avLst/>
              </a:prstGeom>
              <a:blipFill>
                <a:blip r:embed="rId5"/>
                <a:stretch>
                  <a:fillRect/>
                </a:stretch>
              </a:blipFill>
            </p:spPr>
            <p:txBody>
              <a:bodyPr/>
              <a:lstStyle/>
              <a:p>
                <a:r>
                  <a:rPr lang="fr-FR">
                    <a:noFill/>
                  </a:rPr>
                  <a:t> </a:t>
                </a:r>
              </a:p>
            </p:txBody>
          </p:sp>
        </mc:Fallback>
      </mc:AlternateContent>
      <p:sp>
        <p:nvSpPr>
          <p:cNvPr id="14" name="Rectangle 13">
            <a:extLst>
              <a:ext uri="{FF2B5EF4-FFF2-40B4-BE49-F238E27FC236}">
                <a16:creationId xmlns:a16="http://schemas.microsoft.com/office/drawing/2014/main" id="{A8F6FB56-CBF8-4689-8750-CF848ED0D79D}"/>
              </a:ext>
            </a:extLst>
          </p:cNvPr>
          <p:cNvSpPr/>
          <p:nvPr/>
        </p:nvSpPr>
        <p:spPr>
          <a:xfrm>
            <a:off x="4267202" y="2627529"/>
            <a:ext cx="59167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pic>
        <p:nvPicPr>
          <p:cNvPr id="21" name="Picture 20">
            <a:extLst>
              <a:ext uri="{FF2B5EF4-FFF2-40B4-BE49-F238E27FC236}">
                <a16:creationId xmlns:a16="http://schemas.microsoft.com/office/drawing/2014/main" id="{C165AECF-284D-4D85-B87E-6EEF8D026EF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2669" y="3492937"/>
            <a:ext cx="4550222" cy="2850714"/>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D8DFD56-B52B-40BF-B66D-1EF05A8F811F}"/>
                  </a:ext>
                </a:extLst>
              </p:cNvPr>
              <p:cNvSpPr txBox="1"/>
              <p:nvPr/>
            </p:nvSpPr>
            <p:spPr bwMode="auto">
              <a:xfrm>
                <a:off x="5364281" y="797334"/>
                <a:ext cx="5851946" cy="945836"/>
              </a:xfrm>
              <a:prstGeom prst="rect">
                <a:avLst/>
              </a:prstGeom>
              <a:noFill/>
              <a:ln w="38100">
                <a:noFill/>
              </a:ln>
            </p:spPr>
            <p:txBody>
              <a:bodyPr wrap="square">
                <a:spAutoFit/>
              </a:bodyPr>
              <a:lstStyle/>
              <a:p>
                <a:r>
                  <a:rPr lang="fr-FR" dirty="0" err="1">
                    <a:latin typeface="Poppins" panose="020B0604020202020204" charset="0"/>
                    <a:cs typeface="Poppins" panose="020B0604020202020204" charset="0"/>
                  </a:rPr>
                  <a:t>Ungated</a:t>
                </a:r>
                <a:r>
                  <a:rPr lang="fr-FR" dirty="0">
                    <a:latin typeface="Poppins" panose="020B0604020202020204" charset="0"/>
                    <a:cs typeface="Poppins" panose="020B0604020202020204" charset="0"/>
                  </a:rPr>
                  <a:t> Spectrum</a:t>
                </a:r>
              </a:p>
              <a:p>
                <a:endParaRPr lang="fr-FR" dirty="0">
                  <a:latin typeface="Poppins" panose="020B0604020202020204" charset="0"/>
                  <a:cs typeface="Poppins" panose="020B0604020202020204" charset="0"/>
                </a:endParaRPr>
              </a:p>
              <a:p>
                <a14:m>
                  <m:oMath xmlns:m="http://schemas.openxmlformats.org/officeDocument/2006/math">
                    <m:r>
                      <a:rPr lang="fr-FR" i="0">
                        <a:latin typeface="Cambria Math" panose="02040503050406030204" pitchFamily="18" charset="0"/>
                      </a:rPr>
                      <m:t>→</m:t>
                    </m:r>
                  </m:oMath>
                </a14:m>
                <a:r>
                  <a:rPr lang="en-US" dirty="0">
                    <a:latin typeface="Poppins" panose="020B0604020202020204" charset="0"/>
                    <a:cs typeface="Poppins" panose="020B0604020202020204" charset="0"/>
                  </a:rPr>
                  <a:t> Ground state measurement </a:t>
                </a:r>
                <a14:m>
                  <m:oMath xmlns:m="http://schemas.openxmlformats.org/officeDocument/2006/math">
                    <m:r>
                      <a:rPr lang="fr-FR">
                        <a:latin typeface="Cambria Math" panose="02040503050406030204" pitchFamily="18" charset="0"/>
                      </a:rPr>
                      <m:t>→</m:t>
                    </m:r>
                  </m:oMath>
                </a14:m>
                <a:r>
                  <a:rPr lang="en-US" dirty="0">
                    <a:latin typeface="Poppins" panose="020B0604020202020204" charset="0"/>
                    <a:cs typeface="Poppins" panose="020B0604020202020204" charset="0"/>
                  </a:rPr>
                  <a:t> </a:t>
                </a:r>
                <a14:m>
                  <m:oMath xmlns:m="http://schemas.openxmlformats.org/officeDocument/2006/math">
                    <m:sSub>
                      <m:sSubPr>
                        <m:ctrlPr>
                          <a:rPr lang="fr-FR" b="1" i="1">
                            <a:solidFill>
                              <a:srgbClr val="66CCFF"/>
                            </a:solidFill>
                            <a:latin typeface="Cambria Math" panose="02040503050406030204" pitchFamily="18" charset="0"/>
                          </a:rPr>
                        </m:ctrlPr>
                      </m:sSubPr>
                      <m:e>
                        <m:r>
                          <a:rPr lang="fr-FR" b="1">
                            <a:solidFill>
                              <a:srgbClr val="66CCFF"/>
                            </a:solidFill>
                            <a:latin typeface="Cambria Math" panose="02040503050406030204" pitchFamily="18" charset="0"/>
                          </a:rPr>
                          <m:t>𝐍</m:t>
                        </m:r>
                      </m:e>
                      <m:sub>
                        <m:r>
                          <a:rPr lang="fr-FR" b="1">
                            <a:solidFill>
                              <a:srgbClr val="66CCFF"/>
                            </a:solidFill>
                            <a:latin typeface="Cambria Math" panose="02040503050406030204" pitchFamily="18" charset="0"/>
                            <a:ea typeface="Cambria Math" panose="02040503050406030204" pitchFamily="18" charset="0"/>
                          </a:rPr>
                          <m:t>𝛄</m:t>
                        </m:r>
                      </m:sub>
                    </m:sSub>
                  </m:oMath>
                </a14:m>
                <a:endParaRPr lang="en-US" dirty="0">
                  <a:latin typeface="Poppins" panose="020B0604020202020204" charset="0"/>
                  <a:cs typeface="Poppins" panose="020B0604020202020204" charset="0"/>
                </a:endParaRPr>
              </a:p>
            </p:txBody>
          </p:sp>
        </mc:Choice>
        <mc:Fallback xmlns="">
          <p:sp>
            <p:nvSpPr>
              <p:cNvPr id="22" name="TextBox 21">
                <a:extLst>
                  <a:ext uri="{FF2B5EF4-FFF2-40B4-BE49-F238E27FC236}">
                    <a16:creationId xmlns:a16="http://schemas.microsoft.com/office/drawing/2014/main" id="{3D8DFD56-B52B-40BF-B66D-1EF05A8F811F}"/>
                  </a:ext>
                </a:extLst>
              </p:cNvPr>
              <p:cNvSpPr txBox="1">
                <a:spLocks noRot="1" noChangeAspect="1" noMove="1" noResize="1" noEditPoints="1" noAdjustHandles="1" noChangeArrowheads="1" noChangeShapeType="1" noTextEdit="1"/>
              </p:cNvSpPr>
              <p:nvPr/>
            </p:nvSpPr>
            <p:spPr bwMode="auto">
              <a:xfrm>
                <a:off x="5364281" y="797334"/>
                <a:ext cx="5851946" cy="945836"/>
              </a:xfrm>
              <a:prstGeom prst="rect">
                <a:avLst/>
              </a:prstGeom>
              <a:blipFill>
                <a:blip r:embed="rId7"/>
                <a:stretch>
                  <a:fillRect l="-938" t="-3871" b="-7742"/>
                </a:stretch>
              </a:blipFill>
              <a:ln w="38100">
                <a:noFill/>
              </a:ln>
            </p:spPr>
            <p:txBody>
              <a:bodyPr/>
              <a:lstStyle/>
              <a:p>
                <a:r>
                  <a:rPr lang="en-US">
                    <a:noFill/>
                  </a:rPr>
                  <a:t> </a:t>
                </a:r>
              </a:p>
            </p:txBody>
          </p:sp>
        </mc:Fallback>
      </mc:AlternateContent>
    </p:spTree>
    <p:extLst>
      <p:ext uri="{BB962C8B-B14F-4D97-AF65-F5344CB8AC3E}">
        <p14:creationId xmlns:p14="http://schemas.microsoft.com/office/powerpoint/2010/main" val="36976210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l="1186" t="1646" b="2293"/>
          <a:stretch/>
        </p:blipFill>
        <p:spPr bwMode="auto">
          <a:xfrm>
            <a:off x="669600" y="3507729"/>
            <a:ext cx="4867292" cy="2921758"/>
          </a:xfrm>
          <a:prstGeom prst="rect">
            <a:avLst/>
          </a:prstGeom>
          <a:ln w="127000">
            <a:noFill/>
          </a:ln>
        </p:spPr>
      </p:pic>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64</a:t>
            </a:fld>
            <a:endParaRPr lang="fr-FR"/>
          </a:p>
        </p:txBody>
      </p:sp>
      <mc:AlternateContent xmlns:mc="http://schemas.openxmlformats.org/markup-compatibility/2006" xmlns:a14="http://schemas.microsoft.com/office/drawing/2010/main">
        <mc:Choice Requires="a14">
          <p:sp>
            <p:nvSpPr>
              <p:cNvPr id="20" name="ZoneTexte 7"/>
              <p:cNvSpPr txBox="1"/>
              <p:nvPr/>
            </p:nvSpPr>
            <p:spPr bwMode="auto">
              <a:xfrm>
                <a:off x="5391990" y="3634048"/>
                <a:ext cx="3301567" cy="2607828"/>
              </a:xfrm>
              <a:prstGeom prst="rect">
                <a:avLst/>
              </a:prstGeom>
              <a:noFill/>
              <a:ln w="38100">
                <a:noFill/>
              </a:ln>
            </p:spPr>
            <p:txBody>
              <a:bodyPr wrap="square" lIns="91438" tIns="45719" rIns="91438" bIns="45719" rtlCol="0">
                <a:spAutoFit/>
              </a:bodyPr>
              <a:lstStyle/>
              <a:p>
                <a:r>
                  <a:rPr lang="fr-FR" dirty="0" err="1">
                    <a:latin typeface="Poppins" panose="020B0604020202020204" charset="0"/>
                    <a:cs typeface="Poppins" panose="020B0604020202020204" charset="0"/>
                  </a:rPr>
                  <a:t>Gated</a:t>
                </a:r>
                <a:r>
                  <a:rPr lang="fr-FR" dirty="0">
                    <a:latin typeface="Poppins" panose="020B0604020202020204" charset="0"/>
                    <a:cs typeface="Poppins" panose="020B0604020202020204" charset="0"/>
                  </a:rPr>
                  <a:t> Spectrum</a:t>
                </a:r>
              </a:p>
              <a:p>
                <a:endParaRPr lang="fr-FR" b="1" dirty="0">
                  <a:latin typeface="Poppins" panose="020B0604020202020204" charset="0"/>
                  <a:cs typeface="Poppins" panose="020B0604020202020204" charset="0"/>
                </a:endParaRPr>
              </a:p>
              <a:p>
                <a:r>
                  <a:rPr lang="fr-FR" b="1" dirty="0">
                    <a:latin typeface="Poppins" panose="020B0604020202020204" charset="0"/>
                    <a:cs typeface="Poppins" panose="020B0604020202020204" charset="0"/>
                  </a:rPr>
                  <a:t>Time </a:t>
                </a:r>
                <a:r>
                  <a:rPr lang="fr-FR" b="1" dirty="0" err="1">
                    <a:latin typeface="Poppins" panose="020B0604020202020204" charset="0"/>
                    <a:cs typeface="Poppins" panose="020B0604020202020204" charset="0"/>
                  </a:rPr>
                  <a:t>coincidence</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between</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ionization</a:t>
                </a:r>
                <a:r>
                  <a:rPr lang="fr-FR" dirty="0">
                    <a:latin typeface="Poppins" panose="020B0604020202020204" charset="0"/>
                    <a:cs typeface="Poppins" panose="020B0604020202020204" charset="0"/>
                  </a:rPr>
                  <a:t> </a:t>
                </a:r>
                <a:r>
                  <a:rPr lang="fr-FR" dirty="0" err="1">
                    <a:latin typeface="Poppins" panose="020B0604020202020204" charset="0"/>
                    <a:cs typeface="Poppins" panose="020B0604020202020204" charset="0"/>
                  </a:rPr>
                  <a:t>chamber</a:t>
                </a:r>
                <a:r>
                  <a:rPr lang="fr-FR" dirty="0">
                    <a:latin typeface="Poppins" panose="020B0604020202020204" charset="0"/>
                    <a:cs typeface="Poppins" panose="020B0604020202020204" charset="0"/>
                  </a:rPr>
                  <a:t> and </a:t>
                </a:r>
              </a:p>
              <a:p>
                <a:r>
                  <a:rPr lang="en-US" dirty="0" err="1">
                    <a:latin typeface="Poppins" panose="020B0604020202020204" charset="0"/>
                    <a:cs typeface="Poppins" panose="020B0604020202020204" charset="0"/>
                  </a:rPr>
                  <a:t>HPGe</a:t>
                </a:r>
                <a:r>
                  <a:rPr lang="en-US" dirty="0">
                    <a:latin typeface="Poppins" panose="020B0604020202020204" charset="0"/>
                    <a:cs typeface="Poppins" panose="020B0604020202020204" charset="0"/>
                  </a:rPr>
                  <a:t> detectors</a:t>
                </a:r>
                <a:r>
                  <a:rPr lang="fr-FR" dirty="0">
                    <a:latin typeface="Cambria Math" panose="02040503050406030204" pitchFamily="18" charset="0"/>
                  </a:rPr>
                  <a:t> </a:t>
                </a:r>
              </a:p>
              <a:p>
                <a:endParaRPr lang="fr-FR" dirty="0">
                  <a:latin typeface="Cambria Math" panose="02040503050406030204" pitchFamily="18" charset="0"/>
                </a:endParaRPr>
              </a:p>
              <a:p>
                <a14:m>
                  <m:oMath xmlns:m="http://schemas.openxmlformats.org/officeDocument/2006/math">
                    <m:r>
                      <a:rPr lang="fr-FR" i="0" smtClean="0">
                        <a:latin typeface="Cambria Math" panose="02040503050406030204" pitchFamily="18" charset="0"/>
                      </a:rPr>
                      <m:t>→</m:t>
                    </m:r>
                  </m:oMath>
                </a14:m>
                <a:r>
                  <a:rPr lang="en-US" dirty="0">
                    <a:latin typeface="Poppins" panose="020B0604020202020204" charset="0"/>
                    <a:cs typeface="Poppins" panose="020B0604020202020204" charset="0"/>
                  </a:rPr>
                  <a:t> µs Isomeric state measurement </a:t>
                </a:r>
                <a14:m>
                  <m:oMath xmlns:m="http://schemas.openxmlformats.org/officeDocument/2006/math">
                    <m:r>
                      <a:rPr lang="fr-FR">
                        <a:latin typeface="Cambria Math" panose="02040503050406030204" pitchFamily="18" charset="0"/>
                      </a:rPr>
                      <m:t>→</m:t>
                    </m:r>
                  </m:oMath>
                </a14:m>
                <a:r>
                  <a:rPr lang="en-US" dirty="0">
                    <a:latin typeface="Poppins" panose="020B0604020202020204" charset="0"/>
                    <a:cs typeface="Poppins" panose="020B0604020202020204" charset="0"/>
                  </a:rPr>
                  <a:t> </a:t>
                </a:r>
                <a14:m>
                  <m:oMath xmlns:m="http://schemas.openxmlformats.org/officeDocument/2006/math">
                    <m:sSub>
                      <m:sSubPr>
                        <m:ctrlPr>
                          <a:rPr lang="fr-FR" b="1" i="1" smtClean="0">
                            <a:solidFill>
                              <a:srgbClr val="E50019"/>
                            </a:solidFill>
                            <a:latin typeface="Cambria Math" panose="02040503050406030204" pitchFamily="18" charset="0"/>
                          </a:rPr>
                        </m:ctrlPr>
                      </m:sSubPr>
                      <m:e>
                        <m:r>
                          <a:rPr lang="fr-FR" b="1">
                            <a:solidFill>
                              <a:srgbClr val="E50019"/>
                            </a:solidFill>
                            <a:latin typeface="Cambria Math" panose="02040503050406030204" pitchFamily="18" charset="0"/>
                          </a:rPr>
                          <m:t>𝐍</m:t>
                        </m:r>
                      </m:e>
                      <m:sub>
                        <m:r>
                          <a:rPr lang="fr-FR" b="1">
                            <a:solidFill>
                              <a:srgbClr val="E50019"/>
                            </a:solidFill>
                            <a:latin typeface="Cambria Math" panose="02040503050406030204" pitchFamily="18" charset="0"/>
                            <a:ea typeface="Cambria Math" panose="02040503050406030204" pitchFamily="18" charset="0"/>
                          </a:rPr>
                          <m:t>𝛄</m:t>
                        </m:r>
                      </m:sub>
                    </m:sSub>
                  </m:oMath>
                </a14:m>
                <a:endParaRPr lang="en-US" dirty="0">
                  <a:latin typeface="Poppins" panose="020B0604020202020204" charset="0"/>
                  <a:cs typeface="Poppins" panose="020B0604020202020204" charset="0"/>
                </a:endParaRPr>
              </a:p>
            </p:txBody>
          </p:sp>
        </mc:Choice>
        <mc:Fallback xmlns="">
          <p:sp>
            <p:nvSpPr>
              <p:cNvPr id="20" name="ZoneTexte 7"/>
              <p:cNvSpPr txBox="1">
                <a:spLocks noRot="1" noChangeAspect="1" noMove="1" noResize="1" noEditPoints="1" noAdjustHandles="1" noChangeArrowheads="1" noChangeShapeType="1" noTextEdit="1"/>
              </p:cNvSpPr>
              <p:nvPr/>
            </p:nvSpPr>
            <p:spPr bwMode="auto">
              <a:xfrm>
                <a:off x="5391990" y="3634048"/>
                <a:ext cx="3301567" cy="2607828"/>
              </a:xfrm>
              <a:prstGeom prst="rect">
                <a:avLst/>
              </a:prstGeom>
              <a:blipFill>
                <a:blip r:embed="rId4"/>
                <a:stretch>
                  <a:fillRect l="-1664" t="-1168" b="-2103"/>
                </a:stretch>
              </a:blipFill>
              <a:ln w="38100">
                <a:noFill/>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94E154BD-9EB8-4C91-82D6-F9609812EAD4}"/>
              </a:ext>
            </a:extLst>
          </p:cNvPr>
          <p:cNvPicPr>
            <a:picLocks noChangeAspect="1"/>
          </p:cNvPicPr>
          <p:nvPr/>
        </p:nvPicPr>
        <p:blipFill rotWithShape="1">
          <a:blip r:embed="rId5"/>
          <a:srcRect l="1" t="1" r="11" b="278"/>
          <a:stretch/>
        </p:blipFill>
        <p:spPr bwMode="auto">
          <a:xfrm>
            <a:off x="750950" y="681560"/>
            <a:ext cx="4741262" cy="2850714"/>
          </a:xfrm>
          <a:prstGeom prst="rect">
            <a:avLst/>
          </a:prstGeom>
          <a:ln w="127000">
            <a:noFill/>
          </a:ln>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F1EDFF3-E0A2-4271-BEED-28535E43CBAD}"/>
                  </a:ext>
                </a:extLst>
              </p:cNvPr>
              <p:cNvSpPr txBox="1"/>
              <p:nvPr/>
            </p:nvSpPr>
            <p:spPr bwMode="auto">
              <a:xfrm>
                <a:off x="5364281" y="797334"/>
                <a:ext cx="5851946" cy="945836"/>
              </a:xfrm>
              <a:prstGeom prst="rect">
                <a:avLst/>
              </a:prstGeom>
              <a:noFill/>
              <a:ln w="38100">
                <a:noFill/>
              </a:ln>
            </p:spPr>
            <p:txBody>
              <a:bodyPr wrap="square">
                <a:spAutoFit/>
              </a:bodyPr>
              <a:lstStyle/>
              <a:p>
                <a:r>
                  <a:rPr lang="fr-FR" dirty="0" err="1">
                    <a:latin typeface="Poppins" panose="020B0604020202020204" charset="0"/>
                    <a:cs typeface="Poppins" panose="020B0604020202020204" charset="0"/>
                  </a:rPr>
                  <a:t>Ungated</a:t>
                </a:r>
                <a:r>
                  <a:rPr lang="fr-FR" dirty="0">
                    <a:latin typeface="Poppins" panose="020B0604020202020204" charset="0"/>
                    <a:cs typeface="Poppins" panose="020B0604020202020204" charset="0"/>
                  </a:rPr>
                  <a:t> Spectrum</a:t>
                </a:r>
              </a:p>
              <a:p>
                <a:endParaRPr lang="fr-FR" dirty="0">
                  <a:latin typeface="Poppins" panose="020B0604020202020204" charset="0"/>
                  <a:cs typeface="Poppins" panose="020B0604020202020204" charset="0"/>
                </a:endParaRPr>
              </a:p>
              <a:p>
                <a14:m>
                  <m:oMath xmlns:m="http://schemas.openxmlformats.org/officeDocument/2006/math">
                    <m:r>
                      <a:rPr lang="fr-FR" i="0">
                        <a:latin typeface="Cambria Math" panose="02040503050406030204" pitchFamily="18" charset="0"/>
                      </a:rPr>
                      <m:t>→</m:t>
                    </m:r>
                  </m:oMath>
                </a14:m>
                <a:r>
                  <a:rPr lang="en-US" dirty="0">
                    <a:latin typeface="Poppins" panose="020B0604020202020204" charset="0"/>
                    <a:cs typeface="Poppins" panose="020B0604020202020204" charset="0"/>
                  </a:rPr>
                  <a:t> </a:t>
                </a:r>
                <a14:m>
                  <m:oMath xmlns:m="http://schemas.openxmlformats.org/officeDocument/2006/math">
                    <m:r>
                      <a:rPr lang="en-US" i="1" dirty="0" smtClean="0">
                        <a:latin typeface="Cambria Math" panose="02040503050406030204" pitchFamily="18" charset="0"/>
                        <a:ea typeface="Cambria Math" panose="02040503050406030204" pitchFamily="18" charset="0"/>
                        <a:cs typeface="Poppins" panose="020B0604020202020204" charset="0"/>
                      </a:rPr>
                      <m:t>𝛽</m:t>
                    </m:r>
                  </m:oMath>
                </a14:m>
                <a:r>
                  <a:rPr lang="en-US" dirty="0">
                    <a:latin typeface="Poppins" panose="020B0604020202020204" charset="0"/>
                    <a:cs typeface="Poppins" panose="020B0604020202020204" charset="0"/>
                  </a:rPr>
                  <a:t>-decay states measurement </a:t>
                </a:r>
                <a14:m>
                  <m:oMath xmlns:m="http://schemas.openxmlformats.org/officeDocument/2006/math">
                    <m:r>
                      <a:rPr lang="fr-FR">
                        <a:latin typeface="Cambria Math" panose="02040503050406030204" pitchFamily="18" charset="0"/>
                      </a:rPr>
                      <m:t>→</m:t>
                    </m:r>
                  </m:oMath>
                </a14:m>
                <a:r>
                  <a:rPr lang="en-US" dirty="0">
                    <a:latin typeface="Poppins" panose="020B0604020202020204" charset="0"/>
                    <a:cs typeface="Poppins" panose="020B0604020202020204" charset="0"/>
                  </a:rPr>
                  <a:t> </a:t>
                </a:r>
                <a14:m>
                  <m:oMath xmlns:m="http://schemas.openxmlformats.org/officeDocument/2006/math">
                    <m:sSub>
                      <m:sSubPr>
                        <m:ctrlPr>
                          <a:rPr lang="fr-FR" b="1" i="1" smtClean="0">
                            <a:solidFill>
                              <a:schemeClr val="tx1"/>
                            </a:solidFill>
                            <a:latin typeface="Cambria Math" panose="02040503050406030204" pitchFamily="18" charset="0"/>
                          </a:rPr>
                        </m:ctrlPr>
                      </m:sSubPr>
                      <m:e>
                        <m:r>
                          <a:rPr lang="fr-FR" b="1">
                            <a:solidFill>
                              <a:schemeClr val="tx1"/>
                            </a:solidFill>
                            <a:latin typeface="Cambria Math" panose="02040503050406030204" pitchFamily="18" charset="0"/>
                          </a:rPr>
                          <m:t>𝐍</m:t>
                        </m:r>
                      </m:e>
                      <m:sub>
                        <m:r>
                          <a:rPr lang="fr-FR" b="1">
                            <a:solidFill>
                              <a:schemeClr val="tx1"/>
                            </a:solidFill>
                            <a:latin typeface="Cambria Math" panose="02040503050406030204" pitchFamily="18" charset="0"/>
                            <a:ea typeface="Cambria Math" panose="02040503050406030204" pitchFamily="18" charset="0"/>
                          </a:rPr>
                          <m:t>𝛄</m:t>
                        </m:r>
                      </m:sub>
                    </m:sSub>
                  </m:oMath>
                </a14:m>
                <a:r>
                  <a:rPr lang="en-US" dirty="0">
                    <a:latin typeface="Poppins" panose="020B0604020202020204" charset="0"/>
                    <a:cs typeface="Poppins" panose="020B0604020202020204" charset="0"/>
                  </a:rPr>
                  <a:t>, </a:t>
                </a:r>
                <a14:m>
                  <m:oMath xmlns:m="http://schemas.openxmlformats.org/officeDocument/2006/math">
                    <m:sSub>
                      <m:sSubPr>
                        <m:ctrlPr>
                          <a:rPr lang="fr-FR" b="1" i="1" smtClean="0">
                            <a:solidFill>
                              <a:schemeClr val="accent5">
                                <a:lumMod val="60000"/>
                                <a:lumOff val="40000"/>
                              </a:schemeClr>
                            </a:solidFill>
                            <a:latin typeface="Cambria Math" panose="02040503050406030204" pitchFamily="18" charset="0"/>
                          </a:rPr>
                        </m:ctrlPr>
                      </m:sSubPr>
                      <m:e>
                        <m:r>
                          <a:rPr lang="fr-FR" b="1">
                            <a:solidFill>
                              <a:schemeClr val="accent5">
                                <a:lumMod val="60000"/>
                                <a:lumOff val="40000"/>
                              </a:schemeClr>
                            </a:solidFill>
                            <a:latin typeface="Cambria Math" panose="02040503050406030204" pitchFamily="18" charset="0"/>
                          </a:rPr>
                          <m:t>𝐍</m:t>
                        </m:r>
                      </m:e>
                      <m:sub>
                        <m:r>
                          <a:rPr lang="fr-FR" b="1">
                            <a:solidFill>
                              <a:schemeClr val="accent5">
                                <a:lumMod val="60000"/>
                                <a:lumOff val="40000"/>
                              </a:schemeClr>
                            </a:solidFill>
                            <a:latin typeface="Cambria Math" panose="02040503050406030204" pitchFamily="18" charset="0"/>
                            <a:ea typeface="Cambria Math" panose="02040503050406030204" pitchFamily="18" charset="0"/>
                          </a:rPr>
                          <m:t>𝛄</m:t>
                        </m:r>
                      </m:sub>
                    </m:sSub>
                  </m:oMath>
                </a14:m>
                <a:endParaRPr lang="en-US" dirty="0">
                  <a:latin typeface="Poppins" panose="020B0604020202020204" charset="0"/>
                  <a:cs typeface="Poppins" panose="020B0604020202020204" charset="0"/>
                </a:endParaRPr>
              </a:p>
            </p:txBody>
          </p:sp>
        </mc:Choice>
        <mc:Fallback xmlns="">
          <p:sp>
            <p:nvSpPr>
              <p:cNvPr id="16" name="TextBox 15">
                <a:extLst>
                  <a:ext uri="{FF2B5EF4-FFF2-40B4-BE49-F238E27FC236}">
                    <a16:creationId xmlns:a16="http://schemas.microsoft.com/office/drawing/2014/main" id="{6F1EDFF3-E0A2-4271-BEED-28535E43CBAD}"/>
                  </a:ext>
                </a:extLst>
              </p:cNvPr>
              <p:cNvSpPr txBox="1">
                <a:spLocks noRot="1" noChangeAspect="1" noMove="1" noResize="1" noEditPoints="1" noAdjustHandles="1" noChangeArrowheads="1" noChangeShapeType="1" noTextEdit="1"/>
              </p:cNvSpPr>
              <p:nvPr/>
            </p:nvSpPr>
            <p:spPr bwMode="auto">
              <a:xfrm>
                <a:off x="5364281" y="797334"/>
                <a:ext cx="5851946" cy="945836"/>
              </a:xfrm>
              <a:prstGeom prst="rect">
                <a:avLst/>
              </a:prstGeom>
              <a:blipFill>
                <a:blip r:embed="rId6"/>
                <a:stretch>
                  <a:fillRect l="-938" t="-3871" b="-7742"/>
                </a:stretch>
              </a:blipFill>
              <a:ln w="3810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306912" y="1312718"/>
                <a:ext cx="1690847"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fr-FR">
                          <a:latin typeface="Cambria Math" panose="02040503050406030204" pitchFamily="18" charset="0"/>
                        </a:rPr>
                        <m:t>Δ</m:t>
                      </m:r>
                      <m:sSub>
                        <m:sSubPr>
                          <m:ctrlPr>
                            <a:rPr lang="fr-FR" i="1">
                              <a:latin typeface="Cambria Math" panose="02040503050406030204" pitchFamily="18" charset="0"/>
                            </a:rPr>
                          </m:ctrlPr>
                        </m:sSubPr>
                        <m:e>
                          <m:r>
                            <m:rPr>
                              <m:sty m:val="p"/>
                            </m:rPr>
                            <a:rPr lang="fr-FR">
                              <a:latin typeface="Cambria Math" panose="02040503050406030204" pitchFamily="18" charset="0"/>
                            </a:rPr>
                            <m:t>t</m:t>
                          </m:r>
                        </m:e>
                        <m:sub>
                          <m:r>
                            <m:rPr>
                              <m:sty m:val="p"/>
                            </m:rPr>
                            <a:rPr lang="fr-FR">
                              <a:latin typeface="Cambria Math" panose="02040503050406030204" pitchFamily="18" charset="0"/>
                            </a:rPr>
                            <m:t>meas</m:t>
                          </m:r>
                        </m:sub>
                      </m:sSub>
                      <m:r>
                        <a:rPr lang="fr-FR">
                          <a:latin typeface="Cambria Math" panose="02040503050406030204" pitchFamily="18" charset="0"/>
                        </a:rPr>
                        <m:t>≅1.5 </m:t>
                      </m:r>
                      <m:r>
                        <m:rPr>
                          <m:sty m:val="p"/>
                        </m:rPr>
                        <a:rPr lang="fr-FR">
                          <a:latin typeface="Cambria Math" panose="02040503050406030204" pitchFamily="18" charset="0"/>
                        </a:rPr>
                        <m:t>h</m:t>
                      </m:r>
                    </m:oMath>
                  </m:oMathPara>
                </a14:m>
                <a:endParaRPr lang="en-US" dirty="0">
                  <a:latin typeface="Poppins" panose="020B0604020202020204" charset="0"/>
                  <a:cs typeface="Poppins" panose="020B060402020202020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306912" y="1312718"/>
                <a:ext cx="1690847" cy="369332"/>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347276" y="4132210"/>
                <a:ext cx="1737334" cy="369332"/>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m:rPr>
                          <m:sty m:val="p"/>
                        </m:rPr>
                        <a:rPr lang="fr-FR" b="0" i="0" smtClean="0">
                          <a:latin typeface="Cambria Math" panose="02040503050406030204" pitchFamily="18" charset="0"/>
                        </a:rPr>
                        <m:t>Δ</m:t>
                      </m:r>
                      <m:sSub>
                        <m:sSubPr>
                          <m:ctrlPr>
                            <a:rPr lang="fr-FR" i="1">
                              <a:latin typeface="Cambria Math" panose="02040503050406030204" pitchFamily="18" charset="0"/>
                            </a:rPr>
                          </m:ctrlPr>
                        </m:sSubPr>
                        <m:e>
                          <m:r>
                            <m:rPr>
                              <m:sty m:val="p"/>
                            </m:rPr>
                            <a:rPr lang="fr-FR" b="0" i="0">
                              <a:latin typeface="Cambria Math" panose="02040503050406030204" pitchFamily="18" charset="0"/>
                            </a:rPr>
                            <m:t>t</m:t>
                          </m:r>
                        </m:e>
                        <m:sub>
                          <m:r>
                            <m:rPr>
                              <m:sty m:val="p"/>
                            </m:rPr>
                            <a:rPr lang="fr-FR" b="0" i="0">
                              <a:latin typeface="Cambria Math" panose="02040503050406030204" pitchFamily="18" charset="0"/>
                            </a:rPr>
                            <m:t>Gate</m:t>
                          </m:r>
                        </m:sub>
                      </m:sSub>
                      <m:r>
                        <a:rPr lang="fr-FR" b="0" i="0">
                          <a:latin typeface="Cambria Math" panose="02040503050406030204" pitchFamily="18" charset="0"/>
                        </a:rPr>
                        <m:t>≅4</m:t>
                      </m:r>
                      <m:r>
                        <a:rPr lang="fr-FR" b="0" i="0" smtClean="0">
                          <a:latin typeface="Cambria Math" panose="02040503050406030204" pitchFamily="18" charset="0"/>
                        </a:rPr>
                        <m:t>0</m:t>
                      </m:r>
                      <m:r>
                        <a:rPr lang="fr-FR" b="0" i="0">
                          <a:latin typeface="Cambria Math" panose="02040503050406030204" pitchFamily="18" charset="0"/>
                        </a:rPr>
                        <m:t>  </m:t>
                      </m:r>
                      <m:r>
                        <m:rPr>
                          <m:sty m:val="p"/>
                        </m:rPr>
                        <a:rPr lang="fr-FR" b="0" i="0">
                          <a:latin typeface="Cambria Math" panose="02040503050406030204" pitchFamily="18" charset="0"/>
                          <a:ea typeface="Cambria Math" panose="02040503050406030204" pitchFamily="18" charset="0"/>
                        </a:rPr>
                        <m:t>μs</m:t>
                      </m:r>
                    </m:oMath>
                  </m:oMathPara>
                </a14:m>
                <a:endParaRPr lang="en-US" dirty="0">
                  <a:latin typeface="Poppins" panose="020B0604020202020204" charset="0"/>
                  <a:cs typeface="Poppins" panose="020B060402020202020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47276" y="4132210"/>
                <a:ext cx="1737334" cy="369332"/>
              </a:xfrm>
              <a:prstGeom prst="rect">
                <a:avLst/>
              </a:prstGeom>
              <a:blipFill>
                <a:blip r:embed="rId9"/>
                <a:stretch>
                  <a:fillRect b="-8333"/>
                </a:stretch>
              </a:blipFill>
            </p:spPr>
            <p:txBody>
              <a:bodyPr/>
              <a:lstStyle/>
              <a:p>
                <a:r>
                  <a:rPr lang="fr-FR">
                    <a:noFill/>
                  </a:rPr>
                  <a:t> </a:t>
                </a:r>
              </a:p>
            </p:txBody>
          </p:sp>
        </mc:Fallback>
      </mc:AlternateContent>
      <p:sp>
        <p:nvSpPr>
          <p:cNvPr id="5" name="Title 4"/>
          <p:cNvSpPr>
            <a:spLocks noGrp="1"/>
          </p:cNvSpPr>
          <p:nvPr>
            <p:ph type="title"/>
          </p:nvPr>
        </p:nvSpPr>
        <p:spPr/>
        <p:txBody>
          <a:bodyPr>
            <a:normAutofit fontScale="90000"/>
          </a:bodyPr>
          <a:lstStyle/>
          <a:p>
            <a:r>
              <a:rPr lang="fr-FR" b="1" dirty="0" err="1"/>
              <a:t>Analysis</a:t>
            </a:r>
            <a:r>
              <a:rPr lang="fr-FR" b="1" dirty="0"/>
              <a:t> - </a:t>
            </a:r>
            <a:r>
              <a:rPr lang="en-US" b="1" baseline="30000" dirty="0"/>
              <a:t>100</a:t>
            </a:r>
            <a:r>
              <a:rPr lang="en-US" b="1" dirty="0"/>
              <a:t>Nb from </a:t>
            </a:r>
            <a:r>
              <a:rPr lang="en-US" b="1" baseline="30000" dirty="0">
                <a:ea typeface="Calibri" panose="020F0502020204030204" pitchFamily="34" charset="0"/>
                <a:cs typeface="Poppins" panose="00000500000000000000" pitchFamily="2" charset="0"/>
              </a:rPr>
              <a:t>241</a:t>
            </a:r>
            <a:r>
              <a:rPr lang="en-US" b="1" dirty="0">
                <a:ea typeface="Calibri" panose="020F0502020204030204" pitchFamily="34" charset="0"/>
                <a:cs typeface="Poppins" panose="00000500000000000000" pitchFamily="2" charset="0"/>
              </a:rPr>
              <a:t>Am(2n</a:t>
            </a:r>
            <a:r>
              <a:rPr lang="en-US" b="1" baseline="-25000" dirty="0">
                <a:ea typeface="Calibri" panose="020F0502020204030204" pitchFamily="34" charset="0"/>
                <a:cs typeface="Poppins" panose="00000500000000000000" pitchFamily="2" charset="0"/>
              </a:rPr>
              <a:t>th</a:t>
            </a:r>
            <a:r>
              <a:rPr lang="en-US" b="1" dirty="0">
                <a:ea typeface="Calibri" panose="020F0502020204030204" pitchFamily="34" charset="0"/>
                <a:cs typeface="Poppins" panose="00000500000000000000" pitchFamily="2" charset="0"/>
              </a:rPr>
              <a:t>,f)</a:t>
            </a:r>
            <a:r>
              <a:rPr lang="fr-FR" b="1" dirty="0"/>
              <a:t> </a:t>
            </a:r>
            <a:br>
              <a:rPr lang="fr-FR" dirty="0"/>
            </a:br>
            <a:br>
              <a:rPr lang="fr-FR" b="1" dirty="0"/>
            </a:br>
            <a:endParaRPr lang="fr-FR" b="1" dirty="0"/>
          </a:p>
        </p:txBody>
      </p:sp>
      <p:sp>
        <p:nvSpPr>
          <p:cNvPr id="80" name="Rectangle 79">
            <a:extLst>
              <a:ext uri="{FF2B5EF4-FFF2-40B4-BE49-F238E27FC236}">
                <a16:creationId xmlns:a16="http://schemas.microsoft.com/office/drawing/2014/main" id="{727C1FE0-5EFB-4E2A-ADBA-0DBC2A648C15}"/>
              </a:ext>
            </a:extLst>
          </p:cNvPr>
          <p:cNvSpPr/>
          <p:nvPr/>
        </p:nvSpPr>
        <p:spPr>
          <a:xfrm>
            <a:off x="4267202" y="2627529"/>
            <a:ext cx="591670" cy="3693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82" name="Rectangle 81">
            <a:extLst>
              <a:ext uri="{FF2B5EF4-FFF2-40B4-BE49-F238E27FC236}">
                <a16:creationId xmlns:a16="http://schemas.microsoft.com/office/drawing/2014/main" id="{C08DF34C-A155-4C65-9062-24D30AFC14DF}"/>
              </a:ext>
            </a:extLst>
          </p:cNvPr>
          <p:cNvSpPr/>
          <p:nvPr/>
        </p:nvSpPr>
        <p:spPr>
          <a:xfrm>
            <a:off x="10519983" y="4543796"/>
            <a:ext cx="245233" cy="127931"/>
          </a:xfrm>
          <a:prstGeom prst="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83" name="Rectangle 82">
            <a:extLst>
              <a:ext uri="{FF2B5EF4-FFF2-40B4-BE49-F238E27FC236}">
                <a16:creationId xmlns:a16="http://schemas.microsoft.com/office/drawing/2014/main" id="{AA3FD19C-BDB3-4E23-814C-F591C70FFAC4}"/>
              </a:ext>
            </a:extLst>
          </p:cNvPr>
          <p:cNvSpPr/>
          <p:nvPr/>
        </p:nvSpPr>
        <p:spPr>
          <a:xfrm>
            <a:off x="10519983" y="4976177"/>
            <a:ext cx="245233" cy="127931"/>
          </a:xfrm>
          <a:prstGeom prst="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84" name="Rectangle 83">
            <a:extLst>
              <a:ext uri="{FF2B5EF4-FFF2-40B4-BE49-F238E27FC236}">
                <a16:creationId xmlns:a16="http://schemas.microsoft.com/office/drawing/2014/main" id="{80675ACF-CFCB-42D7-9E24-32AFBA5B9DC4}"/>
              </a:ext>
            </a:extLst>
          </p:cNvPr>
          <p:cNvSpPr/>
          <p:nvPr/>
        </p:nvSpPr>
        <p:spPr>
          <a:xfrm>
            <a:off x="10999334" y="4810031"/>
            <a:ext cx="245233" cy="127931"/>
          </a:xfrm>
          <a:prstGeom prst="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sp>
        <p:nvSpPr>
          <p:cNvPr id="85" name="Rectangle 84">
            <a:extLst>
              <a:ext uri="{FF2B5EF4-FFF2-40B4-BE49-F238E27FC236}">
                <a16:creationId xmlns:a16="http://schemas.microsoft.com/office/drawing/2014/main" id="{63E73724-78DC-4F01-B5B5-B7C3C3429A0F}"/>
              </a:ext>
            </a:extLst>
          </p:cNvPr>
          <p:cNvSpPr/>
          <p:nvPr/>
        </p:nvSpPr>
        <p:spPr>
          <a:xfrm>
            <a:off x="11460163" y="4810031"/>
            <a:ext cx="245233" cy="127931"/>
          </a:xfrm>
          <a:prstGeom prst="rect">
            <a:avLst/>
          </a:prstGeom>
          <a:solidFill>
            <a:schemeClr val="accent3">
              <a:lumMod val="60000"/>
              <a:lumOff val="40000"/>
              <a:alpha val="50000"/>
            </a:schemeClr>
          </a:solidFill>
          <a:ln>
            <a:no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en-US" dirty="0"/>
          </a:p>
        </p:txBody>
      </p:sp>
      <p:pic>
        <p:nvPicPr>
          <p:cNvPr id="86" name="Picture 85">
            <a:extLst>
              <a:ext uri="{FF2B5EF4-FFF2-40B4-BE49-F238E27FC236}">
                <a16:creationId xmlns:a16="http://schemas.microsoft.com/office/drawing/2014/main" id="{84AF6F61-1ACD-461D-9F5A-97C95B4EB6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2669" y="3492937"/>
            <a:ext cx="4550222" cy="2850714"/>
          </a:xfrm>
          <a:prstGeom prst="rect">
            <a:avLst/>
          </a:prstGeom>
        </p:spPr>
      </p:pic>
    </p:spTree>
    <p:extLst>
      <p:ext uri="{BB962C8B-B14F-4D97-AF65-F5344CB8AC3E}">
        <p14:creationId xmlns:p14="http://schemas.microsoft.com/office/powerpoint/2010/main" val="2505856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AADBCF-B384-4042-A34E-DCDA4FA4A6B4}"/>
              </a:ext>
            </a:extLst>
          </p:cNvPr>
          <p:cNvSpPr>
            <a:spLocks noGrp="1"/>
          </p:cNvSpPr>
          <p:nvPr>
            <p:ph type="dt" sz="half" idx="10"/>
          </p:nvPr>
        </p:nvSpPr>
        <p:spPr>
          <a:xfrm>
            <a:off x="9722395" y="6343650"/>
            <a:ext cx="1016000" cy="365125"/>
          </a:xfrm>
        </p:spPr>
        <p:txBody>
          <a:bodyPr/>
          <a:lstStyle/>
          <a:p>
            <a:r>
              <a:rPr lang="en-US"/>
              <a:t>3/12/2026</a:t>
            </a:r>
            <a:endParaRPr lang="fr-FR"/>
          </a:p>
        </p:txBody>
      </p:sp>
      <p:sp>
        <p:nvSpPr>
          <p:cNvPr id="3" name="Footer Placeholder 2">
            <a:extLst>
              <a:ext uri="{FF2B5EF4-FFF2-40B4-BE49-F238E27FC236}">
                <a16:creationId xmlns:a16="http://schemas.microsoft.com/office/drawing/2014/main" id="{88B42850-39C2-4370-9E56-6C49A2A6EA9D}"/>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BA4401D6-2094-4EA1-B4B9-1402EC991ECA}"/>
              </a:ext>
            </a:extLst>
          </p:cNvPr>
          <p:cNvSpPr>
            <a:spLocks noGrp="1"/>
          </p:cNvSpPr>
          <p:nvPr>
            <p:ph type="sldNum" sz="quarter" idx="12"/>
          </p:nvPr>
        </p:nvSpPr>
        <p:spPr>
          <a:xfrm>
            <a:off x="11095129" y="6343650"/>
            <a:ext cx="693738" cy="365125"/>
          </a:xfrm>
        </p:spPr>
        <p:txBody>
          <a:bodyPr/>
          <a:lstStyle/>
          <a:p>
            <a:fld id="{0CBC77A0-1F4E-42FF-9FFC-F45C3A64AF90}" type="slidenum">
              <a:rPr lang="fr-FR" smtClean="0"/>
              <a:t>65</a:t>
            </a:fld>
            <a:endParaRPr lang="fr-FR"/>
          </a:p>
        </p:txBody>
      </p:sp>
      <p:pic>
        <p:nvPicPr>
          <p:cNvPr id="5" name="Picture 4">
            <a:extLst>
              <a:ext uri="{FF2B5EF4-FFF2-40B4-BE49-F238E27FC236}">
                <a16:creationId xmlns:a16="http://schemas.microsoft.com/office/drawing/2014/main" id="{73FF100A-0845-4DD8-AAB5-D83C62A18B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230" y="-112391"/>
            <a:ext cx="3358239" cy="2404864"/>
          </a:xfrm>
          <a:prstGeom prst="rect">
            <a:avLst/>
          </a:prstGeom>
        </p:spPr>
      </p:pic>
      <p:pic>
        <p:nvPicPr>
          <p:cNvPr id="6" name="Picture 5">
            <a:extLst>
              <a:ext uri="{FF2B5EF4-FFF2-40B4-BE49-F238E27FC236}">
                <a16:creationId xmlns:a16="http://schemas.microsoft.com/office/drawing/2014/main" id="{9283ECF9-276B-491C-91DE-082C50ABFA42}"/>
              </a:ext>
            </a:extLst>
          </p:cNvPr>
          <p:cNvPicPr>
            <a:picLocks noChangeAspect="1"/>
          </p:cNvPicPr>
          <p:nvPr/>
        </p:nvPicPr>
        <p:blipFill rotWithShape="1">
          <a:blip r:embed="rId3">
            <a:extLst>
              <a:ext uri="{28A0092B-C50C-407E-A947-70E740481C1C}">
                <a14:useLocalDpi xmlns:a14="http://schemas.microsoft.com/office/drawing/2010/main" val="0"/>
              </a:ext>
            </a:extLst>
          </a:blip>
          <a:srcRect l="-4728" t="-5933" r="-1" b="2"/>
          <a:stretch/>
        </p:blipFill>
        <p:spPr>
          <a:xfrm>
            <a:off x="353867" y="377353"/>
            <a:ext cx="3839050" cy="5366822"/>
          </a:xfrm>
          <a:prstGeom prst="rect">
            <a:avLst/>
          </a:prstGeom>
        </p:spPr>
      </p:pic>
      <p:grpSp>
        <p:nvGrpSpPr>
          <p:cNvPr id="48" name="Group 47">
            <a:extLst>
              <a:ext uri="{FF2B5EF4-FFF2-40B4-BE49-F238E27FC236}">
                <a16:creationId xmlns:a16="http://schemas.microsoft.com/office/drawing/2014/main" id="{16C70F19-F25A-4FEB-B236-4BE3805B4E4A}"/>
              </a:ext>
            </a:extLst>
          </p:cNvPr>
          <p:cNvGrpSpPr/>
          <p:nvPr/>
        </p:nvGrpSpPr>
        <p:grpSpPr>
          <a:xfrm>
            <a:off x="5457304" y="2552002"/>
            <a:ext cx="5756697" cy="3530401"/>
            <a:chOff x="4981698" y="2891948"/>
            <a:chExt cx="5756697" cy="3530401"/>
          </a:xfrm>
        </p:grpSpPr>
        <p:cxnSp>
          <p:nvCxnSpPr>
            <p:cNvPr id="8" name="Straight Connector 7">
              <a:extLst>
                <a:ext uri="{FF2B5EF4-FFF2-40B4-BE49-F238E27FC236}">
                  <a16:creationId xmlns:a16="http://schemas.microsoft.com/office/drawing/2014/main" id="{DEFEE4E0-6419-472C-AB6E-FE147DF468FB}"/>
                </a:ext>
              </a:extLst>
            </p:cNvPr>
            <p:cNvCxnSpPr/>
            <p:nvPr/>
          </p:nvCxnSpPr>
          <p:spPr>
            <a:xfrm>
              <a:off x="5544095" y="3362323"/>
              <a:ext cx="17621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8C5EB5B-28F0-4067-AD2B-9A3158E4AF6D}"/>
                </a:ext>
              </a:extLst>
            </p:cNvPr>
            <p:cNvCxnSpPr/>
            <p:nvPr/>
          </p:nvCxnSpPr>
          <p:spPr>
            <a:xfrm>
              <a:off x="8010699" y="5536594"/>
              <a:ext cx="1762125" cy="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FC7E972-EE87-420B-B20F-E1905AE68BA0}"/>
                </a:ext>
              </a:extLst>
            </p:cNvPr>
            <p:cNvCxnSpPr/>
            <p:nvPr/>
          </p:nvCxnSpPr>
          <p:spPr>
            <a:xfrm>
              <a:off x="8000593" y="6022299"/>
              <a:ext cx="1762125"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82A1F39-E66D-4DDC-8269-2279FD9AC60D}"/>
                </a:ext>
              </a:extLst>
            </p:cNvPr>
            <p:cNvCxnSpPr/>
            <p:nvPr/>
          </p:nvCxnSpPr>
          <p:spPr>
            <a:xfrm>
              <a:off x="7439570" y="3381372"/>
              <a:ext cx="333375" cy="4000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C15715C-8095-4DF2-B9B1-65EBEC17AF41}"/>
                </a:ext>
              </a:extLst>
            </p:cNvPr>
            <p:cNvCxnSpPr/>
            <p:nvPr/>
          </p:nvCxnSpPr>
          <p:spPr>
            <a:xfrm>
              <a:off x="9849395" y="3933823"/>
              <a:ext cx="333375" cy="4000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ABEC036-6FD1-4F99-B623-40B20BCC9262}"/>
                </a:ext>
              </a:extLst>
            </p:cNvPr>
            <p:cNvCxnSpPr/>
            <p:nvPr/>
          </p:nvCxnSpPr>
          <p:spPr>
            <a:xfrm>
              <a:off x="9889717" y="5412669"/>
              <a:ext cx="333375" cy="4000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FF5DE5AC-FA2A-4E07-B856-0301FAE597AC}"/>
                </a:ext>
              </a:extLst>
            </p:cNvPr>
            <p:cNvCxnSpPr/>
            <p:nvPr/>
          </p:nvCxnSpPr>
          <p:spPr>
            <a:xfrm>
              <a:off x="9889718" y="6022297"/>
              <a:ext cx="333375" cy="40005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6BF2C09-C1DC-4A3F-AADF-EABE96639959}"/>
                    </a:ext>
                  </a:extLst>
                </p:cNvPr>
                <p:cNvSpPr txBox="1"/>
                <p:nvPr/>
              </p:nvSpPr>
              <p:spPr>
                <a:xfrm>
                  <a:off x="7290345" y="3230041"/>
                  <a:ext cx="965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𝛽</m:t>
                            </m:r>
                          </m:e>
                          <m:sup>
                            <m:r>
                              <a:rPr lang="fr-FR" b="0" i="1" smtClean="0">
                                <a:latin typeface="Cambria Math" panose="02040503050406030204" pitchFamily="18" charset="0"/>
                              </a:rPr>
                              <m:t>−</m:t>
                            </m:r>
                          </m:sup>
                        </m:sSup>
                      </m:oMath>
                    </m:oMathPara>
                  </a14:m>
                  <a:endParaRPr lang="en-US" dirty="0"/>
                </a:p>
              </p:txBody>
            </p:sp>
          </mc:Choice>
          <mc:Fallback xmlns="">
            <p:sp>
              <p:nvSpPr>
                <p:cNvPr id="17" name="TextBox 16">
                  <a:extLst>
                    <a:ext uri="{FF2B5EF4-FFF2-40B4-BE49-F238E27FC236}">
                      <a16:creationId xmlns:a16="http://schemas.microsoft.com/office/drawing/2014/main" id="{46BF2C09-C1DC-4A3F-AADF-EABE96639959}"/>
                    </a:ext>
                  </a:extLst>
                </p:cNvPr>
                <p:cNvSpPr txBox="1">
                  <a:spLocks noRot="1" noChangeAspect="1" noMove="1" noResize="1" noEditPoints="1" noAdjustHandles="1" noChangeArrowheads="1" noChangeShapeType="1" noTextEdit="1"/>
                </p:cNvSpPr>
                <p:nvPr/>
              </p:nvSpPr>
              <p:spPr>
                <a:xfrm>
                  <a:off x="7290345" y="3230041"/>
                  <a:ext cx="965200" cy="369332"/>
                </a:xfrm>
                <a:prstGeom prst="rect">
                  <a:avLst/>
                </a:prstGeom>
                <a:blipFill>
                  <a:blip r:embed="rId4"/>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10A1350-021C-422C-8A70-A7C4B7B1D75C}"/>
                    </a:ext>
                  </a:extLst>
                </p:cNvPr>
                <p:cNvSpPr txBox="1"/>
                <p:nvPr/>
              </p:nvSpPr>
              <p:spPr>
                <a:xfrm>
                  <a:off x="9773195" y="5930818"/>
                  <a:ext cx="965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𝛽</m:t>
                            </m:r>
                          </m:e>
                          <m:sup>
                            <m:r>
                              <a:rPr lang="fr-FR" b="0" i="1" smtClean="0">
                                <a:latin typeface="Cambria Math" panose="02040503050406030204" pitchFamily="18" charset="0"/>
                              </a:rPr>
                              <m:t>−</m:t>
                            </m:r>
                          </m:sup>
                        </m:sSup>
                      </m:oMath>
                    </m:oMathPara>
                  </a14:m>
                  <a:endParaRPr lang="en-US" dirty="0"/>
                </a:p>
              </p:txBody>
            </p:sp>
          </mc:Choice>
          <mc:Fallback xmlns="">
            <p:sp>
              <p:nvSpPr>
                <p:cNvPr id="18" name="TextBox 17">
                  <a:extLst>
                    <a:ext uri="{FF2B5EF4-FFF2-40B4-BE49-F238E27FC236}">
                      <a16:creationId xmlns:a16="http://schemas.microsoft.com/office/drawing/2014/main" id="{810A1350-021C-422C-8A70-A7C4B7B1D75C}"/>
                    </a:ext>
                  </a:extLst>
                </p:cNvPr>
                <p:cNvSpPr txBox="1">
                  <a:spLocks noRot="1" noChangeAspect="1" noMove="1" noResize="1" noEditPoints="1" noAdjustHandles="1" noChangeArrowheads="1" noChangeShapeType="1" noTextEdit="1"/>
                </p:cNvSpPr>
                <p:nvPr/>
              </p:nvSpPr>
              <p:spPr>
                <a:xfrm>
                  <a:off x="9773195" y="5930818"/>
                  <a:ext cx="965200" cy="369332"/>
                </a:xfrm>
                <a:prstGeom prst="rect">
                  <a:avLst/>
                </a:prstGeom>
                <a:blipFill>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57525AB5-9565-45BF-B551-8872896E68EE}"/>
                    </a:ext>
                  </a:extLst>
                </p:cNvPr>
                <p:cNvSpPr txBox="1"/>
                <p:nvPr/>
              </p:nvSpPr>
              <p:spPr>
                <a:xfrm>
                  <a:off x="9700170" y="3838926"/>
                  <a:ext cx="965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𝛽</m:t>
                            </m:r>
                          </m:e>
                          <m:sup>
                            <m:r>
                              <a:rPr lang="fr-FR" b="0" i="1" smtClean="0">
                                <a:latin typeface="Cambria Math" panose="02040503050406030204" pitchFamily="18" charset="0"/>
                              </a:rPr>
                              <m:t>−</m:t>
                            </m:r>
                          </m:sup>
                        </m:sSup>
                      </m:oMath>
                    </m:oMathPara>
                  </a14:m>
                  <a:endParaRPr lang="en-US" dirty="0"/>
                </a:p>
              </p:txBody>
            </p:sp>
          </mc:Choice>
          <mc:Fallback xmlns="">
            <p:sp>
              <p:nvSpPr>
                <p:cNvPr id="19" name="TextBox 18">
                  <a:extLst>
                    <a:ext uri="{FF2B5EF4-FFF2-40B4-BE49-F238E27FC236}">
                      <a16:creationId xmlns:a16="http://schemas.microsoft.com/office/drawing/2014/main" id="{57525AB5-9565-45BF-B551-8872896E68EE}"/>
                    </a:ext>
                  </a:extLst>
                </p:cNvPr>
                <p:cNvSpPr txBox="1">
                  <a:spLocks noRot="1" noChangeAspect="1" noMove="1" noResize="1" noEditPoints="1" noAdjustHandles="1" noChangeArrowheads="1" noChangeShapeType="1" noTextEdit="1"/>
                </p:cNvSpPr>
                <p:nvPr/>
              </p:nvSpPr>
              <p:spPr>
                <a:xfrm>
                  <a:off x="9700170" y="3838926"/>
                  <a:ext cx="965200" cy="369332"/>
                </a:xfrm>
                <a:prstGeom prst="rect">
                  <a:avLst/>
                </a:prstGeom>
                <a:blipFill>
                  <a:blip r:embed="rId6"/>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42350FEB-7E98-4F5B-9361-8BC20B6CD82D}"/>
                    </a:ext>
                  </a:extLst>
                </p:cNvPr>
                <p:cNvSpPr txBox="1"/>
                <p:nvPr/>
              </p:nvSpPr>
              <p:spPr>
                <a:xfrm>
                  <a:off x="5205604" y="3048504"/>
                  <a:ext cx="965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0</m:t>
                            </m:r>
                          </m:e>
                          <m:sup>
                            <m:r>
                              <a:rPr lang="fr-FR" b="0" i="1" smtClean="0">
                                <a:latin typeface="Cambria Math" panose="02040503050406030204" pitchFamily="18" charset="0"/>
                              </a:rPr>
                              <m:t>+</m:t>
                            </m:r>
                          </m:sup>
                        </m:sSup>
                      </m:oMath>
                    </m:oMathPara>
                  </a14:m>
                  <a:endParaRPr lang="en-US" dirty="0"/>
                </a:p>
              </p:txBody>
            </p:sp>
          </mc:Choice>
          <mc:Fallback xmlns="">
            <p:sp>
              <p:nvSpPr>
                <p:cNvPr id="20" name="TextBox 19">
                  <a:extLst>
                    <a:ext uri="{FF2B5EF4-FFF2-40B4-BE49-F238E27FC236}">
                      <a16:creationId xmlns:a16="http://schemas.microsoft.com/office/drawing/2014/main" id="{42350FEB-7E98-4F5B-9361-8BC20B6CD82D}"/>
                    </a:ext>
                  </a:extLst>
                </p:cNvPr>
                <p:cNvSpPr txBox="1">
                  <a:spLocks noRot="1" noChangeAspect="1" noMove="1" noResize="1" noEditPoints="1" noAdjustHandles="1" noChangeArrowheads="1" noChangeShapeType="1" noTextEdit="1"/>
                </p:cNvSpPr>
                <p:nvPr/>
              </p:nvSpPr>
              <p:spPr>
                <a:xfrm>
                  <a:off x="5205604" y="3048504"/>
                  <a:ext cx="965200"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91872CF-634E-4867-A882-3CF2D529DD6C}"/>
                    </a:ext>
                  </a:extLst>
                </p:cNvPr>
                <p:cNvSpPr txBox="1"/>
                <p:nvPr/>
              </p:nvSpPr>
              <p:spPr>
                <a:xfrm>
                  <a:off x="7646580" y="5697385"/>
                  <a:ext cx="965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1</m:t>
                            </m:r>
                          </m:e>
                          <m:sup>
                            <m:r>
                              <a:rPr lang="fr-FR" b="0" i="1" smtClean="0">
                                <a:latin typeface="Cambria Math" panose="02040503050406030204" pitchFamily="18" charset="0"/>
                              </a:rPr>
                              <m:t>+</m:t>
                            </m:r>
                          </m:sup>
                        </m:sSup>
                      </m:oMath>
                    </m:oMathPara>
                  </a14:m>
                  <a:endParaRPr lang="en-US" dirty="0"/>
                </a:p>
              </p:txBody>
            </p:sp>
          </mc:Choice>
          <mc:Fallback xmlns="">
            <p:sp>
              <p:nvSpPr>
                <p:cNvPr id="21" name="TextBox 20">
                  <a:extLst>
                    <a:ext uri="{FF2B5EF4-FFF2-40B4-BE49-F238E27FC236}">
                      <a16:creationId xmlns:a16="http://schemas.microsoft.com/office/drawing/2014/main" id="{F91872CF-634E-4867-A882-3CF2D529DD6C}"/>
                    </a:ext>
                  </a:extLst>
                </p:cNvPr>
                <p:cNvSpPr txBox="1">
                  <a:spLocks noRot="1" noChangeAspect="1" noMove="1" noResize="1" noEditPoints="1" noAdjustHandles="1" noChangeArrowheads="1" noChangeShapeType="1" noTextEdit="1"/>
                </p:cNvSpPr>
                <p:nvPr/>
              </p:nvSpPr>
              <p:spPr>
                <a:xfrm>
                  <a:off x="7646580" y="5697385"/>
                  <a:ext cx="965200"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FB9B2B2-4F3A-45AC-8807-E77E0B4A5208}"/>
                    </a:ext>
                  </a:extLst>
                </p:cNvPr>
                <p:cNvSpPr txBox="1"/>
                <p:nvPr/>
              </p:nvSpPr>
              <p:spPr>
                <a:xfrm>
                  <a:off x="7653230" y="5216905"/>
                  <a:ext cx="965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5</m:t>
                            </m:r>
                          </m:e>
                          <m:sup>
                            <m:r>
                              <a:rPr lang="fr-FR" b="0" i="1" smtClean="0">
                                <a:latin typeface="Cambria Math" panose="02040503050406030204" pitchFamily="18" charset="0"/>
                              </a:rPr>
                              <m:t>+</m:t>
                            </m:r>
                          </m:sup>
                        </m:sSup>
                      </m:oMath>
                    </m:oMathPara>
                  </a14:m>
                  <a:endParaRPr lang="en-US" dirty="0"/>
                </a:p>
              </p:txBody>
            </p:sp>
          </mc:Choice>
          <mc:Fallback xmlns="">
            <p:sp>
              <p:nvSpPr>
                <p:cNvPr id="22" name="TextBox 21">
                  <a:extLst>
                    <a:ext uri="{FF2B5EF4-FFF2-40B4-BE49-F238E27FC236}">
                      <a16:creationId xmlns:a16="http://schemas.microsoft.com/office/drawing/2014/main" id="{EFB9B2B2-4F3A-45AC-8807-E77E0B4A5208}"/>
                    </a:ext>
                  </a:extLst>
                </p:cNvPr>
                <p:cNvSpPr txBox="1">
                  <a:spLocks noRot="1" noChangeAspect="1" noMove="1" noResize="1" noEditPoints="1" noAdjustHandles="1" noChangeArrowheads="1" noChangeShapeType="1" noTextEdit="1"/>
                </p:cNvSpPr>
                <p:nvPr/>
              </p:nvSpPr>
              <p:spPr>
                <a:xfrm>
                  <a:off x="7653230" y="5216905"/>
                  <a:ext cx="96520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6590404-C2AF-41C6-881E-26EDAED92C22}"/>
                    </a:ext>
                  </a:extLst>
                </p:cNvPr>
                <p:cNvSpPr txBox="1"/>
                <p:nvPr/>
              </p:nvSpPr>
              <p:spPr>
                <a:xfrm>
                  <a:off x="7606256" y="3610500"/>
                  <a:ext cx="9652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fr-FR" b="0" i="1" smtClean="0">
                                <a:latin typeface="Cambria Math" panose="02040503050406030204" pitchFamily="18" charset="0"/>
                                <a:ea typeface="Cambria Math" panose="02040503050406030204" pitchFamily="18" charset="0"/>
                              </a:rPr>
                              <m:t>8</m:t>
                            </m:r>
                          </m:e>
                          <m:sup>
                            <m:r>
                              <a:rPr lang="fr-FR" b="0" i="1" smtClean="0">
                                <a:latin typeface="Cambria Math" panose="02040503050406030204" pitchFamily="18" charset="0"/>
                              </a:rPr>
                              <m:t>−</m:t>
                            </m:r>
                          </m:sup>
                        </m:sSup>
                      </m:oMath>
                    </m:oMathPara>
                  </a14:m>
                  <a:endParaRPr lang="en-US" dirty="0"/>
                </a:p>
              </p:txBody>
            </p:sp>
          </mc:Choice>
          <mc:Fallback xmlns="">
            <p:sp>
              <p:nvSpPr>
                <p:cNvPr id="23" name="TextBox 22">
                  <a:extLst>
                    <a:ext uri="{FF2B5EF4-FFF2-40B4-BE49-F238E27FC236}">
                      <a16:creationId xmlns:a16="http://schemas.microsoft.com/office/drawing/2014/main" id="{06590404-C2AF-41C6-881E-26EDAED92C22}"/>
                    </a:ext>
                  </a:extLst>
                </p:cNvPr>
                <p:cNvSpPr txBox="1">
                  <a:spLocks noRot="1" noChangeAspect="1" noMove="1" noResize="1" noEditPoints="1" noAdjustHandles="1" noChangeArrowheads="1" noChangeShapeType="1" noTextEdit="1"/>
                </p:cNvSpPr>
                <p:nvPr/>
              </p:nvSpPr>
              <p:spPr>
                <a:xfrm>
                  <a:off x="7606256" y="3610500"/>
                  <a:ext cx="965200" cy="369332"/>
                </a:xfrm>
                <a:prstGeom prst="rect">
                  <a:avLst/>
                </a:prstGeom>
                <a:blipFill>
                  <a:blip r:embed="rId10"/>
                  <a:stretch>
                    <a:fillRect/>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467F464F-78B9-495B-89A0-7EF3E59AD02A}"/>
                </a:ext>
              </a:extLst>
            </p:cNvPr>
            <p:cNvSpPr txBox="1"/>
            <p:nvPr/>
          </p:nvSpPr>
          <p:spPr>
            <a:xfrm>
              <a:off x="8611780" y="6037657"/>
              <a:ext cx="776288" cy="369332"/>
            </a:xfrm>
            <a:prstGeom prst="rect">
              <a:avLst/>
            </a:prstGeom>
            <a:noFill/>
          </p:spPr>
          <p:txBody>
            <a:bodyPr wrap="square">
              <a:spAutoFit/>
            </a:bodyPr>
            <a:lstStyle/>
            <a:p>
              <a:r>
                <a:rPr lang="en-US" b="1" baseline="30000" dirty="0"/>
                <a:t>100</a:t>
              </a:r>
              <a:r>
                <a:rPr lang="en-US" b="1" dirty="0"/>
                <a:t>Nb</a:t>
              </a:r>
              <a:endParaRPr lang="en-US" dirty="0"/>
            </a:p>
          </p:txBody>
        </p:sp>
        <p:sp>
          <p:nvSpPr>
            <p:cNvPr id="27" name="TextBox 26">
              <a:extLst>
                <a:ext uri="{FF2B5EF4-FFF2-40B4-BE49-F238E27FC236}">
                  <a16:creationId xmlns:a16="http://schemas.microsoft.com/office/drawing/2014/main" id="{C01EB9A9-9022-43D2-9398-8F13AB0413E6}"/>
                </a:ext>
              </a:extLst>
            </p:cNvPr>
            <p:cNvSpPr txBox="1"/>
            <p:nvPr/>
          </p:nvSpPr>
          <p:spPr>
            <a:xfrm>
              <a:off x="6076145" y="3412089"/>
              <a:ext cx="776288" cy="369332"/>
            </a:xfrm>
            <a:prstGeom prst="rect">
              <a:avLst/>
            </a:prstGeom>
            <a:noFill/>
          </p:spPr>
          <p:txBody>
            <a:bodyPr wrap="square">
              <a:spAutoFit/>
            </a:bodyPr>
            <a:lstStyle/>
            <a:p>
              <a:r>
                <a:rPr lang="en-US" b="1" baseline="30000" dirty="0"/>
                <a:t>100</a:t>
              </a:r>
              <a:r>
                <a:rPr lang="en-US" b="1" dirty="0"/>
                <a:t>Zr</a:t>
              </a:r>
              <a:endParaRPr lang="en-US" dirty="0"/>
            </a:p>
          </p:txBody>
        </p:sp>
        <p:sp>
          <p:nvSpPr>
            <p:cNvPr id="28" name="TextBox 27">
              <a:extLst>
                <a:ext uri="{FF2B5EF4-FFF2-40B4-BE49-F238E27FC236}">
                  <a16:creationId xmlns:a16="http://schemas.microsoft.com/office/drawing/2014/main" id="{72A826BC-C18E-47D3-A031-1F3740A5011F}"/>
                </a:ext>
              </a:extLst>
            </p:cNvPr>
            <p:cNvSpPr txBox="1"/>
            <p:nvPr/>
          </p:nvSpPr>
          <p:spPr>
            <a:xfrm>
              <a:off x="7475998" y="5333885"/>
              <a:ext cx="561023" cy="338554"/>
            </a:xfrm>
            <a:prstGeom prst="rect">
              <a:avLst/>
            </a:prstGeom>
            <a:noFill/>
          </p:spPr>
          <p:txBody>
            <a:bodyPr wrap="square" rtlCol="0">
              <a:spAutoFit/>
            </a:bodyPr>
            <a:lstStyle/>
            <a:p>
              <a:r>
                <a:rPr lang="fr-FR" sz="1600" dirty="0"/>
                <a:t>314</a:t>
              </a:r>
              <a:endParaRPr lang="en-US" sz="1600" dirty="0"/>
            </a:p>
          </p:txBody>
        </p:sp>
        <p:sp>
          <p:nvSpPr>
            <p:cNvPr id="29" name="TextBox 28">
              <a:extLst>
                <a:ext uri="{FF2B5EF4-FFF2-40B4-BE49-F238E27FC236}">
                  <a16:creationId xmlns:a16="http://schemas.microsoft.com/office/drawing/2014/main" id="{2F4CD86E-8D4C-4077-A6D6-44BA88311172}"/>
                </a:ext>
              </a:extLst>
            </p:cNvPr>
            <p:cNvSpPr txBox="1"/>
            <p:nvPr/>
          </p:nvSpPr>
          <p:spPr>
            <a:xfrm>
              <a:off x="7325745" y="3771355"/>
              <a:ext cx="561023" cy="338554"/>
            </a:xfrm>
            <a:prstGeom prst="rect">
              <a:avLst/>
            </a:prstGeom>
            <a:noFill/>
          </p:spPr>
          <p:txBody>
            <a:bodyPr wrap="square" rtlCol="0">
              <a:spAutoFit/>
            </a:bodyPr>
            <a:lstStyle/>
            <a:p>
              <a:r>
                <a:rPr lang="fr-FR" sz="1600" dirty="0"/>
                <a:t>734</a:t>
              </a:r>
              <a:endParaRPr lang="en-US" sz="1600" dirty="0"/>
            </a:p>
          </p:txBody>
        </p:sp>
        <p:cxnSp>
          <p:nvCxnSpPr>
            <p:cNvPr id="30" name="Straight Arrow Connector 29">
              <a:extLst>
                <a:ext uri="{FF2B5EF4-FFF2-40B4-BE49-F238E27FC236}">
                  <a16:creationId xmlns:a16="http://schemas.microsoft.com/office/drawing/2014/main" id="{39BBDB59-161D-4283-A505-097162B11835}"/>
                </a:ext>
              </a:extLst>
            </p:cNvPr>
            <p:cNvCxnSpPr>
              <a:cxnSpLocks/>
            </p:cNvCxnSpPr>
            <p:nvPr/>
          </p:nvCxnSpPr>
          <p:spPr>
            <a:xfrm flipH="1" flipV="1">
              <a:off x="5398388" y="3013089"/>
              <a:ext cx="10903" cy="302386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70DD4B9F-D115-47CF-B475-02C864794A5A}"/>
                </a:ext>
              </a:extLst>
            </p:cNvPr>
            <p:cNvSpPr txBox="1"/>
            <p:nvPr/>
          </p:nvSpPr>
          <p:spPr>
            <a:xfrm rot="16200000">
              <a:off x="3639044" y="4234602"/>
              <a:ext cx="3023862" cy="338554"/>
            </a:xfrm>
            <a:prstGeom prst="rect">
              <a:avLst/>
            </a:prstGeom>
            <a:noFill/>
          </p:spPr>
          <p:txBody>
            <a:bodyPr wrap="square" rtlCol="0">
              <a:spAutoFit/>
            </a:bodyPr>
            <a:lstStyle/>
            <a:p>
              <a:r>
                <a:rPr lang="fr-FR" sz="1600" dirty="0"/>
                <a:t>Excitation Energy (keV)</a:t>
              </a:r>
              <a:endParaRPr lang="en-US" sz="1600" dirty="0"/>
            </a:p>
          </p:txBody>
        </p:sp>
        <p:sp>
          <p:nvSpPr>
            <p:cNvPr id="34" name="TextBox 33">
              <a:extLst>
                <a:ext uri="{FF2B5EF4-FFF2-40B4-BE49-F238E27FC236}">
                  <a16:creationId xmlns:a16="http://schemas.microsoft.com/office/drawing/2014/main" id="{56F0FFD1-9646-4E15-BE46-DD8E2284A3A6}"/>
                </a:ext>
              </a:extLst>
            </p:cNvPr>
            <p:cNvSpPr txBox="1"/>
            <p:nvPr/>
          </p:nvSpPr>
          <p:spPr>
            <a:xfrm>
              <a:off x="9320242" y="5715432"/>
              <a:ext cx="830655" cy="338554"/>
            </a:xfrm>
            <a:prstGeom prst="rect">
              <a:avLst/>
            </a:prstGeom>
            <a:noFill/>
          </p:spPr>
          <p:txBody>
            <a:bodyPr wrap="square" rtlCol="0">
              <a:spAutoFit/>
            </a:bodyPr>
            <a:lstStyle/>
            <a:p>
              <a:r>
                <a:rPr lang="fr-FR" sz="1600" dirty="0"/>
                <a:t>1.5s</a:t>
              </a:r>
              <a:endParaRPr lang="en-US" sz="1600" dirty="0"/>
            </a:p>
          </p:txBody>
        </p:sp>
        <p:sp>
          <p:nvSpPr>
            <p:cNvPr id="35" name="TextBox 34">
              <a:extLst>
                <a:ext uri="{FF2B5EF4-FFF2-40B4-BE49-F238E27FC236}">
                  <a16:creationId xmlns:a16="http://schemas.microsoft.com/office/drawing/2014/main" id="{2563884D-1276-4E01-89FE-86EAD8B40F30}"/>
                </a:ext>
              </a:extLst>
            </p:cNvPr>
            <p:cNvSpPr txBox="1"/>
            <p:nvPr/>
          </p:nvSpPr>
          <p:spPr>
            <a:xfrm>
              <a:off x="9087224" y="5238145"/>
              <a:ext cx="830655" cy="338554"/>
            </a:xfrm>
            <a:prstGeom prst="rect">
              <a:avLst/>
            </a:prstGeom>
            <a:noFill/>
          </p:spPr>
          <p:txBody>
            <a:bodyPr wrap="square" rtlCol="0">
              <a:spAutoFit/>
            </a:bodyPr>
            <a:lstStyle/>
            <a:p>
              <a:r>
                <a:rPr lang="fr-FR" sz="1600" b="1" dirty="0">
                  <a:solidFill>
                    <a:schemeClr val="accent5">
                      <a:lumMod val="60000"/>
                      <a:lumOff val="40000"/>
                    </a:schemeClr>
                  </a:solidFill>
                </a:rPr>
                <a:t>2.99s</a:t>
              </a:r>
              <a:endParaRPr lang="en-US" sz="1600" b="1" dirty="0">
                <a:solidFill>
                  <a:schemeClr val="accent5">
                    <a:lumMod val="60000"/>
                    <a:lumOff val="40000"/>
                  </a:schemeClr>
                </a:solidFill>
              </a:endParaRPr>
            </a:p>
          </p:txBody>
        </p:sp>
        <p:sp>
          <p:nvSpPr>
            <p:cNvPr id="36" name="TextBox 35">
              <a:extLst>
                <a:ext uri="{FF2B5EF4-FFF2-40B4-BE49-F238E27FC236}">
                  <a16:creationId xmlns:a16="http://schemas.microsoft.com/office/drawing/2014/main" id="{219371BD-76A3-40A8-91E6-5DA1271354CE}"/>
                </a:ext>
              </a:extLst>
            </p:cNvPr>
            <p:cNvSpPr txBox="1"/>
            <p:nvPr/>
          </p:nvSpPr>
          <p:spPr>
            <a:xfrm>
              <a:off x="8999924" y="3624850"/>
              <a:ext cx="830655" cy="338554"/>
            </a:xfrm>
            <a:prstGeom prst="rect">
              <a:avLst/>
            </a:prstGeom>
            <a:noFill/>
          </p:spPr>
          <p:txBody>
            <a:bodyPr wrap="square" rtlCol="0">
              <a:spAutoFit/>
            </a:bodyPr>
            <a:lstStyle/>
            <a:p>
              <a:r>
                <a:rPr lang="fr-FR" sz="1600" b="1" dirty="0">
                  <a:solidFill>
                    <a:srgbClr val="E50019"/>
                  </a:solidFill>
                </a:rPr>
                <a:t>12.4µs</a:t>
              </a:r>
              <a:endParaRPr lang="en-US" sz="1600" b="1" dirty="0">
                <a:solidFill>
                  <a:srgbClr val="E50019"/>
                </a:solidFill>
              </a:endParaRPr>
            </a:p>
          </p:txBody>
        </p:sp>
        <p:sp>
          <p:nvSpPr>
            <p:cNvPr id="37" name="TextBox 36">
              <a:extLst>
                <a:ext uri="{FF2B5EF4-FFF2-40B4-BE49-F238E27FC236}">
                  <a16:creationId xmlns:a16="http://schemas.microsoft.com/office/drawing/2014/main" id="{36ECD474-C479-4286-BBFA-4E0627493D70}"/>
                </a:ext>
              </a:extLst>
            </p:cNvPr>
            <p:cNvSpPr txBox="1"/>
            <p:nvPr/>
          </p:nvSpPr>
          <p:spPr>
            <a:xfrm>
              <a:off x="6862742" y="3060764"/>
              <a:ext cx="830655" cy="338554"/>
            </a:xfrm>
            <a:prstGeom prst="rect">
              <a:avLst/>
            </a:prstGeom>
            <a:noFill/>
          </p:spPr>
          <p:txBody>
            <a:bodyPr wrap="square" rtlCol="0">
              <a:spAutoFit/>
            </a:bodyPr>
            <a:lstStyle/>
            <a:p>
              <a:r>
                <a:rPr lang="fr-FR" sz="1600" dirty="0"/>
                <a:t>7.1s</a:t>
              </a:r>
              <a:endParaRPr lang="en-US" sz="1600" dirty="0"/>
            </a:p>
          </p:txBody>
        </p:sp>
        <p:cxnSp>
          <p:nvCxnSpPr>
            <p:cNvPr id="38" name="Straight Arrow Connector 37">
              <a:extLst>
                <a:ext uri="{FF2B5EF4-FFF2-40B4-BE49-F238E27FC236}">
                  <a16:creationId xmlns:a16="http://schemas.microsoft.com/office/drawing/2014/main" id="{C77629C5-F4A3-48C2-A41F-6E484A4B4782}"/>
                </a:ext>
              </a:extLst>
            </p:cNvPr>
            <p:cNvCxnSpPr>
              <a:cxnSpLocks/>
            </p:cNvCxnSpPr>
            <p:nvPr/>
          </p:nvCxnSpPr>
          <p:spPr>
            <a:xfrm>
              <a:off x="8317219" y="4087771"/>
              <a:ext cx="0" cy="41429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398139F4-6B7B-464A-BB54-F85B8EC27195}"/>
                </a:ext>
              </a:extLst>
            </p:cNvPr>
            <p:cNvCxnSpPr>
              <a:cxnSpLocks/>
            </p:cNvCxnSpPr>
            <p:nvPr/>
          </p:nvCxnSpPr>
          <p:spPr>
            <a:xfrm>
              <a:off x="8317219" y="4538727"/>
              <a:ext cx="0" cy="55040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59C7C1D1-4676-491B-972C-6550894E57E1}"/>
                </a:ext>
              </a:extLst>
            </p:cNvPr>
            <p:cNvCxnSpPr/>
            <p:nvPr/>
          </p:nvCxnSpPr>
          <p:spPr>
            <a:xfrm>
              <a:off x="8000593" y="5147111"/>
              <a:ext cx="1762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3FB22BD-DE63-412F-BB07-AFEAA623D470}"/>
                </a:ext>
              </a:extLst>
            </p:cNvPr>
            <p:cNvCxnSpPr/>
            <p:nvPr/>
          </p:nvCxnSpPr>
          <p:spPr>
            <a:xfrm>
              <a:off x="7960270" y="4087771"/>
              <a:ext cx="17621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3DF9ABB-66E4-42C2-9893-4BF7C3004490}"/>
                </a:ext>
              </a:extLst>
            </p:cNvPr>
            <p:cNvCxnSpPr>
              <a:cxnSpLocks/>
            </p:cNvCxnSpPr>
            <p:nvPr/>
          </p:nvCxnSpPr>
          <p:spPr>
            <a:xfrm>
              <a:off x="7960270" y="4529551"/>
              <a:ext cx="6445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A6A7047-A540-4E72-9F43-D3DDE06C83B5}"/>
                </a:ext>
              </a:extLst>
            </p:cNvPr>
            <p:cNvCxnSpPr>
              <a:cxnSpLocks/>
            </p:cNvCxnSpPr>
            <p:nvPr/>
          </p:nvCxnSpPr>
          <p:spPr>
            <a:xfrm>
              <a:off x="8960686" y="4117681"/>
              <a:ext cx="0" cy="103720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56A58D1-7D5E-4FA7-8B6D-3ED3ABDD0745}"/>
                </a:ext>
              </a:extLst>
            </p:cNvPr>
            <p:cNvCxnSpPr>
              <a:cxnSpLocks/>
            </p:cNvCxnSpPr>
            <p:nvPr/>
          </p:nvCxnSpPr>
          <p:spPr>
            <a:xfrm>
              <a:off x="9543162" y="4087771"/>
              <a:ext cx="0" cy="122929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628321AC-4B21-45F4-9370-50324DAC7110}"/>
                </a:ext>
              </a:extLst>
            </p:cNvPr>
            <p:cNvSpPr txBox="1"/>
            <p:nvPr/>
          </p:nvSpPr>
          <p:spPr>
            <a:xfrm>
              <a:off x="8279352" y="4179821"/>
              <a:ext cx="915542" cy="400110"/>
            </a:xfrm>
            <a:prstGeom prst="rect">
              <a:avLst/>
            </a:prstGeom>
            <a:noFill/>
          </p:spPr>
          <p:txBody>
            <a:bodyPr wrap="square" rtlCol="0">
              <a:spAutoFit/>
            </a:bodyPr>
            <a:lstStyle/>
            <a:p>
              <a:r>
                <a:rPr lang="fr-FR" sz="1100" dirty="0"/>
                <a:t>185keV </a:t>
              </a:r>
              <a:r>
                <a:rPr lang="fr-FR" sz="900" dirty="0"/>
                <a:t>40(5)</a:t>
              </a:r>
              <a:endParaRPr lang="en-US" sz="1100" dirty="0"/>
            </a:p>
          </p:txBody>
        </p:sp>
        <p:sp>
          <p:nvSpPr>
            <p:cNvPr id="52" name="TextBox 51">
              <a:extLst>
                <a:ext uri="{FF2B5EF4-FFF2-40B4-BE49-F238E27FC236}">
                  <a16:creationId xmlns:a16="http://schemas.microsoft.com/office/drawing/2014/main" id="{B9C97DD1-450C-412C-AB7A-F4BEC6430CD2}"/>
                </a:ext>
              </a:extLst>
            </p:cNvPr>
            <p:cNvSpPr txBox="1"/>
            <p:nvPr/>
          </p:nvSpPr>
          <p:spPr>
            <a:xfrm>
              <a:off x="8290945" y="4713865"/>
              <a:ext cx="748786" cy="400110"/>
            </a:xfrm>
            <a:prstGeom prst="rect">
              <a:avLst/>
            </a:prstGeom>
            <a:noFill/>
          </p:spPr>
          <p:txBody>
            <a:bodyPr wrap="square" rtlCol="0">
              <a:spAutoFit/>
            </a:bodyPr>
            <a:lstStyle/>
            <a:p>
              <a:r>
                <a:rPr lang="fr-FR" sz="1100" dirty="0"/>
                <a:t>173keV </a:t>
              </a:r>
              <a:r>
                <a:rPr lang="fr-FR" sz="900" dirty="0"/>
                <a:t>39(5)</a:t>
              </a:r>
              <a:endParaRPr lang="en-US" sz="1100" dirty="0"/>
            </a:p>
          </p:txBody>
        </p:sp>
        <p:sp>
          <p:nvSpPr>
            <p:cNvPr id="53" name="TextBox 52">
              <a:extLst>
                <a:ext uri="{FF2B5EF4-FFF2-40B4-BE49-F238E27FC236}">
                  <a16:creationId xmlns:a16="http://schemas.microsoft.com/office/drawing/2014/main" id="{876C1529-CE3D-4266-8244-49230491C607}"/>
                </a:ext>
              </a:extLst>
            </p:cNvPr>
            <p:cNvSpPr txBox="1"/>
            <p:nvPr/>
          </p:nvSpPr>
          <p:spPr>
            <a:xfrm>
              <a:off x="8921560" y="4484342"/>
              <a:ext cx="703783" cy="400110"/>
            </a:xfrm>
            <a:prstGeom prst="rect">
              <a:avLst/>
            </a:prstGeom>
            <a:noFill/>
          </p:spPr>
          <p:txBody>
            <a:bodyPr wrap="square" rtlCol="0">
              <a:spAutoFit/>
            </a:bodyPr>
            <a:lstStyle/>
            <a:p>
              <a:r>
                <a:rPr lang="fr-FR" sz="1100" dirty="0"/>
                <a:t>358keV </a:t>
              </a:r>
              <a:r>
                <a:rPr lang="fr-FR" sz="900" dirty="0"/>
                <a:t>32(5)</a:t>
              </a:r>
              <a:endParaRPr lang="en-US" sz="1100" dirty="0"/>
            </a:p>
          </p:txBody>
        </p:sp>
        <p:sp>
          <p:nvSpPr>
            <p:cNvPr id="54" name="TextBox 53">
              <a:extLst>
                <a:ext uri="{FF2B5EF4-FFF2-40B4-BE49-F238E27FC236}">
                  <a16:creationId xmlns:a16="http://schemas.microsoft.com/office/drawing/2014/main" id="{77376909-CBB8-4AEC-83E0-E6F925BD811F}"/>
                </a:ext>
              </a:extLst>
            </p:cNvPr>
            <p:cNvSpPr txBox="1"/>
            <p:nvPr/>
          </p:nvSpPr>
          <p:spPr>
            <a:xfrm>
              <a:off x="9511659" y="4484122"/>
              <a:ext cx="716808" cy="400110"/>
            </a:xfrm>
            <a:prstGeom prst="rect">
              <a:avLst/>
            </a:prstGeom>
            <a:noFill/>
          </p:spPr>
          <p:txBody>
            <a:bodyPr wrap="square" rtlCol="0">
              <a:spAutoFit/>
            </a:bodyPr>
            <a:lstStyle/>
            <a:p>
              <a:r>
                <a:rPr lang="fr-FR" sz="1100" dirty="0"/>
                <a:t>392keV</a:t>
              </a:r>
            </a:p>
            <a:p>
              <a:r>
                <a:rPr lang="fr-FR" sz="900" dirty="0"/>
                <a:t>24(6)</a:t>
              </a:r>
              <a:endParaRPr lang="en-US" sz="900" dirty="0"/>
            </a:p>
          </p:txBody>
        </p:sp>
        <p:sp>
          <p:nvSpPr>
            <p:cNvPr id="55" name="TextBox 54">
              <a:extLst>
                <a:ext uri="{FF2B5EF4-FFF2-40B4-BE49-F238E27FC236}">
                  <a16:creationId xmlns:a16="http://schemas.microsoft.com/office/drawing/2014/main" id="{B7E528F4-D3DD-418A-A6BF-B93647076B45}"/>
                </a:ext>
              </a:extLst>
            </p:cNvPr>
            <p:cNvSpPr txBox="1"/>
            <p:nvPr/>
          </p:nvSpPr>
          <p:spPr>
            <a:xfrm>
              <a:off x="7609217" y="5844421"/>
              <a:ext cx="561023" cy="338554"/>
            </a:xfrm>
            <a:prstGeom prst="rect">
              <a:avLst/>
            </a:prstGeom>
            <a:noFill/>
          </p:spPr>
          <p:txBody>
            <a:bodyPr wrap="square" rtlCol="0">
              <a:spAutoFit/>
            </a:bodyPr>
            <a:lstStyle/>
            <a:p>
              <a:r>
                <a:rPr lang="fr-FR" sz="1600" dirty="0"/>
                <a:t>0</a:t>
              </a:r>
              <a:endParaRPr lang="en-US" sz="1600" dirty="0"/>
            </a:p>
          </p:txBody>
        </p:sp>
        <p:cxnSp>
          <p:nvCxnSpPr>
            <p:cNvPr id="57" name="Straight Arrow Connector 56">
              <a:extLst>
                <a:ext uri="{FF2B5EF4-FFF2-40B4-BE49-F238E27FC236}">
                  <a16:creationId xmlns:a16="http://schemas.microsoft.com/office/drawing/2014/main" id="{38135097-69C2-44A2-B441-E83C7ADD6210}"/>
                </a:ext>
              </a:extLst>
            </p:cNvPr>
            <p:cNvCxnSpPr>
              <a:cxnSpLocks/>
            </p:cNvCxnSpPr>
            <p:nvPr/>
          </p:nvCxnSpPr>
          <p:spPr>
            <a:xfrm>
              <a:off x="8630452" y="3950573"/>
              <a:ext cx="0" cy="137198"/>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780B055-76B8-4B01-A9A8-2F7EA0CE3F7E}"/>
                </a:ext>
              </a:extLst>
            </p:cNvPr>
            <p:cNvCxnSpPr/>
            <p:nvPr/>
          </p:nvCxnSpPr>
          <p:spPr>
            <a:xfrm>
              <a:off x="7960270" y="3933823"/>
              <a:ext cx="1762125" cy="0"/>
            </a:xfrm>
            <a:prstGeom prst="line">
              <a:avLst/>
            </a:prstGeom>
            <a:ln w="57150">
              <a:solidFill>
                <a:srgbClr val="E5001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172905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5" name="Straight Connector 54">
            <a:extLst>
              <a:ext uri="{FF2B5EF4-FFF2-40B4-BE49-F238E27FC236}">
                <a16:creationId xmlns:a16="http://schemas.microsoft.com/office/drawing/2014/main" id="{917FAD19-90D7-4D41-98E2-FC32382B8631}"/>
              </a:ext>
            </a:extLst>
          </p:cNvPr>
          <p:cNvCxnSpPr>
            <a:cxnSpLocks/>
          </p:cNvCxnSpPr>
          <p:nvPr/>
        </p:nvCxnSpPr>
        <p:spPr>
          <a:xfrm flipH="1" flipV="1">
            <a:off x="11199874" y="5193998"/>
            <a:ext cx="922874" cy="1664002"/>
          </a:xfrm>
          <a:prstGeom prst="line">
            <a:avLst/>
          </a:prstGeom>
          <a:ln w="19050">
            <a:prstDash val="lgDashDot"/>
          </a:ln>
        </p:spPr>
        <p:style>
          <a:lnRef idx="1">
            <a:schemeClr val="accent1"/>
          </a:lnRef>
          <a:fillRef idx="0">
            <a:schemeClr val="accent1"/>
          </a:fillRef>
          <a:effectRef idx="0">
            <a:schemeClr val="accent1"/>
          </a:effectRef>
          <a:fontRef idx="minor">
            <a:schemeClr val="tx1"/>
          </a:fontRef>
        </p:style>
      </p:cxnSp>
      <p:sp>
        <p:nvSpPr>
          <p:cNvPr id="53" name="Parallelogram 52">
            <a:extLst>
              <a:ext uri="{FF2B5EF4-FFF2-40B4-BE49-F238E27FC236}">
                <a16:creationId xmlns:a16="http://schemas.microsoft.com/office/drawing/2014/main" id="{97D6C237-7F9B-45A5-AEAC-5488A39B1083}"/>
              </a:ext>
            </a:extLst>
          </p:cNvPr>
          <p:cNvSpPr/>
          <p:nvPr/>
        </p:nvSpPr>
        <p:spPr>
          <a:xfrm rot="10276252">
            <a:off x="8393044" y="2812288"/>
            <a:ext cx="538793" cy="802498"/>
          </a:xfrm>
          <a:prstGeom prst="parallelogram">
            <a:avLst/>
          </a:prstGeom>
          <a:noFill/>
          <a:ln w="381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lIns="144000" tIns="108000" rIns="144000" bIns="144000" rtlCol="0" anchor="ctr">
            <a:spAutoFit/>
          </a:bodyPr>
          <a:lstStyle/>
          <a:p>
            <a:pPr algn="ctr"/>
            <a:endParaRPr lang="fr-FR" dirty="0"/>
          </a:p>
        </p:txBody>
      </p:sp>
      <p:sp>
        <p:nvSpPr>
          <p:cNvPr id="52" name="Parallelogram 51">
            <a:extLst>
              <a:ext uri="{FF2B5EF4-FFF2-40B4-BE49-F238E27FC236}">
                <a16:creationId xmlns:a16="http://schemas.microsoft.com/office/drawing/2014/main" id="{5316D3E6-BC89-4754-BDB9-2D37383B4AA8}"/>
              </a:ext>
            </a:extLst>
          </p:cNvPr>
          <p:cNvSpPr/>
          <p:nvPr/>
        </p:nvSpPr>
        <p:spPr>
          <a:xfrm rot="10276252">
            <a:off x="8398421" y="3728064"/>
            <a:ext cx="538793" cy="802498"/>
          </a:xfrm>
          <a:prstGeom prst="parallelogram">
            <a:avLst/>
          </a:prstGeom>
          <a:noFill/>
          <a:ln w="381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lIns="144000" tIns="108000" rIns="144000" bIns="144000" rtlCol="0" anchor="ctr">
            <a:spAutoFit/>
          </a:bodyPr>
          <a:lstStyle/>
          <a:p>
            <a:pPr algn="ctr"/>
            <a:endParaRPr lang="fr-FR" dirty="0"/>
          </a:p>
        </p:txBody>
      </p:sp>
      <p:pic>
        <p:nvPicPr>
          <p:cNvPr id="44" name="Image 6" descr="lohengrin-new.png">
            <a:extLst>
              <a:ext uri="{FF2B5EF4-FFF2-40B4-BE49-F238E27FC236}">
                <a16:creationId xmlns:a16="http://schemas.microsoft.com/office/drawing/2014/main" id="{28CEEEA4-5513-45BA-A2D9-286DCFF81380}"/>
              </a:ext>
            </a:extLst>
          </p:cNvPr>
          <p:cNvPicPr>
            <a:picLocks noChangeAspect="1"/>
          </p:cNvPicPr>
          <p:nvPr/>
        </p:nvPicPr>
        <p:blipFill>
          <a:blip r:embed="rId3" cstate="print"/>
          <a:stretch>
            <a:fillRect/>
          </a:stretch>
        </p:blipFill>
        <p:spPr>
          <a:xfrm>
            <a:off x="195544" y="3946868"/>
            <a:ext cx="5571702" cy="2340902"/>
          </a:xfrm>
          <a:prstGeom prst="rect">
            <a:avLst/>
          </a:prstGeom>
        </p:spPr>
      </p:pic>
      <p:pic>
        <p:nvPicPr>
          <p:cNvPr id="45" name="Image 5">
            <a:extLst>
              <a:ext uri="{FF2B5EF4-FFF2-40B4-BE49-F238E27FC236}">
                <a16:creationId xmlns:a16="http://schemas.microsoft.com/office/drawing/2014/main" id="{AB4CCB13-E49B-40E3-85EC-1E81ED251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flipH="1">
            <a:off x="715448" y="843114"/>
            <a:ext cx="4558995" cy="3103754"/>
          </a:xfrm>
          <a:prstGeom prst="rect">
            <a:avLst/>
          </a:prstGeom>
        </p:spPr>
      </p:pic>
      <p:sp>
        <p:nvSpPr>
          <p:cNvPr id="46" name="TextBox 45">
            <a:extLst>
              <a:ext uri="{FF2B5EF4-FFF2-40B4-BE49-F238E27FC236}">
                <a16:creationId xmlns:a16="http://schemas.microsoft.com/office/drawing/2014/main" id="{E132F88B-CC07-4D25-9D2E-2FFDADEC5A8B}"/>
              </a:ext>
            </a:extLst>
          </p:cNvPr>
          <p:cNvSpPr txBox="1"/>
          <p:nvPr/>
        </p:nvSpPr>
        <p:spPr>
          <a:xfrm>
            <a:off x="748524" y="6211747"/>
            <a:ext cx="8362154" cy="276999"/>
          </a:xfrm>
          <a:prstGeom prst="rect">
            <a:avLst/>
          </a:prstGeom>
          <a:noFill/>
        </p:spPr>
        <p:txBody>
          <a:bodyPr wrap="square">
            <a:spAutoFit/>
          </a:bodyPr>
          <a:lstStyle/>
          <a:p>
            <a:r>
              <a:rPr lang="en-US" sz="1200" i="1" dirty="0"/>
              <a:t>Study opportunities with the LOHENGRIN fission fragment separator</a:t>
            </a:r>
            <a:r>
              <a:rPr lang="en-US" sz="1200" dirty="0"/>
              <a:t>, Jean Michel </a:t>
            </a:r>
            <a:r>
              <a:rPr lang="en-US" sz="1200" dirty="0" err="1"/>
              <a:t>Daugas</a:t>
            </a:r>
            <a:r>
              <a:rPr lang="en-US" sz="1200" dirty="0"/>
              <a:t>, Session 9</a:t>
            </a:r>
          </a:p>
        </p:txBody>
      </p:sp>
      <p:cxnSp>
        <p:nvCxnSpPr>
          <p:cNvPr id="88" name="Straight Arrow Connector 87"/>
          <p:cNvCxnSpPr/>
          <p:nvPr/>
        </p:nvCxnSpPr>
        <p:spPr>
          <a:xfrm flipH="1" flipV="1">
            <a:off x="8657119" y="4058033"/>
            <a:ext cx="5988" cy="1084119"/>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8647425" y="4414080"/>
            <a:ext cx="1148133" cy="757804"/>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1" name="Parallelogram 50"/>
          <p:cNvSpPr/>
          <p:nvPr/>
        </p:nvSpPr>
        <p:spPr>
          <a:xfrm rot="10540903">
            <a:off x="8151389" y="4917086"/>
            <a:ext cx="202331" cy="696720"/>
          </a:xfrm>
          <a:prstGeom prst="parallelogram">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cxnSp>
        <p:nvCxnSpPr>
          <p:cNvPr id="57" name="Straight Connector 56"/>
          <p:cNvCxnSpPr>
            <a:cxnSpLocks/>
            <a:endCxn id="12" idx="4"/>
          </p:cNvCxnSpPr>
          <p:nvPr/>
        </p:nvCxnSpPr>
        <p:spPr>
          <a:xfrm>
            <a:off x="5870598" y="5102441"/>
            <a:ext cx="5329275" cy="41609"/>
          </a:xfrm>
          <a:prstGeom prst="line">
            <a:avLst/>
          </a:prstGeom>
          <a:ln w="19050">
            <a:prstDash val="lgDashDot"/>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66</a:t>
            </a:fld>
            <a:endParaRPr lang="fr-FR"/>
          </a:p>
        </p:txBody>
      </p:sp>
      <p:sp>
        <p:nvSpPr>
          <p:cNvPr id="5" name="Title 4"/>
          <p:cNvSpPr>
            <a:spLocks noGrp="1"/>
          </p:cNvSpPr>
          <p:nvPr>
            <p:ph type="title"/>
          </p:nvPr>
        </p:nvSpPr>
        <p:spPr>
          <a:xfrm>
            <a:off x="731838" y="314036"/>
            <a:ext cx="11044830" cy="871827"/>
          </a:xfrm>
        </p:spPr>
        <p:txBody>
          <a:bodyPr>
            <a:normAutofit fontScale="90000"/>
          </a:bodyPr>
          <a:lstStyle/>
          <a:p>
            <a:r>
              <a:rPr lang="fr-FR" b="1" dirty="0" err="1"/>
              <a:t>Experimental</a:t>
            </a:r>
            <a:r>
              <a:rPr lang="fr-FR" b="1" dirty="0"/>
              <a:t> setup of </a:t>
            </a:r>
            <a:r>
              <a:rPr lang="en-US" b="1" dirty="0"/>
              <a:t>LOHENGRIN</a:t>
            </a:r>
            <a:r>
              <a:rPr lang="fr-FR" b="1" dirty="0"/>
              <a:t> </a:t>
            </a:r>
            <a:r>
              <a:rPr lang="fr-FR" b="1" dirty="0" err="1"/>
              <a:t>spectrometer</a:t>
            </a:r>
            <a:r>
              <a:rPr lang="fr-FR" b="1" dirty="0"/>
              <a:t> in ILL</a:t>
            </a:r>
            <a:br>
              <a:rPr lang="fr-FR" b="1" dirty="0"/>
            </a:br>
            <a:endParaRPr lang="fr-FR" b="1" dirty="0"/>
          </a:p>
        </p:txBody>
      </p:sp>
      <p:cxnSp>
        <p:nvCxnSpPr>
          <p:cNvPr id="10" name="Straight Connector 9"/>
          <p:cNvCxnSpPr/>
          <p:nvPr/>
        </p:nvCxnSpPr>
        <p:spPr>
          <a:xfrm flipV="1">
            <a:off x="5783633" y="4462396"/>
            <a:ext cx="470620" cy="339059"/>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0" idx="0"/>
          </p:cNvCxnSpPr>
          <p:nvPr/>
        </p:nvCxnSpPr>
        <p:spPr>
          <a:xfrm>
            <a:off x="5769607" y="5489522"/>
            <a:ext cx="509514" cy="234625"/>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254253" y="4454790"/>
            <a:ext cx="1168523" cy="7608"/>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79122" y="5724553"/>
            <a:ext cx="1143654" cy="3217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31" idx="4"/>
          </p:cNvCxnSpPr>
          <p:nvPr/>
        </p:nvCxnSpPr>
        <p:spPr>
          <a:xfrm>
            <a:off x="7422776" y="4454790"/>
            <a:ext cx="1130391" cy="250334"/>
          </a:xfrm>
          <a:prstGeom prst="line">
            <a:avLst/>
          </a:prstGeom>
          <a:ln w="19050">
            <a:solidFill>
              <a:srgbClr val="4F9BA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7414252" y="5380569"/>
            <a:ext cx="1165795" cy="376157"/>
          </a:xfrm>
          <a:prstGeom prst="line">
            <a:avLst/>
          </a:prstGeom>
          <a:ln w="19050">
            <a:solidFill>
              <a:srgbClr val="4F9BAA"/>
            </a:solidFill>
          </a:ln>
        </p:spPr>
        <p:style>
          <a:lnRef idx="1">
            <a:schemeClr val="accent1"/>
          </a:lnRef>
          <a:fillRef idx="0">
            <a:schemeClr val="accent1"/>
          </a:fillRef>
          <a:effectRef idx="0">
            <a:schemeClr val="accent1"/>
          </a:effectRef>
          <a:fontRef idx="minor">
            <a:schemeClr val="tx1"/>
          </a:fontRef>
        </p:style>
      </p:cxnSp>
      <p:sp>
        <p:nvSpPr>
          <p:cNvPr id="30" name="Parallelogram 29"/>
          <p:cNvSpPr/>
          <p:nvPr/>
        </p:nvSpPr>
        <p:spPr>
          <a:xfrm rot="10540903">
            <a:off x="5642212" y="4793791"/>
            <a:ext cx="202331" cy="696720"/>
          </a:xfrm>
          <a:prstGeom prst="parallelogram">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31" name="Parallelogram 30"/>
          <p:cNvSpPr/>
          <p:nvPr/>
        </p:nvSpPr>
        <p:spPr>
          <a:xfrm rot="10540903">
            <a:off x="8478232" y="4704135"/>
            <a:ext cx="202331" cy="696720"/>
          </a:xfrm>
          <a:prstGeom prst="parallelogram">
            <a:avLst/>
          </a:prstGeom>
          <a:solidFill>
            <a:srgbClr val="4F9BAA"/>
          </a:solidFill>
          <a:ln>
            <a:solidFill>
              <a:srgbClr val="4F9BAA"/>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cxnSp>
        <p:nvCxnSpPr>
          <p:cNvPr id="38" name="Straight Connector 37"/>
          <p:cNvCxnSpPr>
            <a:endCxn id="42" idx="3"/>
          </p:cNvCxnSpPr>
          <p:nvPr/>
        </p:nvCxnSpPr>
        <p:spPr>
          <a:xfrm>
            <a:off x="7397907" y="4452452"/>
            <a:ext cx="1340532" cy="206616"/>
          </a:xfrm>
          <a:prstGeom prst="line">
            <a:avLst/>
          </a:prstGeom>
          <a:ln w="19050">
            <a:solidFill>
              <a:srgbClr val="91CFE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420868" y="5347896"/>
            <a:ext cx="1387849" cy="405381"/>
          </a:xfrm>
          <a:prstGeom prst="line">
            <a:avLst/>
          </a:prstGeom>
          <a:ln w="19050">
            <a:solidFill>
              <a:srgbClr val="91CFE4"/>
            </a:solidFill>
          </a:ln>
        </p:spPr>
        <p:style>
          <a:lnRef idx="1">
            <a:schemeClr val="accent1"/>
          </a:lnRef>
          <a:fillRef idx="0">
            <a:schemeClr val="accent1"/>
          </a:fillRef>
          <a:effectRef idx="0">
            <a:schemeClr val="accent1"/>
          </a:effectRef>
          <a:fontRef idx="minor">
            <a:schemeClr val="tx1"/>
          </a:fontRef>
        </p:style>
      </p:cxnSp>
      <p:sp>
        <p:nvSpPr>
          <p:cNvPr id="42" name="Parallelogram 41"/>
          <p:cNvSpPr/>
          <p:nvPr/>
        </p:nvSpPr>
        <p:spPr>
          <a:xfrm rot="10540903">
            <a:off x="8638284" y="4659983"/>
            <a:ext cx="202331" cy="696720"/>
          </a:xfrm>
          <a:prstGeom prst="parallelogram">
            <a:avLst/>
          </a:prstGeom>
          <a:solidFill>
            <a:srgbClr val="91CFE4"/>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49" name="Parallelogram 48"/>
          <p:cNvSpPr/>
          <p:nvPr/>
        </p:nvSpPr>
        <p:spPr>
          <a:xfrm rot="10540903">
            <a:off x="9236915" y="4349145"/>
            <a:ext cx="202331" cy="696720"/>
          </a:xfrm>
          <a:prstGeom prst="parallelogram">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50" name="Parallelogram 49"/>
          <p:cNvSpPr/>
          <p:nvPr/>
        </p:nvSpPr>
        <p:spPr>
          <a:xfrm rot="10540903">
            <a:off x="9007154" y="4439180"/>
            <a:ext cx="202331" cy="696720"/>
          </a:xfrm>
          <a:prstGeom prst="parallelogram">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cxnSp>
        <p:nvCxnSpPr>
          <p:cNvPr id="60" name="Straight Arrow Connector 59"/>
          <p:cNvCxnSpPr/>
          <p:nvPr/>
        </p:nvCxnSpPr>
        <p:spPr>
          <a:xfrm>
            <a:off x="7422776" y="4021077"/>
            <a:ext cx="0" cy="2121671"/>
          </a:xfrm>
          <a:prstGeom prst="straightConnector1">
            <a:avLst/>
          </a:prstGeom>
          <a:ln w="190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266687" y="4021077"/>
            <a:ext cx="0" cy="2071183"/>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73" name="Parallelogram 72"/>
          <p:cNvSpPr/>
          <p:nvPr/>
        </p:nvSpPr>
        <p:spPr>
          <a:xfrm rot="10276252">
            <a:off x="8387723" y="4650252"/>
            <a:ext cx="538793" cy="802498"/>
          </a:xfrm>
          <a:prstGeom prst="parallelogram">
            <a:avLst/>
          </a:prstGeom>
          <a:noFill/>
          <a:ln w="38100">
            <a:solidFill>
              <a:srgbClr val="E50019"/>
            </a:solidFill>
          </a:ln>
        </p:spPr>
        <p:style>
          <a:lnRef idx="2">
            <a:schemeClr val="accent6"/>
          </a:lnRef>
          <a:fillRef idx="1">
            <a:schemeClr val="lt1"/>
          </a:fillRef>
          <a:effectRef idx="0">
            <a:schemeClr val="accent6"/>
          </a:effectRef>
          <a:fontRef idx="minor">
            <a:schemeClr val="dk1"/>
          </a:fontRef>
        </p:style>
        <p:txBody>
          <a:bodyPr lIns="144000" tIns="108000" rIns="144000" bIns="144000" rtlCol="0" anchor="ctr">
            <a:spAutoFit/>
          </a:bodyPr>
          <a:lstStyle/>
          <a:p>
            <a:pPr algn="ctr"/>
            <a:endParaRPr lang="fr-FR" dirty="0"/>
          </a:p>
        </p:txBody>
      </p:sp>
      <p:cxnSp>
        <p:nvCxnSpPr>
          <p:cNvPr id="79" name="Straight Arrow Connector 78"/>
          <p:cNvCxnSpPr>
            <a:cxnSpLocks/>
          </p:cNvCxnSpPr>
          <p:nvPr/>
        </p:nvCxnSpPr>
        <p:spPr>
          <a:xfrm flipV="1">
            <a:off x="8989612" y="4653355"/>
            <a:ext cx="1683563" cy="1091632"/>
          </a:xfrm>
          <a:prstGeom prst="straightConnector1">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p:cNvSpPr/>
              <p:nvPr/>
            </p:nvSpPr>
            <p:spPr>
              <a:xfrm>
                <a:off x="6030276" y="3644127"/>
                <a:ext cx="493212" cy="6799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dirty="0" smtClean="0">
                              <a:solidFill>
                                <a:srgbClr val="002060"/>
                              </a:solidFill>
                              <a:latin typeface="Cambria Math" panose="02040503050406030204" pitchFamily="18" charset="0"/>
                            </a:rPr>
                          </m:ctrlPr>
                        </m:accPr>
                        <m:e>
                          <m:r>
                            <a:rPr lang="fr-FR" b="1" i="0" dirty="0">
                              <a:solidFill>
                                <a:srgbClr val="002060"/>
                              </a:solidFill>
                              <a:latin typeface="Cambria Math" panose="02040503050406030204" pitchFamily="18" charset="0"/>
                            </a:rPr>
                            <m:t>𝐁</m:t>
                          </m:r>
                        </m:e>
                      </m:acc>
                    </m:oMath>
                  </m:oMathPara>
                </a14:m>
                <a:endParaRPr lang="en-US" dirty="0">
                  <a:solidFill>
                    <a:srgbClr val="002060"/>
                  </a:solidFill>
                </a:endParaRPr>
              </a:p>
              <a:p>
                <a:pPr lvl="0"/>
                <a:endParaRPr lang="en-US" dirty="0">
                  <a:solidFill>
                    <a:srgbClr val="002060"/>
                  </a:solidFill>
                </a:endParaRPr>
              </a:p>
            </p:txBody>
          </p:sp>
        </mc:Choice>
        <mc:Fallback xmlns="">
          <p:sp>
            <p:nvSpPr>
              <p:cNvPr id="90" name="Rectangle 89"/>
              <p:cNvSpPr>
                <a:spLocks noRot="1" noChangeAspect="1" noMove="1" noResize="1" noEditPoints="1" noAdjustHandles="1" noChangeArrowheads="1" noChangeShapeType="1" noTextEdit="1"/>
              </p:cNvSpPr>
              <p:nvPr/>
            </p:nvSpPr>
            <p:spPr>
              <a:xfrm>
                <a:off x="6030276" y="3644127"/>
                <a:ext cx="493212" cy="67993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p:cNvSpPr/>
              <p:nvPr/>
            </p:nvSpPr>
            <p:spPr>
              <a:xfrm>
                <a:off x="7231982" y="3677421"/>
                <a:ext cx="399468" cy="402931"/>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acc>
                        <m:accPr>
                          <m:chr m:val="⃗"/>
                          <m:ctrlPr>
                            <a:rPr lang="en-US" i="1" smtClean="0">
                              <a:solidFill>
                                <a:srgbClr val="002060"/>
                              </a:solidFill>
                              <a:latin typeface="Cambria Math" panose="02040503050406030204" pitchFamily="18" charset="0"/>
                            </a:rPr>
                          </m:ctrlPr>
                        </m:accPr>
                        <m:e>
                          <m:r>
                            <a:rPr lang="fr-FR" b="1" i="0">
                              <a:solidFill>
                                <a:srgbClr val="002060"/>
                              </a:solidFill>
                              <a:latin typeface="Cambria Math" panose="02040503050406030204" pitchFamily="18" charset="0"/>
                            </a:rPr>
                            <m:t>𝐄</m:t>
                          </m:r>
                        </m:e>
                      </m:acc>
                    </m:oMath>
                  </m:oMathPara>
                </a14:m>
                <a:endParaRPr lang="en-US" dirty="0">
                  <a:solidFill>
                    <a:srgbClr val="002060"/>
                  </a:solidFill>
                </a:endParaRPr>
              </a:p>
            </p:txBody>
          </p:sp>
        </mc:Choice>
        <mc:Fallback xmlns="">
          <p:sp>
            <p:nvSpPr>
              <p:cNvPr id="91" name="Rectangle 90"/>
              <p:cNvSpPr>
                <a:spLocks noRot="1" noChangeAspect="1" noMove="1" noResize="1" noEditPoints="1" noAdjustHandles="1" noChangeArrowheads="1" noChangeShapeType="1" noTextEdit="1"/>
              </p:cNvSpPr>
              <p:nvPr/>
            </p:nvSpPr>
            <p:spPr>
              <a:xfrm>
                <a:off x="7231982" y="3677421"/>
                <a:ext cx="399468" cy="4029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2" name="Rectangle 91"/>
              <p:cNvSpPr/>
              <p:nvPr/>
            </p:nvSpPr>
            <p:spPr>
              <a:xfrm>
                <a:off x="8252554" y="3621937"/>
                <a:ext cx="819775" cy="504241"/>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type m:val="skw"/>
                          <m:ctrlPr>
                            <a:rPr lang="fr-FR" b="1" i="1" smtClean="0">
                              <a:solidFill>
                                <a:srgbClr val="002060"/>
                              </a:solidFill>
                              <a:latin typeface="Cambria Math" panose="02040503050406030204" pitchFamily="18" charset="0"/>
                              <a:cs typeface="Poppins" panose="020B0604020202020204" charset="0"/>
                            </a:rPr>
                          </m:ctrlPr>
                        </m:fPr>
                        <m:num>
                          <m:sSub>
                            <m:sSubPr>
                              <m:ctrlPr>
                                <a:rPr lang="fr-FR" b="1" i="1">
                                  <a:solidFill>
                                    <a:srgbClr val="002060"/>
                                  </a:solidFill>
                                  <a:latin typeface="Cambria Math" panose="02040503050406030204" pitchFamily="18" charset="0"/>
                                  <a:cs typeface="Poppins" panose="020B0604020202020204" charset="0"/>
                                </a:rPr>
                              </m:ctrlPr>
                            </m:sSubPr>
                            <m:e>
                              <m:r>
                                <a:rPr lang="fr-FR" b="1" i="0">
                                  <a:solidFill>
                                    <a:srgbClr val="002060"/>
                                  </a:solidFill>
                                  <a:latin typeface="Cambria Math" panose="02040503050406030204" pitchFamily="18" charset="0"/>
                                  <a:cs typeface="Poppins" panose="020B0604020202020204" charset="0"/>
                                </a:rPr>
                                <m:t>𝐄</m:t>
                              </m:r>
                            </m:e>
                            <m:sub>
                              <m:r>
                                <a:rPr lang="fr-FR" b="1" i="0">
                                  <a:solidFill>
                                    <a:srgbClr val="002060"/>
                                  </a:solidFill>
                                  <a:latin typeface="Cambria Math" panose="02040503050406030204" pitchFamily="18" charset="0"/>
                                  <a:cs typeface="Poppins" panose="020B0604020202020204" charset="0"/>
                                </a:rPr>
                                <m:t>𝐊</m:t>
                              </m:r>
                            </m:sub>
                          </m:sSub>
                        </m:num>
                        <m:den>
                          <m:r>
                            <a:rPr lang="fr-FR" b="1" i="0">
                              <a:solidFill>
                                <a:srgbClr val="002060"/>
                              </a:solidFill>
                              <a:latin typeface="Cambria Math" panose="02040503050406030204" pitchFamily="18" charset="0"/>
                              <a:cs typeface="Poppins" panose="020B0604020202020204" charset="0"/>
                            </a:rPr>
                            <m:t>𝐪</m:t>
                          </m:r>
                          <m:r>
                            <a:rPr lang="fr-FR" b="1" i="0">
                              <a:solidFill>
                                <a:srgbClr val="002060"/>
                              </a:solidFill>
                              <a:latin typeface="Cambria Math" panose="02040503050406030204" pitchFamily="18" charset="0"/>
                              <a:cs typeface="Poppins" panose="020B0604020202020204" charset="0"/>
                            </a:rPr>
                            <m:t> </m:t>
                          </m:r>
                        </m:den>
                      </m:f>
                    </m:oMath>
                  </m:oMathPara>
                </a14:m>
                <a:endParaRPr lang="en-US" dirty="0">
                  <a:solidFill>
                    <a:srgbClr val="002060"/>
                  </a:solidFill>
                </a:endParaRPr>
              </a:p>
            </p:txBody>
          </p:sp>
        </mc:Choice>
        <mc:Fallback xmlns="">
          <p:sp>
            <p:nvSpPr>
              <p:cNvPr id="92" name="Rectangle 91"/>
              <p:cNvSpPr>
                <a:spLocks noRot="1" noChangeAspect="1" noMove="1" noResize="1" noEditPoints="1" noAdjustHandles="1" noChangeArrowheads="1" noChangeShapeType="1" noTextEdit="1"/>
              </p:cNvSpPr>
              <p:nvPr/>
            </p:nvSpPr>
            <p:spPr>
              <a:xfrm>
                <a:off x="8252554" y="3621937"/>
                <a:ext cx="819775" cy="504241"/>
              </a:xfrm>
              <a:prstGeom prst="rect">
                <a:avLst/>
              </a:prstGeom>
              <a:blipFill>
                <a:blip r:embed="rId7"/>
                <a:stretch>
                  <a:fillRect l="-17910" t="-101205" r="-70896" b="-162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p:cNvSpPr/>
              <p:nvPr/>
            </p:nvSpPr>
            <p:spPr>
              <a:xfrm>
                <a:off x="9612142" y="4065938"/>
                <a:ext cx="681982" cy="457946"/>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type m:val="skw"/>
                          <m:ctrlPr>
                            <a:rPr lang="fr-FR" b="1" i="1" smtClean="0">
                              <a:solidFill>
                                <a:srgbClr val="002060"/>
                              </a:solidFill>
                              <a:latin typeface="Cambria Math" panose="02040503050406030204" pitchFamily="18" charset="0"/>
                              <a:cs typeface="Poppins" panose="020B0604020202020204" charset="0"/>
                            </a:rPr>
                          </m:ctrlPr>
                        </m:fPr>
                        <m:num>
                          <m:r>
                            <a:rPr lang="fr-FR" b="1" i="0">
                              <a:solidFill>
                                <a:srgbClr val="002060"/>
                              </a:solidFill>
                              <a:latin typeface="Cambria Math" panose="02040503050406030204" pitchFamily="18" charset="0"/>
                              <a:cs typeface="Poppins" panose="020B0604020202020204" charset="0"/>
                            </a:rPr>
                            <m:t>𝐀</m:t>
                          </m:r>
                        </m:num>
                        <m:den>
                          <m:r>
                            <a:rPr lang="fr-FR" b="1" i="0">
                              <a:solidFill>
                                <a:srgbClr val="002060"/>
                              </a:solidFill>
                              <a:latin typeface="Cambria Math" panose="02040503050406030204" pitchFamily="18" charset="0"/>
                              <a:cs typeface="Poppins" panose="020B0604020202020204" charset="0"/>
                            </a:rPr>
                            <m:t>𝐪</m:t>
                          </m:r>
                          <m:r>
                            <a:rPr lang="fr-FR" b="1" i="0">
                              <a:solidFill>
                                <a:srgbClr val="002060"/>
                              </a:solidFill>
                              <a:latin typeface="Cambria Math" panose="02040503050406030204" pitchFamily="18" charset="0"/>
                              <a:cs typeface="Poppins" panose="020B0604020202020204" charset="0"/>
                            </a:rPr>
                            <m:t> </m:t>
                          </m:r>
                        </m:den>
                      </m:f>
                    </m:oMath>
                  </m:oMathPara>
                </a14:m>
                <a:endParaRPr lang="en-US" dirty="0">
                  <a:solidFill>
                    <a:srgbClr val="002060"/>
                  </a:solidFill>
                </a:endParaRPr>
              </a:p>
            </p:txBody>
          </p:sp>
        </mc:Choice>
        <mc:Fallback xmlns="">
          <p:sp>
            <p:nvSpPr>
              <p:cNvPr id="93" name="Rectangle 92"/>
              <p:cNvSpPr>
                <a:spLocks noRot="1" noChangeAspect="1" noMove="1" noResize="1" noEditPoints="1" noAdjustHandles="1" noChangeArrowheads="1" noChangeShapeType="1" noTextEdit="1"/>
              </p:cNvSpPr>
              <p:nvPr/>
            </p:nvSpPr>
            <p:spPr>
              <a:xfrm>
                <a:off x="9612142" y="4065938"/>
                <a:ext cx="681982" cy="457946"/>
              </a:xfrm>
              <a:prstGeom prst="rect">
                <a:avLst/>
              </a:prstGeom>
              <a:blipFill>
                <a:blip r:embed="rId8"/>
                <a:stretch>
                  <a:fillRect l="-39286" t="-118667" r="-86607" b="-184000"/>
                </a:stretch>
              </a:blipFill>
            </p:spPr>
            <p:txBody>
              <a:bodyPr/>
              <a:lstStyle/>
              <a:p>
                <a:r>
                  <a:rPr lang="en-US">
                    <a:noFill/>
                  </a:rPr>
                  <a:t> </a:t>
                </a:r>
              </a:p>
            </p:txBody>
          </p:sp>
        </mc:Fallback>
      </mc:AlternateContent>
      <p:sp>
        <p:nvSpPr>
          <p:cNvPr id="104" name="Freeform 103"/>
          <p:cNvSpPr/>
          <p:nvPr/>
        </p:nvSpPr>
        <p:spPr>
          <a:xfrm>
            <a:off x="9886225" y="4943783"/>
            <a:ext cx="492488" cy="213620"/>
          </a:xfrm>
          <a:custGeom>
            <a:avLst/>
            <a:gdLst>
              <a:gd name="connsiteX0" fmla="*/ 5345 w 492488"/>
              <a:gd name="connsiteY0" fmla="*/ 213620 h 213620"/>
              <a:gd name="connsiteX1" fmla="*/ 68956 w 492488"/>
              <a:gd name="connsiteY1" fmla="*/ 181815 h 213620"/>
              <a:gd name="connsiteX2" fmla="*/ 490375 w 492488"/>
              <a:gd name="connsiteY2" fmla="*/ 150010 h 213620"/>
              <a:gd name="connsiteX3" fmla="*/ 235933 w 492488"/>
              <a:gd name="connsiteY3" fmla="*/ 78448 h 213620"/>
              <a:gd name="connsiteX4" fmla="*/ 331349 w 492488"/>
              <a:gd name="connsiteY4" fmla="*/ 6886 h 213620"/>
              <a:gd name="connsiteX5" fmla="*/ 323397 w 492488"/>
              <a:gd name="connsiteY5" fmla="*/ 6886 h 2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488" h="213620">
                <a:moveTo>
                  <a:pt x="5345" y="213620"/>
                </a:moveTo>
                <a:cubicBezTo>
                  <a:pt x="-3269" y="203018"/>
                  <a:pt x="-11882" y="192417"/>
                  <a:pt x="68956" y="181815"/>
                </a:cubicBezTo>
                <a:cubicBezTo>
                  <a:pt x="149794" y="171213"/>
                  <a:pt x="462546" y="167238"/>
                  <a:pt x="490375" y="150010"/>
                </a:cubicBezTo>
                <a:cubicBezTo>
                  <a:pt x="518205" y="132782"/>
                  <a:pt x="262437" y="102302"/>
                  <a:pt x="235933" y="78448"/>
                </a:cubicBezTo>
                <a:cubicBezTo>
                  <a:pt x="209429" y="54594"/>
                  <a:pt x="316772" y="18813"/>
                  <a:pt x="331349" y="6886"/>
                </a:cubicBezTo>
                <a:cubicBezTo>
                  <a:pt x="345926" y="-5041"/>
                  <a:pt x="334661" y="922"/>
                  <a:pt x="323397" y="6886"/>
                </a:cubicBezTo>
              </a:path>
            </a:pathLst>
          </a:custGeom>
          <a:solidFill>
            <a:srgbClr val="91CFE4"/>
          </a:solidFill>
          <a:ln>
            <a:solidFill>
              <a:srgbClr val="00206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sp>
        <p:nvSpPr>
          <p:cNvPr id="105" name="Freeform 104"/>
          <p:cNvSpPr/>
          <p:nvPr/>
        </p:nvSpPr>
        <p:spPr>
          <a:xfrm>
            <a:off x="9742137" y="5050593"/>
            <a:ext cx="492488" cy="213620"/>
          </a:xfrm>
          <a:custGeom>
            <a:avLst/>
            <a:gdLst>
              <a:gd name="connsiteX0" fmla="*/ 5345 w 492488"/>
              <a:gd name="connsiteY0" fmla="*/ 213620 h 213620"/>
              <a:gd name="connsiteX1" fmla="*/ 68956 w 492488"/>
              <a:gd name="connsiteY1" fmla="*/ 181815 h 213620"/>
              <a:gd name="connsiteX2" fmla="*/ 490375 w 492488"/>
              <a:gd name="connsiteY2" fmla="*/ 150010 h 213620"/>
              <a:gd name="connsiteX3" fmla="*/ 235933 w 492488"/>
              <a:gd name="connsiteY3" fmla="*/ 78448 h 213620"/>
              <a:gd name="connsiteX4" fmla="*/ 331349 w 492488"/>
              <a:gd name="connsiteY4" fmla="*/ 6886 h 213620"/>
              <a:gd name="connsiteX5" fmla="*/ 323397 w 492488"/>
              <a:gd name="connsiteY5" fmla="*/ 6886 h 2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488" h="213620">
                <a:moveTo>
                  <a:pt x="5345" y="213620"/>
                </a:moveTo>
                <a:cubicBezTo>
                  <a:pt x="-3269" y="203018"/>
                  <a:pt x="-11882" y="192417"/>
                  <a:pt x="68956" y="181815"/>
                </a:cubicBezTo>
                <a:cubicBezTo>
                  <a:pt x="149794" y="171213"/>
                  <a:pt x="462546" y="167238"/>
                  <a:pt x="490375" y="150010"/>
                </a:cubicBezTo>
                <a:cubicBezTo>
                  <a:pt x="518205" y="132782"/>
                  <a:pt x="262437" y="102302"/>
                  <a:pt x="235933" y="78448"/>
                </a:cubicBezTo>
                <a:cubicBezTo>
                  <a:pt x="209429" y="54594"/>
                  <a:pt x="316772" y="18813"/>
                  <a:pt x="331349" y="6886"/>
                </a:cubicBezTo>
                <a:cubicBezTo>
                  <a:pt x="345926" y="-5041"/>
                  <a:pt x="334661" y="922"/>
                  <a:pt x="323397" y="6886"/>
                </a:cubicBezTo>
              </a:path>
            </a:pathLst>
          </a:custGeom>
          <a:solidFill>
            <a:srgbClr val="4F9BAA"/>
          </a:solidFill>
          <a:ln>
            <a:solidFill>
              <a:srgbClr val="00206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sp>
        <p:nvSpPr>
          <p:cNvPr id="107" name="Flowchart: Process 106"/>
          <p:cNvSpPr/>
          <p:nvPr/>
        </p:nvSpPr>
        <p:spPr>
          <a:xfrm>
            <a:off x="4071844" y="1496820"/>
            <a:ext cx="1171049" cy="1149051"/>
          </a:xfrm>
          <a:prstGeom prst="flowChartProcess">
            <a:avLst/>
          </a:prstGeom>
          <a:noFill/>
          <a:ln w="38100">
            <a:solidFill>
              <a:srgbClr val="E50019"/>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7" name="Rectangle 6"/>
          <p:cNvSpPr/>
          <p:nvPr/>
        </p:nvSpPr>
        <p:spPr>
          <a:xfrm>
            <a:off x="5242893" y="5550213"/>
            <a:ext cx="811441" cy="369332"/>
          </a:xfrm>
          <a:prstGeom prst="rect">
            <a:avLst/>
          </a:prstGeom>
        </p:spPr>
        <p:txBody>
          <a:bodyPr wrap="none">
            <a:spAutoFit/>
          </a:bodyPr>
          <a:lstStyle/>
          <a:p>
            <a:r>
              <a:rPr lang="en-US" b="1" baseline="30000" dirty="0">
                <a:solidFill>
                  <a:srgbClr val="002060"/>
                </a:solidFill>
                <a:latin typeface="Poppins" panose="00000500000000000000" pitchFamily="2" charset="0"/>
                <a:ea typeface="Calibri" panose="020F0502020204030204" pitchFamily="34" charset="0"/>
                <a:cs typeface="Poppins" panose="00000500000000000000" pitchFamily="2" charset="0"/>
              </a:rPr>
              <a:t>241</a:t>
            </a:r>
            <a:r>
              <a:rPr lang="en-US" b="1" dirty="0">
                <a:solidFill>
                  <a:srgbClr val="002060"/>
                </a:solidFill>
                <a:latin typeface="Poppins" panose="00000500000000000000" pitchFamily="2" charset="0"/>
                <a:ea typeface="Calibri" panose="020F0502020204030204" pitchFamily="34" charset="0"/>
                <a:cs typeface="Poppins" panose="00000500000000000000" pitchFamily="2" charset="0"/>
              </a:rPr>
              <a:t>Am</a:t>
            </a:r>
            <a:endParaRPr lang="fr-FR" dirty="0">
              <a:solidFill>
                <a:srgbClr val="002060"/>
              </a:solidFill>
            </a:endParaRPr>
          </a:p>
        </p:txBody>
      </p:sp>
      <p:sp>
        <p:nvSpPr>
          <p:cNvPr id="47" name="Parallelogram 46">
            <a:extLst>
              <a:ext uri="{FF2B5EF4-FFF2-40B4-BE49-F238E27FC236}">
                <a16:creationId xmlns:a16="http://schemas.microsoft.com/office/drawing/2014/main" id="{8A5B1585-1D40-4B03-AC5B-5663CF9A6F7B}"/>
              </a:ext>
            </a:extLst>
          </p:cNvPr>
          <p:cNvSpPr/>
          <p:nvPr/>
        </p:nvSpPr>
        <p:spPr>
          <a:xfrm rot="10276252">
            <a:off x="8384999" y="5534651"/>
            <a:ext cx="538793" cy="802498"/>
          </a:xfrm>
          <a:prstGeom prst="parallelogram">
            <a:avLst/>
          </a:prstGeom>
          <a:noFill/>
          <a:ln w="381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lIns="144000" tIns="108000" rIns="144000" bIns="144000" rtlCol="0" anchor="ctr">
            <a:spAutoFit/>
          </a:bodyPr>
          <a:lstStyle/>
          <a:p>
            <a:pPr algn="ctr"/>
            <a:endParaRPr lang="fr-FR" dirty="0"/>
          </a:p>
        </p:txBody>
      </p:sp>
      <p:sp>
        <p:nvSpPr>
          <p:cNvPr id="48" name="Parallelogram 47">
            <a:extLst>
              <a:ext uri="{FF2B5EF4-FFF2-40B4-BE49-F238E27FC236}">
                <a16:creationId xmlns:a16="http://schemas.microsoft.com/office/drawing/2014/main" id="{CDC03221-971A-487C-A037-F6C799FCE323}"/>
              </a:ext>
            </a:extLst>
          </p:cNvPr>
          <p:cNvSpPr/>
          <p:nvPr/>
        </p:nvSpPr>
        <p:spPr>
          <a:xfrm rot="10276252">
            <a:off x="8384642" y="6433145"/>
            <a:ext cx="538793" cy="802498"/>
          </a:xfrm>
          <a:prstGeom prst="parallelogram">
            <a:avLst/>
          </a:prstGeom>
          <a:noFill/>
          <a:ln w="38100">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lIns="144000" tIns="108000" rIns="144000" bIns="144000" rtlCol="0" anchor="ctr">
            <a:spAutoFit/>
          </a:bodyPr>
          <a:lstStyle/>
          <a:p>
            <a:pPr algn="ctr"/>
            <a:endParaRPr lang="fr-FR" dirty="0"/>
          </a:p>
        </p:txBody>
      </p:sp>
      <mc:AlternateContent xmlns:mc="http://schemas.openxmlformats.org/markup-compatibility/2006" xmlns:a14="http://schemas.microsoft.com/office/drawing/2010/main">
        <mc:Choice Requires="a14">
          <p:graphicFrame>
            <p:nvGraphicFramePr>
              <p:cNvPr id="6" name="Diagram 5"/>
              <p:cNvGraphicFramePr/>
              <p:nvPr/>
            </p:nvGraphicFramePr>
            <p:xfrm>
              <a:off x="6097770" y="1267895"/>
              <a:ext cx="5657695" cy="221515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Choice>
        <mc:Fallback xmlns="">
          <p:graphicFrame>
            <p:nvGraphicFramePr>
              <p:cNvPr id="6" name="Diagram 5"/>
              <p:cNvGraphicFramePr/>
              <p:nvPr/>
            </p:nvGraphicFramePr>
            <p:xfrm>
              <a:off x="6097770" y="1267895"/>
              <a:ext cx="5657695" cy="221515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mc:Fallback>
      </mc:AlternateContent>
      <p:sp>
        <p:nvSpPr>
          <p:cNvPr id="12" name="Cube 11">
            <a:extLst>
              <a:ext uri="{FF2B5EF4-FFF2-40B4-BE49-F238E27FC236}">
                <a16:creationId xmlns:a16="http://schemas.microsoft.com/office/drawing/2014/main" id="{46F33D60-A176-4B61-A0E3-C1AC47601F66}"/>
              </a:ext>
            </a:extLst>
          </p:cNvPr>
          <p:cNvSpPr/>
          <p:nvPr/>
        </p:nvSpPr>
        <p:spPr>
          <a:xfrm>
            <a:off x="10925859" y="4888606"/>
            <a:ext cx="365352" cy="419549"/>
          </a:xfrm>
          <a:prstGeom prst="cub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61" name="Freeform 104">
            <a:extLst>
              <a:ext uri="{FF2B5EF4-FFF2-40B4-BE49-F238E27FC236}">
                <a16:creationId xmlns:a16="http://schemas.microsoft.com/office/drawing/2014/main" id="{146BAA9F-D532-426C-8E5C-FFEF27512EDA}"/>
              </a:ext>
            </a:extLst>
          </p:cNvPr>
          <p:cNvSpPr/>
          <p:nvPr/>
        </p:nvSpPr>
        <p:spPr>
          <a:xfrm rot="2285071">
            <a:off x="11045841" y="5609799"/>
            <a:ext cx="858435" cy="448813"/>
          </a:xfrm>
          <a:custGeom>
            <a:avLst/>
            <a:gdLst>
              <a:gd name="connsiteX0" fmla="*/ 5345 w 492488"/>
              <a:gd name="connsiteY0" fmla="*/ 213620 h 213620"/>
              <a:gd name="connsiteX1" fmla="*/ 68956 w 492488"/>
              <a:gd name="connsiteY1" fmla="*/ 181815 h 213620"/>
              <a:gd name="connsiteX2" fmla="*/ 490375 w 492488"/>
              <a:gd name="connsiteY2" fmla="*/ 150010 h 213620"/>
              <a:gd name="connsiteX3" fmla="*/ 235933 w 492488"/>
              <a:gd name="connsiteY3" fmla="*/ 78448 h 213620"/>
              <a:gd name="connsiteX4" fmla="*/ 331349 w 492488"/>
              <a:gd name="connsiteY4" fmla="*/ 6886 h 213620"/>
              <a:gd name="connsiteX5" fmla="*/ 323397 w 492488"/>
              <a:gd name="connsiteY5" fmla="*/ 6886 h 2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488" h="213620">
                <a:moveTo>
                  <a:pt x="5345" y="213620"/>
                </a:moveTo>
                <a:cubicBezTo>
                  <a:pt x="-3269" y="203018"/>
                  <a:pt x="-11882" y="192417"/>
                  <a:pt x="68956" y="181815"/>
                </a:cubicBezTo>
                <a:cubicBezTo>
                  <a:pt x="149794" y="171213"/>
                  <a:pt x="462546" y="167238"/>
                  <a:pt x="490375" y="150010"/>
                </a:cubicBezTo>
                <a:cubicBezTo>
                  <a:pt x="518205" y="132782"/>
                  <a:pt x="262437" y="102302"/>
                  <a:pt x="235933" y="78448"/>
                </a:cubicBezTo>
                <a:cubicBezTo>
                  <a:pt x="209429" y="54594"/>
                  <a:pt x="316772" y="18813"/>
                  <a:pt x="331349" y="6886"/>
                </a:cubicBezTo>
                <a:cubicBezTo>
                  <a:pt x="345926" y="-5041"/>
                  <a:pt x="334661" y="922"/>
                  <a:pt x="323397" y="6886"/>
                </a:cubicBezTo>
              </a:path>
            </a:pathLst>
          </a:custGeom>
          <a:solidFill>
            <a:srgbClr val="4F9BAA"/>
          </a:solidFill>
          <a:ln>
            <a:solidFill>
              <a:srgbClr val="00206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sp>
        <p:nvSpPr>
          <p:cNvPr id="59" name="Freeform 103">
            <a:extLst>
              <a:ext uri="{FF2B5EF4-FFF2-40B4-BE49-F238E27FC236}">
                <a16:creationId xmlns:a16="http://schemas.microsoft.com/office/drawing/2014/main" id="{90BA8854-978E-4100-8B12-D92E785A34F2}"/>
              </a:ext>
            </a:extLst>
          </p:cNvPr>
          <p:cNvSpPr/>
          <p:nvPr/>
        </p:nvSpPr>
        <p:spPr>
          <a:xfrm rot="2169047">
            <a:off x="11337710" y="5629548"/>
            <a:ext cx="819368" cy="385824"/>
          </a:xfrm>
          <a:custGeom>
            <a:avLst/>
            <a:gdLst>
              <a:gd name="connsiteX0" fmla="*/ 5345 w 492488"/>
              <a:gd name="connsiteY0" fmla="*/ 213620 h 213620"/>
              <a:gd name="connsiteX1" fmla="*/ 68956 w 492488"/>
              <a:gd name="connsiteY1" fmla="*/ 181815 h 213620"/>
              <a:gd name="connsiteX2" fmla="*/ 490375 w 492488"/>
              <a:gd name="connsiteY2" fmla="*/ 150010 h 213620"/>
              <a:gd name="connsiteX3" fmla="*/ 235933 w 492488"/>
              <a:gd name="connsiteY3" fmla="*/ 78448 h 213620"/>
              <a:gd name="connsiteX4" fmla="*/ 331349 w 492488"/>
              <a:gd name="connsiteY4" fmla="*/ 6886 h 213620"/>
              <a:gd name="connsiteX5" fmla="*/ 323397 w 492488"/>
              <a:gd name="connsiteY5" fmla="*/ 6886 h 2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488" h="213620">
                <a:moveTo>
                  <a:pt x="5345" y="213620"/>
                </a:moveTo>
                <a:cubicBezTo>
                  <a:pt x="-3269" y="203018"/>
                  <a:pt x="-11882" y="192417"/>
                  <a:pt x="68956" y="181815"/>
                </a:cubicBezTo>
                <a:cubicBezTo>
                  <a:pt x="149794" y="171213"/>
                  <a:pt x="462546" y="167238"/>
                  <a:pt x="490375" y="150010"/>
                </a:cubicBezTo>
                <a:cubicBezTo>
                  <a:pt x="518205" y="132782"/>
                  <a:pt x="262437" y="102302"/>
                  <a:pt x="235933" y="78448"/>
                </a:cubicBezTo>
                <a:cubicBezTo>
                  <a:pt x="209429" y="54594"/>
                  <a:pt x="316772" y="18813"/>
                  <a:pt x="331349" y="6886"/>
                </a:cubicBezTo>
                <a:cubicBezTo>
                  <a:pt x="345926" y="-5041"/>
                  <a:pt x="334661" y="922"/>
                  <a:pt x="323397" y="6886"/>
                </a:cubicBezTo>
              </a:path>
            </a:pathLst>
          </a:custGeom>
          <a:solidFill>
            <a:srgbClr val="91CFE4"/>
          </a:solidFill>
          <a:ln>
            <a:solidFill>
              <a:srgbClr val="002060"/>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fr-FR"/>
          </a:p>
        </p:txBody>
      </p:sp>
      <p:cxnSp>
        <p:nvCxnSpPr>
          <p:cNvPr id="58" name="Straight Arrow Connector 57">
            <a:extLst>
              <a:ext uri="{FF2B5EF4-FFF2-40B4-BE49-F238E27FC236}">
                <a16:creationId xmlns:a16="http://schemas.microsoft.com/office/drawing/2014/main" id="{615A0551-4A5D-4010-8FA3-42D058CE12B6}"/>
              </a:ext>
            </a:extLst>
          </p:cNvPr>
          <p:cNvCxnSpPr>
            <a:cxnSpLocks/>
          </p:cNvCxnSpPr>
          <p:nvPr/>
        </p:nvCxnSpPr>
        <p:spPr>
          <a:xfrm flipV="1">
            <a:off x="10290191" y="5734879"/>
            <a:ext cx="1833385" cy="110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ACA3081-FF9E-4DC4-AB48-7D75062758C9}"/>
              </a:ext>
            </a:extLst>
          </p:cNvPr>
          <p:cNvSpPr/>
          <p:nvPr/>
        </p:nvSpPr>
        <p:spPr>
          <a:xfrm>
            <a:off x="10976280" y="4657652"/>
            <a:ext cx="1146468" cy="369332"/>
          </a:xfrm>
          <a:prstGeom prst="rect">
            <a:avLst/>
          </a:prstGeom>
        </p:spPr>
        <p:txBody>
          <a:bodyPr wrap="none">
            <a:spAutoFit/>
          </a:bodyPr>
          <a:lstStyle/>
          <a:p>
            <a:r>
              <a:rPr lang="en-US" b="1" baseline="30000" dirty="0">
                <a:solidFill>
                  <a:srgbClr val="002060"/>
                </a:solidFill>
                <a:latin typeface="Poppins" panose="00000500000000000000" pitchFamily="2" charset="0"/>
                <a:ea typeface="Calibri" panose="020F0502020204030204" pitchFamily="34" charset="0"/>
                <a:cs typeface="Poppins" panose="00000500000000000000" pitchFamily="2" charset="0"/>
              </a:rPr>
              <a:t>RED magnet</a:t>
            </a:r>
            <a:endParaRPr lang="fr-FR" dirty="0">
              <a:solidFill>
                <a:srgbClr val="002060"/>
              </a:solidFill>
            </a:endParaRPr>
          </a:p>
        </p:txBody>
      </p:sp>
    </p:spTree>
    <p:extLst>
      <p:ext uri="{BB962C8B-B14F-4D97-AF65-F5344CB8AC3E}">
        <p14:creationId xmlns:p14="http://schemas.microsoft.com/office/powerpoint/2010/main" val="8396175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D5D5A4-5B35-424D-ADA5-D1F2A350551B}"/>
              </a:ext>
            </a:extLst>
          </p:cNvPr>
          <p:cNvPicPr>
            <a:picLocks noChangeAspect="1"/>
          </p:cNvPicPr>
          <p:nvPr/>
        </p:nvPicPr>
        <p:blipFill>
          <a:blip r:embed="rId3"/>
          <a:stretch>
            <a:fillRect/>
          </a:stretch>
        </p:blipFill>
        <p:spPr bwMode="auto">
          <a:xfrm>
            <a:off x="731838" y="1451385"/>
            <a:ext cx="7260177" cy="3964572"/>
          </a:xfrm>
          <a:prstGeom prst="rect">
            <a:avLst/>
          </a:prstGeom>
        </p:spPr>
      </p:pic>
      <p:sp>
        <p:nvSpPr>
          <p:cNvPr id="9" name="Rectangle 8"/>
          <p:cNvSpPr/>
          <p:nvPr/>
        </p:nvSpPr>
        <p:spPr>
          <a:xfrm>
            <a:off x="4144880" y="1185863"/>
            <a:ext cx="4208784" cy="4371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101" t="-420" r="53247" b="16835"/>
          <a:stretch/>
        </p:blipFill>
        <p:spPr>
          <a:xfrm>
            <a:off x="6923251" y="5417657"/>
            <a:ext cx="1582114" cy="1457054"/>
          </a:xfrm>
          <a:prstGeom prst="rect">
            <a:avLst/>
          </a:prstGeom>
        </p:spPr>
      </p:pic>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67</a:t>
            </a:fld>
            <a:endParaRPr lang="fr-FR"/>
          </a:p>
        </p:txBody>
      </p:sp>
      <p:sp>
        <p:nvSpPr>
          <p:cNvPr id="5" name="Title 4"/>
          <p:cNvSpPr>
            <a:spLocks noGrp="1"/>
          </p:cNvSpPr>
          <p:nvPr>
            <p:ph type="title"/>
          </p:nvPr>
        </p:nvSpPr>
        <p:spPr/>
        <p:txBody>
          <a:bodyPr>
            <a:normAutofit fontScale="90000"/>
          </a:bodyPr>
          <a:lstStyle/>
          <a:p>
            <a:r>
              <a:rPr lang="fr-FR" b="1" dirty="0"/>
              <a:t>Motivation: </a:t>
            </a:r>
            <a:r>
              <a:rPr lang="fr-FR" b="1" dirty="0" err="1"/>
              <a:t>Angular</a:t>
            </a:r>
            <a:r>
              <a:rPr lang="fr-FR" b="1" dirty="0"/>
              <a:t> </a:t>
            </a:r>
            <a:r>
              <a:rPr lang="fr-FR" b="1" dirty="0" err="1"/>
              <a:t>momentum</a:t>
            </a:r>
            <a:r>
              <a:rPr lang="fr-FR" b="1" dirty="0"/>
              <a:t> </a:t>
            </a:r>
            <a:r>
              <a:rPr lang="fr-FR" b="1" dirty="0" err="1"/>
              <a:t>generation</a:t>
            </a:r>
            <a:r>
              <a:rPr lang="fr-FR" b="1" dirty="0"/>
              <a:t> </a:t>
            </a:r>
            <a:r>
              <a:rPr lang="fr-FR" b="1" dirty="0" err="1"/>
              <a:t>mechanism</a:t>
            </a:r>
            <a:r>
              <a:rPr lang="fr-FR" b="1" dirty="0"/>
              <a:t> of Fission Fragments </a:t>
            </a:r>
            <a:endParaRPr lang="fr-FR" dirty="0"/>
          </a:p>
        </p:txBody>
      </p:sp>
      <p:sp>
        <p:nvSpPr>
          <p:cNvPr id="8" name="Rounded Rectangle 7"/>
          <p:cNvSpPr/>
          <p:nvPr/>
        </p:nvSpPr>
        <p:spPr>
          <a:xfrm>
            <a:off x="2547491" y="5219246"/>
            <a:ext cx="919189" cy="303623"/>
          </a:xfrm>
          <a:prstGeom prst="roundRect">
            <a:avLst/>
          </a:prstGeom>
          <a:solidFill>
            <a:srgbClr val="FF5D5D">
              <a:alpha val="50000"/>
            </a:srgbClr>
          </a:solidFill>
          <a:ln>
            <a:noFill/>
          </a:ln>
        </p:spPr>
        <p:style>
          <a:lnRef idx="0">
            <a:scrgbClr r="0" g="0" b="0"/>
          </a:lnRef>
          <a:fillRef idx="0">
            <a:scrgbClr r="0" g="0" b="0"/>
          </a:fillRef>
          <a:effectRef idx="0">
            <a:scrgbClr r="0" g="0" b="0"/>
          </a:effectRef>
          <a:fontRef idx="minor">
            <a:schemeClr val="lt1"/>
          </a:fontRef>
        </p:style>
        <p:txBody>
          <a:bodyPr lIns="144000" tIns="108000" rIns="144000" bIns="144000" rtlCol="0" anchor="ctr">
            <a:spAutoFit/>
          </a:bodyPr>
          <a:lstStyle/>
          <a:p>
            <a:pPr algn="ctr"/>
            <a:endParaRPr lang="fr-FR" dirty="0"/>
          </a:p>
        </p:txBody>
      </p:sp>
      <p:sp>
        <p:nvSpPr>
          <p:cNvPr id="7" name="TextBox 6"/>
          <p:cNvSpPr txBox="1"/>
          <p:nvPr/>
        </p:nvSpPr>
        <p:spPr bwMode="auto">
          <a:xfrm>
            <a:off x="1987446" y="4401833"/>
            <a:ext cx="2042836" cy="510778"/>
          </a:xfrm>
          <a:prstGeom prst="roundRect">
            <a:avLst/>
          </a:prstGeom>
          <a:solidFill>
            <a:srgbClr val="FF5D5D"/>
          </a:solidFill>
        </p:spPr>
        <p:txBody>
          <a:bodyPr wrap="square" rtlCol="0">
            <a:spAutoFit/>
          </a:bodyPr>
          <a:lstStyle/>
          <a:p>
            <a:pPr algn="ctr"/>
            <a:r>
              <a:rPr lang="fr-FR" sz="1200" b="1" dirty="0" err="1">
                <a:solidFill>
                  <a:schemeClr val="bg2"/>
                </a:solidFill>
              </a:rPr>
              <a:t>Angular</a:t>
            </a:r>
            <a:r>
              <a:rPr lang="fr-FR" sz="1200" b="1" dirty="0">
                <a:solidFill>
                  <a:schemeClr val="bg2"/>
                </a:solidFill>
              </a:rPr>
              <a:t> </a:t>
            </a:r>
            <a:r>
              <a:rPr lang="fr-FR" sz="1200" b="1" dirty="0" err="1">
                <a:solidFill>
                  <a:schemeClr val="bg2"/>
                </a:solidFill>
              </a:rPr>
              <a:t>momentum</a:t>
            </a:r>
            <a:r>
              <a:rPr lang="fr-FR" sz="1200" b="1" dirty="0">
                <a:solidFill>
                  <a:schemeClr val="bg2"/>
                </a:solidFill>
              </a:rPr>
              <a:t> </a:t>
            </a:r>
            <a:r>
              <a:rPr lang="fr-FR" sz="1200" b="1" dirty="0" err="1">
                <a:solidFill>
                  <a:schemeClr val="bg2"/>
                </a:solidFill>
              </a:rPr>
              <a:t>generated</a:t>
            </a:r>
            <a:r>
              <a:rPr lang="fr-FR" sz="1200" b="1" dirty="0">
                <a:solidFill>
                  <a:schemeClr val="bg2"/>
                </a:solidFill>
              </a:rPr>
              <a:t> at scission</a:t>
            </a:r>
          </a:p>
        </p:txBody>
      </p:sp>
      <p:sp>
        <p:nvSpPr>
          <p:cNvPr id="17" name="Rectangle 16"/>
          <p:cNvSpPr/>
          <p:nvPr/>
        </p:nvSpPr>
        <p:spPr>
          <a:xfrm>
            <a:off x="1858945" y="1637881"/>
            <a:ext cx="2285935" cy="3399668"/>
          </a:xfrm>
          <a:prstGeom prst="rect">
            <a:avLst/>
          </a:prstGeom>
          <a:noFill/>
          <a:ln w="57150">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fr-FR" dirty="0"/>
          </a:p>
        </p:txBody>
      </p:sp>
      <p:pic>
        <p:nvPicPr>
          <p:cNvPr id="54" name="Picture 53"/>
          <p:cNvPicPr>
            <a:picLocks noChangeAspect="1"/>
          </p:cNvPicPr>
          <p:nvPr/>
        </p:nvPicPr>
        <p:blipFill rotWithShape="1">
          <a:blip r:embed="rId5"/>
          <a:srcRect l="68679"/>
          <a:stretch/>
        </p:blipFill>
        <p:spPr>
          <a:xfrm>
            <a:off x="8782750" y="703357"/>
            <a:ext cx="1548175" cy="4989171"/>
          </a:xfrm>
          <a:prstGeom prst="rect">
            <a:avLst/>
          </a:prstGeom>
        </p:spPr>
      </p:pic>
      <p:grpSp>
        <p:nvGrpSpPr>
          <p:cNvPr id="55" name="Group 54"/>
          <p:cNvGrpSpPr/>
          <p:nvPr/>
        </p:nvGrpSpPr>
        <p:grpSpPr>
          <a:xfrm>
            <a:off x="5468871" y="1120532"/>
            <a:ext cx="3139808" cy="479646"/>
            <a:chOff x="1887624" y="2142245"/>
            <a:chExt cx="3139808" cy="479646"/>
          </a:xfrm>
        </p:grpSpPr>
        <p:cxnSp>
          <p:nvCxnSpPr>
            <p:cNvPr id="56" name="Straight Arrow Connector 55"/>
            <p:cNvCxnSpPr/>
            <p:nvPr/>
          </p:nvCxnSpPr>
          <p:spPr>
            <a:xfrm>
              <a:off x="1887624" y="2382068"/>
              <a:ext cx="3139808" cy="24896"/>
            </a:xfrm>
            <a:prstGeom prst="straightConnector1">
              <a:avLst/>
            </a:prstGeom>
            <a:ln w="34925">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rot="20675146">
              <a:off x="2309785" y="2142245"/>
              <a:ext cx="891506" cy="47964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58" name="Oval 57"/>
            <p:cNvSpPr/>
            <p:nvPr/>
          </p:nvSpPr>
          <p:spPr>
            <a:xfrm rot="20675146">
              <a:off x="3508978" y="2142245"/>
              <a:ext cx="891506" cy="479646"/>
            </a:xfrm>
            <a:prstGeom prst="ellipse">
              <a:avLst/>
            </a:prstGeom>
            <a:solidFill>
              <a:schemeClr val="bg1"/>
            </a:solidFill>
            <a:ln w="38100">
              <a:solidFill>
                <a:srgbClr val="0CD00C"/>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59" name="Curved Up Arrow 58"/>
            <p:cNvSpPr/>
            <p:nvPr/>
          </p:nvSpPr>
          <p:spPr>
            <a:xfrm rot="18695996">
              <a:off x="2573760" y="2296796"/>
              <a:ext cx="363556" cy="220337"/>
            </a:xfrm>
            <a:prstGeom prst="curved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60" name="Curved Up Arrow 59"/>
            <p:cNvSpPr/>
            <p:nvPr/>
          </p:nvSpPr>
          <p:spPr>
            <a:xfrm rot="18695996">
              <a:off x="3813939" y="2299563"/>
              <a:ext cx="363556" cy="220337"/>
            </a:xfrm>
            <a:prstGeom prst="curvedUpArrow">
              <a:avLst/>
            </a:prstGeom>
            <a:solidFill>
              <a:srgbClr val="0CD00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grpSp>
      <p:grpSp>
        <p:nvGrpSpPr>
          <p:cNvPr id="61" name="Group 60"/>
          <p:cNvGrpSpPr/>
          <p:nvPr/>
        </p:nvGrpSpPr>
        <p:grpSpPr>
          <a:xfrm>
            <a:off x="5468871" y="2418686"/>
            <a:ext cx="3139808" cy="479646"/>
            <a:chOff x="1887624" y="2142245"/>
            <a:chExt cx="3139808" cy="479646"/>
          </a:xfrm>
        </p:grpSpPr>
        <p:cxnSp>
          <p:nvCxnSpPr>
            <p:cNvPr id="62" name="Straight Arrow Connector 61"/>
            <p:cNvCxnSpPr/>
            <p:nvPr/>
          </p:nvCxnSpPr>
          <p:spPr>
            <a:xfrm>
              <a:off x="1887624" y="2382068"/>
              <a:ext cx="3139808" cy="24896"/>
            </a:xfrm>
            <a:prstGeom prst="straightConnector1">
              <a:avLst/>
            </a:prstGeom>
            <a:ln w="34925">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rot="20675146">
              <a:off x="2309785" y="2142245"/>
              <a:ext cx="891506" cy="47964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4" name="Oval 63"/>
            <p:cNvSpPr/>
            <p:nvPr/>
          </p:nvSpPr>
          <p:spPr>
            <a:xfrm rot="20675146">
              <a:off x="3508978" y="2142245"/>
              <a:ext cx="891506" cy="479646"/>
            </a:xfrm>
            <a:prstGeom prst="ellipse">
              <a:avLst/>
            </a:prstGeom>
            <a:solidFill>
              <a:schemeClr val="bg1"/>
            </a:solidFill>
            <a:ln w="38100">
              <a:solidFill>
                <a:srgbClr val="0CD00C"/>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65" name="Curved Up Arrow 64"/>
            <p:cNvSpPr/>
            <p:nvPr/>
          </p:nvSpPr>
          <p:spPr>
            <a:xfrm rot="8955462">
              <a:off x="2562876" y="2261347"/>
              <a:ext cx="363556" cy="220337"/>
            </a:xfrm>
            <a:prstGeom prst="curved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66" name="Curved Up Arrow 65"/>
            <p:cNvSpPr/>
            <p:nvPr/>
          </p:nvSpPr>
          <p:spPr>
            <a:xfrm rot="2219422" flipV="1">
              <a:off x="3793549" y="2237120"/>
              <a:ext cx="404336" cy="248958"/>
            </a:xfrm>
            <a:prstGeom prst="curvedUpArrow">
              <a:avLst/>
            </a:prstGeom>
            <a:solidFill>
              <a:srgbClr val="0CD00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grpSp>
      <p:grpSp>
        <p:nvGrpSpPr>
          <p:cNvPr id="67" name="Group 66"/>
          <p:cNvGrpSpPr/>
          <p:nvPr/>
        </p:nvGrpSpPr>
        <p:grpSpPr>
          <a:xfrm>
            <a:off x="5468871" y="3501193"/>
            <a:ext cx="3139808" cy="798137"/>
            <a:chOff x="1887624" y="1914053"/>
            <a:chExt cx="3139808" cy="798137"/>
          </a:xfrm>
        </p:grpSpPr>
        <p:cxnSp>
          <p:nvCxnSpPr>
            <p:cNvPr id="68" name="Straight Arrow Connector 67"/>
            <p:cNvCxnSpPr/>
            <p:nvPr/>
          </p:nvCxnSpPr>
          <p:spPr>
            <a:xfrm>
              <a:off x="1887624" y="2382068"/>
              <a:ext cx="3139808" cy="24896"/>
            </a:xfrm>
            <a:prstGeom prst="straightConnector1">
              <a:avLst/>
            </a:prstGeom>
            <a:ln w="34925">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rot="20675146">
              <a:off x="2309785" y="2142245"/>
              <a:ext cx="891506" cy="47964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70" name="Oval 69"/>
            <p:cNvSpPr/>
            <p:nvPr/>
          </p:nvSpPr>
          <p:spPr>
            <a:xfrm rot="20675146">
              <a:off x="3508978" y="2142245"/>
              <a:ext cx="891506" cy="479646"/>
            </a:xfrm>
            <a:prstGeom prst="ellipse">
              <a:avLst/>
            </a:prstGeom>
            <a:solidFill>
              <a:schemeClr val="bg1"/>
            </a:solidFill>
            <a:ln w="38100">
              <a:solidFill>
                <a:srgbClr val="0CD00C"/>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71" name="Curved Up Arrow 70"/>
            <p:cNvSpPr/>
            <p:nvPr/>
          </p:nvSpPr>
          <p:spPr>
            <a:xfrm rot="17152237">
              <a:off x="2295138" y="2158292"/>
              <a:ext cx="798137" cy="309660"/>
            </a:xfrm>
            <a:prstGeom prst="curved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grpSp>
      <p:grpSp>
        <p:nvGrpSpPr>
          <p:cNvPr id="72" name="Group 71"/>
          <p:cNvGrpSpPr/>
          <p:nvPr/>
        </p:nvGrpSpPr>
        <p:grpSpPr>
          <a:xfrm>
            <a:off x="5478315" y="4985498"/>
            <a:ext cx="3139808" cy="479646"/>
            <a:chOff x="1887624" y="2142245"/>
            <a:chExt cx="3139808" cy="479646"/>
          </a:xfrm>
        </p:grpSpPr>
        <p:cxnSp>
          <p:nvCxnSpPr>
            <p:cNvPr id="73" name="Straight Arrow Connector 72"/>
            <p:cNvCxnSpPr/>
            <p:nvPr/>
          </p:nvCxnSpPr>
          <p:spPr>
            <a:xfrm>
              <a:off x="1887624" y="2382068"/>
              <a:ext cx="3139808" cy="24896"/>
            </a:xfrm>
            <a:prstGeom prst="straightConnector1">
              <a:avLst/>
            </a:prstGeom>
            <a:ln w="34925">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rot="20675146">
              <a:off x="2309785" y="2142245"/>
              <a:ext cx="891506" cy="479646"/>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sp>
          <p:nvSpPr>
            <p:cNvPr id="75" name="Oval 74"/>
            <p:cNvSpPr/>
            <p:nvPr/>
          </p:nvSpPr>
          <p:spPr>
            <a:xfrm rot="20675146">
              <a:off x="3508978" y="2142245"/>
              <a:ext cx="891506" cy="479646"/>
            </a:xfrm>
            <a:prstGeom prst="ellipse">
              <a:avLst/>
            </a:prstGeom>
            <a:solidFill>
              <a:schemeClr val="bg1"/>
            </a:solidFill>
            <a:ln w="38100">
              <a:solidFill>
                <a:srgbClr val="0CD00C"/>
              </a:solid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p>
          </p:txBody>
        </p:sp>
      </p:grpSp>
      <p:sp>
        <p:nvSpPr>
          <p:cNvPr id="76" name="Curved Up Arrow 75"/>
          <p:cNvSpPr/>
          <p:nvPr/>
        </p:nvSpPr>
        <p:spPr>
          <a:xfrm rot="17152237">
            <a:off x="6095768" y="3745433"/>
            <a:ext cx="798137" cy="309660"/>
          </a:xfrm>
          <a:prstGeom prst="curved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77" name="Curved Up Arrow 76"/>
          <p:cNvSpPr/>
          <p:nvPr/>
        </p:nvSpPr>
        <p:spPr>
          <a:xfrm rot="17152237">
            <a:off x="7117027" y="3751767"/>
            <a:ext cx="798137" cy="309660"/>
          </a:xfrm>
          <a:prstGeom prst="curvedUpArrow">
            <a:avLst/>
          </a:prstGeom>
          <a:solidFill>
            <a:srgbClr val="0CD00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78" name="Curved Up Arrow 77"/>
          <p:cNvSpPr/>
          <p:nvPr/>
        </p:nvSpPr>
        <p:spPr>
          <a:xfrm rot="17152237">
            <a:off x="7336410" y="3737856"/>
            <a:ext cx="798137" cy="309660"/>
          </a:xfrm>
          <a:prstGeom prst="curvedUpArrow">
            <a:avLst/>
          </a:prstGeom>
          <a:solidFill>
            <a:srgbClr val="0CD00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79" name="Curved Up Arrow 78"/>
          <p:cNvSpPr/>
          <p:nvPr/>
        </p:nvSpPr>
        <p:spPr>
          <a:xfrm rot="2910975" flipV="1">
            <a:off x="6097114" y="5083700"/>
            <a:ext cx="975485" cy="376226"/>
          </a:xfrm>
          <a:prstGeom prst="curved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80" name="Curved Up Arrow 79"/>
          <p:cNvSpPr/>
          <p:nvPr/>
        </p:nvSpPr>
        <p:spPr>
          <a:xfrm rot="2910975" flipV="1">
            <a:off x="5937875" y="5175453"/>
            <a:ext cx="975485" cy="376226"/>
          </a:xfrm>
          <a:prstGeom prst="curvedUp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81" name="Curved Up Arrow 80"/>
          <p:cNvSpPr/>
          <p:nvPr/>
        </p:nvSpPr>
        <p:spPr>
          <a:xfrm rot="17152237">
            <a:off x="7117027" y="4989280"/>
            <a:ext cx="798137" cy="309660"/>
          </a:xfrm>
          <a:prstGeom prst="curvedUpArrow">
            <a:avLst/>
          </a:prstGeom>
          <a:solidFill>
            <a:srgbClr val="0CD00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82" name="Curved Up Arrow 81"/>
          <p:cNvSpPr/>
          <p:nvPr/>
        </p:nvSpPr>
        <p:spPr>
          <a:xfrm rot="17152237">
            <a:off x="7317899" y="4995782"/>
            <a:ext cx="798137" cy="309660"/>
          </a:xfrm>
          <a:prstGeom prst="curvedUpArrow">
            <a:avLst/>
          </a:prstGeom>
          <a:solidFill>
            <a:srgbClr val="0CD00C"/>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fr-FR" dirty="0">
              <a:solidFill>
                <a:schemeClr val="tx1"/>
              </a:solidFill>
            </a:endParaRPr>
          </a:p>
        </p:txBody>
      </p:sp>
      <p:sp>
        <p:nvSpPr>
          <p:cNvPr id="83" name="TextBox 82"/>
          <p:cNvSpPr txBox="1"/>
          <p:nvPr/>
        </p:nvSpPr>
        <p:spPr>
          <a:xfrm>
            <a:off x="4226265" y="1116139"/>
            <a:ext cx="1361241" cy="369332"/>
          </a:xfrm>
          <a:prstGeom prst="rect">
            <a:avLst/>
          </a:prstGeom>
          <a:noFill/>
        </p:spPr>
        <p:txBody>
          <a:bodyPr wrap="square" rtlCol="0">
            <a:spAutoFit/>
          </a:bodyPr>
          <a:lstStyle/>
          <a:p>
            <a:r>
              <a:rPr lang="fr-FR" i="1" dirty="0" err="1"/>
              <a:t>Wriggling</a:t>
            </a:r>
            <a:r>
              <a:rPr lang="fr-FR" i="1" dirty="0"/>
              <a:t>:</a:t>
            </a:r>
          </a:p>
        </p:txBody>
      </p:sp>
      <p:sp>
        <p:nvSpPr>
          <p:cNvPr id="84" name="TextBox 83"/>
          <p:cNvSpPr txBox="1"/>
          <p:nvPr/>
        </p:nvSpPr>
        <p:spPr>
          <a:xfrm>
            <a:off x="4346086" y="2450049"/>
            <a:ext cx="1361241" cy="369332"/>
          </a:xfrm>
          <a:prstGeom prst="rect">
            <a:avLst/>
          </a:prstGeom>
          <a:noFill/>
        </p:spPr>
        <p:txBody>
          <a:bodyPr wrap="square" rtlCol="0">
            <a:spAutoFit/>
          </a:bodyPr>
          <a:lstStyle/>
          <a:p>
            <a:r>
              <a:rPr lang="fr-FR" i="1" dirty="0" err="1"/>
              <a:t>Bending</a:t>
            </a:r>
            <a:r>
              <a:rPr lang="fr-FR" i="1" dirty="0"/>
              <a:t>:</a:t>
            </a:r>
          </a:p>
        </p:txBody>
      </p:sp>
      <p:sp>
        <p:nvSpPr>
          <p:cNvPr id="85" name="TextBox 84"/>
          <p:cNvSpPr txBox="1"/>
          <p:nvPr/>
        </p:nvSpPr>
        <p:spPr>
          <a:xfrm>
            <a:off x="4609092" y="3759367"/>
            <a:ext cx="1361241" cy="369332"/>
          </a:xfrm>
          <a:prstGeom prst="rect">
            <a:avLst/>
          </a:prstGeom>
          <a:noFill/>
        </p:spPr>
        <p:txBody>
          <a:bodyPr wrap="square" rtlCol="0">
            <a:spAutoFit/>
          </a:bodyPr>
          <a:lstStyle/>
          <a:p>
            <a:r>
              <a:rPr lang="fr-FR" i="1" dirty="0" err="1"/>
              <a:t>Tilting</a:t>
            </a:r>
            <a:r>
              <a:rPr lang="fr-FR" i="1" dirty="0"/>
              <a:t>:</a:t>
            </a:r>
          </a:p>
        </p:txBody>
      </p:sp>
      <p:sp>
        <p:nvSpPr>
          <p:cNvPr id="86" name="TextBox 85"/>
          <p:cNvSpPr txBox="1"/>
          <p:nvPr/>
        </p:nvSpPr>
        <p:spPr>
          <a:xfrm>
            <a:off x="4426298" y="5019746"/>
            <a:ext cx="1361241" cy="369332"/>
          </a:xfrm>
          <a:prstGeom prst="rect">
            <a:avLst/>
          </a:prstGeom>
          <a:noFill/>
        </p:spPr>
        <p:txBody>
          <a:bodyPr wrap="square" rtlCol="0">
            <a:spAutoFit/>
          </a:bodyPr>
          <a:lstStyle/>
          <a:p>
            <a:r>
              <a:rPr lang="fr-FR" i="1" dirty="0" err="1"/>
              <a:t>Twisting</a:t>
            </a:r>
            <a:r>
              <a:rPr lang="fr-FR" i="1" dirty="0"/>
              <a:t>:</a:t>
            </a:r>
          </a:p>
        </p:txBody>
      </p:sp>
      <p:pic>
        <p:nvPicPr>
          <p:cNvPr id="88" name="Picture 8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0403186" y="2389118"/>
            <a:ext cx="1416172" cy="1703586"/>
          </a:xfrm>
          <a:prstGeom prst="rect">
            <a:avLst/>
          </a:prstGeom>
          <a:ln w="127000">
            <a:noFill/>
          </a:ln>
        </p:spPr>
      </p:pic>
      <p:sp>
        <p:nvSpPr>
          <p:cNvPr id="50" name="ZoneTexte 8">
            <a:extLst>
              <a:ext uri="{FF2B5EF4-FFF2-40B4-BE49-F238E27FC236}">
                <a16:creationId xmlns:a16="http://schemas.microsoft.com/office/drawing/2014/main" id="{BBEC13EC-C6EB-4296-816E-B7DDD18C2A84}"/>
              </a:ext>
            </a:extLst>
          </p:cNvPr>
          <p:cNvSpPr txBox="1"/>
          <p:nvPr/>
        </p:nvSpPr>
        <p:spPr bwMode="auto">
          <a:xfrm>
            <a:off x="751894" y="6111268"/>
            <a:ext cx="4299683" cy="200055"/>
          </a:xfrm>
          <a:prstGeom prst="rect">
            <a:avLst/>
          </a:prstGeom>
          <a:noFill/>
        </p:spPr>
        <p:txBody>
          <a:bodyPr wrap="square" rtlCol="0">
            <a:spAutoFit/>
          </a:bodyPr>
          <a:lstStyle/>
          <a:p>
            <a:r>
              <a:rPr lang="en-US" sz="700" dirty="0">
                <a:solidFill>
                  <a:srgbClr val="0000FF"/>
                </a:solidFill>
                <a:latin typeface="Poppins" panose="020B0604020202020204"/>
              </a:rPr>
              <a:t>M. Bender </a:t>
            </a:r>
            <a:r>
              <a:rPr lang="en-US" sz="700" i="1" dirty="0">
                <a:solidFill>
                  <a:srgbClr val="0000FF"/>
                </a:solidFill>
                <a:latin typeface="Poppins" panose="020B0604020202020204"/>
              </a:rPr>
              <a:t>et al.</a:t>
            </a:r>
            <a:r>
              <a:rPr lang="en-US" sz="700" dirty="0">
                <a:solidFill>
                  <a:srgbClr val="0000FF"/>
                </a:solidFill>
                <a:latin typeface="Poppins" panose="020B0604020202020204"/>
              </a:rPr>
              <a:t>, </a:t>
            </a:r>
            <a:r>
              <a:rPr lang="en-US" sz="700" i="1" dirty="0">
                <a:solidFill>
                  <a:srgbClr val="0000FF"/>
                </a:solidFill>
                <a:latin typeface="Poppins" panose="020B0604020202020204"/>
              </a:rPr>
              <a:t>Future of nuclear fission theory</a:t>
            </a:r>
            <a:r>
              <a:rPr lang="en-US" sz="700" dirty="0">
                <a:solidFill>
                  <a:srgbClr val="0000FF"/>
                </a:solidFill>
                <a:latin typeface="Poppins" panose="020B0604020202020204"/>
              </a:rPr>
              <a:t>, J. Phys. G: </a:t>
            </a:r>
            <a:r>
              <a:rPr lang="en-US" sz="700" dirty="0" err="1">
                <a:solidFill>
                  <a:srgbClr val="0000FF"/>
                </a:solidFill>
                <a:latin typeface="Poppins" panose="020B0604020202020204"/>
              </a:rPr>
              <a:t>Nucl</a:t>
            </a:r>
            <a:r>
              <a:rPr lang="en-US" sz="700" dirty="0">
                <a:solidFill>
                  <a:srgbClr val="0000FF"/>
                </a:solidFill>
                <a:latin typeface="Poppins" panose="020B0604020202020204"/>
              </a:rPr>
              <a:t>. Part. Phys. 47 113002 (2020)</a:t>
            </a:r>
          </a:p>
        </p:txBody>
      </p:sp>
      <p:sp>
        <p:nvSpPr>
          <p:cNvPr id="51" name="TextBox 50">
            <a:extLst>
              <a:ext uri="{FF2B5EF4-FFF2-40B4-BE49-F238E27FC236}">
                <a16:creationId xmlns:a16="http://schemas.microsoft.com/office/drawing/2014/main" id="{01F86D25-800E-4014-BE6A-76A255673AFB}"/>
              </a:ext>
            </a:extLst>
          </p:cNvPr>
          <p:cNvSpPr txBox="1"/>
          <p:nvPr/>
        </p:nvSpPr>
        <p:spPr bwMode="auto">
          <a:xfrm>
            <a:off x="731838" y="6247470"/>
            <a:ext cx="6140613" cy="200055"/>
          </a:xfrm>
          <a:prstGeom prst="rect">
            <a:avLst/>
          </a:prstGeom>
          <a:noFill/>
        </p:spPr>
        <p:txBody>
          <a:bodyPr wrap="square" rtlCol="0">
            <a:spAutoFit/>
          </a:bodyPr>
          <a:lstStyle/>
          <a:p>
            <a:r>
              <a:rPr lang="en-US" sz="700" dirty="0">
                <a:solidFill>
                  <a:srgbClr val="0000FF"/>
                </a:solidFill>
                <a:latin typeface="Poppins" panose="020B0604020202020204"/>
              </a:rPr>
              <a:t>J. </a:t>
            </a:r>
            <a:r>
              <a:rPr lang="en-US" sz="700" dirty="0" err="1">
                <a:solidFill>
                  <a:srgbClr val="0000FF"/>
                </a:solidFill>
                <a:latin typeface="Poppins" panose="020B0604020202020204"/>
              </a:rPr>
              <a:t>Randrup</a:t>
            </a:r>
            <a:r>
              <a:rPr lang="en-US" sz="700" dirty="0">
                <a:solidFill>
                  <a:srgbClr val="0000FF"/>
                </a:solidFill>
                <a:latin typeface="Poppins" panose="020B0604020202020204"/>
              </a:rPr>
              <a:t> et al., Generation of Fragment Angular Momentum in Nuclear Fission, EPJ </a:t>
            </a:r>
            <a:r>
              <a:rPr lang="en-US" sz="700" dirty="0" err="1">
                <a:solidFill>
                  <a:srgbClr val="0000FF"/>
                </a:solidFill>
                <a:latin typeface="Poppins" panose="020B0604020202020204"/>
              </a:rPr>
              <a:t>WoC</a:t>
            </a:r>
            <a:r>
              <a:rPr lang="en-US" sz="700" dirty="0">
                <a:solidFill>
                  <a:srgbClr val="0000FF"/>
                </a:solidFill>
                <a:latin typeface="Poppins" panose="020B0604020202020204"/>
              </a:rPr>
              <a:t>, 284,04004 (2023)</a:t>
            </a:r>
            <a:endParaRPr lang="fr-FR" sz="700" dirty="0">
              <a:solidFill>
                <a:srgbClr val="0000FF"/>
              </a:solidFill>
              <a:latin typeface="Poppins" panose="020B0604020202020204"/>
            </a:endParaRPr>
          </a:p>
        </p:txBody>
      </p:sp>
    </p:spTree>
    <p:extLst>
      <p:ext uri="{BB962C8B-B14F-4D97-AF65-F5344CB8AC3E}">
        <p14:creationId xmlns:p14="http://schemas.microsoft.com/office/powerpoint/2010/main" val="23567218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DA62F-F815-49A4-A0C4-55318E9AB4A7}"/>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CC37A9AB-65C1-479B-B51F-69B0127FFCB4}"/>
              </a:ext>
            </a:extLst>
          </p:cNvPr>
          <p:cNvSpPr>
            <a:spLocks noGrp="1"/>
          </p:cNvSpPr>
          <p:nvPr>
            <p:ph type="ftr" sz="quarter" idx="11"/>
          </p:nvPr>
        </p:nvSpPr>
        <p:spPr/>
        <p:txBody>
          <a:bodyPr/>
          <a:lstStyle/>
          <a:p>
            <a:r>
              <a:rPr lang="en-US" dirty="0"/>
              <a:t>FISSION 2026: 7th Workshop on Nuclear Fission and Spectroscopy of Neutron-Rich Nuclei</a:t>
            </a:r>
            <a:endParaRPr lang="fr-FR" dirty="0"/>
          </a:p>
        </p:txBody>
      </p:sp>
      <p:sp>
        <p:nvSpPr>
          <p:cNvPr id="4" name="Slide Number Placeholder 3">
            <a:extLst>
              <a:ext uri="{FF2B5EF4-FFF2-40B4-BE49-F238E27FC236}">
                <a16:creationId xmlns:a16="http://schemas.microsoft.com/office/drawing/2014/main" id="{87D83976-A2A6-4A4B-92BC-BCED31EB33E4}"/>
              </a:ext>
            </a:extLst>
          </p:cNvPr>
          <p:cNvSpPr>
            <a:spLocks noGrp="1"/>
          </p:cNvSpPr>
          <p:nvPr>
            <p:ph type="sldNum" sz="quarter" idx="12"/>
          </p:nvPr>
        </p:nvSpPr>
        <p:spPr/>
        <p:txBody>
          <a:bodyPr/>
          <a:lstStyle/>
          <a:p>
            <a:fld id="{0CBC77A0-1F4E-42FF-9FFC-F45C3A64AF90}" type="slidenum">
              <a:rPr lang="fr-FR" smtClean="0"/>
              <a:t>68</a:t>
            </a:fld>
            <a:endParaRPr lang="fr-FR"/>
          </a:p>
        </p:txBody>
      </p:sp>
      <p:sp>
        <p:nvSpPr>
          <p:cNvPr id="5" name="Title 4">
            <a:extLst>
              <a:ext uri="{FF2B5EF4-FFF2-40B4-BE49-F238E27FC236}">
                <a16:creationId xmlns:a16="http://schemas.microsoft.com/office/drawing/2014/main" id="{ECC8A68D-0FA8-4E20-A769-23D7856CA0E7}"/>
              </a:ext>
            </a:extLst>
          </p:cNvPr>
          <p:cNvSpPr>
            <a:spLocks noGrp="1"/>
          </p:cNvSpPr>
          <p:nvPr>
            <p:ph type="title"/>
          </p:nvPr>
        </p:nvSpPr>
        <p:spPr/>
        <p:txBody>
          <a:bodyPr/>
          <a:lstStyle/>
          <a:p>
            <a:r>
              <a:rPr lang="fr-FR" dirty="0" err="1"/>
              <a:t>Comparison</a:t>
            </a:r>
            <a:r>
              <a:rPr lang="fr-FR" dirty="0"/>
              <a:t> </a:t>
            </a:r>
            <a:r>
              <a:rPr lang="fr-FR" dirty="0" err="1"/>
              <a:t>with</a:t>
            </a:r>
            <a:r>
              <a:rPr lang="fr-FR" dirty="0"/>
              <a:t> FIFRELIN </a:t>
            </a:r>
            <a:endParaRPr lang="en-US" dirty="0"/>
          </a:p>
        </p:txBody>
      </p:sp>
      <p:pic>
        <p:nvPicPr>
          <p:cNvPr id="11" name="Picture 10">
            <a:extLst>
              <a:ext uri="{FF2B5EF4-FFF2-40B4-BE49-F238E27FC236}">
                <a16:creationId xmlns:a16="http://schemas.microsoft.com/office/drawing/2014/main" id="{EC01349B-9E9A-4CF0-9905-058854E8EA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38" y="1058739"/>
            <a:ext cx="4637336" cy="2519967"/>
          </a:xfrm>
          <a:prstGeom prst="rect">
            <a:avLst/>
          </a:prstGeom>
        </p:spPr>
      </p:pic>
      <p:pic>
        <p:nvPicPr>
          <p:cNvPr id="13" name="Picture 12">
            <a:extLst>
              <a:ext uri="{FF2B5EF4-FFF2-40B4-BE49-F238E27FC236}">
                <a16:creationId xmlns:a16="http://schemas.microsoft.com/office/drawing/2014/main" id="{8749A905-48C7-4F52-B420-3896CAEE2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838" y="3823683"/>
            <a:ext cx="4637336" cy="2519967"/>
          </a:xfrm>
          <a:prstGeom prst="rect">
            <a:avLst/>
          </a:prstGeom>
        </p:spPr>
      </p:pic>
      <p:pic>
        <p:nvPicPr>
          <p:cNvPr id="15" name="Picture 14">
            <a:extLst>
              <a:ext uri="{FF2B5EF4-FFF2-40B4-BE49-F238E27FC236}">
                <a16:creationId xmlns:a16="http://schemas.microsoft.com/office/drawing/2014/main" id="{ECC35D20-D9FC-43AC-93E6-1C4D20AFD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2826" y="3823682"/>
            <a:ext cx="4637336" cy="2519967"/>
          </a:xfrm>
          <a:prstGeom prst="rect">
            <a:avLst/>
          </a:prstGeom>
        </p:spPr>
      </p:pic>
      <p:pic>
        <p:nvPicPr>
          <p:cNvPr id="17" name="Picture 16">
            <a:extLst>
              <a:ext uri="{FF2B5EF4-FFF2-40B4-BE49-F238E27FC236}">
                <a16:creationId xmlns:a16="http://schemas.microsoft.com/office/drawing/2014/main" id="{C0738651-AAEB-425F-8E2B-A260CC01B9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2828" y="1058739"/>
            <a:ext cx="4637336" cy="2519967"/>
          </a:xfrm>
          <a:prstGeom prst="rect">
            <a:avLst/>
          </a:prstGeom>
        </p:spPr>
      </p:pic>
    </p:spTree>
    <p:extLst>
      <p:ext uri="{BB962C8B-B14F-4D97-AF65-F5344CB8AC3E}">
        <p14:creationId xmlns:p14="http://schemas.microsoft.com/office/powerpoint/2010/main" val="42410344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3A97A4-5A91-439A-93A6-3EF35606AF62}"/>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027794D0-B205-4B33-8A43-071D77EDB115}"/>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B823DC2E-4114-4EE5-B650-1861F3A6F9BF}"/>
              </a:ext>
            </a:extLst>
          </p:cNvPr>
          <p:cNvSpPr>
            <a:spLocks noGrp="1"/>
          </p:cNvSpPr>
          <p:nvPr>
            <p:ph type="sldNum" sz="quarter" idx="12"/>
          </p:nvPr>
        </p:nvSpPr>
        <p:spPr/>
        <p:txBody>
          <a:bodyPr/>
          <a:lstStyle/>
          <a:p>
            <a:fld id="{0CBC77A0-1F4E-42FF-9FFC-F45C3A64AF90}" type="slidenum">
              <a:rPr lang="fr-FR" smtClean="0"/>
              <a:t>69</a:t>
            </a:fld>
            <a:endParaRPr lang="fr-FR"/>
          </a:p>
        </p:txBody>
      </p:sp>
      <p:sp>
        <p:nvSpPr>
          <p:cNvPr id="5" name="Title 4">
            <a:extLst>
              <a:ext uri="{FF2B5EF4-FFF2-40B4-BE49-F238E27FC236}">
                <a16:creationId xmlns:a16="http://schemas.microsoft.com/office/drawing/2014/main" id="{0842BE4C-A07F-4DFD-866D-E02FBE2A1F91}"/>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E9D86DE6-8B9F-43D2-A411-446F9E74C9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799" y="3881493"/>
            <a:ext cx="4588933" cy="2493665"/>
          </a:xfrm>
          <a:prstGeom prst="rect">
            <a:avLst/>
          </a:prstGeom>
        </p:spPr>
      </p:pic>
      <p:pic>
        <p:nvPicPr>
          <p:cNvPr id="9" name="Picture 8">
            <a:extLst>
              <a:ext uri="{FF2B5EF4-FFF2-40B4-BE49-F238E27FC236}">
                <a16:creationId xmlns:a16="http://schemas.microsoft.com/office/drawing/2014/main" id="{3B8D5985-5ED1-47D3-8DFE-B73232DC2E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401" y="1381505"/>
            <a:ext cx="4588933" cy="2493665"/>
          </a:xfrm>
          <a:prstGeom prst="rect">
            <a:avLst/>
          </a:prstGeom>
        </p:spPr>
      </p:pic>
      <p:pic>
        <p:nvPicPr>
          <p:cNvPr id="11" name="Picture 10">
            <a:extLst>
              <a:ext uri="{FF2B5EF4-FFF2-40B4-BE49-F238E27FC236}">
                <a16:creationId xmlns:a16="http://schemas.microsoft.com/office/drawing/2014/main" id="{AC6C3B8A-88FC-45EA-8C43-E5CEAEBBCC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7401" y="3881493"/>
            <a:ext cx="4588933" cy="2493665"/>
          </a:xfrm>
          <a:prstGeom prst="rect">
            <a:avLst/>
          </a:prstGeom>
        </p:spPr>
      </p:pic>
      <p:pic>
        <p:nvPicPr>
          <p:cNvPr id="13" name="Picture 12">
            <a:extLst>
              <a:ext uri="{FF2B5EF4-FFF2-40B4-BE49-F238E27FC236}">
                <a16:creationId xmlns:a16="http://schemas.microsoft.com/office/drawing/2014/main" id="{686110B1-7CAC-49A2-A7BF-11D67EEA5A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5798" y="1381505"/>
            <a:ext cx="4588933" cy="2493665"/>
          </a:xfrm>
          <a:prstGeom prst="rect">
            <a:avLst/>
          </a:prstGeom>
        </p:spPr>
      </p:pic>
    </p:spTree>
    <p:extLst>
      <p:ext uri="{BB962C8B-B14F-4D97-AF65-F5344CB8AC3E}">
        <p14:creationId xmlns:p14="http://schemas.microsoft.com/office/powerpoint/2010/main" val="355272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7</a:t>
            </a:fld>
            <a:endParaRPr lang="fr-FR"/>
          </a:p>
        </p:txBody>
      </p:sp>
      <p:sp>
        <p:nvSpPr>
          <p:cNvPr id="5" name="Title 4"/>
          <p:cNvSpPr>
            <a:spLocks noGrp="1"/>
          </p:cNvSpPr>
          <p:nvPr>
            <p:ph type="title"/>
          </p:nvPr>
        </p:nvSpPr>
        <p:spPr/>
        <p:txBody>
          <a:bodyPr>
            <a:normAutofit fontScale="90000"/>
          </a:bodyPr>
          <a:lstStyle/>
          <a:p>
            <a:r>
              <a:rPr lang="fr-FR" b="1" dirty="0"/>
              <a:t>Motivation: </a:t>
            </a:r>
            <a:r>
              <a:rPr lang="fr-FR" b="1" dirty="0" err="1"/>
              <a:t>Angular</a:t>
            </a:r>
            <a:r>
              <a:rPr lang="fr-FR" b="1" dirty="0"/>
              <a:t> </a:t>
            </a:r>
            <a:r>
              <a:rPr lang="fr-FR" b="1" dirty="0" err="1"/>
              <a:t>momentum</a:t>
            </a:r>
            <a:r>
              <a:rPr lang="fr-FR" b="1" dirty="0"/>
              <a:t> </a:t>
            </a:r>
            <a:r>
              <a:rPr lang="fr-FR" b="1" dirty="0" err="1"/>
              <a:t>generation</a:t>
            </a:r>
            <a:r>
              <a:rPr lang="fr-FR" b="1" dirty="0"/>
              <a:t> </a:t>
            </a:r>
            <a:r>
              <a:rPr lang="fr-FR" b="1" dirty="0" err="1"/>
              <a:t>mechanism</a:t>
            </a:r>
            <a:r>
              <a:rPr lang="fr-FR" b="1" dirty="0"/>
              <a:t> of Fission Fragments </a:t>
            </a:r>
            <a:endParaRPr lang="fr-FR" dirty="0"/>
          </a:p>
        </p:txBody>
      </p:sp>
      <p:pic>
        <p:nvPicPr>
          <p:cNvPr id="6" name="Picture 5">
            <a:extLst>
              <a:ext uri="{FF2B5EF4-FFF2-40B4-BE49-F238E27FC236}">
                <a16:creationId xmlns:a16="http://schemas.microsoft.com/office/drawing/2014/main" id="{55D5D5A4-5B35-424D-ADA5-D1F2A350551B}"/>
              </a:ext>
            </a:extLst>
          </p:cNvPr>
          <p:cNvPicPr>
            <a:picLocks noChangeAspect="1"/>
          </p:cNvPicPr>
          <p:nvPr/>
        </p:nvPicPr>
        <p:blipFill>
          <a:blip r:embed="rId3"/>
          <a:stretch>
            <a:fillRect/>
          </a:stretch>
        </p:blipFill>
        <p:spPr bwMode="auto">
          <a:xfrm>
            <a:off x="731838" y="1451385"/>
            <a:ext cx="7260177" cy="3964572"/>
          </a:xfrm>
          <a:prstGeom prst="rect">
            <a:avLst/>
          </a:prstGeom>
        </p:spPr>
      </p:pic>
      <p:sp>
        <p:nvSpPr>
          <p:cNvPr id="17" name="TextBox 16"/>
          <p:cNvSpPr txBox="1"/>
          <p:nvPr/>
        </p:nvSpPr>
        <p:spPr bwMode="auto">
          <a:xfrm>
            <a:off x="4361926" y="5610379"/>
            <a:ext cx="2089115" cy="306467"/>
          </a:xfrm>
          <a:prstGeom prst="roundRect">
            <a:avLst/>
          </a:prstGeom>
          <a:solidFill>
            <a:schemeClr val="accent3">
              <a:lumMod val="20000"/>
              <a:lumOff val="80000"/>
            </a:schemeClr>
          </a:solidFill>
          <a:ln>
            <a:solidFill>
              <a:srgbClr val="F2FA1D"/>
            </a:solidFill>
          </a:ln>
        </p:spPr>
        <p:txBody>
          <a:bodyPr wrap="square" rtlCol="0">
            <a:spAutoFit/>
          </a:bodyPr>
          <a:lstStyle/>
          <a:p>
            <a:pPr algn="ctr"/>
            <a:r>
              <a:rPr lang="fr-FR" sz="1200" b="1" dirty="0"/>
              <a:t>µs </a:t>
            </a:r>
            <a:r>
              <a:rPr lang="fr-FR" sz="1200" b="1" dirty="0" err="1"/>
              <a:t>Isomers</a:t>
            </a:r>
            <a:endParaRPr lang="fr-FR" sz="1200" b="1" dirty="0"/>
          </a:p>
        </p:txBody>
      </p:sp>
      <p:cxnSp>
        <p:nvCxnSpPr>
          <p:cNvPr id="35" name="Straight Connector 34"/>
          <p:cNvCxnSpPr/>
          <p:nvPr/>
        </p:nvCxnSpPr>
        <p:spPr>
          <a:xfrm flipV="1">
            <a:off x="4361926" y="1648496"/>
            <a:ext cx="2089115" cy="405"/>
          </a:xfrm>
          <a:prstGeom prst="line">
            <a:avLst/>
          </a:prstGeom>
          <a:ln w="57150">
            <a:solidFill>
              <a:srgbClr val="F2FA1D"/>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61926" y="1624077"/>
            <a:ext cx="0" cy="1443588"/>
          </a:xfrm>
          <a:prstGeom prst="line">
            <a:avLst/>
          </a:prstGeom>
          <a:ln w="57150">
            <a:solidFill>
              <a:srgbClr val="F2FA1D"/>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61926" y="3622670"/>
            <a:ext cx="0" cy="1443588"/>
          </a:xfrm>
          <a:prstGeom prst="line">
            <a:avLst/>
          </a:prstGeom>
          <a:ln w="57150">
            <a:solidFill>
              <a:srgbClr val="F2FA1D"/>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353060" y="5040365"/>
            <a:ext cx="2097981" cy="0"/>
          </a:xfrm>
          <a:prstGeom prst="line">
            <a:avLst/>
          </a:prstGeom>
          <a:ln w="57150">
            <a:solidFill>
              <a:srgbClr val="F2FA1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23106" y="1624077"/>
            <a:ext cx="0" cy="1468411"/>
          </a:xfrm>
          <a:prstGeom prst="line">
            <a:avLst/>
          </a:prstGeom>
          <a:ln w="76200">
            <a:solidFill>
              <a:srgbClr val="F2FA1D"/>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423106" y="3497269"/>
            <a:ext cx="6394" cy="1556142"/>
          </a:xfrm>
          <a:prstGeom prst="line">
            <a:avLst/>
          </a:prstGeom>
          <a:ln w="76200">
            <a:solidFill>
              <a:srgbClr val="F2FA1D"/>
            </a:solidFil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389177" y="5228812"/>
            <a:ext cx="922723" cy="246709"/>
          </a:xfrm>
          <a:prstGeom prst="roundRect">
            <a:avLst/>
          </a:prstGeom>
          <a:solidFill>
            <a:srgbClr val="F2FA1D">
              <a:alpha val="50000"/>
            </a:srgbClr>
          </a:solidFill>
          <a:ln>
            <a:solidFill>
              <a:srgbClr val="F2FA1D"/>
            </a:solidFill>
          </a:ln>
        </p:spPr>
        <p:style>
          <a:lnRef idx="0">
            <a:scrgbClr r="0" g="0" b="0"/>
          </a:lnRef>
          <a:fillRef idx="0">
            <a:scrgbClr r="0" g="0" b="0"/>
          </a:fillRef>
          <a:effectRef idx="0">
            <a:scrgbClr r="0" g="0" b="0"/>
          </a:effectRef>
          <a:fontRef idx="minor">
            <a:schemeClr val="lt1"/>
          </a:fontRef>
        </p:style>
        <p:txBody>
          <a:bodyPr wrap="square" lIns="144000" tIns="108000" rIns="144000" bIns="144000" rtlCol="0" anchor="ctr">
            <a:spAutoFit/>
          </a:bodyPr>
          <a:lstStyle/>
          <a:p>
            <a:pPr algn="ctr"/>
            <a:endParaRPr lang="fr-FR" dirty="0"/>
          </a:p>
        </p:txBody>
      </p:sp>
      <p:sp>
        <p:nvSpPr>
          <p:cNvPr id="8" name="Rectangle 7">
            <a:extLst>
              <a:ext uri="{FF2B5EF4-FFF2-40B4-BE49-F238E27FC236}">
                <a16:creationId xmlns:a16="http://schemas.microsoft.com/office/drawing/2014/main" id="{D8274683-024F-429C-905D-5128F0F97BBC}"/>
              </a:ext>
            </a:extLst>
          </p:cNvPr>
          <p:cNvSpPr/>
          <p:nvPr/>
        </p:nvSpPr>
        <p:spPr>
          <a:xfrm>
            <a:off x="6465908" y="1408359"/>
            <a:ext cx="1561195" cy="1701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bIns="144000" rtlCol="0" anchor="ctr">
            <a:spAutoFit/>
          </a:bodyPr>
          <a:lstStyle/>
          <a:p>
            <a:pPr algn="ctr"/>
            <a:endParaRPr lang="en-US" dirty="0"/>
          </a:p>
        </p:txBody>
      </p:sp>
      <p:sp>
        <p:nvSpPr>
          <p:cNvPr id="28" name="Rectangle 27">
            <a:extLst>
              <a:ext uri="{FF2B5EF4-FFF2-40B4-BE49-F238E27FC236}">
                <a16:creationId xmlns:a16="http://schemas.microsoft.com/office/drawing/2014/main" id="{092BFD0D-5899-40D2-8C22-98B6AB181698}"/>
              </a:ext>
            </a:extLst>
          </p:cNvPr>
          <p:cNvSpPr/>
          <p:nvPr/>
        </p:nvSpPr>
        <p:spPr>
          <a:xfrm>
            <a:off x="6455020" y="3497269"/>
            <a:ext cx="1641184" cy="1569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sp>
        <p:nvSpPr>
          <p:cNvPr id="30" name="Rectangle 29">
            <a:extLst>
              <a:ext uri="{FF2B5EF4-FFF2-40B4-BE49-F238E27FC236}">
                <a16:creationId xmlns:a16="http://schemas.microsoft.com/office/drawing/2014/main" id="{89CAF3C8-A838-442F-81F9-6453F9055C46}"/>
              </a:ext>
            </a:extLst>
          </p:cNvPr>
          <p:cNvSpPr/>
          <p:nvPr/>
        </p:nvSpPr>
        <p:spPr>
          <a:xfrm>
            <a:off x="6793250" y="2217115"/>
            <a:ext cx="1315240" cy="1701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108000" rIns="144000" bIns="144000" rtlCol="0" anchor="ctr">
            <a:spAutoFit/>
          </a:bodyPr>
          <a:lstStyle/>
          <a:p>
            <a:pPr algn="ctr"/>
            <a:endParaRPr lang="en-US" dirty="0"/>
          </a:p>
        </p:txBody>
      </p:sp>
      <p:grpSp>
        <p:nvGrpSpPr>
          <p:cNvPr id="21" name="Group 20"/>
          <p:cNvGrpSpPr/>
          <p:nvPr/>
        </p:nvGrpSpPr>
        <p:grpSpPr>
          <a:xfrm>
            <a:off x="9116716" y="3593320"/>
            <a:ext cx="3115453" cy="2920182"/>
            <a:chOff x="13005747" y="25282912"/>
            <a:chExt cx="5756258" cy="5626230"/>
          </a:xfrm>
        </p:grpSpPr>
        <p:pic>
          <p:nvPicPr>
            <p:cNvPr id="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5747" y="25282912"/>
              <a:ext cx="5756258" cy="5626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16718775" y="28744845"/>
              <a:ext cx="257135" cy="1668902"/>
            </a:xfrm>
            <a:prstGeom prst="rect">
              <a:avLst/>
            </a:prstGeom>
            <a:solidFill>
              <a:srgbClr val="669900">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sp>
          <p:nvSpPr>
            <p:cNvPr id="25" name="Rectangle 24"/>
            <p:cNvSpPr/>
            <p:nvPr/>
          </p:nvSpPr>
          <p:spPr bwMode="auto">
            <a:xfrm>
              <a:off x="14381415" y="26610192"/>
              <a:ext cx="270177" cy="1620180"/>
            </a:xfrm>
            <a:prstGeom prst="rect">
              <a:avLst/>
            </a:prstGeom>
            <a:solidFill>
              <a:srgbClr val="FFCC00">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97BDB6A-437B-4295-98E4-20B6274CA442}"/>
                  </a:ext>
                </a:extLst>
              </p:cNvPr>
              <p:cNvSpPr txBox="1"/>
              <p:nvPr/>
            </p:nvSpPr>
            <p:spPr>
              <a:xfrm>
                <a:off x="6675179" y="4365926"/>
                <a:ext cx="2533362" cy="669094"/>
              </a:xfrm>
              <a:prstGeom prst="rect">
                <a:avLst/>
              </a:prstGeom>
              <a:noFill/>
              <a:ln w="38100">
                <a:solidFill>
                  <a:srgbClr val="197B89"/>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sz="1800" b="1" i="1" smtClean="0">
                              <a:latin typeface="Cambria Math" panose="02040503050406030204" pitchFamily="18" charset="0"/>
                            </a:rPr>
                          </m:ctrlPr>
                        </m:sSubPr>
                        <m:e>
                          <m:r>
                            <a:rPr lang="fr-FR" sz="1800" b="1" i="1" smtClean="0">
                              <a:latin typeface="Cambria Math" panose="02040503050406030204" pitchFamily="18" charset="0"/>
                            </a:rPr>
                            <m:t> </m:t>
                          </m:r>
                          <m:r>
                            <a:rPr lang="fr-FR" sz="1800" b="1" i="0">
                              <a:latin typeface="Cambria Math" panose="02040503050406030204" pitchFamily="18" charset="0"/>
                            </a:rPr>
                            <m:t>𝐈𝐑</m:t>
                          </m:r>
                        </m:e>
                        <m:sub>
                          <m:r>
                            <a:rPr lang="fr-FR" sz="1800" b="1" i="0">
                              <a:latin typeface="Cambria Math" panose="02040503050406030204" pitchFamily="18" charset="0"/>
                            </a:rPr>
                            <m:t>𝐞𝐱𝐩</m:t>
                          </m:r>
                        </m:sub>
                      </m:sSub>
                      <m:r>
                        <a:rPr lang="fr-FR" sz="1800" b="1" i="0" smtClean="0">
                          <a:latin typeface="Cambria Math" panose="02040503050406030204" pitchFamily="18" charset="0"/>
                        </a:rPr>
                        <m:t>=</m:t>
                      </m:r>
                      <m:f>
                        <m:fPr>
                          <m:ctrlPr>
                            <a:rPr lang="fr-FR" sz="1800" b="1" i="1">
                              <a:latin typeface="Cambria Math" panose="02040503050406030204" pitchFamily="18" charset="0"/>
                            </a:rPr>
                          </m:ctrlPr>
                        </m:fPr>
                        <m:num>
                          <m:sSub>
                            <m:sSubPr>
                              <m:ctrlPr>
                                <a:rPr lang="fr-FR" sz="1800" b="1" i="1">
                                  <a:latin typeface="Cambria Math" panose="02040503050406030204" pitchFamily="18" charset="0"/>
                                </a:rPr>
                              </m:ctrlPr>
                            </m:sSubPr>
                            <m:e>
                              <m:r>
                                <a:rPr lang="fr-FR" sz="1800" b="1" i="0">
                                  <a:latin typeface="Cambria Math" panose="02040503050406030204" pitchFamily="18" charset="0"/>
                                </a:rPr>
                                <m:t>𝛕</m:t>
                              </m:r>
                            </m:e>
                            <m:sub>
                              <m:r>
                                <a:rPr lang="fr-FR" sz="1800" b="1" i="0">
                                  <a:latin typeface="Cambria Math" panose="02040503050406030204" pitchFamily="18" charset="0"/>
                                </a:rPr>
                                <m:t>𝐟</m:t>
                              </m:r>
                            </m:sub>
                          </m:sSub>
                          <m:r>
                            <a:rPr lang="fr-FR" sz="1800" b="1" i="0">
                              <a:latin typeface="Cambria Math" panose="02040503050406030204" pitchFamily="18" charset="0"/>
                            </a:rPr>
                            <m:t>(</m:t>
                          </m:r>
                          <m:r>
                            <a:rPr lang="fr-FR" sz="1800" b="1" i="0">
                              <a:latin typeface="Cambria Math" panose="02040503050406030204" pitchFamily="18" charset="0"/>
                            </a:rPr>
                            <m:t>𝐈𝐒</m:t>
                          </m:r>
                          <m:r>
                            <a:rPr lang="fr-FR" sz="1800" b="1" i="0">
                              <a:latin typeface="Cambria Math" panose="02040503050406030204" pitchFamily="18" charset="0"/>
                            </a:rPr>
                            <m:t>)</m:t>
                          </m:r>
                        </m:num>
                        <m:den>
                          <m:sSub>
                            <m:sSubPr>
                              <m:ctrlPr>
                                <a:rPr lang="fr-FR" sz="1800" b="1" i="1">
                                  <a:latin typeface="Cambria Math" panose="02040503050406030204" pitchFamily="18" charset="0"/>
                                </a:rPr>
                              </m:ctrlPr>
                            </m:sSubPr>
                            <m:e>
                              <m:r>
                                <a:rPr lang="fr-FR" sz="1800" b="1" i="0">
                                  <a:latin typeface="Cambria Math" panose="02040503050406030204" pitchFamily="18" charset="0"/>
                                </a:rPr>
                                <m:t>𝛕</m:t>
                              </m:r>
                            </m:e>
                            <m:sub>
                              <m:r>
                                <a:rPr lang="fr-FR" sz="1800" b="1" i="0">
                                  <a:latin typeface="Cambria Math" panose="02040503050406030204" pitchFamily="18" charset="0"/>
                                </a:rPr>
                                <m:t>𝐟</m:t>
                              </m:r>
                            </m:sub>
                          </m:sSub>
                          <m:d>
                            <m:dPr>
                              <m:ctrlPr>
                                <a:rPr lang="fr-FR" sz="1800" b="1" i="1">
                                  <a:latin typeface="Cambria Math" panose="02040503050406030204" pitchFamily="18" charset="0"/>
                                </a:rPr>
                              </m:ctrlPr>
                            </m:dPr>
                            <m:e>
                              <m:r>
                                <a:rPr lang="fr-FR" sz="1800" b="1" i="0">
                                  <a:latin typeface="Cambria Math" panose="02040503050406030204" pitchFamily="18" charset="0"/>
                                </a:rPr>
                                <m:t>𝐈𝐒</m:t>
                              </m:r>
                            </m:e>
                          </m:d>
                          <m:r>
                            <a:rPr lang="fr-FR" sz="1800" b="1" i="0">
                              <a:latin typeface="Cambria Math" panose="02040503050406030204" pitchFamily="18" charset="0"/>
                            </a:rPr>
                            <m:t>+</m:t>
                          </m:r>
                          <m:sSub>
                            <m:sSubPr>
                              <m:ctrlPr>
                                <a:rPr lang="fr-FR" sz="1800" b="1" i="1">
                                  <a:latin typeface="Cambria Math" panose="02040503050406030204" pitchFamily="18" charset="0"/>
                                </a:rPr>
                              </m:ctrlPr>
                            </m:sSubPr>
                            <m:e>
                              <m:r>
                                <a:rPr lang="fr-FR" sz="1800" b="1" i="0">
                                  <a:latin typeface="Cambria Math" panose="02040503050406030204" pitchFamily="18" charset="0"/>
                                </a:rPr>
                                <m:t>𝛕</m:t>
                              </m:r>
                            </m:e>
                            <m:sub>
                              <m:r>
                                <a:rPr lang="fr-FR" sz="1800" b="1" i="0">
                                  <a:latin typeface="Cambria Math" panose="02040503050406030204" pitchFamily="18" charset="0"/>
                                </a:rPr>
                                <m:t>𝐟</m:t>
                              </m:r>
                            </m:sub>
                          </m:sSub>
                          <m:r>
                            <a:rPr lang="fr-FR" sz="1800" b="1" i="0">
                              <a:latin typeface="Cambria Math" panose="02040503050406030204" pitchFamily="18" charset="0"/>
                            </a:rPr>
                            <m:t>(</m:t>
                          </m:r>
                          <m:r>
                            <a:rPr lang="fr-FR" sz="1800" b="1" i="0">
                              <a:latin typeface="Cambria Math" panose="02040503050406030204" pitchFamily="18" charset="0"/>
                            </a:rPr>
                            <m:t>𝐆𝐒</m:t>
                          </m:r>
                          <m:r>
                            <a:rPr lang="fr-FR" sz="1800" b="1" i="0">
                              <a:latin typeface="Cambria Math" panose="02040503050406030204" pitchFamily="18" charset="0"/>
                            </a:rPr>
                            <m:t>)</m:t>
                          </m:r>
                        </m:den>
                      </m:f>
                    </m:oMath>
                  </m:oMathPara>
                </a14:m>
                <a:endParaRPr lang="en-US" dirty="0"/>
              </a:p>
            </p:txBody>
          </p:sp>
        </mc:Choice>
        <mc:Fallback xmlns="">
          <p:sp>
            <p:nvSpPr>
              <p:cNvPr id="27" name="TextBox 26">
                <a:extLst>
                  <a:ext uri="{FF2B5EF4-FFF2-40B4-BE49-F238E27FC236}">
                    <a16:creationId xmlns:a16="http://schemas.microsoft.com/office/drawing/2014/main" id="{A97BDB6A-437B-4295-98E4-20B6274CA442}"/>
                  </a:ext>
                </a:extLst>
              </p:cNvPr>
              <p:cNvSpPr txBox="1">
                <a:spLocks noRot="1" noChangeAspect="1" noMove="1" noResize="1" noEditPoints="1" noAdjustHandles="1" noChangeArrowheads="1" noChangeShapeType="1" noTextEdit="1"/>
              </p:cNvSpPr>
              <p:nvPr/>
            </p:nvSpPr>
            <p:spPr>
              <a:xfrm>
                <a:off x="6675179" y="4365926"/>
                <a:ext cx="2533362" cy="669094"/>
              </a:xfrm>
              <a:prstGeom prst="rect">
                <a:avLst/>
              </a:prstGeom>
              <a:blipFill>
                <a:blip r:embed="rId7"/>
                <a:stretch>
                  <a:fillRect/>
                </a:stretch>
              </a:blipFill>
              <a:ln w="38100">
                <a:solidFill>
                  <a:srgbClr val="197B89"/>
                </a:solidFill>
              </a:ln>
            </p:spPr>
            <p:txBody>
              <a:bodyPr/>
              <a:lstStyle/>
              <a:p>
                <a:r>
                  <a:rPr lang="en-US">
                    <a:noFill/>
                  </a:rPr>
                  <a:t> </a:t>
                </a:r>
              </a:p>
            </p:txBody>
          </p:sp>
        </mc:Fallback>
      </mc:AlternateContent>
      <p:pic>
        <p:nvPicPr>
          <p:cNvPr id="26" name="Imag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8153890" y="843178"/>
            <a:ext cx="3781146" cy="2681392"/>
          </a:xfrm>
          <a:prstGeom prst="rect">
            <a:avLst/>
          </a:prstGeom>
          <a:noFill/>
          <a:ln w="127000">
            <a:noFill/>
          </a:ln>
          <a:effectLst/>
        </p:spPr>
      </p:pic>
      <p:sp>
        <p:nvSpPr>
          <p:cNvPr id="34" name="TextBox 33">
            <a:extLst>
              <a:ext uri="{FF2B5EF4-FFF2-40B4-BE49-F238E27FC236}">
                <a16:creationId xmlns:a16="http://schemas.microsoft.com/office/drawing/2014/main" id="{DF574A60-092E-4FF4-858B-049B0A875653}"/>
              </a:ext>
            </a:extLst>
          </p:cNvPr>
          <p:cNvSpPr txBox="1"/>
          <p:nvPr/>
        </p:nvSpPr>
        <p:spPr bwMode="auto">
          <a:xfrm>
            <a:off x="8640538" y="3398047"/>
            <a:ext cx="3601260" cy="307777"/>
          </a:xfrm>
          <a:prstGeom prst="rect">
            <a:avLst/>
          </a:prstGeom>
          <a:noFill/>
        </p:spPr>
        <p:txBody>
          <a:bodyPr wrap="square" rtlCol="0">
            <a:spAutoFit/>
          </a:bodyPr>
          <a:lstStyle/>
          <a:p>
            <a:r>
              <a:rPr lang="en-US" sz="700" dirty="0">
                <a:solidFill>
                  <a:srgbClr val="0000FF"/>
                </a:solidFill>
                <a:latin typeface="Poppins" panose="020B0604020202020204"/>
              </a:rPr>
              <a:t>J. </a:t>
            </a:r>
            <a:r>
              <a:rPr lang="en-US" sz="700" dirty="0" err="1">
                <a:solidFill>
                  <a:srgbClr val="0000FF"/>
                </a:solidFill>
                <a:latin typeface="Poppins" panose="020B0604020202020204"/>
              </a:rPr>
              <a:t>Randrup</a:t>
            </a:r>
            <a:r>
              <a:rPr lang="en-US" sz="700" dirty="0">
                <a:solidFill>
                  <a:srgbClr val="0000FF"/>
                </a:solidFill>
                <a:latin typeface="Poppins" panose="020B0604020202020204"/>
              </a:rPr>
              <a:t> et al., Generation of Fragment Angular Momentum in Nuclear Fission, EPJ </a:t>
            </a:r>
            <a:r>
              <a:rPr lang="en-US" sz="700" dirty="0" err="1">
                <a:solidFill>
                  <a:srgbClr val="0000FF"/>
                </a:solidFill>
                <a:latin typeface="Poppins" panose="020B0604020202020204"/>
              </a:rPr>
              <a:t>WoC</a:t>
            </a:r>
            <a:r>
              <a:rPr lang="en-US" sz="700" dirty="0">
                <a:solidFill>
                  <a:srgbClr val="0000FF"/>
                </a:solidFill>
                <a:latin typeface="Poppins" panose="020B0604020202020204"/>
              </a:rPr>
              <a:t>, 284,04004 (2023)</a:t>
            </a:r>
            <a:endParaRPr lang="fr-FR" sz="700" dirty="0">
              <a:solidFill>
                <a:srgbClr val="0000FF"/>
              </a:solidFill>
              <a:latin typeface="Poppins" panose="020B0604020202020204"/>
            </a:endParaRPr>
          </a:p>
        </p:txBody>
      </p:sp>
      <p:sp>
        <p:nvSpPr>
          <p:cNvPr id="42" name="ZoneTexte 8">
            <a:extLst>
              <a:ext uri="{FF2B5EF4-FFF2-40B4-BE49-F238E27FC236}">
                <a16:creationId xmlns:a16="http://schemas.microsoft.com/office/drawing/2014/main" id="{3DB090AE-92C0-4691-B8B2-21ACB3560381}"/>
              </a:ext>
            </a:extLst>
          </p:cNvPr>
          <p:cNvSpPr txBox="1"/>
          <p:nvPr/>
        </p:nvSpPr>
        <p:spPr bwMode="auto">
          <a:xfrm>
            <a:off x="731838" y="6243622"/>
            <a:ext cx="4299683" cy="200055"/>
          </a:xfrm>
          <a:prstGeom prst="rect">
            <a:avLst/>
          </a:prstGeom>
          <a:noFill/>
        </p:spPr>
        <p:txBody>
          <a:bodyPr wrap="square" rtlCol="0">
            <a:spAutoFit/>
          </a:bodyPr>
          <a:lstStyle/>
          <a:p>
            <a:r>
              <a:rPr lang="en-US" sz="700" dirty="0">
                <a:solidFill>
                  <a:srgbClr val="0000FF"/>
                </a:solidFill>
                <a:latin typeface="Poppins" panose="020B0604020202020204"/>
              </a:rPr>
              <a:t>M. Bender </a:t>
            </a:r>
            <a:r>
              <a:rPr lang="en-US" sz="700" i="1" dirty="0">
                <a:solidFill>
                  <a:srgbClr val="0000FF"/>
                </a:solidFill>
                <a:latin typeface="Poppins" panose="020B0604020202020204"/>
              </a:rPr>
              <a:t>et al.</a:t>
            </a:r>
            <a:r>
              <a:rPr lang="en-US" sz="700" dirty="0">
                <a:solidFill>
                  <a:srgbClr val="0000FF"/>
                </a:solidFill>
                <a:latin typeface="Poppins" panose="020B0604020202020204"/>
              </a:rPr>
              <a:t>, </a:t>
            </a:r>
            <a:r>
              <a:rPr lang="en-US" sz="700" i="1" dirty="0">
                <a:solidFill>
                  <a:srgbClr val="0000FF"/>
                </a:solidFill>
                <a:latin typeface="Poppins" panose="020B0604020202020204"/>
              </a:rPr>
              <a:t>Future of nuclear fission theory</a:t>
            </a:r>
            <a:r>
              <a:rPr lang="en-US" sz="700" dirty="0">
                <a:solidFill>
                  <a:srgbClr val="0000FF"/>
                </a:solidFill>
                <a:latin typeface="Poppins" panose="020B0604020202020204"/>
              </a:rPr>
              <a:t>, J. Phys. G: </a:t>
            </a:r>
            <a:r>
              <a:rPr lang="en-US" sz="700" dirty="0" err="1">
                <a:solidFill>
                  <a:srgbClr val="0000FF"/>
                </a:solidFill>
                <a:latin typeface="Poppins" panose="020B0604020202020204"/>
              </a:rPr>
              <a:t>Nucl</a:t>
            </a:r>
            <a:r>
              <a:rPr lang="en-US" sz="700" dirty="0">
                <a:solidFill>
                  <a:srgbClr val="0000FF"/>
                </a:solidFill>
                <a:latin typeface="Poppins" panose="020B0604020202020204"/>
              </a:rPr>
              <a:t>. Part. Phys. 47 113002 (2020)</a:t>
            </a:r>
          </a:p>
        </p:txBody>
      </p:sp>
      <p:sp>
        <p:nvSpPr>
          <p:cNvPr id="44" name="TextBox 43">
            <a:extLst>
              <a:ext uri="{FF2B5EF4-FFF2-40B4-BE49-F238E27FC236}">
                <a16:creationId xmlns:a16="http://schemas.microsoft.com/office/drawing/2014/main" id="{B350D0B3-6225-451E-BBDB-A75B77F28271}"/>
              </a:ext>
            </a:extLst>
          </p:cNvPr>
          <p:cNvSpPr txBox="1"/>
          <p:nvPr/>
        </p:nvSpPr>
        <p:spPr>
          <a:xfrm>
            <a:off x="749300" y="6042065"/>
            <a:ext cx="9305499" cy="215444"/>
          </a:xfrm>
          <a:prstGeom prst="rect">
            <a:avLst/>
          </a:prstGeom>
          <a:noFill/>
        </p:spPr>
        <p:txBody>
          <a:bodyPr wrap="square">
            <a:spAutoFit/>
          </a:bodyPr>
          <a:lstStyle/>
          <a:p>
            <a:r>
              <a:rPr lang="en-US" sz="800" b="1" dirty="0">
                <a:solidFill>
                  <a:srgbClr val="3333FF"/>
                </a:solidFill>
              </a:rPr>
              <a:t>Investigation of fission product isomeric ratios and angular momenta of 132Sn populated in the 241Pu(</a:t>
            </a:r>
            <a:r>
              <a:rPr lang="en-US" sz="800" b="1" dirty="0" err="1">
                <a:solidFill>
                  <a:srgbClr val="3333FF"/>
                </a:solidFill>
              </a:rPr>
              <a:t>nth,f</a:t>
            </a:r>
            <a:r>
              <a:rPr lang="en-US" sz="800" b="1" dirty="0">
                <a:solidFill>
                  <a:srgbClr val="3333FF"/>
                </a:solidFill>
              </a:rPr>
              <a:t>) reaction, A. </a:t>
            </a:r>
            <a:r>
              <a:rPr lang="en-US" sz="800" b="1" dirty="0" err="1">
                <a:solidFill>
                  <a:srgbClr val="3333FF"/>
                </a:solidFill>
              </a:rPr>
              <a:t>Chebboubi</a:t>
            </a:r>
            <a:r>
              <a:rPr lang="en-US" sz="800" b="1" dirty="0">
                <a:solidFill>
                  <a:srgbClr val="3333FF"/>
                </a:solidFill>
              </a:rPr>
              <a:t>, EPJ Web of Conferences 256, 00011 (2021)</a:t>
            </a:r>
          </a:p>
        </p:txBody>
      </p:sp>
    </p:spTree>
    <p:extLst>
      <p:ext uri="{BB962C8B-B14F-4D97-AF65-F5344CB8AC3E}">
        <p14:creationId xmlns:p14="http://schemas.microsoft.com/office/powerpoint/2010/main" val="33956986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DA62F-F815-49A4-A0C4-55318E9AB4A7}"/>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CC37A9AB-65C1-479B-B51F-69B0127FFCB4}"/>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87D83976-A2A6-4A4B-92BC-BCED31EB33E4}"/>
              </a:ext>
            </a:extLst>
          </p:cNvPr>
          <p:cNvSpPr>
            <a:spLocks noGrp="1"/>
          </p:cNvSpPr>
          <p:nvPr>
            <p:ph type="sldNum" sz="quarter" idx="12"/>
          </p:nvPr>
        </p:nvSpPr>
        <p:spPr/>
        <p:txBody>
          <a:bodyPr/>
          <a:lstStyle/>
          <a:p>
            <a:fld id="{0CBC77A0-1F4E-42FF-9FFC-F45C3A64AF90}" type="slidenum">
              <a:rPr lang="fr-FR" smtClean="0"/>
              <a:t>70</a:t>
            </a:fld>
            <a:endParaRPr lang="fr-FR"/>
          </a:p>
        </p:txBody>
      </p:sp>
      <p:sp>
        <p:nvSpPr>
          <p:cNvPr id="5" name="Title 4">
            <a:extLst>
              <a:ext uri="{FF2B5EF4-FFF2-40B4-BE49-F238E27FC236}">
                <a16:creationId xmlns:a16="http://schemas.microsoft.com/office/drawing/2014/main" id="{ECC8A68D-0FA8-4E20-A769-23D7856CA0E7}"/>
              </a:ext>
            </a:extLst>
          </p:cNvPr>
          <p:cNvSpPr>
            <a:spLocks noGrp="1"/>
          </p:cNvSpPr>
          <p:nvPr>
            <p:ph type="title"/>
          </p:nvPr>
        </p:nvSpPr>
        <p:spPr/>
        <p:txBody>
          <a:bodyPr/>
          <a:lstStyle/>
          <a:p>
            <a:r>
              <a:rPr lang="fr-FR" dirty="0" err="1"/>
              <a:t>Comparison</a:t>
            </a:r>
            <a:r>
              <a:rPr lang="fr-FR" dirty="0"/>
              <a:t> </a:t>
            </a:r>
            <a:r>
              <a:rPr lang="fr-FR" dirty="0" err="1"/>
              <a:t>with</a:t>
            </a:r>
            <a:r>
              <a:rPr lang="fr-FR" dirty="0"/>
              <a:t> FIFRELIN </a:t>
            </a:r>
            <a:endParaRPr lang="en-US" dirty="0"/>
          </a:p>
        </p:txBody>
      </p:sp>
      <p:pic>
        <p:nvPicPr>
          <p:cNvPr id="11" name="Picture 10">
            <a:extLst>
              <a:ext uri="{FF2B5EF4-FFF2-40B4-BE49-F238E27FC236}">
                <a16:creationId xmlns:a16="http://schemas.microsoft.com/office/drawing/2014/main" id="{AFB01031-A6D6-488C-B154-A466442C23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5960"/>
            <a:ext cx="6242995" cy="4690539"/>
          </a:xfrm>
          <a:prstGeom prst="rect">
            <a:avLst/>
          </a:prstGeom>
        </p:spPr>
      </p:pic>
      <p:pic>
        <p:nvPicPr>
          <p:cNvPr id="13" name="Picture 12">
            <a:extLst>
              <a:ext uri="{FF2B5EF4-FFF2-40B4-BE49-F238E27FC236}">
                <a16:creationId xmlns:a16="http://schemas.microsoft.com/office/drawing/2014/main" id="{2947C335-AE6C-47C5-BC01-FE98D4351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8425" y="1185863"/>
            <a:ext cx="6123575" cy="4670636"/>
          </a:xfrm>
          <a:prstGeom prst="rect">
            <a:avLst/>
          </a:prstGeom>
        </p:spPr>
      </p:pic>
    </p:spTree>
    <p:extLst>
      <p:ext uri="{BB962C8B-B14F-4D97-AF65-F5344CB8AC3E}">
        <p14:creationId xmlns:p14="http://schemas.microsoft.com/office/powerpoint/2010/main" val="3985158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DEC071-9CC9-4D0E-8961-92AF59175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0154" y="591246"/>
            <a:ext cx="4444532" cy="3208082"/>
          </a:xfrm>
          <a:prstGeom prst="rect">
            <a:avLst/>
          </a:prstGeom>
        </p:spPr>
      </p:pic>
      <p:pic>
        <p:nvPicPr>
          <p:cNvPr id="7" name="Picture 6">
            <a:extLst>
              <a:ext uri="{FF2B5EF4-FFF2-40B4-BE49-F238E27FC236}">
                <a16:creationId xmlns:a16="http://schemas.microsoft.com/office/drawing/2014/main" id="{08202CD8-0E69-4202-835C-9F86B3F809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119" y="591414"/>
            <a:ext cx="4444532" cy="3208082"/>
          </a:xfrm>
          <a:prstGeom prst="rect">
            <a:avLst/>
          </a:prstGeom>
        </p:spPr>
      </p:pic>
      <p:sp>
        <p:nvSpPr>
          <p:cNvPr id="2" name="Date Placeholder 1">
            <a:extLst>
              <a:ext uri="{FF2B5EF4-FFF2-40B4-BE49-F238E27FC236}">
                <a16:creationId xmlns:a16="http://schemas.microsoft.com/office/drawing/2014/main" id="{8ECDA62F-F815-49A4-A0C4-55318E9AB4A7}"/>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CC37A9AB-65C1-479B-B51F-69B0127FFCB4}"/>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87D83976-A2A6-4A4B-92BC-BCED31EB33E4}"/>
              </a:ext>
            </a:extLst>
          </p:cNvPr>
          <p:cNvSpPr>
            <a:spLocks noGrp="1"/>
          </p:cNvSpPr>
          <p:nvPr>
            <p:ph type="sldNum" sz="quarter" idx="12"/>
          </p:nvPr>
        </p:nvSpPr>
        <p:spPr/>
        <p:txBody>
          <a:bodyPr/>
          <a:lstStyle/>
          <a:p>
            <a:fld id="{0CBC77A0-1F4E-42FF-9FFC-F45C3A64AF90}" type="slidenum">
              <a:rPr lang="fr-FR" smtClean="0"/>
              <a:t>71</a:t>
            </a:fld>
            <a:endParaRPr lang="fr-FR"/>
          </a:p>
        </p:txBody>
      </p:sp>
      <p:sp>
        <p:nvSpPr>
          <p:cNvPr id="5" name="Title 4">
            <a:extLst>
              <a:ext uri="{FF2B5EF4-FFF2-40B4-BE49-F238E27FC236}">
                <a16:creationId xmlns:a16="http://schemas.microsoft.com/office/drawing/2014/main" id="{ECC8A68D-0FA8-4E20-A769-23D7856CA0E7}"/>
              </a:ext>
            </a:extLst>
          </p:cNvPr>
          <p:cNvSpPr>
            <a:spLocks noGrp="1"/>
          </p:cNvSpPr>
          <p:nvPr>
            <p:ph type="title"/>
          </p:nvPr>
        </p:nvSpPr>
        <p:spPr/>
        <p:txBody>
          <a:bodyPr/>
          <a:lstStyle/>
          <a:p>
            <a:r>
              <a:rPr lang="fr-FR" dirty="0" err="1"/>
              <a:t>Comparison</a:t>
            </a:r>
            <a:r>
              <a:rPr lang="fr-FR" dirty="0"/>
              <a:t> </a:t>
            </a:r>
            <a:r>
              <a:rPr lang="fr-FR" dirty="0" err="1"/>
              <a:t>with</a:t>
            </a:r>
            <a:r>
              <a:rPr lang="fr-FR" dirty="0"/>
              <a:t> FIFRELIN </a:t>
            </a:r>
            <a:endParaRPr lang="en-US" dirty="0"/>
          </a:p>
        </p:txBody>
      </p:sp>
      <p:pic>
        <p:nvPicPr>
          <p:cNvPr id="8" name="Picture 7">
            <a:extLst>
              <a:ext uri="{FF2B5EF4-FFF2-40B4-BE49-F238E27FC236}">
                <a16:creationId xmlns:a16="http://schemas.microsoft.com/office/drawing/2014/main" id="{43F5873F-3038-40C3-90D9-9DC441B032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4732" y="3714279"/>
            <a:ext cx="4969954" cy="2613569"/>
          </a:xfrm>
          <a:prstGeom prst="rect">
            <a:avLst/>
          </a:prstGeom>
        </p:spPr>
      </p:pic>
      <p:pic>
        <p:nvPicPr>
          <p:cNvPr id="9" name="Picture 8">
            <a:extLst>
              <a:ext uri="{FF2B5EF4-FFF2-40B4-BE49-F238E27FC236}">
                <a16:creationId xmlns:a16="http://schemas.microsoft.com/office/drawing/2014/main" id="{69F1FFF0-6309-4490-94AC-6DC213A1F0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7409" y="3807397"/>
            <a:ext cx="4969953" cy="2605743"/>
          </a:xfrm>
          <a:prstGeom prst="rect">
            <a:avLst/>
          </a:prstGeom>
        </p:spPr>
      </p:pic>
    </p:spTree>
    <p:extLst>
      <p:ext uri="{BB962C8B-B14F-4D97-AF65-F5344CB8AC3E}">
        <p14:creationId xmlns:p14="http://schemas.microsoft.com/office/powerpoint/2010/main" val="11411855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89486-88FD-49F4-86F2-B9C1D8632B80}"/>
              </a:ext>
            </a:extLst>
          </p:cNvPr>
          <p:cNvSpPr>
            <a:spLocks noGrp="1"/>
          </p:cNvSpPr>
          <p:nvPr>
            <p:ph type="dt" sz="half" idx="10"/>
          </p:nvPr>
        </p:nvSpPr>
        <p:spPr/>
        <p:txBody>
          <a:bodyPr/>
          <a:lstStyle/>
          <a:p>
            <a:r>
              <a:rPr lang="en-US"/>
              <a:t>3/12/2026</a:t>
            </a:r>
            <a:endParaRPr lang="fr-FR"/>
          </a:p>
        </p:txBody>
      </p:sp>
      <p:sp>
        <p:nvSpPr>
          <p:cNvPr id="3" name="Footer Placeholder 2">
            <a:extLst>
              <a:ext uri="{FF2B5EF4-FFF2-40B4-BE49-F238E27FC236}">
                <a16:creationId xmlns:a16="http://schemas.microsoft.com/office/drawing/2014/main" id="{F36DC53C-2477-4AF3-BC28-80EBB55A26FA}"/>
              </a:ext>
            </a:extLst>
          </p:cNvPr>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a:extLst>
              <a:ext uri="{FF2B5EF4-FFF2-40B4-BE49-F238E27FC236}">
                <a16:creationId xmlns:a16="http://schemas.microsoft.com/office/drawing/2014/main" id="{0937F397-6EE0-4118-819B-F73CDF68C7A7}"/>
              </a:ext>
            </a:extLst>
          </p:cNvPr>
          <p:cNvSpPr>
            <a:spLocks noGrp="1"/>
          </p:cNvSpPr>
          <p:nvPr>
            <p:ph type="sldNum" sz="quarter" idx="12"/>
          </p:nvPr>
        </p:nvSpPr>
        <p:spPr/>
        <p:txBody>
          <a:bodyPr/>
          <a:lstStyle/>
          <a:p>
            <a:fld id="{0CBC77A0-1F4E-42FF-9FFC-F45C3A64AF90}" type="slidenum">
              <a:rPr lang="fr-FR" smtClean="0"/>
              <a:t>72</a:t>
            </a:fld>
            <a:endParaRPr lang="fr-FR"/>
          </a:p>
        </p:txBody>
      </p:sp>
      <mc:AlternateContent xmlns:mc="http://schemas.openxmlformats.org/markup-compatibility/2006" xmlns:a14="http://schemas.microsoft.com/office/drawing/2010/main">
        <mc:Choice Requires="a14">
          <p:sp>
            <p:nvSpPr>
              <p:cNvPr id="5" name="Title 4">
                <a:extLst>
                  <a:ext uri="{FF2B5EF4-FFF2-40B4-BE49-F238E27FC236}">
                    <a16:creationId xmlns:a16="http://schemas.microsoft.com/office/drawing/2014/main" id="{AD7D783E-79DA-4D8D-B165-7645314C0FC5}"/>
                  </a:ext>
                </a:extLst>
              </p:cNvPr>
              <p:cNvSpPr>
                <a:spLocks noGrp="1"/>
              </p:cNvSpPr>
              <p:nvPr>
                <p:ph type="title"/>
              </p:nvPr>
            </p:nvSpPr>
            <p:spPr/>
            <p:txBody>
              <a:bodyPr/>
              <a:lstStyle/>
              <a:p>
                <a:r>
                  <a:rPr lang="fr-FR" dirty="0"/>
                  <a:t>Bayesian </a:t>
                </a:r>
                <a14:m>
                  <m:oMath xmlns:m="http://schemas.openxmlformats.org/officeDocument/2006/math">
                    <m:sSub>
                      <m:sSubPr>
                        <m:ctrlPr>
                          <a:rPr lang="fr-FR" b="1" i="1" smtClean="0">
                            <a:solidFill>
                              <a:srgbClr val="E50019"/>
                            </a:solidFill>
                            <a:latin typeface="Cambria Math" panose="02040503050406030204" pitchFamily="18" charset="0"/>
                            <a:ea typeface="Cambria Math"/>
                          </a:rPr>
                        </m:ctrlPr>
                      </m:sSubPr>
                      <m:e>
                        <m:r>
                          <a:rPr lang="fr-FR" b="1" i="0" smtClean="0">
                            <a:solidFill>
                              <a:srgbClr val="E50019"/>
                            </a:solidFill>
                            <a:latin typeface="Cambria Math" panose="02040503050406030204" pitchFamily="18" charset="0"/>
                            <a:ea typeface="Cambria Math"/>
                          </a:rPr>
                          <m:t>𝐉</m:t>
                        </m:r>
                      </m:e>
                      <m:sub>
                        <m:r>
                          <a:rPr lang="fr-FR" b="1" i="0" smtClean="0">
                            <a:solidFill>
                              <a:srgbClr val="E50019"/>
                            </a:solidFill>
                            <a:latin typeface="Cambria Math" panose="02040503050406030204" pitchFamily="18" charset="0"/>
                            <a:ea typeface="Cambria Math"/>
                          </a:rPr>
                          <m:t>𝐜𝐮𝐭𝐨𝐟𝐟</m:t>
                        </m:r>
                      </m:sub>
                    </m:sSub>
                  </m:oMath>
                </a14:m>
                <a:endParaRPr lang="en-US" dirty="0"/>
              </a:p>
            </p:txBody>
          </p:sp>
        </mc:Choice>
        <mc:Fallback xmlns="">
          <p:sp>
            <p:nvSpPr>
              <p:cNvPr id="5" name="Title 4">
                <a:extLst>
                  <a:ext uri="{FF2B5EF4-FFF2-40B4-BE49-F238E27FC236}">
                    <a16:creationId xmlns:a16="http://schemas.microsoft.com/office/drawing/2014/main" id="{AD7D783E-79DA-4D8D-B165-7645314C0FC5}"/>
                  </a:ext>
                </a:extLst>
              </p:cNvPr>
              <p:cNvSpPr>
                <a:spLocks noGrp="1" noRot="1" noChangeAspect="1" noMove="1" noResize="1" noEditPoints="1" noAdjustHandles="1" noChangeArrowheads="1" noChangeShapeType="1" noTextEdit="1"/>
              </p:cNvSpPr>
              <p:nvPr>
                <p:ph type="title"/>
              </p:nvPr>
            </p:nvSpPr>
            <p:spPr>
              <a:blipFill>
                <a:blip r:embed="rId2"/>
                <a:stretch>
                  <a:fillRect l="-2273" t="-1468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5A2A48E-0F41-4469-9A78-A2666EED7D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896" y="4579914"/>
            <a:ext cx="2443509" cy="1763736"/>
          </a:xfrm>
          <a:prstGeom prst="rect">
            <a:avLst/>
          </a:prstGeom>
        </p:spPr>
      </p:pic>
      <p:pic>
        <p:nvPicPr>
          <p:cNvPr id="8" name="Picture 7">
            <a:extLst>
              <a:ext uri="{FF2B5EF4-FFF2-40B4-BE49-F238E27FC236}">
                <a16:creationId xmlns:a16="http://schemas.microsoft.com/office/drawing/2014/main" id="{9776DA3C-D3D3-4A2B-8BEB-1D566AE9C4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5968" y="992022"/>
            <a:ext cx="2443509" cy="1763736"/>
          </a:xfrm>
          <a:prstGeom prst="rect">
            <a:avLst/>
          </a:prstGeom>
        </p:spPr>
      </p:pic>
      <p:pic>
        <p:nvPicPr>
          <p:cNvPr id="9" name="Picture 8">
            <a:extLst>
              <a:ext uri="{FF2B5EF4-FFF2-40B4-BE49-F238E27FC236}">
                <a16:creationId xmlns:a16="http://schemas.microsoft.com/office/drawing/2014/main" id="{AE14285D-9FA5-4881-AA9A-51A99E9BCA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0232" y="2816178"/>
            <a:ext cx="2443509" cy="1763736"/>
          </a:xfrm>
          <a:prstGeom prst="rect">
            <a:avLst/>
          </a:prstGeom>
        </p:spPr>
      </p:pic>
      <p:pic>
        <p:nvPicPr>
          <p:cNvPr id="10" name="Picture 9">
            <a:extLst>
              <a:ext uri="{FF2B5EF4-FFF2-40B4-BE49-F238E27FC236}">
                <a16:creationId xmlns:a16="http://schemas.microsoft.com/office/drawing/2014/main" id="{7E3B5EAC-D6E9-4A8B-AAA2-D5A3C2AD62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5969" y="4559432"/>
            <a:ext cx="2443509" cy="1763736"/>
          </a:xfrm>
          <a:prstGeom prst="rect">
            <a:avLst/>
          </a:prstGeom>
        </p:spPr>
      </p:pic>
      <p:pic>
        <p:nvPicPr>
          <p:cNvPr id="11" name="Picture 10">
            <a:extLst>
              <a:ext uri="{FF2B5EF4-FFF2-40B4-BE49-F238E27FC236}">
                <a16:creationId xmlns:a16="http://schemas.microsoft.com/office/drawing/2014/main" id="{09BAF7B0-1B45-4A84-B5EA-9060CF4CD4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6505" y="963865"/>
            <a:ext cx="2443509" cy="1763736"/>
          </a:xfrm>
          <a:prstGeom prst="rect">
            <a:avLst/>
          </a:prstGeom>
        </p:spPr>
      </p:pic>
      <p:pic>
        <p:nvPicPr>
          <p:cNvPr id="12" name="Picture 11">
            <a:extLst>
              <a:ext uri="{FF2B5EF4-FFF2-40B4-BE49-F238E27FC236}">
                <a16:creationId xmlns:a16="http://schemas.microsoft.com/office/drawing/2014/main" id="{6BEDA8CA-FCC7-4E6E-97E3-EEDC7552ED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1302" y="2729426"/>
            <a:ext cx="2443509" cy="1763736"/>
          </a:xfrm>
          <a:prstGeom prst="rect">
            <a:avLst/>
          </a:prstGeom>
        </p:spPr>
      </p:pic>
      <p:pic>
        <p:nvPicPr>
          <p:cNvPr id="13" name="Picture 12">
            <a:extLst>
              <a:ext uri="{FF2B5EF4-FFF2-40B4-BE49-F238E27FC236}">
                <a16:creationId xmlns:a16="http://schemas.microsoft.com/office/drawing/2014/main" id="{3AE00E4E-482A-4245-8F68-B7DD999EFD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21303" y="4559432"/>
            <a:ext cx="2443509" cy="1763736"/>
          </a:xfrm>
          <a:prstGeom prst="rect">
            <a:avLst/>
          </a:prstGeom>
        </p:spPr>
      </p:pic>
      <p:pic>
        <p:nvPicPr>
          <p:cNvPr id="14" name="Picture 13">
            <a:extLst>
              <a:ext uri="{FF2B5EF4-FFF2-40B4-BE49-F238E27FC236}">
                <a16:creationId xmlns:a16="http://schemas.microsoft.com/office/drawing/2014/main" id="{11736D13-B25D-4C7D-9381-29C27453C47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16653" y="984347"/>
            <a:ext cx="2443509" cy="1763736"/>
          </a:xfrm>
          <a:prstGeom prst="rect">
            <a:avLst/>
          </a:prstGeom>
        </p:spPr>
      </p:pic>
      <p:pic>
        <p:nvPicPr>
          <p:cNvPr id="15" name="Picture 14">
            <a:extLst>
              <a:ext uri="{FF2B5EF4-FFF2-40B4-BE49-F238E27FC236}">
                <a16:creationId xmlns:a16="http://schemas.microsoft.com/office/drawing/2014/main" id="{2A1B7FE7-6242-4EC8-A7DD-259D2D0D2C5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88126" y="2749908"/>
            <a:ext cx="2443509" cy="1763736"/>
          </a:xfrm>
          <a:prstGeom prst="rect">
            <a:avLst/>
          </a:prstGeom>
        </p:spPr>
      </p:pic>
      <p:pic>
        <p:nvPicPr>
          <p:cNvPr id="18" name="Picture 17">
            <a:extLst>
              <a:ext uri="{FF2B5EF4-FFF2-40B4-BE49-F238E27FC236}">
                <a16:creationId xmlns:a16="http://schemas.microsoft.com/office/drawing/2014/main" id="{B052C1DA-92F1-4004-A4D0-FE96382DD20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88126" y="4564911"/>
            <a:ext cx="2443509" cy="1763736"/>
          </a:xfrm>
          <a:prstGeom prst="rect">
            <a:avLst/>
          </a:prstGeom>
        </p:spPr>
      </p:pic>
    </p:spTree>
    <p:extLst>
      <p:ext uri="{BB962C8B-B14F-4D97-AF65-F5344CB8AC3E}">
        <p14:creationId xmlns:p14="http://schemas.microsoft.com/office/powerpoint/2010/main" val="124798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dirty="0"/>
          </a:p>
        </p:txBody>
      </p:sp>
      <p:sp>
        <p:nvSpPr>
          <p:cNvPr id="4" name="Slide Number Placeholder 3"/>
          <p:cNvSpPr>
            <a:spLocks noGrp="1"/>
          </p:cNvSpPr>
          <p:nvPr>
            <p:ph type="sldNum" sz="quarter" idx="12"/>
          </p:nvPr>
        </p:nvSpPr>
        <p:spPr/>
        <p:txBody>
          <a:bodyPr/>
          <a:lstStyle/>
          <a:p>
            <a:fld id="{0CBC77A0-1F4E-42FF-9FFC-F45C3A64AF90}" type="slidenum">
              <a:rPr lang="fr-FR" smtClean="0"/>
              <a:t>8</a:t>
            </a:fld>
            <a:endParaRPr lang="fr-FR"/>
          </a:p>
        </p:txBody>
      </p:sp>
      <p:sp>
        <p:nvSpPr>
          <p:cNvPr id="8" name="Title 4"/>
          <p:cNvSpPr txBox="1">
            <a:spLocks/>
          </p:cNvSpPr>
          <p:nvPr/>
        </p:nvSpPr>
        <p:spPr>
          <a:xfrm>
            <a:off x="731838" y="3025576"/>
            <a:ext cx="10728325" cy="871827"/>
          </a:xfrm>
          <a:prstGeom prst="rect">
            <a:avLst/>
          </a:prstGeom>
        </p:spPr>
        <p:txBody>
          <a:bodyPr vert="horz" lIns="0" tIns="45720" rIns="0" bIns="45720" rtlCol="0" anchor="t">
            <a:normAutofit/>
          </a:bodyPr>
          <a:lstStyle>
            <a:lvl1pPr algn="l" defTabSz="914400" rtl="0" eaLnBrk="1" latinLnBrk="0" hangingPunct="1">
              <a:lnSpc>
                <a:spcPct val="90000"/>
              </a:lnSpc>
              <a:spcBef>
                <a:spcPct val="0"/>
              </a:spcBef>
              <a:buNone/>
              <a:defRPr sz="3200" kern="1200">
                <a:solidFill>
                  <a:schemeClr val="tx2"/>
                </a:solidFill>
                <a:latin typeface="+mj-lt"/>
                <a:ea typeface="+mj-ea"/>
                <a:cs typeface="+mj-cs"/>
              </a:defRPr>
            </a:lvl1pPr>
          </a:lstStyle>
          <a:p>
            <a:r>
              <a:rPr lang="fr-FR" b="1" dirty="0"/>
              <a:t> </a:t>
            </a:r>
            <a:endParaRPr lang="fr-FR" dirty="0"/>
          </a:p>
        </p:txBody>
      </p:sp>
      <p:sp>
        <p:nvSpPr>
          <p:cNvPr id="6" name="Rectangle 5"/>
          <p:cNvSpPr/>
          <p:nvPr/>
        </p:nvSpPr>
        <p:spPr>
          <a:xfrm>
            <a:off x="189227" y="1028980"/>
            <a:ext cx="7039995" cy="2554545"/>
          </a:xfrm>
          <a:prstGeom prst="rect">
            <a:avLst/>
          </a:prstGeom>
        </p:spPr>
        <p:txBody>
          <a:bodyPr wrap="square">
            <a:spAutoFit/>
          </a:bodyPr>
          <a:lstStyle/>
          <a:p>
            <a:pPr lvl="1" algn="just"/>
            <a:r>
              <a:rPr lang="en-US" sz="2000" b="1" dirty="0">
                <a:latin typeface="Poppins" panose="020B0604020202020204" charset="0"/>
                <a:cs typeface="Poppins" panose="020B0604020202020204" charset="0"/>
              </a:rPr>
              <a:t>Through experimental campaigns and interpretation, coupled with theoretical models, we aim to:</a:t>
            </a:r>
          </a:p>
          <a:p>
            <a:pPr lvl="1" algn="just"/>
            <a:endParaRPr lang="en-US" sz="2000" b="1" dirty="0">
              <a:latin typeface="Poppins" panose="020B0604020202020204" charset="0"/>
              <a:cs typeface="Poppins" panose="020B0604020202020204" charset="0"/>
            </a:endParaRPr>
          </a:p>
          <a:p>
            <a:pPr marL="800100" lvl="1" indent="-342900" algn="just">
              <a:buFont typeface="Wingdings" panose="05000000000000000000" pitchFamily="2" charset="2"/>
              <a:buChar char="Ø"/>
            </a:pPr>
            <a:r>
              <a:rPr lang="en-US" sz="2000" dirty="0">
                <a:latin typeface="Poppins" panose="020B0604020202020204" charset="0"/>
                <a:cs typeface="Poppins" panose="020B0604020202020204" charset="0"/>
              </a:rPr>
              <a:t>constrain the different models of generation of the angular momentum of fission fragments</a:t>
            </a:r>
          </a:p>
          <a:p>
            <a:pPr marL="800100" lvl="1" indent="-342900" algn="just">
              <a:buFont typeface="Wingdings" panose="05000000000000000000" pitchFamily="2" charset="2"/>
              <a:buChar char="Ø"/>
            </a:pPr>
            <a:endParaRPr lang="en-US" sz="2000" dirty="0">
              <a:latin typeface="Poppins" panose="020B0604020202020204" charset="0"/>
              <a:cs typeface="Poppins" panose="020B0604020202020204" charset="0"/>
            </a:endParaRPr>
          </a:p>
          <a:p>
            <a:pPr marL="800100" lvl="1" indent="-342900" algn="just">
              <a:buFont typeface="Wingdings" panose="05000000000000000000" pitchFamily="2" charset="2"/>
              <a:buChar char="Ø"/>
            </a:pPr>
            <a:r>
              <a:rPr lang="en-US" sz="2000" dirty="0">
                <a:latin typeface="Poppins" panose="020B0604020202020204" charset="0"/>
                <a:cs typeface="Poppins" panose="020B0604020202020204" charset="0"/>
              </a:rPr>
              <a:t>find a possible correlation with excitation energy, through Isomeric Ratio (IR) measurements.</a:t>
            </a:r>
          </a:p>
        </p:txBody>
      </p:sp>
      <p:sp>
        <p:nvSpPr>
          <p:cNvPr id="9" name="Title 8"/>
          <p:cNvSpPr>
            <a:spLocks noGrp="1"/>
          </p:cNvSpPr>
          <p:nvPr>
            <p:ph type="title"/>
          </p:nvPr>
        </p:nvSpPr>
        <p:spPr/>
        <p:txBody>
          <a:bodyPr/>
          <a:lstStyle/>
          <a:p>
            <a:r>
              <a:rPr lang="fr-FR" b="1" dirty="0">
                <a:solidFill>
                  <a:srgbClr val="E50019"/>
                </a:solidFill>
              </a:rPr>
              <a:t>Goals</a:t>
            </a:r>
            <a:endParaRPr lang="fr-FR" dirty="0">
              <a:solidFill>
                <a:srgbClr val="E50019"/>
              </a:solidFill>
            </a:endParaRPr>
          </a:p>
        </p:txBody>
      </p:sp>
      <mc:AlternateContent xmlns:mc="http://schemas.openxmlformats.org/markup-compatibility/2006" xmlns:a14="http://schemas.microsoft.com/office/drawing/2010/main">
        <mc:Choice Requires="a14">
          <p:graphicFrame>
            <p:nvGraphicFramePr>
              <p:cNvPr id="10" name="Diagram 9"/>
              <p:cNvGraphicFramePr/>
              <p:nvPr>
                <p:extLst>
                  <p:ext uri="{D42A27DB-BD31-4B8C-83A1-F6EECF244321}">
                    <p14:modId xmlns:p14="http://schemas.microsoft.com/office/powerpoint/2010/main" val="3947001794"/>
                  </p:ext>
                </p:extLst>
              </p:nvPr>
            </p:nvGraphicFramePr>
            <p:xfrm>
              <a:off x="6213929" y="251652"/>
              <a:ext cx="7207250" cy="6091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10" name="Diagram 9"/>
              <p:cNvGraphicFramePr/>
              <p:nvPr>
                <p:extLst>
                  <p:ext uri="{D42A27DB-BD31-4B8C-83A1-F6EECF244321}">
                    <p14:modId xmlns:p14="http://schemas.microsoft.com/office/powerpoint/2010/main" val="3947001794"/>
                  </p:ext>
                </p:extLst>
              </p:nvPr>
            </p:nvGraphicFramePr>
            <p:xfrm>
              <a:off x="6213929" y="251652"/>
              <a:ext cx="7207250" cy="60919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11" name="TextBox 10">
            <a:extLst>
              <a:ext uri="{FF2B5EF4-FFF2-40B4-BE49-F238E27FC236}">
                <a16:creationId xmlns:a16="http://schemas.microsoft.com/office/drawing/2014/main" id="{504FDDCB-4B8C-45FE-BCF8-65BE4347242A}"/>
              </a:ext>
            </a:extLst>
          </p:cNvPr>
          <p:cNvSpPr txBox="1"/>
          <p:nvPr/>
        </p:nvSpPr>
        <p:spPr>
          <a:xfrm>
            <a:off x="731838" y="6212845"/>
            <a:ext cx="10030460" cy="261610"/>
          </a:xfrm>
          <a:prstGeom prst="rect">
            <a:avLst/>
          </a:prstGeom>
          <a:noFill/>
        </p:spPr>
        <p:txBody>
          <a:bodyPr wrap="square">
            <a:spAutoFit/>
          </a:bodyPr>
          <a:lstStyle/>
          <a:p>
            <a:pPr algn="just" defTabSz="449263">
              <a:buClr>
                <a:srgbClr val="000000"/>
              </a:buClr>
              <a:buSzPct val="100000"/>
              <a:defRPr/>
            </a:pPr>
            <a:r>
              <a:rPr lang="en-US" sz="1050" dirty="0">
                <a:solidFill>
                  <a:srgbClr val="3333FF"/>
                </a:solidFill>
              </a:rPr>
              <a:t>Fission modelling with FIFRELIN, </a:t>
            </a:r>
            <a:r>
              <a:rPr lang="en-US" sz="1050" dirty="0">
                <a:solidFill>
                  <a:srgbClr val="3333FF"/>
                </a:solidFill>
                <a:latin typeface="Poppins" panose="020B0604020202020204"/>
                <a:ea typeface="Calibri" panose="020F0502020204030204" pitchFamily="34" charset="0"/>
                <a:cs typeface="Calibri" panose="020F0502020204030204" pitchFamily="34" charset="0"/>
              </a:rPr>
              <a:t>O. </a:t>
            </a:r>
            <a:r>
              <a:rPr lang="en-US" sz="1050" dirty="0" err="1">
                <a:solidFill>
                  <a:srgbClr val="3333FF"/>
                </a:solidFill>
                <a:latin typeface="Poppins" panose="020B0604020202020204"/>
                <a:ea typeface="Calibri" panose="020F0502020204030204" pitchFamily="34" charset="0"/>
                <a:cs typeface="Calibri" panose="020F0502020204030204" pitchFamily="34" charset="0"/>
              </a:rPr>
              <a:t>Litaize</a:t>
            </a:r>
            <a:r>
              <a:rPr lang="en-US" sz="1050" dirty="0">
                <a:solidFill>
                  <a:srgbClr val="3333FF"/>
                </a:solidFill>
                <a:latin typeface="Poppins" panose="020B0604020202020204"/>
                <a:ea typeface="Calibri" panose="020F0502020204030204" pitchFamily="34" charset="0"/>
                <a:cs typeface="Calibri" panose="020F0502020204030204" pitchFamily="34" charset="0"/>
              </a:rPr>
              <a:t>, O. </a:t>
            </a:r>
            <a:r>
              <a:rPr lang="en-US" sz="1050" dirty="0" err="1">
                <a:solidFill>
                  <a:srgbClr val="3333FF"/>
                </a:solidFill>
                <a:latin typeface="Poppins" panose="020B0604020202020204"/>
                <a:ea typeface="Calibri" panose="020F0502020204030204" pitchFamily="34" charset="0"/>
                <a:cs typeface="Calibri" panose="020F0502020204030204" pitchFamily="34" charset="0"/>
              </a:rPr>
              <a:t>Serot</a:t>
            </a:r>
            <a:r>
              <a:rPr lang="en-US" sz="1050" dirty="0">
                <a:solidFill>
                  <a:srgbClr val="3333FF"/>
                </a:solidFill>
                <a:latin typeface="Poppins" panose="020B0604020202020204"/>
                <a:ea typeface="Calibri" panose="020F0502020204030204" pitchFamily="34" charset="0"/>
                <a:cs typeface="Calibri" panose="020F0502020204030204" pitchFamily="34" charset="0"/>
              </a:rPr>
              <a:t>, L. Berge, The European Physical Journal A 51, 177 (2015)</a:t>
            </a:r>
          </a:p>
        </p:txBody>
      </p:sp>
    </p:spTree>
    <p:extLst>
      <p:ext uri="{BB962C8B-B14F-4D97-AF65-F5344CB8AC3E}">
        <p14:creationId xmlns:p14="http://schemas.microsoft.com/office/powerpoint/2010/main" val="3092743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6" descr="lohengrin-new.png">
            <a:extLst>
              <a:ext uri="{FF2B5EF4-FFF2-40B4-BE49-F238E27FC236}">
                <a16:creationId xmlns:a16="http://schemas.microsoft.com/office/drawing/2014/main" id="{9A699CD2-2FB5-4E46-AA6C-C83C3FB9ECE2}"/>
              </a:ext>
            </a:extLst>
          </p:cNvPr>
          <p:cNvPicPr>
            <a:picLocks noChangeAspect="1"/>
          </p:cNvPicPr>
          <p:nvPr/>
        </p:nvPicPr>
        <p:blipFill>
          <a:blip r:embed="rId3" cstate="print"/>
          <a:stretch>
            <a:fillRect/>
          </a:stretch>
        </p:blipFill>
        <p:spPr>
          <a:xfrm>
            <a:off x="195544" y="3946868"/>
            <a:ext cx="5571702" cy="2340902"/>
          </a:xfrm>
          <a:prstGeom prst="rect">
            <a:avLst/>
          </a:prstGeom>
        </p:spPr>
      </p:pic>
      <p:pic>
        <p:nvPicPr>
          <p:cNvPr id="10" name="Image 5">
            <a:extLst>
              <a:ext uri="{FF2B5EF4-FFF2-40B4-BE49-F238E27FC236}">
                <a16:creationId xmlns:a16="http://schemas.microsoft.com/office/drawing/2014/main" id="{654217F4-34DC-47CC-A294-FC6C1557B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flipH="1">
            <a:off x="715448" y="843114"/>
            <a:ext cx="4558995" cy="3103754"/>
          </a:xfrm>
          <a:prstGeom prst="rect">
            <a:avLst/>
          </a:prstGeom>
        </p:spPr>
      </p:pic>
      <p:sp>
        <p:nvSpPr>
          <p:cNvPr id="2" name="Date Placeholder 1"/>
          <p:cNvSpPr>
            <a:spLocks noGrp="1"/>
          </p:cNvSpPr>
          <p:nvPr>
            <p:ph type="dt" sz="half" idx="10"/>
          </p:nvPr>
        </p:nvSpPr>
        <p:spPr/>
        <p:txBody>
          <a:bodyPr/>
          <a:lstStyle/>
          <a:p>
            <a:r>
              <a:rPr lang="en-US"/>
              <a:t>3/12/2026</a:t>
            </a:r>
            <a:endParaRPr lang="fr-FR"/>
          </a:p>
        </p:txBody>
      </p:sp>
      <p:sp>
        <p:nvSpPr>
          <p:cNvPr id="3" name="Footer Placeholder 2"/>
          <p:cNvSpPr>
            <a:spLocks noGrp="1"/>
          </p:cNvSpPr>
          <p:nvPr>
            <p:ph type="ftr" sz="quarter" idx="11"/>
          </p:nvPr>
        </p:nvSpPr>
        <p:spPr/>
        <p:txBody>
          <a:bodyPr/>
          <a:lstStyle/>
          <a:p>
            <a:r>
              <a:rPr lang="en-US"/>
              <a:t>FISSION 2026: 7th Workshop on Nuclear Fission and Spectroscopy of Neutron-Rich Nuclei</a:t>
            </a:r>
            <a:endParaRPr lang="fr-FR"/>
          </a:p>
        </p:txBody>
      </p:sp>
      <p:sp>
        <p:nvSpPr>
          <p:cNvPr id="4" name="Slide Number Placeholder 3"/>
          <p:cNvSpPr>
            <a:spLocks noGrp="1"/>
          </p:cNvSpPr>
          <p:nvPr>
            <p:ph type="sldNum" sz="quarter" idx="12"/>
          </p:nvPr>
        </p:nvSpPr>
        <p:spPr/>
        <p:txBody>
          <a:bodyPr/>
          <a:lstStyle/>
          <a:p>
            <a:fld id="{0CBC77A0-1F4E-42FF-9FFC-F45C3A64AF90}" type="slidenum">
              <a:rPr lang="fr-FR" smtClean="0"/>
              <a:t>9</a:t>
            </a:fld>
            <a:endParaRPr lang="fr-FR"/>
          </a:p>
        </p:txBody>
      </p:sp>
      <p:sp>
        <p:nvSpPr>
          <p:cNvPr id="5" name="Title 4"/>
          <p:cNvSpPr>
            <a:spLocks noGrp="1"/>
          </p:cNvSpPr>
          <p:nvPr>
            <p:ph type="title"/>
          </p:nvPr>
        </p:nvSpPr>
        <p:spPr>
          <a:xfrm>
            <a:off x="731838" y="314036"/>
            <a:ext cx="11044830" cy="871827"/>
          </a:xfrm>
        </p:spPr>
        <p:txBody>
          <a:bodyPr>
            <a:normAutofit fontScale="90000"/>
          </a:bodyPr>
          <a:lstStyle/>
          <a:p>
            <a:r>
              <a:rPr lang="fr-FR" b="1" dirty="0" err="1"/>
              <a:t>Experimental</a:t>
            </a:r>
            <a:r>
              <a:rPr lang="fr-FR" b="1" dirty="0"/>
              <a:t> setup of </a:t>
            </a:r>
            <a:r>
              <a:rPr lang="en-US" b="1" dirty="0"/>
              <a:t>LOHENGRIN</a:t>
            </a:r>
            <a:r>
              <a:rPr lang="fr-FR" b="1" dirty="0"/>
              <a:t> </a:t>
            </a:r>
            <a:r>
              <a:rPr lang="fr-FR" b="1" dirty="0" err="1"/>
              <a:t>spectrometer</a:t>
            </a:r>
            <a:r>
              <a:rPr lang="fr-FR" b="1" dirty="0"/>
              <a:t> in ILL</a:t>
            </a:r>
            <a:br>
              <a:rPr lang="fr-FR" b="1" dirty="0"/>
            </a:br>
            <a:endParaRPr lang="fr-FR" b="1" dirty="0"/>
          </a:p>
        </p:txBody>
      </p:sp>
      <mc:AlternateContent xmlns:mc="http://schemas.openxmlformats.org/markup-compatibility/2006" xmlns:a14="http://schemas.microsoft.com/office/drawing/2010/main">
        <mc:Choice Requires="a14">
          <p:graphicFrame>
            <p:nvGraphicFramePr>
              <p:cNvPr id="11" name="Diagram 10">
                <a:extLst>
                  <a:ext uri="{FF2B5EF4-FFF2-40B4-BE49-F238E27FC236}">
                    <a16:creationId xmlns:a16="http://schemas.microsoft.com/office/drawing/2014/main" id="{7A12C368-E95B-46FB-B9E5-262F91F25006}"/>
                  </a:ext>
                </a:extLst>
              </p:cNvPr>
              <p:cNvGraphicFramePr/>
              <p:nvPr>
                <p:extLst>
                  <p:ext uri="{D42A27DB-BD31-4B8C-83A1-F6EECF244321}">
                    <p14:modId xmlns:p14="http://schemas.microsoft.com/office/powerpoint/2010/main" val="3887176588"/>
                  </p:ext>
                </p:extLst>
              </p:nvPr>
            </p:nvGraphicFramePr>
            <p:xfrm>
              <a:off x="6287150" y="478971"/>
              <a:ext cx="6924353" cy="58646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11" name="Diagram 10">
                <a:extLst>
                  <a:ext uri="{FF2B5EF4-FFF2-40B4-BE49-F238E27FC236}">
                    <a16:creationId xmlns:a16="http://schemas.microsoft.com/office/drawing/2014/main" id="{7A12C368-E95B-46FB-B9E5-262F91F25006}"/>
                  </a:ext>
                </a:extLst>
              </p:cNvPr>
              <p:cNvGraphicFramePr/>
              <p:nvPr>
                <p:extLst>
                  <p:ext uri="{D42A27DB-BD31-4B8C-83A1-F6EECF244321}">
                    <p14:modId xmlns:p14="http://schemas.microsoft.com/office/powerpoint/2010/main" val="3887176588"/>
                  </p:ext>
                </p:extLst>
              </p:nvPr>
            </p:nvGraphicFramePr>
            <p:xfrm>
              <a:off x="6287150" y="478971"/>
              <a:ext cx="6924353" cy="58646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p:sp>
        <p:nvSpPr>
          <p:cNvPr id="13" name="TextBox 12">
            <a:extLst>
              <a:ext uri="{FF2B5EF4-FFF2-40B4-BE49-F238E27FC236}">
                <a16:creationId xmlns:a16="http://schemas.microsoft.com/office/drawing/2014/main" id="{AF6A4566-ED5C-45BE-9F02-B716F1F5B0F4}"/>
              </a:ext>
            </a:extLst>
          </p:cNvPr>
          <p:cNvSpPr txBox="1"/>
          <p:nvPr/>
        </p:nvSpPr>
        <p:spPr>
          <a:xfrm>
            <a:off x="731838" y="6205152"/>
            <a:ext cx="10250810" cy="276999"/>
          </a:xfrm>
          <a:prstGeom prst="rect">
            <a:avLst/>
          </a:prstGeom>
          <a:noFill/>
        </p:spPr>
        <p:txBody>
          <a:bodyPr wrap="square">
            <a:spAutoFit/>
          </a:bodyPr>
          <a:lstStyle/>
          <a:p>
            <a:r>
              <a:rPr lang="en-US" sz="1200" b="1" dirty="0">
                <a:solidFill>
                  <a:srgbClr val="0000FF"/>
                </a:solidFill>
              </a:rPr>
              <a:t>J. M. </a:t>
            </a:r>
            <a:r>
              <a:rPr lang="en-US" sz="1200" b="1" dirty="0" err="1">
                <a:solidFill>
                  <a:srgbClr val="0000FF"/>
                </a:solidFill>
              </a:rPr>
              <a:t>Daugas</a:t>
            </a:r>
            <a:r>
              <a:rPr lang="en-US" sz="1200" b="1" dirty="0">
                <a:solidFill>
                  <a:srgbClr val="0000FF"/>
                </a:solidFill>
              </a:rPr>
              <a:t>, Session 9, 3/11/2026, FISSION 2026 workshop</a:t>
            </a:r>
          </a:p>
        </p:txBody>
      </p:sp>
    </p:spTree>
    <p:extLst>
      <p:ext uri="{BB962C8B-B14F-4D97-AF65-F5344CB8AC3E}">
        <p14:creationId xmlns:p14="http://schemas.microsoft.com/office/powerpoint/2010/main" val="890621326"/>
      </p:ext>
    </p:extLst>
  </p:cSld>
  <p:clrMapOvr>
    <a:masterClrMapping/>
  </p:clrMapOvr>
</p:sld>
</file>

<file path=ppt/theme/theme1.xml><?xml version="1.0" encoding="utf-8"?>
<a:theme xmlns:a="http://schemas.openxmlformats.org/drawingml/2006/main" name="Thème Office">
  <a:themeElements>
    <a:clrScheme name="CEA 2023">
      <a:dk1>
        <a:srgbClr val="262626"/>
      </a:dk1>
      <a:lt1>
        <a:sysClr val="window" lastClr="FFFFFF"/>
      </a:lt1>
      <a:dk2>
        <a:srgbClr val="E50019"/>
      </a:dk2>
      <a:lt2>
        <a:srgbClr val="FFFFFF"/>
      </a:lt2>
      <a:accent1>
        <a:srgbClr val="3E4A83"/>
      </a:accent1>
      <a:accent2>
        <a:srgbClr val="7E9CBB"/>
      </a:accent2>
      <a:accent3>
        <a:srgbClr val="FFCD31"/>
      </a:accent3>
      <a:accent4>
        <a:srgbClr val="DA837B"/>
      </a:accent4>
      <a:accent5>
        <a:srgbClr val="0093A7"/>
      </a:accent5>
      <a:accent6>
        <a:srgbClr val="BD987A"/>
      </a:accent6>
      <a:hlink>
        <a:srgbClr val="E50019"/>
      </a:hlink>
      <a:folHlink>
        <a:srgbClr val="E50019"/>
      </a:folHlink>
    </a:clrScheme>
    <a:fontScheme name="CEA POPINS">
      <a:majorFont>
        <a:latin typeface="Poppins Black"/>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lIns="144000" tIns="108000" rIns="144000" bIns="144000" rtlCol="0" anchor="ctr">
        <a:spAutoFit/>
      </a:bodyP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CEA final-V6 Popins.potx" id="{CEA50F67-8F53-45DA-B803-EE6BE10B31FD}" vid="{3F48513A-73ED-4410-AE75-75F2D02C2A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13912</TotalTime>
  <Words>5389</Words>
  <Application>Microsoft Office PowerPoint</Application>
  <PresentationFormat>Widescreen</PresentationFormat>
  <Paragraphs>1072</Paragraphs>
  <Slides>72</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72</vt:i4>
      </vt:variant>
    </vt:vector>
  </HeadingPairs>
  <TitlesOfParts>
    <vt:vector size="84" baseType="lpstr">
      <vt:lpstr>Arial</vt:lpstr>
      <vt:lpstr>Arial Black</vt:lpstr>
      <vt:lpstr>Calibri</vt:lpstr>
      <vt:lpstr>Cambria Math</vt:lpstr>
      <vt:lpstr>ElsevierGulliver</vt:lpstr>
      <vt:lpstr>Harding</vt:lpstr>
      <vt:lpstr>Helvetica Neue</vt:lpstr>
      <vt:lpstr>Poppins</vt:lpstr>
      <vt:lpstr>Poppins Black</vt:lpstr>
      <vt:lpstr>Times New Roman</vt:lpstr>
      <vt:lpstr>Wingdings</vt:lpstr>
      <vt:lpstr>Thème Office</vt:lpstr>
      <vt:lpstr> Angular Momentum in Fission through Isomeric Ratio measurements with the Lohengrin spectrometer</vt:lpstr>
      <vt:lpstr>Contents</vt:lpstr>
      <vt:lpstr>Motivation: Angular momentum generation mechanism of Fission Fragments </vt:lpstr>
      <vt:lpstr>Motivation: Angular momentum generation mechanism of Fission Fragments </vt:lpstr>
      <vt:lpstr>Motivation: Angular momentum generation mechanism of Fission Fragments </vt:lpstr>
      <vt:lpstr>Motivation: Angular momentum generation mechanism of Fission Fragments </vt:lpstr>
      <vt:lpstr>Motivation: Angular momentum generation mechanism of Fission Fragments </vt:lpstr>
      <vt:lpstr>Goals</vt:lpstr>
      <vt:lpstr>Experimental setup of LOHENGRIN spectrometer in ILL </vt:lpstr>
      <vt:lpstr>Experimental setup of LOHENGRIN spectrometer in ILL </vt:lpstr>
      <vt:lpstr>Experimental setup of LOHENGRIN spectrometer in ILL </vt:lpstr>
      <vt:lpstr>Experimental setup of LOHENGRIN spectrometer in ILL </vt:lpstr>
      <vt:lpstr>Analysis - 100Nb from 241Am(2nth,f)   </vt:lpstr>
      <vt:lpstr>Analysis - 100Nb from 241Am(2nth,f)   </vt:lpstr>
      <vt:lpstr>Analysis - 100Nb from 241Am(2nth,f)   </vt:lpstr>
      <vt:lpstr>Analysis - Δt_Gate  - 100Nb</vt:lpstr>
      <vt:lpstr>Analysis - Δt_Gate  - 100Nb</vt:lpstr>
      <vt:lpstr>Analysis - Δt_Gate  - 100Nb</vt:lpstr>
      <vt:lpstr>Analysis - Δt_Gate</vt:lpstr>
      <vt:lpstr>Analysis - Δt_Gate</vt:lpstr>
      <vt:lpstr>Analysis - 100Nb from 241Am(2nth,f)   </vt:lpstr>
      <vt:lpstr>241Am(2nth,f) mechanism</vt:lpstr>
      <vt:lpstr>Preliminary Results - 100Nb from 241Am(2nth,f) </vt:lpstr>
      <vt:lpstr>Preliminary Results - 100Nb from 241Am(2nth,f) IR(t)</vt:lpstr>
      <vt:lpstr>Preliminary Results - 100Nb from 241Am(2nth,f) IR(t)</vt:lpstr>
      <vt:lpstr>Preliminary Results - 100Nb from 241Am(2nth,f) IR(KE)</vt:lpstr>
      <vt:lpstr>Preliminary Results - 100Nb from 241Am(2nth,f) IR(KE)</vt:lpstr>
      <vt:lpstr>Future prospects</vt:lpstr>
      <vt:lpstr>Future prospects</vt:lpstr>
      <vt:lpstr>Thank you for your attention !</vt:lpstr>
      <vt:lpstr>Back-up</vt:lpstr>
      <vt:lpstr>PowerPoint Presentation</vt:lpstr>
      <vt:lpstr>Correlation Matrix IR(KE)</vt:lpstr>
      <vt:lpstr>Analysis</vt:lpstr>
      <vt:lpstr>Comparison with theoretical model (Bateman Eq.)</vt:lpstr>
      <vt:lpstr>The Bateman Equation</vt:lpstr>
      <vt:lpstr>Analysis - Δt_Gate  - 100Nb</vt:lpstr>
      <vt:lpstr>Analysis - Δt_Gate</vt:lpstr>
      <vt:lpstr>100Nb</vt:lpstr>
      <vt:lpstr>Theory…</vt:lpstr>
      <vt:lpstr>Theory…</vt:lpstr>
      <vt:lpstr>Investigation of fission product isomeric ratios and angular momenta of 132Sn populated in the 241Pu(nth,f) reaction</vt:lpstr>
      <vt:lpstr>FIFRELIN: connecting experiment with theory </vt:lpstr>
      <vt:lpstr>Analysis   </vt:lpstr>
      <vt:lpstr> Analysis: Sum-effect -TrueCoinc</vt:lpstr>
      <vt:lpstr>MCNP6 – 60Co+ 137Cs run </vt:lpstr>
      <vt:lpstr>MCNP6 – 60Co+ 137Cs run </vt:lpstr>
      <vt:lpstr>MCNP6 – 60Co+ 207Bi run </vt:lpstr>
      <vt:lpstr>MCNP6 – 60Co+ 207Bi run </vt:lpstr>
      <vt:lpstr>Upcoming</vt:lpstr>
      <vt:lpstr>New output:</vt:lpstr>
      <vt:lpstr>Target evolution</vt:lpstr>
      <vt:lpstr>Analysis - Δt_Gate  - 100Nb</vt:lpstr>
      <vt:lpstr>Analysis - Δt_Gate  - 100Nb</vt:lpstr>
      <vt:lpstr>88Br</vt:lpstr>
      <vt:lpstr>129Sn</vt:lpstr>
      <vt:lpstr>129Sn</vt:lpstr>
      <vt:lpstr>131Sb – Study Case </vt:lpstr>
      <vt:lpstr>131Sb </vt:lpstr>
      <vt:lpstr>131Sb</vt:lpstr>
      <vt:lpstr>131Sb</vt:lpstr>
      <vt:lpstr>131Sb</vt:lpstr>
      <vt:lpstr>Analysis - 100Nb from 241Am(2nth,f)   </vt:lpstr>
      <vt:lpstr>Analysis - 100Nb from 241Am(2nth,f)   </vt:lpstr>
      <vt:lpstr>PowerPoint Presentation</vt:lpstr>
      <vt:lpstr>Experimental setup of LOHENGRIN spectrometer in ILL </vt:lpstr>
      <vt:lpstr>Motivation: Angular momentum generation mechanism of Fission Fragments </vt:lpstr>
      <vt:lpstr>Comparison with FIFRELIN </vt:lpstr>
      <vt:lpstr>PowerPoint Presentation</vt:lpstr>
      <vt:lpstr>Comparison with FIFRELIN </vt:lpstr>
      <vt:lpstr>Comparison with FIFRELIN </vt:lpstr>
      <vt:lpstr>Bayesian J_cutoff</vt:lpstr>
    </vt:vector>
  </TitlesOfParts>
  <Company>CEA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Angular Momentum in Fission through Isomeric Ratio measurements with the Lohengrin spectrometer</dc:title>
  <dc:creator>SKOULOUDAKI Anna</dc:creator>
  <cp:lastModifiedBy>SKOULOUDAKI Anna</cp:lastModifiedBy>
  <cp:revision>285</cp:revision>
  <dcterms:created xsi:type="dcterms:W3CDTF">2026-02-25T08:37:49Z</dcterms:created>
  <dcterms:modified xsi:type="dcterms:W3CDTF">2026-03-11T21:30:23Z</dcterms:modified>
</cp:coreProperties>
</file>