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3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7" r:id="rId2"/>
    <p:sldId id="319" r:id="rId3"/>
    <p:sldId id="308" r:id="rId4"/>
    <p:sldId id="291" r:id="rId5"/>
    <p:sldId id="289" r:id="rId6"/>
    <p:sldId id="292" r:id="rId7"/>
    <p:sldId id="267" r:id="rId8"/>
    <p:sldId id="297" r:id="rId9"/>
    <p:sldId id="298" r:id="rId10"/>
    <p:sldId id="299" r:id="rId11"/>
    <p:sldId id="300" r:id="rId12"/>
    <p:sldId id="305" r:id="rId13"/>
    <p:sldId id="306" r:id="rId14"/>
    <p:sldId id="285" r:id="rId15"/>
    <p:sldId id="309" r:id="rId16"/>
    <p:sldId id="314" r:id="rId17"/>
    <p:sldId id="315" r:id="rId18"/>
    <p:sldId id="316" r:id="rId19"/>
    <p:sldId id="317" r:id="rId20"/>
    <p:sldId id="301" r:id="rId21"/>
    <p:sldId id="288" r:id="rId22"/>
    <p:sldId id="307" r:id="rId23"/>
    <p:sldId id="281" r:id="rId24"/>
  </p:sldIdLst>
  <p:sldSz cx="10772775" cy="6059488"/>
  <p:notesSz cx="6858000" cy="9144000"/>
  <p:defaultTextStyle>
    <a:defPPr>
      <a:defRPr lang="fr-FR"/>
    </a:defPPr>
    <a:lvl1pPr algn="l" defTabSz="100520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01650" indent="-44450" algn="l" defTabSz="100520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05205" indent="-90805" algn="l" defTabSz="100520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508125" indent="-136525" algn="l" defTabSz="100520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09775" indent="-180975" algn="l" defTabSz="100520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94" userDrawn="1">
          <p15:clr>
            <a:srgbClr val="A4A3A4"/>
          </p15:clr>
        </p15:guide>
        <p15:guide id="2" pos="33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5B9BD5"/>
    <a:srgbClr val="0B5893"/>
    <a:srgbClr val="FF6700"/>
    <a:srgbClr val="00294B"/>
    <a:srgbClr val="456487"/>
    <a:srgbClr val="E05314"/>
    <a:srgbClr val="6600CC"/>
    <a:srgbClr val="511F74"/>
    <a:srgbClr val="7A28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02" autoAdjust="0"/>
    <p:restoredTop sz="98233" autoAdjust="0"/>
  </p:normalViewPr>
  <p:slideViewPr>
    <p:cSldViewPr showGuides="1">
      <p:cViewPr varScale="1">
        <p:scale>
          <a:sx n="103" d="100"/>
          <a:sy n="103" d="100"/>
        </p:scale>
        <p:origin x="284" y="68"/>
      </p:cViewPr>
      <p:guideLst>
        <p:guide orient="horz" pos="1794"/>
        <p:guide pos="33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8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8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t>12/03/2026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8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8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450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For 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odd-A fragments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the conventional spectroscopy results (exp2) clearly 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underestimate the yields.</a:t>
            </a:r>
            <a:b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This is a direct consequence of the 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incomplete or uncertain level schemes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 these nuclei, which leads to missing intensity in the γ-based reconstruction.</a:t>
            </a:r>
            <a:b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 contrast, the 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ratio-based method (exp1)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is much 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less affected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by these spectroscopic limitations.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Compared to the NDC/GEF predictions, 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both experimental methods show a systematic shift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of the Kr–Xe pair: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the Xe fragment appears to be 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more neutron-deficient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(i.e. more neutron emission than predicted),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while the Kr partner tends to 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retain more neutrons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than expected from the models.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357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As observed in other fragment groups, the 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ratio-based method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provides a more reliable reconstruction of the 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odd-A isotopes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whereas the conventional γ-spectroscopy yields systematically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 underestimate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these nuclei due to incomplete or uncertain level schemes.</a:t>
            </a:r>
          </a:p>
          <a:p>
            <a:pPr marL="171450" marR="0" lvl="0" indent="-1714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 the Sr–Te region, the two experimental methods follow a broadly similar shape; however, the isotope 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Te-137 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shows a noticeable deviation.</a:t>
            </a:r>
            <a:b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This discrepancy is likely connected to 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background-subtraction issues in the Th-232 dataset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210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Although 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Se isotopes are not observed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 the Cf-252 dataset and therefore cannot be treated within the ratio-based scheme, the Ba side of the pair still provides a clear illustration of the issue:</a:t>
            </a:r>
            <a:b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the 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conventional γ-spectroscopy method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shows a 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strong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underestimation for odd-A fragments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consistent with what is observed in other fragment groups.</a:t>
            </a:r>
          </a:p>
          <a:p>
            <a:pPr marL="171450" marR="0" lvl="0" indent="-17145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This also highlights one of the 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intrinsic limitations of the ratio-based method:</a:t>
            </a:r>
            <a:b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the fission-fragment distributions of 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Cf-252 and Th-232 do not overlap perfectly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particularly on the light-mass side.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720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860F3-E6C2-3C2B-CA81-DF7A26108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2AE6A8-9B80-9557-263F-0DE7044FA0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60227A4-B0A1-E6C1-9D0A-90F2A767A9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0BBCFB-70E7-1BBD-77BC-13196F06DB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452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/>
          </p:nvPr>
        </p:nvSpPr>
        <p:spPr>
          <a:xfrm>
            <a:off x="273820" y="1445569"/>
            <a:ext cx="10308112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266485-1F8C-49AD-A5D5-E767E4406627}" type="datetime1">
              <a:rPr lang="fr-FR" smtClean="0"/>
              <a:t>12/03/2026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8EDB-206D-43FF-BB87-BB3B3E2835B1}" type="datetime1">
              <a:rPr lang="fr-FR" smtClean="0"/>
              <a:t>12/03/2026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944E-FC58-498F-BAC5-6847BA2850FC}" type="datetime1">
              <a:rPr lang="fr-FR" smtClean="0"/>
              <a:t>12/03/2026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436A-2E1A-474F-B7AA-A7B381B36743}" type="datetime1">
              <a:rPr lang="fr-FR" smtClean="0"/>
              <a:t>12/03/2026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08900" y="322263"/>
            <a:ext cx="2322513" cy="51355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741363" y="322263"/>
            <a:ext cx="6815137" cy="51355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29D9-9730-489B-9200-A9E9CA224BAF}" type="datetime1">
              <a:rPr lang="fr-FR" smtClean="0"/>
              <a:t>12/03/2026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ppléments :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43E441-9CE9-467E-A45E-81261F83965F}" type="datetime1">
              <a:rPr lang="fr-FR" smtClean="0"/>
              <a:t>12/03/2026</a:t>
            </a:fld>
            <a:endParaRPr lang="fr-FR" dirty="0"/>
          </a:p>
        </p:txBody>
      </p:sp>
      <p:sp>
        <p:nvSpPr>
          <p:cNvPr id="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77877" y="149425"/>
            <a:ext cx="8712966" cy="432048"/>
          </a:xfrm>
        </p:spPr>
        <p:txBody>
          <a:bodyPr>
            <a:normAutofit/>
          </a:bodyPr>
          <a:lstStyle>
            <a:lvl1pPr algn="ctr">
              <a:defRPr lang="fr-FR" sz="22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introduction V2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/>
          </p:nvPr>
        </p:nvSpPr>
        <p:spPr>
          <a:xfrm>
            <a:off x="273820" y="1445569"/>
            <a:ext cx="10308112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266485-1F8C-49AD-A5D5-E767E4406627}" type="datetime1">
              <a:rPr lang="fr-FR" smtClean="0"/>
              <a:t>12/03/2026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9EED68-CB98-4B02-A34D-AB6A0D8F9355}" type="datetime1">
              <a:rPr lang="fr-FR" smtClean="0"/>
              <a:t>12/03/2026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0"/>
            <a:ext cx="10772415" cy="605948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A7F0F3-D582-402A-B5FC-0362F90F69E0}" type="datetime1">
              <a:rPr lang="fr-FR" smtClean="0"/>
              <a:t>12/03/2026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/>
          </p:nvPr>
        </p:nvSpPr>
        <p:spPr>
          <a:xfrm>
            <a:off x="273820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/>
          </p:nvPr>
        </p:nvSpPr>
        <p:spPr>
          <a:xfrm>
            <a:off x="5535752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7ACAEE-26E2-4090-BA40-F9D135FCBEFC}" type="datetime1">
              <a:rPr lang="fr-FR" smtClean="0"/>
              <a:t>12/03/2026</a:t>
            </a:fld>
            <a:endParaRPr lang="fr-FR" dirty="0"/>
          </a:p>
        </p:txBody>
      </p:sp>
      <p:sp>
        <p:nvSpPr>
          <p:cNvPr id="2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7ACAEE-26E2-4090-BA40-F9D135FCBEFC}" type="datetime1">
              <a:rPr lang="fr-FR" smtClean="0"/>
              <a:t>12/03/2026</a:t>
            </a:fld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8D7631-66E5-4ADC-A6F5-EF6D5686EE47}" type="datetime1">
              <a:rPr lang="fr-FR" smtClean="0"/>
              <a:t>12/03/2026</a:t>
            </a:fld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13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823E-D765-4F82-BAA8-6C8171F61452}" type="datetime1">
              <a:rPr lang="fr-FR" smtClean="0"/>
              <a:t>12/03/2026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46C1-5746-40B0-AC98-6DB7A4BA007B}" type="datetime1">
              <a:rPr lang="fr-FR" smtClean="0"/>
              <a:t>12/03/2026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2CFD-AD86-4399-9059-1B4099EED564}" type="datetime1">
              <a:rPr lang="fr-FR" smtClean="0"/>
              <a:t>12/03/2026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tags" Target="../tags/tag30.xml"/><Relationship Id="rId3" Type="http://schemas.openxmlformats.org/officeDocument/2006/relationships/tags" Target="../tags/tag15.xml"/><Relationship Id="rId21" Type="http://schemas.openxmlformats.org/officeDocument/2006/relationships/image" Target="../media/image240.png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tags" Target="../tags/tag29.xml"/><Relationship Id="rId25" Type="http://schemas.openxmlformats.org/officeDocument/2006/relationships/image" Target="../media/image35.png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24" Type="http://schemas.openxmlformats.org/officeDocument/2006/relationships/image" Target="../media/image34.png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23" Type="http://schemas.openxmlformats.org/officeDocument/2006/relationships/image" Target="../media/image33.png"/><Relationship Id="rId10" Type="http://schemas.openxmlformats.org/officeDocument/2006/relationships/tags" Target="../tags/tag22.xml"/><Relationship Id="rId19" Type="http://schemas.openxmlformats.org/officeDocument/2006/relationships/tags" Target="../tags/tag31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Relationship Id="rId22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39.png"/><Relationship Id="rId5" Type="http://schemas.openxmlformats.org/officeDocument/2006/relationships/tags" Target="../tags/tag37.xml"/><Relationship Id="rId10" Type="http://schemas.openxmlformats.org/officeDocument/2006/relationships/image" Target="../media/image38.png"/><Relationship Id="rId4" Type="http://schemas.openxmlformats.org/officeDocument/2006/relationships/tags" Target="../tags/tag36.xml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1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11.png"/><Relationship Id="rId5" Type="http://schemas.openxmlformats.org/officeDocument/2006/relationships/tags" Target="../tags/tag8.xml"/><Relationship Id="rId10" Type="http://schemas.openxmlformats.org/officeDocument/2006/relationships/image" Target="../media/image31.png"/><Relationship Id="rId4" Type="http://schemas.openxmlformats.org/officeDocument/2006/relationships/tags" Target="../tags/tag7.xml"/><Relationship Id="rId9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half" idx="13"/>
          </p:nvPr>
        </p:nvSpPr>
        <p:spPr>
          <a:xfrm>
            <a:off x="1029903" y="1877616"/>
            <a:ext cx="8712967" cy="86409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altLang="zh-CN" sz="3600" dirty="0"/>
              <a:t>Fission Yield Analysis of Neutron-Induced Fission on Th-232</a:t>
            </a:r>
            <a:endParaRPr lang="fr-FR" sz="3200" b="1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3E66-FE88-4B4F-8E64-9B05CB2295F8}" type="datetime1">
              <a:rPr lang="fr-FR" smtClean="0"/>
              <a:t>12/03/2026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1</a:t>
            </a:fld>
            <a:endParaRPr lang="fr-FR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AFF8D2B-7319-1D6C-E590-31C42CB2F8BD}"/>
              </a:ext>
            </a:extLst>
          </p:cNvPr>
          <p:cNvSpPr txBox="1"/>
          <p:nvPr/>
        </p:nvSpPr>
        <p:spPr>
          <a:xfrm>
            <a:off x="705867" y="3441185"/>
            <a:ext cx="95050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altLang="zh-CN" sz="2000" dirty="0">
                <a:solidFill>
                  <a:srgbClr val="456487"/>
                </a:solidFill>
              </a:rPr>
              <a:t>S. Liu</a:t>
            </a:r>
            <a:r>
              <a:rPr lang="fr-FR" altLang="zh-CN" sz="2000" baseline="30000" dirty="0">
                <a:solidFill>
                  <a:srgbClr val="456487"/>
                </a:solidFill>
              </a:rPr>
              <a:t>1,2</a:t>
            </a:r>
            <a:r>
              <a:rPr lang="fr-FR" altLang="zh-CN" sz="2000" dirty="0">
                <a:solidFill>
                  <a:srgbClr val="456487"/>
                </a:solidFill>
              </a:rPr>
              <a:t>, J. N. Wilson</a:t>
            </a:r>
            <a:r>
              <a:rPr lang="fr-FR" altLang="zh-CN" sz="2000" baseline="30000" dirty="0">
                <a:solidFill>
                  <a:srgbClr val="456487"/>
                </a:solidFill>
              </a:rPr>
              <a:t>1</a:t>
            </a:r>
            <a:r>
              <a:rPr lang="fr-FR" altLang="zh-CN" baseline="30000" dirty="0">
                <a:solidFill>
                  <a:srgbClr val="456487"/>
                </a:solidFill>
              </a:rPr>
              <a:t>,3</a:t>
            </a:r>
            <a:r>
              <a:rPr lang="fr-FR" altLang="zh-CN" sz="2000" dirty="0">
                <a:solidFill>
                  <a:srgbClr val="456487"/>
                </a:solidFill>
              </a:rPr>
              <a:t>, D. Thisse</a:t>
            </a:r>
            <a:r>
              <a:rPr lang="fr-FR" altLang="zh-CN" baseline="30000" dirty="0">
                <a:solidFill>
                  <a:srgbClr val="456487"/>
                </a:solidFill>
              </a:rPr>
              <a:t>3</a:t>
            </a:r>
            <a:r>
              <a:rPr lang="fr-FR" altLang="zh-CN" sz="2000" dirty="0">
                <a:solidFill>
                  <a:srgbClr val="456487"/>
                </a:solidFill>
              </a:rPr>
              <a:t>, N. Jovancevic</a:t>
            </a:r>
            <a:r>
              <a:rPr lang="fr-FR" altLang="zh-CN" baseline="30000" dirty="0">
                <a:solidFill>
                  <a:srgbClr val="456487"/>
                </a:solidFill>
              </a:rPr>
              <a:t>3</a:t>
            </a:r>
            <a:r>
              <a:rPr lang="fr-FR" altLang="zh-CN" sz="2000" dirty="0">
                <a:solidFill>
                  <a:srgbClr val="456487"/>
                </a:solidFill>
              </a:rPr>
              <a:t>, R. Canavan</a:t>
            </a:r>
            <a:r>
              <a:rPr lang="fr-FR" altLang="zh-CN" baseline="30000" dirty="0">
                <a:solidFill>
                  <a:srgbClr val="456487"/>
                </a:solidFill>
              </a:rPr>
              <a:t>3</a:t>
            </a:r>
            <a:r>
              <a:rPr lang="fr-FR" altLang="zh-CN" sz="2000" dirty="0">
                <a:solidFill>
                  <a:srgbClr val="456487"/>
                </a:solidFill>
              </a:rPr>
              <a:t>, M. Rudigier</a:t>
            </a:r>
            <a:r>
              <a:rPr lang="fr-FR" altLang="zh-CN" baseline="30000" dirty="0">
                <a:solidFill>
                  <a:srgbClr val="456487"/>
                </a:solidFill>
              </a:rPr>
              <a:t>3</a:t>
            </a:r>
            <a:r>
              <a:rPr lang="fr-FR" altLang="zh-CN" sz="2000" dirty="0">
                <a:solidFill>
                  <a:srgbClr val="456487"/>
                </a:solidFill>
              </a:rPr>
              <a:t> and M. Lebois</a:t>
            </a:r>
            <a:r>
              <a:rPr lang="fr-FR" altLang="zh-CN" baseline="30000" dirty="0">
                <a:solidFill>
                  <a:srgbClr val="456487"/>
                </a:solidFill>
              </a:rPr>
              <a:t>3</a:t>
            </a:r>
            <a:endParaRPr lang="fr-FR" altLang="zh-CN" sz="2000" baseline="30000" dirty="0">
              <a:solidFill>
                <a:srgbClr val="456487"/>
              </a:solidFill>
            </a:endParaRPr>
          </a:p>
          <a:p>
            <a:pPr marL="0" indent="0" algn="ctr">
              <a:buNone/>
            </a:pPr>
            <a:r>
              <a:rPr lang="en-US" altLang="zh-CN" dirty="0">
                <a:solidFill>
                  <a:srgbClr val="456487"/>
                </a:solidFill>
              </a:rPr>
              <a:t>(1) </a:t>
            </a:r>
            <a:r>
              <a:rPr lang="fr-FR" altLang="zh-CN" dirty="0">
                <a:solidFill>
                  <a:srgbClr val="456487"/>
                </a:solidFill>
              </a:rPr>
              <a:t>Laboratoire de Physique des 2 Infinis Irène Joliot-Curie</a:t>
            </a:r>
            <a:br>
              <a:rPr lang="en-US" altLang="zh-CN" dirty="0">
                <a:solidFill>
                  <a:srgbClr val="456487"/>
                </a:solidFill>
              </a:rPr>
            </a:br>
            <a:r>
              <a:rPr lang="en-US" altLang="zh-CN" dirty="0">
                <a:solidFill>
                  <a:srgbClr val="456487"/>
                </a:solidFill>
              </a:rPr>
              <a:t>(2) Xi’an </a:t>
            </a:r>
            <a:r>
              <a:rPr lang="en-US" altLang="zh-CN" dirty="0" err="1">
                <a:solidFill>
                  <a:srgbClr val="456487"/>
                </a:solidFill>
              </a:rPr>
              <a:t>Jiaotong</a:t>
            </a:r>
            <a:r>
              <a:rPr lang="en-US" altLang="zh-CN" dirty="0">
                <a:solidFill>
                  <a:srgbClr val="456487"/>
                </a:solidFill>
              </a:rPr>
              <a:t> University</a:t>
            </a:r>
            <a:br>
              <a:rPr lang="en-US" altLang="zh-CN" dirty="0">
                <a:solidFill>
                  <a:srgbClr val="456487"/>
                </a:solidFill>
              </a:rPr>
            </a:br>
            <a:r>
              <a:rPr lang="en-US" altLang="zh-CN" dirty="0">
                <a:solidFill>
                  <a:srgbClr val="456487"/>
                </a:solidFill>
              </a:rPr>
              <a:t>(3) Nu-Ball 1 Collaboration</a:t>
            </a:r>
            <a:endParaRPr lang="fr-FR" altLang="zh-CN" dirty="0">
              <a:solidFill>
                <a:srgbClr val="4564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71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6485-1F8C-49AD-A5D5-E767E4406627}" type="datetime1">
              <a:rPr lang="fr-FR" smtClean="0"/>
              <a:t>12/03/2026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10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lvl="0" algn="l">
              <a:buClrTx/>
              <a:buSzTx/>
              <a:buFontTx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Yield Results – Major Pairs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1282CBF-FA69-36C1-18E1-F7BC1A6EC8C6}"/>
              </a:ext>
            </a:extLst>
          </p:cNvPr>
          <p:cNvSpPr txBox="1"/>
          <p:nvPr/>
        </p:nvSpPr>
        <p:spPr>
          <a:xfrm>
            <a:off x="2002011" y="743007"/>
            <a:ext cx="2723515" cy="34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914400" eaLnBrk="0" hangingPunct="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1400" b="1" dirty="0">
                <a:solidFill>
                  <a:schemeClr val="accent1">
                    <a:lumMod val="75000"/>
                  </a:schemeClr>
                </a:solidFill>
              </a:rPr>
              <a:t>Se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–</a:t>
            </a:r>
            <a:r>
              <a:rPr lang="en-US" altLang="zh-CN" sz="1400" b="1" dirty="0">
                <a:solidFill>
                  <a:schemeClr val="accent1">
                    <a:lumMod val="75000"/>
                  </a:schemeClr>
                </a:solidFill>
              </a:rPr>
              <a:t>Ba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 pair: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84A2A1D-CC2C-CA62-FB57-EB42DCB68A62}"/>
              </a:ext>
            </a:extLst>
          </p:cNvPr>
          <p:cNvSpPr txBox="1"/>
          <p:nvPr/>
        </p:nvSpPr>
        <p:spPr>
          <a:xfrm>
            <a:off x="403225" y="1221539"/>
            <a:ext cx="10095730" cy="656077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 (purple):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yields obtained with the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Cf-252 ratio–based normalization,</a:t>
            </a: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</a:rPr>
              <a:t>Old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 (brown):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yields from the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conventional γ-spectroscopy method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endParaRPr kumimoji="0" lang="en-US" altLang="zh-CN" sz="1600" b="1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96A6A976-BB2B-6B11-306C-454478687E11}"/>
              </a:ext>
            </a:extLst>
          </p:cNvPr>
          <p:cNvCxnSpPr/>
          <p:nvPr/>
        </p:nvCxnSpPr>
        <p:spPr>
          <a:xfrm>
            <a:off x="1785987" y="1104073"/>
            <a:ext cx="5212080" cy="0"/>
          </a:xfrm>
          <a:prstGeom prst="line">
            <a:avLst/>
          </a:prstGeom>
          <a:ln w="15875" cmpd="sng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AE44D679-D07C-D4E8-99A0-1957FA0E2A34}"/>
              </a:ext>
            </a:extLst>
          </p:cNvPr>
          <p:cNvSpPr txBox="1"/>
          <p:nvPr/>
        </p:nvSpPr>
        <p:spPr>
          <a:xfrm>
            <a:off x="1785987" y="5243243"/>
            <a:ext cx="21602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Se (Z=34)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CD9DD2D-8A0C-C355-0A32-A8D8EB936CCA}"/>
              </a:ext>
            </a:extLst>
          </p:cNvPr>
          <p:cNvSpPr txBox="1"/>
          <p:nvPr/>
        </p:nvSpPr>
        <p:spPr>
          <a:xfrm>
            <a:off x="7224710" y="5243243"/>
            <a:ext cx="21602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Ba (Z=56)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5F7BA03-EEBA-E63E-E0FD-767A97665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75" y="2111706"/>
            <a:ext cx="4953285" cy="3095803"/>
          </a:xfrm>
          <a:prstGeom prst="rect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>
            <a:outerShdw blurRad="254000" sx="101000" sy="101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963137B-8DDD-26A6-CA26-A6DC72319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3897" y="2111706"/>
            <a:ext cx="4953285" cy="3095803"/>
          </a:xfrm>
          <a:prstGeom prst="rect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>
            <a:outerShdw blurRad="2540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EEE4288-6C47-310A-66EE-55B2125A362D}"/>
              </a:ext>
            </a:extLst>
          </p:cNvPr>
          <p:cNvSpPr/>
          <p:nvPr/>
        </p:nvSpPr>
        <p:spPr>
          <a:xfrm>
            <a:off x="9072000" y="2340000"/>
            <a:ext cx="448089" cy="132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700" dirty="0">
                <a:solidFill>
                  <a:schemeClr val="tx1"/>
                </a:solidFill>
              </a:rPr>
              <a:t>ENDF</a:t>
            </a:r>
            <a:endParaRPr lang="zh-CN" altLang="en-US" sz="700" dirty="0">
              <a:solidFill>
                <a:schemeClr val="tx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70B0E9A-3F13-C53A-6EEA-B81D4A88A4A2}"/>
              </a:ext>
            </a:extLst>
          </p:cNvPr>
          <p:cNvSpPr/>
          <p:nvPr/>
        </p:nvSpPr>
        <p:spPr>
          <a:xfrm>
            <a:off x="3906000" y="2340000"/>
            <a:ext cx="448089" cy="132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700" dirty="0">
                <a:solidFill>
                  <a:schemeClr val="tx1"/>
                </a:solidFill>
              </a:rPr>
              <a:t>ENDF</a:t>
            </a:r>
            <a:endParaRPr lang="zh-CN" altLang="en-US" sz="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6485-1F8C-49AD-A5D5-E767E4406627}" type="datetime1">
              <a:rPr lang="fr-FR" smtClean="0"/>
              <a:t>12/03/2026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11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289810" y="149225"/>
            <a:ext cx="7489065" cy="431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l">
              <a:buClrTx/>
              <a:buSzTx/>
              <a:buFontTx/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Yield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Results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– Global fit of fragment-pair distributions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231005" y="1151255"/>
            <a:ext cx="5762625" cy="3447144"/>
            <a:chOff x="5948" y="1513"/>
            <a:chExt cx="10203" cy="6103"/>
          </a:xfrm>
        </p:grpSpPr>
        <p:sp>
          <p:nvSpPr>
            <p:cNvPr id="17" name="矩形 16"/>
            <p:cNvSpPr/>
            <p:nvPr/>
          </p:nvSpPr>
          <p:spPr>
            <a:xfrm>
              <a:off x="5948" y="1513"/>
              <a:ext cx="10203" cy="6103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15079"/>
              </a:schemeClr>
            </a:solidFill>
            <a:ln w="12700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 defTabSz="914400" fontAlgn="auto">
                <a:lnSpc>
                  <a:spcPct val="110000"/>
                </a:lnSpc>
                <a:buClrTx/>
                <a:buSzTx/>
                <a:buFontTx/>
              </a:pPr>
              <a:endParaRPr lang="en-US" sz="1600" dirty="0">
                <a:latin typeface="Arial" panose="020B0604020202020204" pitchFamily="34" charset="0"/>
                <a:ea typeface="阿里巴巴普惠体 3 65 Medium" panose="00020600040101010101" pitchFamily="18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143" y="6673"/>
              <a:ext cx="9819" cy="7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charset="0"/>
                <a:buChar char="Ø"/>
              </a:pPr>
              <a:r>
                <a:rPr kumimoji="0" lang="zh-CN" altLang="zh-CN" sz="1100" b="1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</a:rPr>
                <a:t>exp1 (purple): </a:t>
              </a:r>
              <a:r>
                <a:rPr kumimoji="0" lang="zh-CN" altLang="zh-CN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yields obtained with the </a:t>
              </a:r>
              <a:r>
                <a:rPr kumimoji="0" lang="zh-CN" altLang="zh-CN" sz="1100" b="1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</a:rPr>
                <a:t>Cf-252 ratio–based normalization,</a:t>
              </a:r>
            </a:p>
            <a:p>
              <a:pPr marL="285750" marR="0" lvl="0" indent="-28575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charset="0"/>
                <a:buChar char="Ø"/>
              </a:pPr>
              <a:r>
                <a:rPr kumimoji="0" lang="zh-CN" altLang="zh-CN" sz="1100" b="1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</a:rPr>
                <a:t>exp2 (brown): </a:t>
              </a:r>
              <a:r>
                <a:rPr kumimoji="0" lang="zh-CN" altLang="zh-CN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yields from the </a:t>
              </a:r>
              <a:r>
                <a:rPr kumimoji="0" lang="zh-CN" altLang="zh-CN" sz="1100" b="1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</a:rPr>
                <a:t>conventional γ-spectroscopy method.</a:t>
              </a:r>
            </a:p>
          </p:txBody>
        </p:sp>
        <p:pic>
          <p:nvPicPr>
            <p:cNvPr id="4" name="文本框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43" y="1685"/>
              <a:ext cx="9818" cy="4909"/>
            </a:xfrm>
            <a:prstGeom prst="rect">
              <a:avLst/>
            </a:prstGeom>
            <a:noFill/>
            <a:effectLst>
              <a:outerShdw blurRad="254000" algn="ct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12" name="文本框 11"/>
          <p:cNvSpPr txBox="1"/>
          <p:nvPr/>
        </p:nvSpPr>
        <p:spPr>
          <a:xfrm>
            <a:off x="542290" y="4890770"/>
            <a:ext cx="9860280" cy="784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The resulting distributions clearly exhibit a pronounced 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odd–even staggering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 the Th-232(n,f) system, and this staggering pattern is consistently visible in 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all data sets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(evaluations, model predictions, and both experimental reconstructions.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01812" y="1454397"/>
            <a:ext cx="3898383" cy="3144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All fragment pairs are fitted 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consistently on a pair-by-pair basis.</a:t>
            </a:r>
            <a:b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For a given pair, the 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peak width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and 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peak area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are taken to be common to both fragments, while the 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peak 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position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are treated as free fit parameters.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 cases with 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insufficient data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(e.g. missing information on the light fragment), the peak width is 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interpolated from neighbouring fragment pairs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and only the remaining parameters are fitted.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-172720" y="4820285"/>
            <a:ext cx="1127569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27ED4DC2-FD27-162B-9022-A4A04A9E933B}"/>
              </a:ext>
            </a:extLst>
          </p:cNvPr>
          <p:cNvSpPr/>
          <p:nvPr/>
        </p:nvSpPr>
        <p:spPr>
          <a:xfrm>
            <a:off x="9136800" y="1465200"/>
            <a:ext cx="220827" cy="118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zh-CN" sz="5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ENDF</a:t>
            </a:r>
            <a:endParaRPr lang="zh-CN" altLang="en-US" sz="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42776" y="1408227"/>
            <a:ext cx="10380120" cy="3938319"/>
          </a:xfrm>
          <a:prstGeom prst="rect">
            <a:avLst/>
          </a:prstGeom>
          <a:solidFill>
            <a:schemeClr val="accent1">
              <a:lumMod val="20000"/>
              <a:lumOff val="80000"/>
              <a:alpha val="15079"/>
            </a:schemeClr>
          </a:solidFill>
          <a:ln w="12700">
            <a:solidFill>
              <a:schemeClr val="accent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dirty="0">
              <a:latin typeface="Arial" panose="020B0604020202020204" pitchFamily="34" charset="0"/>
              <a:ea typeface="阿里巴巴普惠体 3 65 Medium" panose="00020600040101010101" pitchFamily="18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6485-1F8C-49AD-A5D5-E767E4406627}" type="datetime1">
              <a:rPr lang="fr-FR" smtClean="0"/>
              <a:t>12/03/2026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12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289810" y="149225"/>
            <a:ext cx="7345049" cy="4318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 algn="l">
              <a:buClrTx/>
              <a:buSzTx/>
              <a:buFontTx/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Yield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Results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– Global fit of fragment-pair distributions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990725" y="789305"/>
            <a:ext cx="752856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buClrTx/>
              <a:buSzTx/>
              <a:buFontTx/>
            </a:pPr>
            <a:r>
              <a:rPr lang="fr-FR" altLang="zh-CN" sz="1800" b="1" u="sng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Global Yield Estimation via 2D </a:t>
            </a:r>
            <a:r>
              <a:rPr lang="fr-FR" altLang="zh-CN" sz="1800" b="1" u="sng" dirty="0" err="1">
                <a:solidFill>
                  <a:schemeClr val="accent1">
                    <a:lumMod val="75000"/>
                  </a:schemeClr>
                </a:solidFill>
                <a:sym typeface="+mn-ea"/>
              </a:rPr>
              <a:t>Gaussian</a:t>
            </a:r>
            <a:r>
              <a:rPr lang="fr-FR" altLang="zh-CN" sz="1800" b="1" u="sng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 Fit*</a:t>
            </a:r>
          </a:p>
        </p:txBody>
      </p:sp>
      <p:cxnSp>
        <p:nvCxnSpPr>
          <p:cNvPr id="7" name="直接箭头连接符 6"/>
          <p:cNvCxnSpPr/>
          <p:nvPr/>
        </p:nvCxnSpPr>
        <p:spPr>
          <a:xfrm>
            <a:off x="3118134" y="1840331"/>
            <a:ext cx="4536504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320097" y="1440281"/>
            <a:ext cx="4132580" cy="400050"/>
            <a:chOff x="5308" y="2526"/>
            <a:chExt cx="6508" cy="630"/>
          </a:xfrm>
        </p:grpSpPr>
        <p:sp>
          <p:nvSpPr>
            <p:cNvPr id="14" name="文本框 13"/>
            <p:cNvSpPr txBox="1"/>
            <p:nvPr/>
          </p:nvSpPr>
          <p:spPr>
            <a:xfrm>
              <a:off x="5308" y="2526"/>
              <a:ext cx="2970" cy="6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/>
                <a:t>Odd Z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449" y="2526"/>
              <a:ext cx="3367" cy="6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/>
                <a:t>Even Z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>
                <a:off x="3582300" y="1840331"/>
                <a:ext cx="3545250" cy="32661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buNone/>
                </a:pPr>
                <a:r>
                  <a:rPr lang="fr-FR" altLang="zh-CN" sz="13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Constrained</a:t>
                </a:r>
                <a:r>
                  <a:rPr lang="fr-FR" altLang="zh-CN" sz="1300" b="1" dirty="0">
                    <a:solidFill>
                      <a:schemeClr val="accent1">
                        <a:lumMod val="75000"/>
                      </a:schemeClr>
                    </a:solidFill>
                  </a:rPr>
                  <a:t> fit</a:t>
                </a:r>
              </a:p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fr-FR" altLang="zh-CN" sz="1300" b="1" dirty="0"/>
                  <a:t>Light and </a:t>
                </a:r>
                <a:r>
                  <a:rPr lang="fr-FR" altLang="zh-CN" sz="1300" b="1" dirty="0" err="1"/>
                  <a:t>heavy</a:t>
                </a:r>
                <a:r>
                  <a:rPr lang="fr-FR" altLang="zh-CN" sz="1300" b="1" dirty="0"/>
                  <a:t> fragment groups </a:t>
                </a:r>
                <a:r>
                  <a:rPr lang="fr-FR" altLang="zh-CN" sz="1300" b="1" dirty="0" err="1"/>
                  <a:t>share</a:t>
                </a:r>
                <a:r>
                  <a:rPr lang="fr-FR" altLang="zh-CN" sz="1300" b="1" dirty="0"/>
                  <a:t> the </a:t>
                </a:r>
                <a:r>
                  <a:rPr lang="fr-FR" altLang="zh-CN" sz="1300" b="1" dirty="0" err="1"/>
                  <a:t>same</a:t>
                </a:r>
                <a:r>
                  <a:rPr lang="fr-FR" altLang="zh-CN" sz="13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zh-CN" sz="13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ar-AE" sz="1300" b="1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zh-CN" altLang="ar-AE" sz="13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𝒁</m:t>
                        </m:r>
                      </m:sub>
                    </m:sSub>
                  </m:oMath>
                </a14:m>
                <a:r>
                  <a:rPr lang="fr-FR" altLang="zh-CN" sz="1300" b="1" dirty="0"/>
                  <a:t> and </a:t>
                </a:r>
                <a:r>
                  <a:rPr lang="fr-FR" altLang="zh-CN" sz="1300" b="1" dirty="0" err="1"/>
                  <a:t>correlation</a:t>
                </a:r>
                <a:r>
                  <a:rPr lang="fr-FR" altLang="zh-CN" sz="1300" b="1" dirty="0"/>
                  <a:t> </a:t>
                </a:r>
                <a14:m>
                  <m:oMath xmlns:m="http://schemas.openxmlformats.org/officeDocument/2006/math">
                    <m:r>
                      <a:rPr lang="zh-CN" altLang="fr-FR" sz="1300" b="1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fr-FR" altLang="zh-CN" sz="1300" b="1" dirty="0"/>
                  <a:t>,</a:t>
                </a:r>
                <a:br>
                  <a:rPr lang="fr-FR" altLang="zh-CN" sz="1300" b="1" dirty="0"/>
                </a:br>
                <a:r>
                  <a:rPr lang="fr-FR" altLang="zh-CN" sz="1300" b="1" dirty="0"/>
                  <a:t>i.e. </a:t>
                </a:r>
                <a:r>
                  <a:rPr lang="fr-FR" altLang="zh-CN" sz="1300" b="1" dirty="0" err="1"/>
                  <a:t>only</a:t>
                </a:r>
                <a:r>
                  <a:rPr lang="fr-FR" altLang="zh-CN" sz="1300" b="1" dirty="0"/>
                  <a:t> the </a:t>
                </a:r>
                <a:r>
                  <a:rPr lang="fr-FR" altLang="zh-CN" sz="1300" b="1" dirty="0" err="1"/>
                  <a:t>centroids</a:t>
                </a:r>
                <a:r>
                  <a:rPr lang="fr-FR" altLang="zh-CN" sz="13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sepChr m:val=","/>
                        <m:ctrlPr>
                          <a:rPr lang="ar-AE" altLang="zh-CN" sz="13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ar-AE" altLang="zh-CN" sz="13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ar-AE" sz="1300" b="1" i="1"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zh-CN" altLang="ar-AE" sz="13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𝑵</m:t>
                            </m:r>
                          </m:sub>
                          <m:sup>
                            <m:r>
                              <a:rPr lang="zh-CN" altLang="ar-AE" sz="13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𝑳</m:t>
                            </m:r>
                          </m:sup>
                        </m:sSubSup>
                      </m:e>
                      <m:e>
                        <m:sSubSup>
                          <m:sSubSupPr>
                            <m:ctrlPr>
                              <a:rPr lang="ar-AE" altLang="zh-CN" sz="13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ar-AE" sz="1300" b="1" i="1"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zh-CN" altLang="ar-AE" sz="13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𝑵</m:t>
                            </m:r>
                          </m:sub>
                          <m:sup>
                            <m:r>
                              <a:rPr lang="zh-CN" altLang="ar-AE" sz="13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𝑳</m:t>
                            </m:r>
                          </m:sup>
                        </m:sSubSup>
                      </m:e>
                    </m:d>
                  </m:oMath>
                </a14:m>
                <a:r>
                  <a:rPr lang="fr-FR" altLang="zh-CN" sz="1300" b="1" dirty="0"/>
                  <a:t>and </a:t>
                </a:r>
                <a14:m>
                  <m:oMath xmlns:m="http://schemas.openxmlformats.org/officeDocument/2006/math">
                    <m:d>
                      <m:dPr>
                        <m:sepChr m:val=","/>
                        <m:ctrlPr>
                          <a:rPr lang="ar-AE" altLang="zh-CN" sz="13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ar-AE" altLang="zh-CN" sz="13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ar-AE" sz="1300" b="1" i="1"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zh-CN" altLang="ar-AE" sz="13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𝒁</m:t>
                            </m:r>
                          </m:sub>
                          <m:sup>
                            <m:r>
                              <a:rPr lang="zh-CN" altLang="ar-AE" sz="13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𝑯</m:t>
                            </m:r>
                          </m:sup>
                        </m:sSubSup>
                        <m:r>
                          <a:rPr lang="en-US" altLang="zh-CN" sz="1300" b="1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ar-AE" altLang="zh-CN" sz="13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ar-AE" sz="1300" b="1" i="1"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zh-CN" altLang="ar-AE" sz="13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𝑵</m:t>
                            </m:r>
                          </m:sub>
                          <m:sup>
                            <m:r>
                              <a:rPr lang="en-US" altLang="zh-CN" sz="13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𝑯</m:t>
                            </m:r>
                          </m:sup>
                        </m:sSubSup>
                      </m:e>
                      <m:e>
                        <m:sSubSup>
                          <m:sSubSupPr>
                            <m:ctrlPr>
                              <a:rPr lang="ar-AE" altLang="zh-CN" sz="13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ar-AE" sz="1300" b="1" i="1"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zh-CN" altLang="ar-AE" sz="13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𝑵</m:t>
                            </m:r>
                          </m:sub>
                          <m:sup>
                            <m:r>
                              <a:rPr lang="zh-CN" altLang="ar-AE" sz="13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𝑯</m:t>
                            </m:r>
                          </m:sup>
                        </m:sSubSup>
                      </m:e>
                    </m:d>
                  </m:oMath>
                </a14:m>
                <a:r>
                  <a:rPr lang="fr-FR" altLang="zh-CN" sz="1300" b="1" dirty="0"/>
                  <a:t>are </a:t>
                </a:r>
                <a:r>
                  <a:rPr lang="fr-FR" altLang="zh-CN" sz="1300" b="1" dirty="0" err="1"/>
                  <a:t>independent</a:t>
                </a:r>
                <a:r>
                  <a:rPr lang="fr-FR" altLang="zh-CN" sz="1300" b="1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altLang="zh-CN" sz="13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ar-AE" sz="1300" b="1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zh-CN" altLang="ar-AE" sz="13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𝒁</m:t>
                        </m:r>
                      </m:sub>
                      <m:sup>
                        <m:r>
                          <a:rPr lang="zh-CN" altLang="ar-AE" sz="13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𝑳</m:t>
                        </m:r>
                      </m:sup>
                    </m:sSubSup>
                    <m:r>
                      <a:rPr lang="en-US" altLang="zh-CN" sz="1300" b="1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1300" b="1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𝟗𝟎</m:t>
                    </m:r>
                    <m:r>
                      <a:rPr lang="en-US" altLang="zh-CN" sz="1300" b="1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ar-AE" altLang="zh-CN" sz="13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ar-AE" sz="1300" b="1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zh-CN" altLang="ar-AE" sz="13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𝒁</m:t>
                        </m:r>
                      </m:sub>
                      <m:sup>
                        <m:r>
                          <a:rPr lang="zh-CN" altLang="ar-AE" sz="13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𝑯</m:t>
                        </m:r>
                      </m:sup>
                    </m:sSubSup>
                  </m:oMath>
                </a14:m>
                <a:r>
                  <a:rPr lang="fr-FR" altLang="zh-CN" sz="1300" b="1" dirty="0"/>
                  <a:t>.</a:t>
                </a:r>
              </a:p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fr-FR" altLang="zh-CN" sz="1300" b="1" dirty="0"/>
                  <a:t>This </a:t>
                </a:r>
                <a:r>
                  <a:rPr lang="fr-FR" altLang="zh-CN" sz="1300" b="1" dirty="0" err="1"/>
                  <a:t>reduces</a:t>
                </a:r>
                <a:r>
                  <a:rPr lang="fr-FR" altLang="zh-CN" sz="1300" b="1" dirty="0"/>
                  <a:t> the </a:t>
                </a:r>
                <a:r>
                  <a:rPr lang="fr-FR" altLang="zh-CN" sz="1300" b="1" dirty="0" err="1"/>
                  <a:t>number</a:t>
                </a:r>
                <a:r>
                  <a:rPr lang="fr-FR" altLang="zh-CN" sz="1300" b="1" dirty="0"/>
                  <a:t> of free </a:t>
                </a:r>
                <a:r>
                  <a:rPr lang="fr-FR" altLang="zh-CN" sz="1300" b="1" dirty="0" err="1"/>
                  <a:t>parameters</a:t>
                </a:r>
                <a:r>
                  <a:rPr lang="fr-FR" altLang="zh-CN" sz="1300" b="1" dirty="0"/>
                  <a:t> and </a:t>
                </a:r>
                <a:r>
                  <a:rPr lang="fr-FR" altLang="zh-CN" sz="1300" b="1" dirty="0">
                    <a:solidFill>
                      <a:schemeClr val="accent1">
                        <a:lumMod val="75000"/>
                      </a:schemeClr>
                    </a:solidFill>
                  </a:rPr>
                  <a:t>forces a </a:t>
                </a:r>
                <a:r>
                  <a:rPr lang="fr-FR" altLang="zh-CN" sz="13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symmetric</a:t>
                </a:r>
                <a:r>
                  <a:rPr lang="fr-FR" altLang="zh-CN" sz="13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fr-FR" altLang="zh-CN" sz="13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shape</a:t>
                </a:r>
                <a:r>
                  <a:rPr lang="fr-FR" altLang="zh-CN" sz="1300" b="1" dirty="0"/>
                  <a:t> for the </a:t>
                </a:r>
                <a:r>
                  <a:rPr lang="fr-FR" altLang="zh-CN" sz="1300" b="1" dirty="0" err="1"/>
                  <a:t>two</a:t>
                </a:r>
                <a:r>
                  <a:rPr lang="fr-FR" altLang="zh-CN" sz="1300" b="1" dirty="0"/>
                  <a:t> </a:t>
                </a:r>
                <a:r>
                  <a:rPr lang="fr-FR" altLang="zh-CN" sz="1300" b="1" dirty="0" err="1"/>
                  <a:t>Gaussians</a:t>
                </a:r>
                <a:r>
                  <a:rPr lang="fr-FR" altLang="zh-CN" sz="1300" b="1" dirty="0"/>
                  <a:t> in the Z–N plane.</a:t>
                </a:r>
              </a:p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300" b="1" dirty="0"/>
                  <a:t>The figure shows the 2.5σ contour of the fitted two-dimensional Gaussian distribution.</a:t>
                </a:r>
                <a:endParaRPr lang="fr-FR" altLang="zh-CN" sz="1300" b="1" dirty="0"/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300" y="1840331"/>
                <a:ext cx="3545250" cy="3266151"/>
              </a:xfrm>
              <a:prstGeom prst="rect">
                <a:avLst/>
              </a:prstGeom>
              <a:blipFill>
                <a:blip r:embed="rId2"/>
                <a:stretch>
                  <a:fillRect l="-344" b="-5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0842D1D1-5DAD-CD32-F4A4-091D90105D7D}"/>
              </a:ext>
            </a:extLst>
          </p:cNvPr>
          <p:cNvSpPr txBox="1"/>
          <p:nvPr/>
        </p:nvSpPr>
        <p:spPr>
          <a:xfrm>
            <a:off x="199135" y="5417041"/>
            <a:ext cx="54246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1" dirty="0">
                <a:solidFill>
                  <a:schemeClr val="accent1">
                    <a:lumMod val="75000"/>
                  </a:schemeClr>
                </a:solidFill>
              </a:rPr>
              <a:t>*: by M. Krzysztof (to be published) </a:t>
            </a:r>
            <a:endParaRPr lang="zh-CN" altLang="en-US" sz="12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10FC463-040C-3AFF-AB76-BC9B868AEA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0389"/>
          <a:stretch>
            <a:fillRect/>
          </a:stretch>
        </p:blipFill>
        <p:spPr>
          <a:xfrm>
            <a:off x="7042571" y="1966477"/>
            <a:ext cx="3252728" cy="308514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54000" sx="101000" sy="101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6993F5-9D43-E3DA-C65E-ADE8CA37303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9295"/>
          <a:stretch>
            <a:fillRect/>
          </a:stretch>
        </p:blipFill>
        <p:spPr>
          <a:xfrm>
            <a:off x="236045" y="1964111"/>
            <a:ext cx="3297394" cy="308514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54000" sx="101000" sy="101000" algn="ct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6485-1F8C-49AD-A5D5-E767E4406627}" type="datetime1">
              <a:rPr lang="fr-FR" smtClean="0"/>
              <a:t>12/03/2026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13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lvl="0" algn="l">
              <a:buClrTx/>
              <a:buSzTx/>
              <a:buFontTx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Conclusion</a:t>
            </a:r>
          </a:p>
        </p:txBody>
      </p:sp>
      <p:sp>
        <p:nvSpPr>
          <p:cNvPr id="130" name="矩形: 圆角 27"/>
          <p:cNvSpPr/>
          <p:nvPr/>
        </p:nvSpPr>
        <p:spPr>
          <a:xfrm rot="10800000">
            <a:off x="4761547" y="1445568"/>
            <a:ext cx="5415280" cy="3384376"/>
          </a:xfrm>
          <a:prstGeom prst="roundRect">
            <a:avLst>
              <a:gd name="adj" fmla="val 0"/>
            </a:avLst>
          </a:prstGeom>
          <a:noFill/>
          <a:ln w="28575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0800000" scaled="1"/>
            </a:gradFill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5947" y="1445568"/>
            <a:ext cx="9580880" cy="3278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lang="en-US" altLang="zh-CN" sz="1600" b="1" dirty="0">
                <a:solidFill>
                  <a:srgbClr val="C00000"/>
                </a:solidFill>
              </a:rPr>
              <a:t>Implemented a new technique based on ratio with </a:t>
            </a:r>
            <a:r>
              <a:rPr lang="en-US" altLang="zh-CN" sz="1600" b="1" baseline="30000" dirty="0">
                <a:solidFill>
                  <a:srgbClr val="C00000"/>
                </a:solidFill>
              </a:rPr>
              <a:t>252</a:t>
            </a:r>
            <a:r>
              <a:rPr lang="en-US" altLang="zh-CN" sz="1600" b="1" dirty="0">
                <a:solidFill>
                  <a:srgbClr val="C00000"/>
                </a:solidFill>
              </a:rPr>
              <a:t>Cf which links for the first time gamma ray measurements with the gold standard from direct techniques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lang="en-US" altLang="zh-CN" sz="1600" b="1" dirty="0"/>
              <a:t>M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easured </a:t>
            </a:r>
            <a:r>
              <a:rPr kumimoji="0" lang="en-US" altLang="zh-CN" sz="16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</a:rPr>
              <a:t>232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 isotopic yields (~2MeV)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with two complementary methods: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Conventional γ-spectroscopy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(RadWare, side-feeding and isomer corrections)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with even-Z nuclides.</a:t>
            </a:r>
            <a:endParaRPr kumimoji="0" lang="zh-CN" altLang="zh-CN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Cf-252–based transition ratios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which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r-FR" altLang="zh-CN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allows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odd-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Z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yield reconstruction.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For key fragment pairs (Kr–Xe, Sr–Te, Se–Ba), experimental yields are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globally consistent in magnitude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with 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ENDF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/GEF, but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some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show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systematic shifts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indicating differences in neutron emission and clear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odd–even staggering.</a:t>
            </a:r>
            <a:endParaRPr kumimoji="0" lang="zh-CN" altLang="zh-CN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Performed global fits in the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Z–N plane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using 2D Gaussian 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fit.</a:t>
            </a:r>
            <a:endParaRPr kumimoji="0" lang="zh-CN" altLang="zh-CN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6485-1F8C-49AD-A5D5-E767E4406627}" type="datetime1">
              <a:rPr lang="fr-FR" smtClean="0"/>
              <a:t>12/03/2026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14</a:t>
            </a:fld>
            <a:endParaRPr lang="fr-FR" dirty="0"/>
          </a:p>
        </p:txBody>
      </p:sp>
      <p:sp>
        <p:nvSpPr>
          <p:cNvPr id="2" name="文本框 1"/>
          <p:cNvSpPr txBox="1"/>
          <p:nvPr/>
        </p:nvSpPr>
        <p:spPr>
          <a:xfrm>
            <a:off x="2938116" y="2645410"/>
            <a:ext cx="4896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/>
              <a:t>Thanks for listening!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126BB-B882-B385-92BA-0F986C2A2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CE2F2D9-2568-ACDF-BF36-538AC174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6485-1F8C-49AD-A5D5-E767E4406627}" type="datetime1">
              <a:rPr lang="fr-FR" smtClean="0"/>
              <a:t>12/03/2026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E8BCC2-CB86-921A-BDF3-A99FE6441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15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D5B0579-59A8-C1A5-B0EA-075D7F3B5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lvl="0" algn="l">
              <a:buClrTx/>
              <a:buSzTx/>
              <a:buFontTx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ackup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BF8378B-0529-D152-0B76-1B6D28307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636" y="1220068"/>
            <a:ext cx="3816424" cy="40536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F60F153-FDE9-D35A-2353-08705B28C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19" y="2923872"/>
            <a:ext cx="2946087" cy="234985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A8C53ED-0067-B367-B47C-26F72A8C0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179" y="2923872"/>
            <a:ext cx="3141516" cy="234985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155FEB5-7896-382B-B623-C90ADB5F207A}"/>
              </a:ext>
            </a:extLst>
          </p:cNvPr>
          <p:cNvSpPr txBox="1"/>
          <p:nvPr/>
        </p:nvSpPr>
        <p:spPr>
          <a:xfrm>
            <a:off x="6773635" y="5280438"/>
            <a:ext cx="381642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900" dirty="0"/>
              <a:t>Dependence of average spin on fragment mass, J.N. Wilson, 2021</a:t>
            </a:r>
            <a:endParaRPr lang="zh-CN" altLang="en-US" sz="9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5BDEFC3-0DF7-B961-6D41-E973A4532564}"/>
              </a:ext>
            </a:extLst>
          </p:cNvPr>
          <p:cNvSpPr txBox="1"/>
          <p:nvPr/>
        </p:nvSpPr>
        <p:spPr>
          <a:xfrm>
            <a:off x="345827" y="5321190"/>
            <a:ext cx="2874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altLang="zh-CN" sz="900" dirty="0" err="1"/>
              <a:t>Correlation</a:t>
            </a:r>
            <a:r>
              <a:rPr lang="fr-FR" altLang="zh-CN" sz="900" dirty="0"/>
              <a:t> </a:t>
            </a:r>
            <a:r>
              <a:rPr lang="fr-FR" altLang="zh-CN" sz="900" dirty="0" err="1"/>
              <a:t>between</a:t>
            </a:r>
            <a:r>
              <a:rPr lang="fr-FR" altLang="zh-CN" sz="900" dirty="0"/>
              <a:t> fragment spins, </a:t>
            </a:r>
            <a:r>
              <a:rPr lang="en-US" altLang="zh-CN" sz="900" dirty="0"/>
              <a:t>J.N. Wilson, 2021</a:t>
            </a:r>
            <a:endParaRPr lang="zh-CN" altLang="en-US" sz="9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C88C197-6C97-843A-57B8-3159FA8D5F0C}"/>
              </a:ext>
            </a:extLst>
          </p:cNvPr>
          <p:cNvSpPr txBox="1"/>
          <p:nvPr/>
        </p:nvSpPr>
        <p:spPr>
          <a:xfrm>
            <a:off x="3514179" y="5321190"/>
            <a:ext cx="3141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900" dirty="0"/>
              <a:t>Schematic diagram of post-scission angular momentum generation, 2021</a:t>
            </a:r>
            <a:endParaRPr lang="zh-CN" altLang="en-US" sz="900" dirty="0"/>
          </a:p>
        </p:txBody>
      </p:sp>
    </p:spTree>
    <p:extLst>
      <p:ext uri="{BB962C8B-B14F-4D97-AF65-F5344CB8AC3E}">
        <p14:creationId xmlns:p14="http://schemas.microsoft.com/office/powerpoint/2010/main" val="2754064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D3573-AF9B-69EF-F56B-638ABC701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11107A6-4BFA-15F9-A65A-BCB70CDC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87" y="5225034"/>
            <a:ext cx="2411556" cy="322263"/>
          </a:xfrm>
        </p:spPr>
        <p:txBody>
          <a:bodyPr/>
          <a:lstStyle/>
          <a:p>
            <a:fld id="{29266485-1F8C-49AD-A5D5-E767E4406627}" type="datetime1">
              <a:rPr lang="fr-FR" smtClean="0"/>
              <a:t>12/03/2026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65E34C-DD34-C823-CD1B-F7085528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16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E858E615-2C9D-C5B1-E37D-ECD5B079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lvl="0" algn="l">
              <a:buClrTx/>
              <a:buSzTx/>
              <a:buFontTx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Backup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D740FD3-521B-B113-CD4C-C9340B0AB231}"/>
              </a:ext>
            </a:extLst>
          </p:cNvPr>
          <p:cNvGrpSpPr>
            <a:grpSpLocks noChangeAspect="1"/>
          </p:cNvGrpSpPr>
          <p:nvPr/>
        </p:nvGrpSpPr>
        <p:grpSpPr>
          <a:xfrm>
            <a:off x="5601970" y="2753995"/>
            <a:ext cx="4531995" cy="2693035"/>
            <a:chOff x="6073250" y="2068577"/>
            <a:chExt cx="5770682" cy="3429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720554C-F1A3-66CC-893B-70B814C4C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73250" y="2068577"/>
              <a:ext cx="5770682" cy="342900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  <a:effectLst>
              <a:outerShdw blurRad="254000" sx="101000" sy="101000" algn="ctr" rotWithShape="0">
                <a:prstClr val="black">
                  <a:alpha val="20000"/>
                </a:prstClr>
              </a:outerShdw>
            </a:effectLst>
          </p:spPr>
        </p:pic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561FA52B-9066-5B7E-5144-EE87F36F4B89}"/>
                </a:ext>
              </a:extLst>
            </p:cNvPr>
            <p:cNvCxnSpPr/>
            <p:nvPr/>
          </p:nvCxnSpPr>
          <p:spPr>
            <a:xfrm>
              <a:off x="6898555" y="2373375"/>
              <a:ext cx="0" cy="2896763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5A0BBE2B-E852-4F88-7170-07491EFBEC33}"/>
                </a:ext>
              </a:extLst>
            </p:cNvPr>
            <p:cNvCxnSpPr/>
            <p:nvPr/>
          </p:nvCxnSpPr>
          <p:spPr>
            <a:xfrm>
              <a:off x="7330603" y="2373375"/>
              <a:ext cx="0" cy="2896763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58C45BE-7946-931C-3E58-2527D33190F7}"/>
                  </a:ext>
                </a:extLst>
              </p:cNvPr>
              <p:cNvSpPr txBox="1"/>
              <p:nvPr/>
            </p:nvSpPr>
            <p:spPr>
              <a:xfrm>
                <a:off x="520700" y="1194435"/>
                <a:ext cx="9907905" cy="1330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b="1" dirty="0">
                    <a:solidFill>
                      <a:schemeClr val="accent1">
                        <a:lumMod val="75000"/>
                      </a:schemeClr>
                    </a:solidFill>
                    <a:ea typeface="宋体" panose="02010600030101010101" pitchFamily="2" charset="-122"/>
                  </a:rPr>
                  <a:t>Time Window for Prompt Fission Events</a:t>
                </a:r>
                <a:r>
                  <a:rPr lang="zh-CN" altLang="en-US" sz="1600" b="1" dirty="0">
                    <a:solidFill>
                      <a:schemeClr val="accent1">
                        <a:lumMod val="75000"/>
                      </a:schemeClr>
                    </a:solidFill>
                    <a:ea typeface="宋体" panose="02010600030101010101" pitchFamily="2" charset="-122"/>
                  </a:rPr>
                  <a:t>：</a:t>
                </a:r>
                <a:r>
                  <a:rPr lang="en-US" altLang="zh-CN" sz="1400" b="1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center at (345ns,345ns), 15~80ns radius.</a:t>
                </a:r>
                <a:endParaRPr lang="en-US" altLang="zh-CN" sz="1400" dirty="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b="1" dirty="0">
                    <a:solidFill>
                      <a:schemeClr val="accent1">
                        <a:lumMod val="75000"/>
                      </a:schemeClr>
                    </a:solidFill>
                    <a:ea typeface="宋体" panose="02010600030101010101" pitchFamily="2" charset="-122"/>
                  </a:rPr>
                  <a:t>Gamma multiplicities </a:t>
                </a:r>
                <a14:m>
                  <m:oMath xmlns:m="http://schemas.openxmlformats.org/officeDocument/2006/math">
                    <m:r>
                      <a:rPr lang="en-US" altLang="zh-CN" sz="16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CN" sz="1600" b="1" dirty="0">
                    <a:solidFill>
                      <a:schemeClr val="accent1">
                        <a:lumMod val="75000"/>
                      </a:schemeClr>
                    </a:solidFill>
                    <a:ea typeface="宋体" panose="02010600030101010101" pitchFamily="2" charset="-122"/>
                  </a:rPr>
                  <a:t> 3</a:t>
                </a:r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b="1" dirty="0">
                    <a:solidFill>
                      <a:schemeClr val="accent1">
                        <a:lumMod val="75000"/>
                      </a:schemeClr>
                    </a:solidFill>
                    <a:ea typeface="宋体" panose="02010600030101010101" pitchFamily="2" charset="-122"/>
                  </a:rPr>
                  <a:t>Two Background Window: </a:t>
                </a:r>
                <a:r>
                  <a:rPr lang="en-US" altLang="zh-CN" sz="1400" b="1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Same area </a:t>
                </a:r>
                <a:r>
                  <a:rPr lang="en-US" altLang="zh-CN" sz="1400" b="1" dirty="0">
                    <a:solidFill>
                      <a:schemeClr val="tx1"/>
                    </a:solidFill>
                  </a:rPr>
                  <a:t>as prompt window, </a:t>
                </a:r>
                <a:r>
                  <a:rPr lang="en-US" altLang="zh-CN" sz="1400" b="1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Optimized parameters to reduce Th-233 beta decay background correlations </a:t>
                </a: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00" y="1194435"/>
                <a:ext cx="9907905" cy="1330325"/>
              </a:xfrm>
              <a:prstGeom prst="rect">
                <a:avLst/>
              </a:prstGeom>
              <a:blipFill>
                <a:blip r:embed="rId3"/>
                <a:stretch>
                  <a:fillRect l="-246" b="-18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2">
            <a:extLst>
              <a:ext uri="{FF2B5EF4-FFF2-40B4-BE49-F238E27FC236}">
                <a16:creationId xmlns:a16="http://schemas.microsoft.com/office/drawing/2014/main" id="{38F6CBE3-485A-F1BE-2F28-BC7887EA6DCE}"/>
              </a:ext>
            </a:extLst>
          </p:cNvPr>
          <p:cNvGrpSpPr>
            <a:grpSpLocks noChangeAspect="1"/>
          </p:cNvGrpSpPr>
          <p:nvPr/>
        </p:nvGrpSpPr>
        <p:grpSpPr>
          <a:xfrm>
            <a:off x="614680" y="2666365"/>
            <a:ext cx="4730115" cy="2780665"/>
            <a:chOff x="-588" y="1949624"/>
            <a:chExt cx="6073838" cy="3570627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1475361-8F2D-60A7-AAEC-984D4262D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88" y="2062964"/>
              <a:ext cx="6073838" cy="3457287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  <a:effectLst>
              <a:outerShdw blurRad="254000" sx="101000" sy="101000" algn="ct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A18101B0-F127-A43D-959C-03D60B4645E6}"/>
                </a:ext>
              </a:extLst>
            </p:cNvPr>
            <p:cNvSpPr/>
            <p:nvPr/>
          </p:nvSpPr>
          <p:spPr>
            <a:xfrm>
              <a:off x="2889248" y="3630158"/>
              <a:ext cx="523511" cy="376928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EF9C56C7-E1FD-8CD4-212C-45FD20065CD8}"/>
                </a:ext>
              </a:extLst>
            </p:cNvPr>
            <p:cNvSpPr/>
            <p:nvPr/>
          </p:nvSpPr>
          <p:spPr>
            <a:xfrm>
              <a:off x="1358315" y="4466121"/>
              <a:ext cx="523511" cy="376928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15D6C22C-72F0-3CE7-E6CD-BC6F12F7D911}"/>
                </a:ext>
              </a:extLst>
            </p:cNvPr>
            <p:cNvSpPr/>
            <p:nvPr/>
          </p:nvSpPr>
          <p:spPr>
            <a:xfrm>
              <a:off x="1358315" y="3600455"/>
              <a:ext cx="523511" cy="376928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08CE92E0-72DE-0B51-2353-FB1F01EDD2CF}"/>
                </a:ext>
              </a:extLst>
            </p:cNvPr>
            <p:cNvCxnSpPr/>
            <p:nvPr/>
          </p:nvCxnSpPr>
          <p:spPr>
            <a:xfrm>
              <a:off x="1358315" y="1949624"/>
              <a:ext cx="261755" cy="1641764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9A652747-26F1-27D4-0ECC-582EE08EF160}"/>
                </a:ext>
              </a:extLst>
            </p:cNvPr>
            <p:cNvCxnSpPr>
              <a:endCxn id="15" idx="1"/>
            </p:cNvCxnSpPr>
            <p:nvPr/>
          </p:nvCxnSpPr>
          <p:spPr>
            <a:xfrm>
              <a:off x="1358315" y="1949624"/>
              <a:ext cx="76666" cy="2571697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1399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55D13-5ECC-2620-6C3E-D32E36DA6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形状12346">
            <a:extLst>
              <a:ext uri="{FF2B5EF4-FFF2-40B4-BE49-F238E27FC236}">
                <a16:creationId xmlns:a16="http://schemas.microsoft.com/office/drawing/2014/main" id="{308C2462-E145-113B-0D5F-463DD0DD519D}"/>
              </a:ext>
            </a:extLst>
          </p:cNvPr>
          <p:cNvSpPr/>
          <p:nvPr/>
        </p:nvSpPr>
        <p:spPr>
          <a:xfrm>
            <a:off x="273685" y="1480184"/>
            <a:ext cx="4359910" cy="3493775"/>
          </a:xfrm>
          <a:prstGeom prst="roundRect">
            <a:avLst>
              <a:gd name="adj" fmla="val 2511"/>
            </a:avLst>
          </a:prstGeom>
          <a:solidFill>
            <a:schemeClr val="accent1">
              <a:lumMod val="20000"/>
              <a:lumOff val="80000"/>
              <a:alpha val="15079"/>
            </a:schemeClr>
          </a:solidFill>
          <a:ln w="12700">
            <a:gradFill>
              <a:gsLst>
                <a:gs pos="0">
                  <a:schemeClr val="bg1">
                    <a:alpha val="0"/>
                  </a:schemeClr>
                </a:gs>
                <a:gs pos="87000">
                  <a:schemeClr val="accent1">
                    <a:lumMod val="75000"/>
                  </a:schemeClr>
                </a:gs>
              </a:gsLst>
              <a:lin ang="10800000" scaled="1"/>
            </a:gra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dirty="0">
              <a:latin typeface="Arial" panose="020B0604020202020204" pitchFamily="34" charset="0"/>
              <a:ea typeface="阿里巴巴普惠体 3 65 Medium" panose="00020600040101010101" pitchFamily="18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8CD83D-BC83-9864-33E6-16DA2E301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17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4E53165-8B0E-75CF-5662-F8FDC3207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lvl="0" algn="l">
              <a:buClrTx/>
              <a:buSzTx/>
              <a:buFontTx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Backup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E901E6D-74C2-24F5-4E50-71A967A64D2C}"/>
              </a:ext>
            </a:extLst>
          </p:cNvPr>
          <p:cNvSpPr txBox="1"/>
          <p:nvPr/>
        </p:nvSpPr>
        <p:spPr>
          <a:xfrm>
            <a:off x="346075" y="1566545"/>
            <a:ext cx="2896870" cy="3382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ea typeface="宋体" panose="02010600030101010101" pitchFamily="2" charset="-122"/>
              </a:rPr>
              <a:t>By reducing the decay-gated time window, the 2.6 MeV decay γ peak from the ²³²Th chain is strongly suppressed, demonstrating efficient removal of the thorium decay background.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FE5E852-3CAA-1991-1293-A1A7EE41D78D}"/>
              </a:ext>
            </a:extLst>
          </p:cNvPr>
          <p:cNvGrpSpPr/>
          <p:nvPr/>
        </p:nvGrpSpPr>
        <p:grpSpPr>
          <a:xfrm>
            <a:off x="3556000" y="1009015"/>
            <a:ext cx="3256915" cy="1894840"/>
            <a:chOff x="431" y="1709"/>
            <a:chExt cx="5848" cy="3402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2DDD86D2-A990-6AB8-93DC-11E275F81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" y="1709"/>
              <a:ext cx="5849" cy="3402"/>
            </a:xfrm>
            <a:prstGeom prst="rect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  <a:effectLst>
              <a:outerShdw blurRad="254000" sx="101000" sy="101000" algn="ct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788953C1-7490-F386-81F1-351210A83E27}"/>
                </a:ext>
              </a:extLst>
            </p:cNvPr>
            <p:cNvSpPr/>
            <p:nvPr/>
          </p:nvSpPr>
          <p:spPr>
            <a:xfrm>
              <a:off x="3947" y="2843"/>
              <a:ext cx="691" cy="498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A5D57972-8FA1-2617-8252-222FBE81C31D}"/>
              </a:ext>
            </a:extLst>
          </p:cNvPr>
          <p:cNvGrpSpPr/>
          <p:nvPr/>
        </p:nvGrpSpPr>
        <p:grpSpPr>
          <a:xfrm>
            <a:off x="3556000" y="3150870"/>
            <a:ext cx="3256915" cy="2160270"/>
            <a:chOff x="1001" y="5341"/>
            <a:chExt cx="4868" cy="3402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1D0F636C-B5E8-81BF-C024-3E1273439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1" y="5341"/>
              <a:ext cx="4869" cy="3402"/>
            </a:xfrm>
            <a:prstGeom prst="rect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  <a:effectLst>
              <a:outerShdw blurRad="254000" sx="101000" sy="101000" algn="ct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3A2D12A3-124B-D593-9D69-7EBD98B2D90A}"/>
                </a:ext>
              </a:extLst>
            </p:cNvPr>
            <p:cNvSpPr/>
            <p:nvPr/>
          </p:nvSpPr>
          <p:spPr>
            <a:xfrm>
              <a:off x="3490" y="8060"/>
              <a:ext cx="691" cy="498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56F48E48-F9C8-BBDE-BB0E-85F7C9FC8A16}"/>
              </a:ext>
            </a:extLst>
          </p:cNvPr>
          <p:cNvGrpSpPr/>
          <p:nvPr/>
        </p:nvGrpSpPr>
        <p:grpSpPr>
          <a:xfrm>
            <a:off x="7324725" y="1009015"/>
            <a:ext cx="3147695" cy="1894840"/>
            <a:chOff x="10817" y="1512"/>
            <a:chExt cx="5758" cy="3402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E725F72-BBA4-37C3-8E98-B4A4CFEA3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17" y="1512"/>
              <a:ext cx="5759" cy="3402"/>
            </a:xfrm>
            <a:prstGeom prst="rect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  <a:effectLst>
              <a:outerShdw blurRad="254000" sx="101000" sy="101000" algn="ct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F302588D-CBD6-DD58-9BDD-06F163B5EA3E}"/>
                </a:ext>
              </a:extLst>
            </p:cNvPr>
            <p:cNvSpPr/>
            <p:nvPr/>
          </p:nvSpPr>
          <p:spPr>
            <a:xfrm>
              <a:off x="14411" y="2513"/>
              <a:ext cx="691" cy="498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696607A2-8016-1FD8-88CA-4265F573DB9A}"/>
              </a:ext>
            </a:extLst>
          </p:cNvPr>
          <p:cNvGrpSpPr/>
          <p:nvPr/>
        </p:nvGrpSpPr>
        <p:grpSpPr>
          <a:xfrm>
            <a:off x="7330440" y="3150870"/>
            <a:ext cx="3141980" cy="2160270"/>
            <a:chOff x="11544" y="5303"/>
            <a:chExt cx="4948" cy="3402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76C81FEE-FEA9-EFBF-B5B5-86C0EF734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544" y="5303"/>
              <a:ext cx="4948" cy="3402"/>
            </a:xfrm>
            <a:prstGeom prst="rect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  <a:effectLst>
              <a:outerShdw blurRad="254000" sx="101000" sy="101000" algn="ct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F48A5061-4196-F79C-7091-0919FF9F4751}"/>
                </a:ext>
              </a:extLst>
            </p:cNvPr>
            <p:cNvSpPr/>
            <p:nvPr/>
          </p:nvSpPr>
          <p:spPr>
            <a:xfrm>
              <a:off x="14266" y="8123"/>
              <a:ext cx="691" cy="498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5" name="任意多边形: 形状 34">
            <a:extLst>
              <a:ext uri="{FF2B5EF4-FFF2-40B4-BE49-F238E27FC236}">
                <a16:creationId xmlns:a16="http://schemas.microsoft.com/office/drawing/2014/main" id="{A6B60887-C48E-7313-63FD-A969D8F486F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5400000">
            <a:off x="6403975" y="1676400"/>
            <a:ext cx="1202690" cy="597535"/>
          </a:xfrm>
          <a:custGeom>
            <a:avLst/>
            <a:gdLst>
              <a:gd name="connsiteX0" fmla="*/ 661459 w 1322916"/>
              <a:gd name="connsiteY0" fmla="*/ 0 h 1713357"/>
              <a:gd name="connsiteX1" fmla="*/ 865259 w 1322916"/>
              <a:gd name="connsiteY1" fmla="*/ 351380 h 1713357"/>
              <a:gd name="connsiteX2" fmla="*/ 786785 w 1322916"/>
              <a:gd name="connsiteY2" fmla="*/ 351380 h 1713357"/>
              <a:gd name="connsiteX3" fmla="*/ 1322916 w 1322916"/>
              <a:gd name="connsiteY3" fmla="*/ 1713357 h 1713357"/>
              <a:gd name="connsiteX4" fmla="*/ 0 w 1322916"/>
              <a:gd name="connsiteY4" fmla="*/ 1713357 h 1713357"/>
              <a:gd name="connsiteX5" fmla="*/ 536131 w 1322916"/>
              <a:gd name="connsiteY5" fmla="*/ 351380 h 1713357"/>
              <a:gd name="connsiteX6" fmla="*/ 457658 w 1322916"/>
              <a:gd name="connsiteY6" fmla="*/ 351380 h 1713357"/>
              <a:gd name="connsiteX0-1" fmla="*/ 661459 w 1322916"/>
              <a:gd name="connsiteY0-2" fmla="*/ 0 h 1713357"/>
              <a:gd name="connsiteX1-3" fmla="*/ 865259 w 1322916"/>
              <a:gd name="connsiteY1-4" fmla="*/ 351380 h 1713357"/>
              <a:gd name="connsiteX2-5" fmla="*/ 786785 w 1322916"/>
              <a:gd name="connsiteY2-6" fmla="*/ 351380 h 1713357"/>
              <a:gd name="connsiteX3-7" fmla="*/ 1322916 w 1322916"/>
              <a:gd name="connsiteY3-8" fmla="*/ 1713357 h 1713357"/>
              <a:gd name="connsiteX4-9" fmla="*/ 0 w 1322916"/>
              <a:gd name="connsiteY4-10" fmla="*/ 1713357 h 1713357"/>
              <a:gd name="connsiteX5-11" fmla="*/ 536131 w 1322916"/>
              <a:gd name="connsiteY5-12" fmla="*/ 351380 h 1713357"/>
              <a:gd name="connsiteX6-13" fmla="*/ 457658 w 1322916"/>
              <a:gd name="connsiteY6-14" fmla="*/ 351380 h 1713357"/>
              <a:gd name="connsiteX7" fmla="*/ 661459 w 1322916"/>
              <a:gd name="connsiteY7" fmla="*/ 0 h 1713357"/>
              <a:gd name="connsiteX0-15" fmla="*/ 661459 w 1322916"/>
              <a:gd name="connsiteY0-16" fmla="*/ 0 h 1713357"/>
              <a:gd name="connsiteX1-17" fmla="*/ 865259 w 1322916"/>
              <a:gd name="connsiteY1-18" fmla="*/ 351380 h 1713357"/>
              <a:gd name="connsiteX2-19" fmla="*/ 786785 w 1322916"/>
              <a:gd name="connsiteY2-20" fmla="*/ 351380 h 1713357"/>
              <a:gd name="connsiteX3-21" fmla="*/ 1322916 w 1322916"/>
              <a:gd name="connsiteY3-22" fmla="*/ 1713357 h 1713357"/>
              <a:gd name="connsiteX4-23" fmla="*/ 0 w 1322916"/>
              <a:gd name="connsiteY4-24" fmla="*/ 1713357 h 1713357"/>
              <a:gd name="connsiteX5-25" fmla="*/ 536131 w 1322916"/>
              <a:gd name="connsiteY5-26" fmla="*/ 351380 h 1713357"/>
              <a:gd name="connsiteX6-27" fmla="*/ 457658 w 1322916"/>
              <a:gd name="connsiteY6-28" fmla="*/ 351380 h 1713357"/>
              <a:gd name="connsiteX7-29" fmla="*/ 661459 w 1322916"/>
              <a:gd name="connsiteY7-30" fmla="*/ 0 h 1713357"/>
              <a:gd name="connsiteX0-31" fmla="*/ 661459 w 1322916"/>
              <a:gd name="connsiteY0-32" fmla="*/ 0 h 1713357"/>
              <a:gd name="connsiteX1-33" fmla="*/ 865259 w 1322916"/>
              <a:gd name="connsiteY1-34" fmla="*/ 351380 h 1713357"/>
              <a:gd name="connsiteX2-35" fmla="*/ 786785 w 1322916"/>
              <a:gd name="connsiteY2-36" fmla="*/ 351380 h 1713357"/>
              <a:gd name="connsiteX3-37" fmla="*/ 1322916 w 1322916"/>
              <a:gd name="connsiteY3-38" fmla="*/ 1713357 h 1713357"/>
              <a:gd name="connsiteX4-39" fmla="*/ 0 w 1322916"/>
              <a:gd name="connsiteY4-40" fmla="*/ 1713357 h 1713357"/>
              <a:gd name="connsiteX5-41" fmla="*/ 536131 w 1322916"/>
              <a:gd name="connsiteY5-42" fmla="*/ 351380 h 1713357"/>
              <a:gd name="connsiteX6-43" fmla="*/ 457658 w 1322916"/>
              <a:gd name="connsiteY6-44" fmla="*/ 351380 h 1713357"/>
              <a:gd name="connsiteX7-45" fmla="*/ 661459 w 1322916"/>
              <a:gd name="connsiteY7-46" fmla="*/ 0 h 1713357"/>
              <a:gd name="connsiteX0-47" fmla="*/ 661459 w 1322916"/>
              <a:gd name="connsiteY0-48" fmla="*/ 0 h 1713357"/>
              <a:gd name="connsiteX1-49" fmla="*/ 865259 w 1322916"/>
              <a:gd name="connsiteY1-50" fmla="*/ 351380 h 1713357"/>
              <a:gd name="connsiteX2-51" fmla="*/ 786785 w 1322916"/>
              <a:gd name="connsiteY2-52" fmla="*/ 351380 h 1713357"/>
              <a:gd name="connsiteX3-53" fmla="*/ 1322916 w 1322916"/>
              <a:gd name="connsiteY3-54" fmla="*/ 1713357 h 1713357"/>
              <a:gd name="connsiteX4-55" fmla="*/ 0 w 1322916"/>
              <a:gd name="connsiteY4-56" fmla="*/ 1713357 h 1713357"/>
              <a:gd name="connsiteX5-57" fmla="*/ 536131 w 1322916"/>
              <a:gd name="connsiteY5-58" fmla="*/ 351380 h 1713357"/>
              <a:gd name="connsiteX6-59" fmla="*/ 457658 w 1322916"/>
              <a:gd name="connsiteY6-60" fmla="*/ 351380 h 1713357"/>
              <a:gd name="connsiteX7-61" fmla="*/ 661459 w 1322916"/>
              <a:gd name="connsiteY7-62" fmla="*/ 0 h 1713357"/>
              <a:gd name="connsiteX0-63" fmla="*/ 661459 w 1322916"/>
              <a:gd name="connsiteY0-64" fmla="*/ 0 h 1713357"/>
              <a:gd name="connsiteX1-65" fmla="*/ 865259 w 1322916"/>
              <a:gd name="connsiteY1-66" fmla="*/ 351380 h 1713357"/>
              <a:gd name="connsiteX2-67" fmla="*/ 786785 w 1322916"/>
              <a:gd name="connsiteY2-68" fmla="*/ 351380 h 1713357"/>
              <a:gd name="connsiteX3-69" fmla="*/ 1322916 w 1322916"/>
              <a:gd name="connsiteY3-70" fmla="*/ 1713357 h 1713357"/>
              <a:gd name="connsiteX4-71" fmla="*/ 0 w 1322916"/>
              <a:gd name="connsiteY4-72" fmla="*/ 1713357 h 1713357"/>
              <a:gd name="connsiteX5-73" fmla="*/ 536131 w 1322916"/>
              <a:gd name="connsiteY5-74" fmla="*/ 351380 h 1713357"/>
              <a:gd name="connsiteX6-75" fmla="*/ 457658 w 1322916"/>
              <a:gd name="connsiteY6-76" fmla="*/ 351380 h 1713357"/>
              <a:gd name="connsiteX7-77" fmla="*/ 661459 w 1322916"/>
              <a:gd name="connsiteY7-78" fmla="*/ 0 h 1713357"/>
              <a:gd name="connsiteX0-79" fmla="*/ 661459 w 1322916"/>
              <a:gd name="connsiteY0-80" fmla="*/ 0 h 1713357"/>
              <a:gd name="connsiteX1-81" fmla="*/ 865259 w 1322916"/>
              <a:gd name="connsiteY1-82" fmla="*/ 351380 h 1713357"/>
              <a:gd name="connsiteX2-83" fmla="*/ 786785 w 1322916"/>
              <a:gd name="connsiteY2-84" fmla="*/ 351380 h 1713357"/>
              <a:gd name="connsiteX3-85" fmla="*/ 1322916 w 1322916"/>
              <a:gd name="connsiteY3-86" fmla="*/ 1713357 h 1713357"/>
              <a:gd name="connsiteX4-87" fmla="*/ 0 w 1322916"/>
              <a:gd name="connsiteY4-88" fmla="*/ 1713357 h 1713357"/>
              <a:gd name="connsiteX5-89" fmla="*/ 536131 w 1322916"/>
              <a:gd name="connsiteY5-90" fmla="*/ 351380 h 1713357"/>
              <a:gd name="connsiteX6-91" fmla="*/ 457658 w 1322916"/>
              <a:gd name="connsiteY6-92" fmla="*/ 351380 h 1713357"/>
              <a:gd name="connsiteX7-93" fmla="*/ 661459 w 1322916"/>
              <a:gd name="connsiteY7-94" fmla="*/ 0 h 1713357"/>
              <a:gd name="connsiteX0-95" fmla="*/ 661459 w 1322916"/>
              <a:gd name="connsiteY0-96" fmla="*/ 0 h 1713357"/>
              <a:gd name="connsiteX1-97" fmla="*/ 865259 w 1322916"/>
              <a:gd name="connsiteY1-98" fmla="*/ 351380 h 1713357"/>
              <a:gd name="connsiteX2-99" fmla="*/ 786785 w 1322916"/>
              <a:gd name="connsiteY2-100" fmla="*/ 351380 h 1713357"/>
              <a:gd name="connsiteX3-101" fmla="*/ 1322916 w 1322916"/>
              <a:gd name="connsiteY3-102" fmla="*/ 1713357 h 1713357"/>
              <a:gd name="connsiteX4-103" fmla="*/ 0 w 1322916"/>
              <a:gd name="connsiteY4-104" fmla="*/ 1713357 h 1713357"/>
              <a:gd name="connsiteX5-105" fmla="*/ 536131 w 1322916"/>
              <a:gd name="connsiteY5-106" fmla="*/ 351380 h 1713357"/>
              <a:gd name="connsiteX6-107" fmla="*/ 457658 w 1322916"/>
              <a:gd name="connsiteY6-108" fmla="*/ 351380 h 1713357"/>
              <a:gd name="connsiteX7-109" fmla="*/ 661459 w 1322916"/>
              <a:gd name="connsiteY7-110" fmla="*/ 0 h 1713357"/>
              <a:gd name="connsiteX0-111" fmla="*/ 661459 w 1322916"/>
              <a:gd name="connsiteY0-112" fmla="*/ 0 h 1713357"/>
              <a:gd name="connsiteX1-113" fmla="*/ 865259 w 1322916"/>
              <a:gd name="connsiteY1-114" fmla="*/ 351380 h 1713357"/>
              <a:gd name="connsiteX2-115" fmla="*/ 786785 w 1322916"/>
              <a:gd name="connsiteY2-116" fmla="*/ 351380 h 1713357"/>
              <a:gd name="connsiteX3-117" fmla="*/ 1322916 w 1322916"/>
              <a:gd name="connsiteY3-118" fmla="*/ 1713357 h 1713357"/>
              <a:gd name="connsiteX4-119" fmla="*/ 0 w 1322916"/>
              <a:gd name="connsiteY4-120" fmla="*/ 1713357 h 1713357"/>
              <a:gd name="connsiteX5-121" fmla="*/ 536131 w 1322916"/>
              <a:gd name="connsiteY5-122" fmla="*/ 351380 h 1713357"/>
              <a:gd name="connsiteX6-123" fmla="*/ 457658 w 1322916"/>
              <a:gd name="connsiteY6-124" fmla="*/ 351380 h 1713357"/>
              <a:gd name="connsiteX7-125" fmla="*/ 661459 w 1322916"/>
              <a:gd name="connsiteY7-126" fmla="*/ 0 h 17133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29" y="connsiteY7-30"/>
              </a:cxn>
            </a:cxnLst>
            <a:rect l="l" t="t" r="r" b="b"/>
            <a:pathLst>
              <a:path w="1322916" h="1713357">
                <a:moveTo>
                  <a:pt x="661459" y="0"/>
                </a:moveTo>
                <a:lnTo>
                  <a:pt x="865259" y="351380"/>
                </a:lnTo>
                <a:lnTo>
                  <a:pt x="786785" y="351380"/>
                </a:lnTo>
                <a:cubicBezTo>
                  <a:pt x="798939" y="855339"/>
                  <a:pt x="923518" y="1375955"/>
                  <a:pt x="1322916" y="1713357"/>
                </a:cubicBezTo>
                <a:lnTo>
                  <a:pt x="0" y="1713357"/>
                </a:lnTo>
                <a:cubicBezTo>
                  <a:pt x="386906" y="1296840"/>
                  <a:pt x="507322" y="801208"/>
                  <a:pt x="536131" y="351380"/>
                </a:cubicBezTo>
                <a:lnTo>
                  <a:pt x="457658" y="351380"/>
                </a:lnTo>
                <a:lnTo>
                  <a:pt x="661459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73000">
                <a:schemeClr val="accent1">
                  <a:lumMod val="75000"/>
                </a:schemeClr>
              </a:gs>
            </a:gsLst>
            <a:lin ang="16200000" scaled="0"/>
          </a:gradFill>
          <a:ln w="9525">
            <a:noFill/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任意多边形: 形状 34">
            <a:extLst>
              <a:ext uri="{FF2B5EF4-FFF2-40B4-BE49-F238E27FC236}">
                <a16:creationId xmlns:a16="http://schemas.microsoft.com/office/drawing/2014/main" id="{01C19C23-A3CC-E57B-75D6-260E5C89EC4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6403975" y="3925570"/>
            <a:ext cx="1202690" cy="597535"/>
          </a:xfrm>
          <a:custGeom>
            <a:avLst/>
            <a:gdLst>
              <a:gd name="connsiteX0" fmla="*/ 661459 w 1322916"/>
              <a:gd name="connsiteY0" fmla="*/ 0 h 1713357"/>
              <a:gd name="connsiteX1" fmla="*/ 865259 w 1322916"/>
              <a:gd name="connsiteY1" fmla="*/ 351380 h 1713357"/>
              <a:gd name="connsiteX2" fmla="*/ 786785 w 1322916"/>
              <a:gd name="connsiteY2" fmla="*/ 351380 h 1713357"/>
              <a:gd name="connsiteX3" fmla="*/ 1322916 w 1322916"/>
              <a:gd name="connsiteY3" fmla="*/ 1713357 h 1713357"/>
              <a:gd name="connsiteX4" fmla="*/ 0 w 1322916"/>
              <a:gd name="connsiteY4" fmla="*/ 1713357 h 1713357"/>
              <a:gd name="connsiteX5" fmla="*/ 536131 w 1322916"/>
              <a:gd name="connsiteY5" fmla="*/ 351380 h 1713357"/>
              <a:gd name="connsiteX6" fmla="*/ 457658 w 1322916"/>
              <a:gd name="connsiteY6" fmla="*/ 351380 h 1713357"/>
              <a:gd name="connsiteX0-1" fmla="*/ 661459 w 1322916"/>
              <a:gd name="connsiteY0-2" fmla="*/ 0 h 1713357"/>
              <a:gd name="connsiteX1-3" fmla="*/ 865259 w 1322916"/>
              <a:gd name="connsiteY1-4" fmla="*/ 351380 h 1713357"/>
              <a:gd name="connsiteX2-5" fmla="*/ 786785 w 1322916"/>
              <a:gd name="connsiteY2-6" fmla="*/ 351380 h 1713357"/>
              <a:gd name="connsiteX3-7" fmla="*/ 1322916 w 1322916"/>
              <a:gd name="connsiteY3-8" fmla="*/ 1713357 h 1713357"/>
              <a:gd name="connsiteX4-9" fmla="*/ 0 w 1322916"/>
              <a:gd name="connsiteY4-10" fmla="*/ 1713357 h 1713357"/>
              <a:gd name="connsiteX5-11" fmla="*/ 536131 w 1322916"/>
              <a:gd name="connsiteY5-12" fmla="*/ 351380 h 1713357"/>
              <a:gd name="connsiteX6-13" fmla="*/ 457658 w 1322916"/>
              <a:gd name="connsiteY6-14" fmla="*/ 351380 h 1713357"/>
              <a:gd name="connsiteX7" fmla="*/ 661459 w 1322916"/>
              <a:gd name="connsiteY7" fmla="*/ 0 h 1713357"/>
              <a:gd name="connsiteX0-15" fmla="*/ 661459 w 1322916"/>
              <a:gd name="connsiteY0-16" fmla="*/ 0 h 1713357"/>
              <a:gd name="connsiteX1-17" fmla="*/ 865259 w 1322916"/>
              <a:gd name="connsiteY1-18" fmla="*/ 351380 h 1713357"/>
              <a:gd name="connsiteX2-19" fmla="*/ 786785 w 1322916"/>
              <a:gd name="connsiteY2-20" fmla="*/ 351380 h 1713357"/>
              <a:gd name="connsiteX3-21" fmla="*/ 1322916 w 1322916"/>
              <a:gd name="connsiteY3-22" fmla="*/ 1713357 h 1713357"/>
              <a:gd name="connsiteX4-23" fmla="*/ 0 w 1322916"/>
              <a:gd name="connsiteY4-24" fmla="*/ 1713357 h 1713357"/>
              <a:gd name="connsiteX5-25" fmla="*/ 536131 w 1322916"/>
              <a:gd name="connsiteY5-26" fmla="*/ 351380 h 1713357"/>
              <a:gd name="connsiteX6-27" fmla="*/ 457658 w 1322916"/>
              <a:gd name="connsiteY6-28" fmla="*/ 351380 h 1713357"/>
              <a:gd name="connsiteX7-29" fmla="*/ 661459 w 1322916"/>
              <a:gd name="connsiteY7-30" fmla="*/ 0 h 1713357"/>
              <a:gd name="connsiteX0-31" fmla="*/ 661459 w 1322916"/>
              <a:gd name="connsiteY0-32" fmla="*/ 0 h 1713357"/>
              <a:gd name="connsiteX1-33" fmla="*/ 865259 w 1322916"/>
              <a:gd name="connsiteY1-34" fmla="*/ 351380 h 1713357"/>
              <a:gd name="connsiteX2-35" fmla="*/ 786785 w 1322916"/>
              <a:gd name="connsiteY2-36" fmla="*/ 351380 h 1713357"/>
              <a:gd name="connsiteX3-37" fmla="*/ 1322916 w 1322916"/>
              <a:gd name="connsiteY3-38" fmla="*/ 1713357 h 1713357"/>
              <a:gd name="connsiteX4-39" fmla="*/ 0 w 1322916"/>
              <a:gd name="connsiteY4-40" fmla="*/ 1713357 h 1713357"/>
              <a:gd name="connsiteX5-41" fmla="*/ 536131 w 1322916"/>
              <a:gd name="connsiteY5-42" fmla="*/ 351380 h 1713357"/>
              <a:gd name="connsiteX6-43" fmla="*/ 457658 w 1322916"/>
              <a:gd name="connsiteY6-44" fmla="*/ 351380 h 1713357"/>
              <a:gd name="connsiteX7-45" fmla="*/ 661459 w 1322916"/>
              <a:gd name="connsiteY7-46" fmla="*/ 0 h 1713357"/>
              <a:gd name="connsiteX0-47" fmla="*/ 661459 w 1322916"/>
              <a:gd name="connsiteY0-48" fmla="*/ 0 h 1713357"/>
              <a:gd name="connsiteX1-49" fmla="*/ 865259 w 1322916"/>
              <a:gd name="connsiteY1-50" fmla="*/ 351380 h 1713357"/>
              <a:gd name="connsiteX2-51" fmla="*/ 786785 w 1322916"/>
              <a:gd name="connsiteY2-52" fmla="*/ 351380 h 1713357"/>
              <a:gd name="connsiteX3-53" fmla="*/ 1322916 w 1322916"/>
              <a:gd name="connsiteY3-54" fmla="*/ 1713357 h 1713357"/>
              <a:gd name="connsiteX4-55" fmla="*/ 0 w 1322916"/>
              <a:gd name="connsiteY4-56" fmla="*/ 1713357 h 1713357"/>
              <a:gd name="connsiteX5-57" fmla="*/ 536131 w 1322916"/>
              <a:gd name="connsiteY5-58" fmla="*/ 351380 h 1713357"/>
              <a:gd name="connsiteX6-59" fmla="*/ 457658 w 1322916"/>
              <a:gd name="connsiteY6-60" fmla="*/ 351380 h 1713357"/>
              <a:gd name="connsiteX7-61" fmla="*/ 661459 w 1322916"/>
              <a:gd name="connsiteY7-62" fmla="*/ 0 h 1713357"/>
              <a:gd name="connsiteX0-63" fmla="*/ 661459 w 1322916"/>
              <a:gd name="connsiteY0-64" fmla="*/ 0 h 1713357"/>
              <a:gd name="connsiteX1-65" fmla="*/ 865259 w 1322916"/>
              <a:gd name="connsiteY1-66" fmla="*/ 351380 h 1713357"/>
              <a:gd name="connsiteX2-67" fmla="*/ 786785 w 1322916"/>
              <a:gd name="connsiteY2-68" fmla="*/ 351380 h 1713357"/>
              <a:gd name="connsiteX3-69" fmla="*/ 1322916 w 1322916"/>
              <a:gd name="connsiteY3-70" fmla="*/ 1713357 h 1713357"/>
              <a:gd name="connsiteX4-71" fmla="*/ 0 w 1322916"/>
              <a:gd name="connsiteY4-72" fmla="*/ 1713357 h 1713357"/>
              <a:gd name="connsiteX5-73" fmla="*/ 536131 w 1322916"/>
              <a:gd name="connsiteY5-74" fmla="*/ 351380 h 1713357"/>
              <a:gd name="connsiteX6-75" fmla="*/ 457658 w 1322916"/>
              <a:gd name="connsiteY6-76" fmla="*/ 351380 h 1713357"/>
              <a:gd name="connsiteX7-77" fmla="*/ 661459 w 1322916"/>
              <a:gd name="connsiteY7-78" fmla="*/ 0 h 1713357"/>
              <a:gd name="connsiteX0-79" fmla="*/ 661459 w 1322916"/>
              <a:gd name="connsiteY0-80" fmla="*/ 0 h 1713357"/>
              <a:gd name="connsiteX1-81" fmla="*/ 865259 w 1322916"/>
              <a:gd name="connsiteY1-82" fmla="*/ 351380 h 1713357"/>
              <a:gd name="connsiteX2-83" fmla="*/ 786785 w 1322916"/>
              <a:gd name="connsiteY2-84" fmla="*/ 351380 h 1713357"/>
              <a:gd name="connsiteX3-85" fmla="*/ 1322916 w 1322916"/>
              <a:gd name="connsiteY3-86" fmla="*/ 1713357 h 1713357"/>
              <a:gd name="connsiteX4-87" fmla="*/ 0 w 1322916"/>
              <a:gd name="connsiteY4-88" fmla="*/ 1713357 h 1713357"/>
              <a:gd name="connsiteX5-89" fmla="*/ 536131 w 1322916"/>
              <a:gd name="connsiteY5-90" fmla="*/ 351380 h 1713357"/>
              <a:gd name="connsiteX6-91" fmla="*/ 457658 w 1322916"/>
              <a:gd name="connsiteY6-92" fmla="*/ 351380 h 1713357"/>
              <a:gd name="connsiteX7-93" fmla="*/ 661459 w 1322916"/>
              <a:gd name="connsiteY7-94" fmla="*/ 0 h 1713357"/>
              <a:gd name="connsiteX0-95" fmla="*/ 661459 w 1322916"/>
              <a:gd name="connsiteY0-96" fmla="*/ 0 h 1713357"/>
              <a:gd name="connsiteX1-97" fmla="*/ 865259 w 1322916"/>
              <a:gd name="connsiteY1-98" fmla="*/ 351380 h 1713357"/>
              <a:gd name="connsiteX2-99" fmla="*/ 786785 w 1322916"/>
              <a:gd name="connsiteY2-100" fmla="*/ 351380 h 1713357"/>
              <a:gd name="connsiteX3-101" fmla="*/ 1322916 w 1322916"/>
              <a:gd name="connsiteY3-102" fmla="*/ 1713357 h 1713357"/>
              <a:gd name="connsiteX4-103" fmla="*/ 0 w 1322916"/>
              <a:gd name="connsiteY4-104" fmla="*/ 1713357 h 1713357"/>
              <a:gd name="connsiteX5-105" fmla="*/ 536131 w 1322916"/>
              <a:gd name="connsiteY5-106" fmla="*/ 351380 h 1713357"/>
              <a:gd name="connsiteX6-107" fmla="*/ 457658 w 1322916"/>
              <a:gd name="connsiteY6-108" fmla="*/ 351380 h 1713357"/>
              <a:gd name="connsiteX7-109" fmla="*/ 661459 w 1322916"/>
              <a:gd name="connsiteY7-110" fmla="*/ 0 h 1713357"/>
              <a:gd name="connsiteX0-111" fmla="*/ 661459 w 1322916"/>
              <a:gd name="connsiteY0-112" fmla="*/ 0 h 1713357"/>
              <a:gd name="connsiteX1-113" fmla="*/ 865259 w 1322916"/>
              <a:gd name="connsiteY1-114" fmla="*/ 351380 h 1713357"/>
              <a:gd name="connsiteX2-115" fmla="*/ 786785 w 1322916"/>
              <a:gd name="connsiteY2-116" fmla="*/ 351380 h 1713357"/>
              <a:gd name="connsiteX3-117" fmla="*/ 1322916 w 1322916"/>
              <a:gd name="connsiteY3-118" fmla="*/ 1713357 h 1713357"/>
              <a:gd name="connsiteX4-119" fmla="*/ 0 w 1322916"/>
              <a:gd name="connsiteY4-120" fmla="*/ 1713357 h 1713357"/>
              <a:gd name="connsiteX5-121" fmla="*/ 536131 w 1322916"/>
              <a:gd name="connsiteY5-122" fmla="*/ 351380 h 1713357"/>
              <a:gd name="connsiteX6-123" fmla="*/ 457658 w 1322916"/>
              <a:gd name="connsiteY6-124" fmla="*/ 351380 h 1713357"/>
              <a:gd name="connsiteX7-125" fmla="*/ 661459 w 1322916"/>
              <a:gd name="connsiteY7-126" fmla="*/ 0 h 17133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29" y="connsiteY7-30"/>
              </a:cxn>
            </a:cxnLst>
            <a:rect l="l" t="t" r="r" b="b"/>
            <a:pathLst>
              <a:path w="1322916" h="1713357">
                <a:moveTo>
                  <a:pt x="661459" y="0"/>
                </a:moveTo>
                <a:lnTo>
                  <a:pt x="865259" y="351380"/>
                </a:lnTo>
                <a:lnTo>
                  <a:pt x="786785" y="351380"/>
                </a:lnTo>
                <a:cubicBezTo>
                  <a:pt x="798939" y="855339"/>
                  <a:pt x="923518" y="1375955"/>
                  <a:pt x="1322916" y="1713357"/>
                </a:cubicBezTo>
                <a:lnTo>
                  <a:pt x="0" y="1713357"/>
                </a:lnTo>
                <a:cubicBezTo>
                  <a:pt x="386906" y="1296840"/>
                  <a:pt x="507322" y="801208"/>
                  <a:pt x="536131" y="351380"/>
                </a:cubicBezTo>
                <a:lnTo>
                  <a:pt x="457658" y="351380"/>
                </a:lnTo>
                <a:lnTo>
                  <a:pt x="661459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73000">
                <a:schemeClr val="accent1">
                  <a:lumMod val="75000"/>
                </a:schemeClr>
              </a:gs>
            </a:gsLst>
            <a:lin ang="16200000" scaled="0"/>
          </a:gradFill>
          <a:ln w="9525">
            <a:noFill/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632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7FB41-A478-8EC2-120D-573ED536B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D91952-51E4-06AA-D3B4-744F52E32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18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66FE5B6-82BD-8F4A-5762-5C545530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lvl="0" algn="l">
              <a:buClrTx/>
              <a:buSzTx/>
              <a:buFontTx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Backup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>
                <a:extLst>
                  <a:ext uri="{FF2B5EF4-FFF2-40B4-BE49-F238E27FC236}">
                    <a16:creationId xmlns:a16="http://schemas.microsoft.com/office/drawing/2014/main" id="{58B7FA3A-9FB5-2D6B-D2F9-9F58E5878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465" y="3221206"/>
                <a:ext cx="9948545" cy="2492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spAutoFit/>
              </a:bodyPr>
              <a:lstStyle/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charset="0"/>
                  <a:buChar char="Ø"/>
                </a:pPr>
                <a:r>
                  <a:rPr kumimoji="0" lang="fr-FR" altLang="zh-CN" sz="1400" b="1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</a:rPr>
                  <a:t>Concept (</a:t>
                </a:r>
                <a:r>
                  <a:rPr kumimoji="0" lang="fr-FR" altLang="zh-CN" sz="1400" b="1" i="0" u="none" strike="noStrike" cap="none" normalizeH="0" baseline="0" dirty="0" err="1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</a:rPr>
                  <a:t>from</a:t>
                </a:r>
                <a:r>
                  <a:rPr kumimoji="0" lang="fr-FR" altLang="zh-CN" sz="1400" b="1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</a:rPr>
                  <a:t> </a:t>
                </a:r>
                <a:r>
                  <a:rPr kumimoji="0" lang="fr-FR" altLang="zh-CN" sz="1400" b="1" i="0" u="none" strike="noStrike" cap="none" normalizeH="0" baseline="0" dirty="0" err="1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</a:rPr>
                  <a:t>Morháč</a:t>
                </a:r>
                <a:r>
                  <a:rPr kumimoji="0" lang="fr-FR" altLang="zh-CN" sz="1400" b="1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</a:rPr>
                  <a:t> et al.</a:t>
                </a:r>
                <a:r>
                  <a:rPr lang="en-US" altLang="zh-CN" sz="1400" b="1" dirty="0">
                    <a:solidFill>
                      <a:schemeClr val="accent1">
                        <a:lumMod val="75000"/>
                      </a:schemeClr>
                    </a:solidFill>
                  </a:rPr>
                  <a:t>,</a:t>
                </a:r>
                <a:r>
                  <a:rPr lang="zh-CN" altLang="en-US" sz="14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sz="1400" b="1" dirty="0">
                    <a:solidFill>
                      <a:schemeClr val="accent1">
                        <a:lumMod val="75000"/>
                      </a:schemeClr>
                    </a:solidFill>
                  </a:rPr>
                  <a:t>2008</a:t>
                </a:r>
                <a:r>
                  <a:rPr kumimoji="0" lang="fr-FR" altLang="zh-CN" sz="1400" b="1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</a:rPr>
                  <a:t>)  </a:t>
                </a:r>
              </a:p>
              <a:p>
                <a:pPr marL="787400" marR="0" lvl="1" indent="-285750" algn="l" defTabSz="914400" rtl="0" eaLnBrk="0" fontAlgn="base" latinLnBrk="0" hangingPunct="0">
                  <a:lnSpc>
                    <a:spcPct val="100000"/>
                  </a:lnSpc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kumimoji="0" lang="en-US" altLang="zh-CN" sz="11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The SNIP (Sensitive Nonlinear Iterative Peak-clipping) algorithm estimates background by iteratively clipping peaks while preserving slowly varying structures.</a:t>
                </a:r>
                <a:endParaRPr lang="fr-FR" altLang="zh-CN" sz="1100" b="1" dirty="0"/>
              </a:p>
              <a:p>
                <a:pPr marL="787400" lvl="1" indent="-285750" defTabSz="914400" eaLnBrk="0" hangingPunct="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fr-FR" altLang="zh-CN" sz="1100" b="1" dirty="0"/>
                  <a:t>For a 2D matrix </a:t>
                </a:r>
                <a14:m>
                  <m:oMath xmlns:m="http://schemas.openxmlformats.org/officeDocument/2006/math">
                    <m:r>
                      <a:rPr lang="zh-CN" altLang="fr-FR" sz="1100" b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𝑉</m:t>
                    </m:r>
                    <m:d>
                      <m:dPr>
                        <m:sepChr m:val=","/>
                        <m:ctrlPr>
                          <a:rPr lang="ar-AE" altLang="zh-CN" sz="11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ar-AE" sz="1100" b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</m:e>
                      <m:e>
                        <m:r>
                          <a:rPr lang="zh-CN" altLang="ar-AE" sz="1100" b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ar-AE" altLang="zh-CN" sz="1100" b="1" dirty="0"/>
                  <a:t>, </a:t>
                </a:r>
                <a:r>
                  <a:rPr lang="fr-FR" altLang="zh-CN" sz="1100" b="1" dirty="0" err="1"/>
                  <a:t>each</a:t>
                </a:r>
                <a:r>
                  <a:rPr lang="fr-FR" altLang="zh-CN" sz="1100" b="1" dirty="0"/>
                  <a:t> </a:t>
                </a:r>
                <a:r>
                  <a:rPr lang="fr-FR" altLang="zh-CN" sz="1100" b="1" dirty="0" err="1"/>
                  <a:t>iteration</a:t>
                </a:r>
                <a:r>
                  <a:rPr lang="fr-FR" altLang="zh-CN" sz="1100" b="1" dirty="0"/>
                  <a:t> uses a </a:t>
                </a:r>
                <a:r>
                  <a:rPr lang="fr-FR" altLang="zh-CN" sz="1100" b="1" dirty="0" err="1"/>
                  <a:t>clipping</a:t>
                </a:r>
                <a:r>
                  <a:rPr lang="fr-FR" altLang="zh-CN" sz="1100" b="1" dirty="0"/>
                  <a:t> </a:t>
                </a:r>
                <a:r>
                  <a:rPr lang="fr-FR" altLang="zh-CN" sz="1100" b="1" dirty="0" err="1"/>
                  <a:t>window</a:t>
                </a:r>
                <a:r>
                  <a:rPr lang="fr-FR" altLang="zh-CN" sz="1100" b="1" dirty="0"/>
                  <a:t> </a:t>
                </a:r>
                <a14:m>
                  <m:oMath xmlns:m="http://schemas.openxmlformats.org/officeDocument/2006/math">
                    <m:r>
                      <a:rPr lang="zh-CN" altLang="fr-FR" sz="1100" b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r-FR" altLang="zh-CN" sz="1100" b="1" dirty="0"/>
                  <a:t>to compare the pixel </a:t>
                </a:r>
                <a:r>
                  <a:rPr lang="fr-FR" altLang="zh-CN" sz="1100" b="1" dirty="0" err="1"/>
                  <a:t>with</a:t>
                </a:r>
                <a:r>
                  <a:rPr lang="fr-FR" altLang="zh-CN" sz="1100" b="1" dirty="0"/>
                  <a:t> a </a:t>
                </a:r>
                <a:r>
                  <a:rPr lang="fr-FR" altLang="zh-CN" sz="1100" b="1" dirty="0" err="1"/>
                  <a:t>smoothed</a:t>
                </a:r>
                <a:r>
                  <a:rPr lang="fr-FR" altLang="zh-CN" sz="1100" b="1" dirty="0"/>
                  <a:t> approximation </a:t>
                </a:r>
                <a:r>
                  <a:rPr lang="fr-FR" altLang="zh-CN" sz="1100" b="1" dirty="0" err="1"/>
                  <a:t>from</a:t>
                </a:r>
                <a:r>
                  <a:rPr lang="fr-FR" altLang="zh-CN" sz="1100" b="1" dirty="0"/>
                  <a:t> </a:t>
                </a:r>
                <a:r>
                  <a:rPr lang="fr-FR" altLang="zh-CN" sz="1100" b="1" dirty="0" err="1"/>
                  <a:t>its</a:t>
                </a:r>
                <a:r>
                  <a:rPr lang="fr-FR" altLang="zh-CN" sz="1100" b="1" dirty="0"/>
                  <a:t> </a:t>
                </a:r>
                <a:r>
                  <a:rPr lang="fr-FR" altLang="zh-CN" sz="1100" b="1" dirty="0" err="1"/>
                  <a:t>neighbourhood</a:t>
                </a:r>
                <a:r>
                  <a:rPr lang="fr-FR" altLang="zh-CN" sz="1100" b="1" dirty="0"/>
                  <a:t>:</a:t>
                </a:r>
              </a:p>
              <a:p>
                <a:pPr marL="1290955" lvl="2" indent="-285750" defTabSz="914400" eaLnBrk="0" hangingPunct="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100" b="1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fr-FR" sz="1100" b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d>
                          <m:dPr>
                            <m:ctrlPr>
                              <a:rPr lang="en-US" altLang="zh-CN" sz="1100" b="1" i="1" smtClea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100" b="1" i="1" smtClea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𝒑</m:t>
                            </m:r>
                          </m:e>
                        </m:d>
                      </m:sup>
                    </m:sSup>
                    <m:d>
                      <m:dPr>
                        <m:sepChr m:val=","/>
                        <m:ctrlPr>
                          <a:rPr lang="ar-AE" altLang="zh-CN" sz="11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ar-AE" sz="1100" b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</m:e>
                      <m:e>
                        <m:r>
                          <a:rPr lang="zh-CN" altLang="ar-AE" sz="1100" b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CN" sz="1100" b="1" i="1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11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𝒎𝒊𝒏</m:t>
                    </m:r>
                    <m:d>
                      <m:dPr>
                        <m:ctrlPr>
                          <a:rPr lang="en-US" altLang="zh-CN" sz="11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1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fr-FR" sz="1100" b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CN" sz="1100" b="1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100" b="1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altLang="zh-CN" sz="1100" b="1" i="1" smtClean="0"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100" b="1" i="1" smtClean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sepChr m:val=","/>
                            <m:ctrlPr>
                              <a:rPr lang="ar-AE" altLang="zh-CN" sz="11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ar-AE" sz="1100" b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𝑖</m:t>
                            </m:r>
                          </m:e>
                          <m:e>
                            <m:r>
                              <a:rPr lang="zh-CN" altLang="ar-AE" sz="1100" b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altLang="zh-CN" sz="1100" b="1" i="1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11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100" b="1" i="1" smtClea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CN" sz="1100" b="1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100" b="1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sepChr m:val=","/>
                            <m:ctrlPr>
                              <a:rPr lang="ar-AE" altLang="zh-CN" sz="11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ar-AE" sz="1100" b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𝑖</m:t>
                            </m:r>
                          </m:e>
                          <m:e>
                            <m:r>
                              <a:rPr lang="zh-CN" altLang="ar-AE" sz="1100" b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d>
                  </m:oMath>
                </a14:m>
                <a:endParaRPr lang="fr-FR" altLang="zh-CN" sz="1100" b="1" dirty="0"/>
              </a:p>
              <a:p>
                <a:pPr marL="787400" lvl="1" indent="-285750" defTabSz="914400" eaLnBrk="0" hangingPunct="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fr-FR" altLang="zh-CN" sz="1100" b="1" dirty="0" err="1"/>
                  <a:t>where</a:t>
                </a:r>
                <a:r>
                  <a:rPr lang="fr-FR" altLang="zh-CN" sz="11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altLang="zh-CN" sz="11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ar-AE" sz="1100" b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d>
                          <m:dPr>
                            <m:ctrlPr>
                              <a:rPr lang="ar-AE" altLang="zh-CN" sz="11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ar-AE" sz="1100" b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p>
                    </m:sSup>
                    <m:d>
                      <m:dPr>
                        <m:sepChr m:val=","/>
                        <m:ctrlPr>
                          <a:rPr lang="ar-AE" altLang="zh-CN" sz="11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ar-AE" sz="1100" b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</m:e>
                      <m:e>
                        <m:r>
                          <a:rPr lang="zh-CN" altLang="ar-AE" sz="1100" b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fr-FR" altLang="zh-CN" sz="1100" b="1" dirty="0"/>
                  <a:t> is a </a:t>
                </a:r>
                <a:r>
                  <a:rPr lang="fr-FR" altLang="zh-CN" sz="1100" b="1" dirty="0" err="1"/>
                  <a:t>prediction</a:t>
                </a:r>
                <a:r>
                  <a:rPr lang="fr-FR" altLang="zh-CN" sz="1100" b="1" dirty="0"/>
                  <a:t> of the background </a:t>
                </a:r>
                <a:r>
                  <a:rPr lang="fr-FR" altLang="zh-CN" sz="1100" b="1" dirty="0" err="1"/>
                  <a:t>from</a:t>
                </a:r>
                <a:r>
                  <a:rPr lang="fr-FR" altLang="zh-CN" sz="1100" b="1" dirty="0"/>
                  <a:t> </a:t>
                </a:r>
                <a:r>
                  <a:rPr lang="fr-FR" altLang="zh-CN" sz="1100" b="1" dirty="0" err="1"/>
                  <a:t>surrounding</a:t>
                </a:r>
                <a:r>
                  <a:rPr lang="fr-FR" altLang="zh-CN" sz="1100" b="1" dirty="0"/>
                  <a:t> pixels.</a:t>
                </a:r>
              </a:p>
              <a:p>
                <a:pPr marL="787400" lvl="1" indent="-285750" defTabSz="914400" eaLnBrk="0" hangingPunct="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fr-FR" altLang="zh-CN" sz="1100" b="1" dirty="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altLang="zh-CN" sz="11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ar-AE" sz="1100" b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d>
                          <m:dPr>
                            <m:ctrlPr>
                              <a:rPr lang="ar-AE" altLang="zh-CN" sz="11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ar-AE" sz="1100" b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p>
                    </m:sSup>
                    <m:d>
                      <m:dPr>
                        <m:sepChr m:val=","/>
                        <m:ctrlPr>
                          <a:rPr lang="ar-AE" altLang="zh-CN" sz="11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ar-AE" sz="1100" b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</m:e>
                      <m:e>
                        <m:r>
                          <a:rPr lang="zh-CN" altLang="ar-AE" sz="1100" b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CN" sz="1100" b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:</m:t>
                    </m:r>
                  </m:oMath>
                </a14:m>
                <a:endParaRPr lang="en-US" altLang="zh-CN" sz="1100" b="1" dirty="0"/>
              </a:p>
              <a:p>
                <a:pPr marL="1290955" lvl="2" indent="-285750" defTabSz="914400" eaLnBrk="0" hangingPunct="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b="1" dirty="0"/>
                  <a:t>Second-order operator removes slow-varying background (Selected)</a:t>
                </a:r>
              </a:p>
              <a:p>
                <a:pPr marL="1290955" lvl="2" indent="-285750" defTabSz="914400" eaLnBrk="0" hangingPunct="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b="1" dirty="0"/>
                  <a:t>Fourth-order operator absorbs broad structures (Compton, ridges)</a:t>
                </a:r>
                <a:endParaRPr lang="fr-FR" altLang="zh-CN" sz="1100" b="1" dirty="0"/>
              </a:p>
              <a:p>
                <a:pPr marL="285750" lvl="0" indent="-285750" defTabSz="914400" eaLnBrk="0" hangingPunct="0">
                  <a:lnSpc>
                    <a:spcPct val="100000"/>
                  </a:lnSpc>
                  <a:buFont typeface="Wingdings" panose="05000000000000000000" charset="0"/>
                  <a:buChar char="Ø"/>
                </a:pPr>
                <a:r>
                  <a:rPr kumimoji="0" lang="fr-FR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75000"/>
                      </a:srgbClr>
                    </a:solidFill>
                    <a:effectLst/>
                    <a:uLnTx/>
                    <a:uFillTx/>
                    <a:ea typeface="宋体" panose="02010600030101010101" pitchFamily="2" charset="-122"/>
                  </a:rPr>
                  <a:t>Our </a:t>
                </a:r>
                <a:r>
                  <a:rPr kumimoji="0" lang="fr-FR" altLang="zh-CN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B9BD5">
                        <a:lumMod val="75000"/>
                      </a:srgbClr>
                    </a:solidFill>
                    <a:effectLst/>
                    <a:uLnTx/>
                    <a:uFillTx/>
                    <a:ea typeface="宋体" panose="02010600030101010101" pitchFamily="2" charset="-122"/>
                  </a:rPr>
                  <a:t>improvements</a:t>
                </a:r>
                <a:endParaRPr kumimoji="0" lang="fr-FR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  <a:p>
                <a:pPr marL="787400" marR="0" lvl="1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宋体" panose="02010600030101010101" pitchFamily="2" charset="-122"/>
                  </a:rPr>
                  <a:t>Introduced energy-dependent window size</a:t>
                </a:r>
              </a:p>
              <a:p>
                <a:pPr marL="787400" marR="0" lvl="1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宋体" panose="02010600030101010101" pitchFamily="2" charset="-122"/>
                  </a:rPr>
                  <a:t>ensuring that the spectrum remains smooth and does not develop discontinuities when the window size changes.</a:t>
                </a:r>
                <a:endParaRPr kumimoji="0" lang="fr-FR" altLang="zh-CN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8465" y="3221206"/>
                <a:ext cx="9948545" cy="2492157"/>
              </a:xfrm>
              <a:prstGeom prst="rect">
                <a:avLst/>
              </a:prstGeom>
              <a:blipFill>
                <a:blip r:embed="rId21"/>
                <a:stretch>
                  <a:fillRect l="-123" b="-12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>
            <a:extLst>
              <a:ext uri="{FF2B5EF4-FFF2-40B4-BE49-F238E27FC236}">
                <a16:creationId xmlns:a16="http://schemas.microsoft.com/office/drawing/2014/main" id="{8AC85B4D-95A2-1B59-387F-6D6BD71AB536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954645" y="1465580"/>
            <a:ext cx="2342515" cy="1534160"/>
            <a:chOff x="10863" y="14167"/>
            <a:chExt cx="4584" cy="2834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96C69759-4FFB-CAED-1717-6960228A39A2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10863" y="14167"/>
              <a:ext cx="4584" cy="2835"/>
            </a:xfrm>
            <a:prstGeom prst="rect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  <a:effectLst>
              <a:outerShdw blurRad="254000" sx="101000" sy="101000" algn="ct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E408C3CE-CACE-520A-2CA9-782EF074C9C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3194" y="14904"/>
              <a:ext cx="459" cy="1361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56CA341D-6A7A-D037-2DC3-9B083862C1D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4091" y="15561"/>
              <a:ext cx="459" cy="465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7AEBED08-1BA9-55ED-638D-AE19CE0A511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861310" y="1464945"/>
            <a:ext cx="2313305" cy="1534795"/>
            <a:chOff x="11160" y="10348"/>
            <a:chExt cx="4526" cy="2834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B4A68E8-D3D0-BD50-6EDC-D55745BA0E5A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11160" y="10348"/>
              <a:ext cx="4526" cy="2835"/>
            </a:xfrm>
            <a:prstGeom prst="rect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  <a:effectLst>
              <a:outerShdw blurRad="254000" sx="101000" sy="101000" algn="ct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DA0B6080-F19C-ED9C-DB1F-648FFB7C08E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2821" y="11148"/>
              <a:ext cx="459" cy="1361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9009AEA4-251F-75C7-B5C7-1D137CA5688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4320" y="11765"/>
              <a:ext cx="459" cy="465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7794309C-A98E-4A11-6263-42B2253F538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20065" y="1465580"/>
            <a:ext cx="2274570" cy="1534160"/>
            <a:chOff x="6441" y="10348"/>
            <a:chExt cx="4452" cy="283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7140DD3-266E-C280-16BB-B22553C0283B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/>
            <a:stretch>
              <a:fillRect/>
            </a:stretch>
          </p:blipFill>
          <p:spPr>
            <a:xfrm>
              <a:off x="6441" y="10348"/>
              <a:ext cx="4453" cy="2835"/>
            </a:xfrm>
            <a:prstGeom prst="rect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  <a:effectLst>
              <a:outerShdw blurRad="254000" sx="101000" sy="101000" algn="ct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110A4963-DB17-FA70-E074-BCA4D359E07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439" y="11265"/>
              <a:ext cx="459" cy="1361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827085E1-045A-699C-4A0A-94F5CA59D5E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641" y="11465"/>
              <a:ext cx="459" cy="465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2EF1893F-FDF5-A91C-6775-0C0840E759F3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550535" y="1465580"/>
            <a:ext cx="2317115" cy="1534160"/>
            <a:chOff x="6229" y="14167"/>
            <a:chExt cx="4534" cy="2834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59B805E4-7488-ABD9-A839-DCFBE001CD12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5"/>
            <a:stretch>
              <a:fillRect/>
            </a:stretch>
          </p:blipFill>
          <p:spPr>
            <a:xfrm>
              <a:off x="6229" y="14167"/>
              <a:ext cx="4535" cy="2835"/>
            </a:xfrm>
            <a:prstGeom prst="rect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  <a:effectLst>
              <a:outerShdw blurRad="254000" sx="101000" sy="101000" algn="ct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58C63384-4065-6908-E72C-6D9FB47DC1C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083" y="14881"/>
              <a:ext cx="459" cy="1361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C8F37DC5-BB1C-75B8-660B-3D55891F00C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468" y="15234"/>
              <a:ext cx="459" cy="465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ECE5E03-89C2-94FE-9DC7-112318E690C3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5369560" y="1543685"/>
            <a:ext cx="0" cy="1394460"/>
          </a:xfrm>
          <a:prstGeom prst="line">
            <a:avLst/>
          </a:prstGeom>
          <a:ln w="15875" cmpd="sng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92" name="矩形: 圆角 58">
            <a:extLst>
              <a:ext uri="{FF2B5EF4-FFF2-40B4-BE49-F238E27FC236}">
                <a16:creationId xmlns:a16="http://schemas.microsoft.com/office/drawing/2014/main" id="{E2A607CB-2250-3DCD-F5B8-1E02F94723F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282065" y="1130300"/>
            <a:ext cx="3091180" cy="22987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Window = 3, suitable for low energy</a:t>
            </a:r>
            <a:endParaRPr lang="en-US" altLang="zh-CN" sz="1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charset="-122"/>
              <a:sym typeface="+mn-ea"/>
            </a:endParaRPr>
          </a:p>
        </p:txBody>
      </p:sp>
      <p:sp>
        <p:nvSpPr>
          <p:cNvPr id="27" name="矩形: 圆角 58">
            <a:extLst>
              <a:ext uri="{FF2B5EF4-FFF2-40B4-BE49-F238E27FC236}">
                <a16:creationId xmlns:a16="http://schemas.microsoft.com/office/drawing/2014/main" id="{C9A9F9E6-9D0A-A868-114F-DACB103EB09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360160" y="1130300"/>
            <a:ext cx="3091180" cy="22987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lvl="0" algn="ctr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Window = 9, suitable for high energy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057DD34-B512-393F-D740-6B65433E4DD5}"/>
              </a:ext>
            </a:extLst>
          </p:cNvPr>
          <p:cNvSpPr txBox="1"/>
          <p:nvPr/>
        </p:nvSpPr>
        <p:spPr>
          <a:xfrm>
            <a:off x="513838" y="2993682"/>
            <a:ext cx="22750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altLang="zh-CN" sz="1200" dirty="0"/>
              <a:t>clean and </a:t>
            </a:r>
            <a:r>
              <a:rPr lang="fr-FR" altLang="zh-CN" sz="1200" dirty="0" err="1"/>
              <a:t>well-defined</a:t>
            </a:r>
            <a:r>
              <a:rPr lang="fr-FR" altLang="zh-CN" sz="1200" dirty="0"/>
              <a:t> </a:t>
            </a:r>
            <a:r>
              <a:rPr lang="fr-FR" altLang="zh-CN" sz="1200" dirty="0" err="1"/>
              <a:t>peak</a:t>
            </a:r>
            <a:endParaRPr lang="zh-CN" altLang="en-US" sz="12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4158959-BA27-2AC7-4C52-7A8456E78EE7}"/>
              </a:ext>
            </a:extLst>
          </p:cNvPr>
          <p:cNvSpPr txBox="1"/>
          <p:nvPr/>
        </p:nvSpPr>
        <p:spPr>
          <a:xfrm>
            <a:off x="2880421" y="3017910"/>
            <a:ext cx="22750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altLang="zh-CN" sz="1200" dirty="0" err="1"/>
              <a:t>buried</a:t>
            </a:r>
            <a:r>
              <a:rPr lang="fr-FR" altLang="zh-CN" sz="1200" dirty="0"/>
              <a:t> </a:t>
            </a:r>
            <a:r>
              <a:rPr lang="fr-FR" altLang="zh-CN" sz="1200" dirty="0" err="1"/>
              <a:t>peak</a:t>
            </a:r>
            <a:endParaRPr lang="zh-CN" altLang="en-US" sz="12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196C979-0F5D-09DF-6A4F-F4BEC4DAC7F4}"/>
              </a:ext>
            </a:extLst>
          </p:cNvPr>
          <p:cNvSpPr txBox="1"/>
          <p:nvPr/>
        </p:nvSpPr>
        <p:spPr>
          <a:xfrm>
            <a:off x="5501641" y="3038379"/>
            <a:ext cx="24041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/>
              <a:t>background misidentified as a peak</a:t>
            </a:r>
            <a:endParaRPr lang="zh-CN" altLang="en-US" sz="12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F5AE2C2-3BA9-5667-4B8A-C49FB49F932C}"/>
              </a:ext>
            </a:extLst>
          </p:cNvPr>
          <p:cNvSpPr txBox="1"/>
          <p:nvPr/>
        </p:nvSpPr>
        <p:spPr>
          <a:xfrm>
            <a:off x="8022079" y="3029744"/>
            <a:ext cx="22750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altLang="zh-CN" sz="1200" dirty="0"/>
              <a:t>clean and </a:t>
            </a:r>
            <a:r>
              <a:rPr lang="fr-FR" altLang="zh-CN" sz="1200" dirty="0" err="1"/>
              <a:t>well-defined</a:t>
            </a:r>
            <a:r>
              <a:rPr lang="fr-FR" altLang="zh-CN" sz="1200" dirty="0"/>
              <a:t> </a:t>
            </a:r>
            <a:r>
              <a:rPr lang="fr-FR" altLang="zh-CN" sz="1200" dirty="0" err="1"/>
              <a:t>peak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58390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13193-4898-1EFE-D730-610124AAA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形状12346">
            <a:extLst>
              <a:ext uri="{FF2B5EF4-FFF2-40B4-BE49-F238E27FC236}">
                <a16:creationId xmlns:a16="http://schemas.microsoft.com/office/drawing/2014/main" id="{30316876-196E-E219-DF8F-AC9398BC01B6}"/>
              </a:ext>
            </a:extLst>
          </p:cNvPr>
          <p:cNvSpPr/>
          <p:nvPr/>
        </p:nvSpPr>
        <p:spPr>
          <a:xfrm>
            <a:off x="497157" y="1373560"/>
            <a:ext cx="5725160" cy="3031279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  <a:alpha val="15079"/>
            </a:schemeClr>
          </a:solidFill>
          <a:ln w="12700">
            <a:solidFill>
              <a:schemeClr val="accent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dirty="0">
              <a:latin typeface="Arial" panose="020B0604020202020204" pitchFamily="34" charset="0"/>
              <a:ea typeface="阿里巴巴普惠体 3 65 Medium" panose="00020600040101010101" pitchFamily="18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F8C415D-3B09-354A-3C60-B7E46EFC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19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CE51EE6-198C-D68D-0CE8-16711C19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lvl="0" algn="l">
              <a:buClrTx/>
              <a:buSzTx/>
              <a:buFontTx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Backup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BA12C4F-6342-4311-975A-F6DF1302A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838" y="1373560"/>
            <a:ext cx="5481955" cy="303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fr-FR" altLang="zh-CN" sz="11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Residual</a:t>
            </a:r>
            <a:r>
              <a:rPr kumimoji="0" lang="fr-FR" altLang="zh-CN" sz="11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 diagonal </a:t>
            </a:r>
            <a:r>
              <a:rPr kumimoji="0" lang="fr-FR" altLang="zh-CN" sz="11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after</a:t>
            </a:r>
            <a:r>
              <a:rPr kumimoji="0" lang="fr-FR" altLang="zh-CN" sz="11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 2D-SNIP  </a:t>
            </a:r>
          </a:p>
          <a:p>
            <a:pPr marL="787400" marR="0" lvl="1" indent="-285750" algn="l" defTabSz="914400" rtl="0" eaLnBrk="0" fontAlgn="base" latinLnBrk="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After applying 2D-SNIP, the main remaining background structure appears along the E₁ + E₂ = constant diagonal.</a:t>
            </a:r>
            <a:endParaRPr lang="fr-FR" altLang="zh-CN" sz="1050" b="1" dirty="0"/>
          </a:p>
          <a:p>
            <a:pPr marL="787400" lvl="1" indent="-285750" defTabSz="914400" eaLnBrk="0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050" b="1" dirty="0"/>
              <a:t>These events correspond to single-γ Compton scattering, where one γ triggers two detectors.</a:t>
            </a:r>
          </a:p>
          <a:p>
            <a:pPr marL="787400" lvl="1" indent="-285750" defTabSz="914400" eaLnBrk="0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050" b="1" dirty="0"/>
              <a:t>In the γ–γ matrix, such events form a straight line with slope –1, indicating constant total γ energy.</a:t>
            </a:r>
          </a:p>
          <a:p>
            <a:pPr marL="285750" lvl="0" indent="-285750" defTabSz="914400" eaLnBrk="0" hangingPunct="0">
              <a:lnSpc>
                <a:spcPct val="130000"/>
              </a:lnSpc>
              <a:buFont typeface="Wingdings" panose="05000000000000000000" charset="0"/>
              <a:buChar char="Ø"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ea typeface="宋体" panose="02010600030101010101" pitchFamily="2" charset="-122"/>
              </a:rPr>
              <a:t>Treatment of the diagonal component</a:t>
            </a:r>
            <a:endParaRPr kumimoji="0" lang="fr-FR" altLang="zh-CN" sz="11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ea typeface="宋体" panose="02010600030101010101" pitchFamily="2" charset="-122"/>
            </a:endParaRPr>
          </a:p>
          <a:p>
            <a:pPr marL="787400" lvl="1" indent="-285750" defTabSz="914400" eaLnBrk="0" hangingPunct="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50" b="1" dirty="0"/>
              <a:t>The γ–γ matrix is decomposed diagonal by diagonal (each constant-sum line).</a:t>
            </a:r>
          </a:p>
          <a:p>
            <a:pPr marL="787400" lvl="1" indent="-285750" defTabSz="914400" eaLnBrk="0" hangingPunct="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50" b="1" dirty="0"/>
              <a:t>For each diagonal slice, a separate 1D background-smoothing subtraction is performed.</a:t>
            </a:r>
            <a:endParaRPr lang="fr-FR" altLang="zh-CN" sz="1050" b="1" dirty="0"/>
          </a:p>
          <a:p>
            <a:pPr marL="787400" lvl="1" indent="-285750" defTabSz="914400" eaLnBrk="0" hangingPunct="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50" b="1" dirty="0"/>
              <a:t>This removes the Compton-scattering contribution while preserving true γ–γ coincidence peaks.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B616A88-99FE-448E-2DF0-A6231CFBB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634" y="940912"/>
            <a:ext cx="3437191" cy="2156554"/>
          </a:xfrm>
          <a:prstGeom prst="rect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>
            <a:outerShdw blurRad="254000" sx="101000" sy="101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ABF2CA0-976C-669F-7C32-A92A65CEB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320" y="3456940"/>
            <a:ext cx="3436620" cy="2002155"/>
          </a:xfrm>
          <a:prstGeom prst="rect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>
            <a:outerShdw blurRad="254000" sx="101000" sy="101000" algn="ctr" rotWithShape="0">
              <a:prstClr val="black">
                <a:alpha val="20000"/>
              </a:prstClr>
            </a:outerShdw>
          </a:effectLst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F46C9BF4-DD3C-0520-F982-F00ACE84D055}"/>
              </a:ext>
            </a:extLst>
          </p:cNvPr>
          <p:cNvGrpSpPr/>
          <p:nvPr/>
        </p:nvGrpSpPr>
        <p:grpSpPr>
          <a:xfrm>
            <a:off x="7614920" y="3159125"/>
            <a:ext cx="1709420" cy="207010"/>
            <a:chOff x="11491" y="4975"/>
            <a:chExt cx="2692" cy="326"/>
          </a:xfrm>
        </p:grpSpPr>
        <p:grpSp>
          <p:nvGrpSpPr>
            <p:cNvPr id="156" name="组合 155">
              <a:extLst>
                <a:ext uri="{FF2B5EF4-FFF2-40B4-BE49-F238E27FC236}">
                  <a16:creationId xmlns:a16="http://schemas.microsoft.com/office/drawing/2014/main" id="{6D415977-4D79-F623-C0C6-6CD51A1B1958}"/>
                </a:ext>
              </a:extLst>
            </p:cNvPr>
            <p:cNvGrpSpPr/>
            <p:nvPr/>
          </p:nvGrpSpPr>
          <p:grpSpPr>
            <a:xfrm rot="7920000">
              <a:off x="11540" y="4926"/>
              <a:ext cx="327" cy="424"/>
              <a:chOff x="11203" y="3133"/>
              <a:chExt cx="1083" cy="1400"/>
            </a:xfrm>
          </p:grpSpPr>
          <p:sp>
            <p:nvSpPr>
              <p:cNvPr id="157" name="Freeform 5">
                <a:extLst>
                  <a:ext uri="{FF2B5EF4-FFF2-40B4-BE49-F238E27FC236}">
                    <a16:creationId xmlns:a16="http://schemas.microsoft.com/office/drawing/2014/main" id="{C481710E-81F2-561B-2F62-5BECD03EA5C1}"/>
                  </a:ext>
                </a:extLst>
              </p:cNvPr>
              <p:cNvSpPr/>
              <p:nvPr/>
            </p:nvSpPr>
            <p:spPr bwMode="auto">
              <a:xfrm rot="19005402">
                <a:off x="11666" y="3133"/>
                <a:ext cx="620" cy="984"/>
              </a:xfrm>
              <a:custGeom>
                <a:avLst/>
                <a:gdLst>
                  <a:gd name="T0" fmla="*/ 3 w 168"/>
                  <a:gd name="T1" fmla="*/ 153 h 162"/>
                  <a:gd name="T2" fmla="*/ 78 w 168"/>
                  <a:gd name="T3" fmla="*/ 87 h 162"/>
                  <a:gd name="T4" fmla="*/ 78 w 168"/>
                  <a:gd name="T5" fmla="*/ 75 h 162"/>
                  <a:gd name="T6" fmla="*/ 3 w 168"/>
                  <a:gd name="T7" fmla="*/ 9 h 162"/>
                  <a:gd name="T8" fmla="*/ 6 w 168"/>
                  <a:gd name="T9" fmla="*/ 0 h 162"/>
                  <a:gd name="T10" fmla="*/ 73 w 168"/>
                  <a:gd name="T11" fmla="*/ 0 h 162"/>
                  <a:gd name="T12" fmla="*/ 83 w 168"/>
                  <a:gd name="T13" fmla="*/ 4 h 162"/>
                  <a:gd name="T14" fmla="*/ 164 w 168"/>
                  <a:gd name="T15" fmla="*/ 75 h 162"/>
                  <a:gd name="T16" fmla="*/ 164 w 168"/>
                  <a:gd name="T17" fmla="*/ 87 h 162"/>
                  <a:gd name="T18" fmla="*/ 83 w 168"/>
                  <a:gd name="T19" fmla="*/ 158 h 162"/>
                  <a:gd name="T20" fmla="*/ 73 w 168"/>
                  <a:gd name="T21" fmla="*/ 162 h 162"/>
                  <a:gd name="T22" fmla="*/ 6 w 168"/>
                  <a:gd name="T23" fmla="*/ 162 h 162"/>
                  <a:gd name="T24" fmla="*/ 3 w 168"/>
                  <a:gd name="T25" fmla="*/ 153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8" h="162">
                    <a:moveTo>
                      <a:pt x="3" y="153"/>
                    </a:moveTo>
                    <a:cubicBezTo>
                      <a:pt x="78" y="87"/>
                      <a:pt x="78" y="87"/>
                      <a:pt x="78" y="87"/>
                    </a:cubicBezTo>
                    <a:cubicBezTo>
                      <a:pt x="82" y="84"/>
                      <a:pt x="82" y="78"/>
                      <a:pt x="78" y="75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6"/>
                      <a:pt x="2" y="0"/>
                      <a:pt x="6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7" y="0"/>
                      <a:pt x="81" y="2"/>
                      <a:pt x="83" y="4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8" y="78"/>
                      <a:pt x="168" y="84"/>
                      <a:pt x="164" y="87"/>
                    </a:cubicBezTo>
                    <a:cubicBezTo>
                      <a:pt x="83" y="158"/>
                      <a:pt x="83" y="158"/>
                      <a:pt x="83" y="158"/>
                    </a:cubicBezTo>
                    <a:cubicBezTo>
                      <a:pt x="81" y="160"/>
                      <a:pt x="77" y="162"/>
                      <a:pt x="73" y="162"/>
                    </a:cubicBezTo>
                    <a:cubicBezTo>
                      <a:pt x="6" y="162"/>
                      <a:pt x="6" y="162"/>
                      <a:pt x="6" y="162"/>
                    </a:cubicBezTo>
                    <a:cubicBezTo>
                      <a:pt x="2" y="162"/>
                      <a:pt x="0" y="156"/>
                      <a:pt x="3" y="1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16DFF">
                      <a:alpha val="0"/>
                    </a:srgbClr>
                  </a:gs>
                  <a:gs pos="100000">
                    <a:srgbClr val="024DA2"/>
                  </a:gs>
                </a:gsLst>
                <a:lin ang="0" scaled="1"/>
                <a:tileRect/>
              </a:gradFill>
              <a:ln w="3175">
                <a:gradFill flip="none" rotWithShape="1">
                  <a:gsLst>
                    <a:gs pos="0">
                      <a:srgbClr val="00FFFF">
                        <a:alpha val="0"/>
                      </a:srgbClr>
                    </a:gs>
                    <a:gs pos="77000">
                      <a:srgbClr val="024DA2"/>
                    </a:gs>
                  </a:gsLst>
                  <a:lin ang="0" scaled="1"/>
                  <a:tileRect/>
                </a:gradFill>
                <a:round/>
              </a:ln>
              <a:effectLst>
                <a:outerShdw blurRad="152400" sx="102000" sy="102000" algn="ctr" rotWithShape="0">
                  <a:srgbClr val="024DA2"/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Freeform 5">
                <a:extLst>
                  <a:ext uri="{FF2B5EF4-FFF2-40B4-BE49-F238E27FC236}">
                    <a16:creationId xmlns:a16="http://schemas.microsoft.com/office/drawing/2014/main" id="{264E3C84-EE19-436D-511E-907AA5B4A5FF}"/>
                  </a:ext>
                </a:extLst>
              </p:cNvPr>
              <p:cNvSpPr/>
              <p:nvPr/>
            </p:nvSpPr>
            <p:spPr bwMode="auto">
              <a:xfrm rot="19005402">
                <a:off x="11203" y="3549"/>
                <a:ext cx="620" cy="984"/>
              </a:xfrm>
              <a:custGeom>
                <a:avLst/>
                <a:gdLst>
                  <a:gd name="T0" fmla="*/ 3 w 168"/>
                  <a:gd name="T1" fmla="*/ 153 h 162"/>
                  <a:gd name="T2" fmla="*/ 78 w 168"/>
                  <a:gd name="T3" fmla="*/ 87 h 162"/>
                  <a:gd name="T4" fmla="*/ 78 w 168"/>
                  <a:gd name="T5" fmla="*/ 75 h 162"/>
                  <a:gd name="T6" fmla="*/ 3 w 168"/>
                  <a:gd name="T7" fmla="*/ 9 h 162"/>
                  <a:gd name="T8" fmla="*/ 6 w 168"/>
                  <a:gd name="T9" fmla="*/ 0 h 162"/>
                  <a:gd name="T10" fmla="*/ 73 w 168"/>
                  <a:gd name="T11" fmla="*/ 0 h 162"/>
                  <a:gd name="T12" fmla="*/ 83 w 168"/>
                  <a:gd name="T13" fmla="*/ 4 h 162"/>
                  <a:gd name="T14" fmla="*/ 164 w 168"/>
                  <a:gd name="T15" fmla="*/ 75 h 162"/>
                  <a:gd name="T16" fmla="*/ 164 w 168"/>
                  <a:gd name="T17" fmla="*/ 87 h 162"/>
                  <a:gd name="T18" fmla="*/ 83 w 168"/>
                  <a:gd name="T19" fmla="*/ 158 h 162"/>
                  <a:gd name="T20" fmla="*/ 73 w 168"/>
                  <a:gd name="T21" fmla="*/ 162 h 162"/>
                  <a:gd name="T22" fmla="*/ 6 w 168"/>
                  <a:gd name="T23" fmla="*/ 162 h 162"/>
                  <a:gd name="T24" fmla="*/ 3 w 168"/>
                  <a:gd name="T25" fmla="*/ 153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8" h="162">
                    <a:moveTo>
                      <a:pt x="3" y="153"/>
                    </a:moveTo>
                    <a:cubicBezTo>
                      <a:pt x="78" y="87"/>
                      <a:pt x="78" y="87"/>
                      <a:pt x="78" y="87"/>
                    </a:cubicBezTo>
                    <a:cubicBezTo>
                      <a:pt x="82" y="84"/>
                      <a:pt x="82" y="78"/>
                      <a:pt x="78" y="75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6"/>
                      <a:pt x="2" y="0"/>
                      <a:pt x="6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7" y="0"/>
                      <a:pt x="81" y="2"/>
                      <a:pt x="83" y="4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8" y="78"/>
                      <a:pt x="168" y="84"/>
                      <a:pt x="164" y="87"/>
                    </a:cubicBezTo>
                    <a:cubicBezTo>
                      <a:pt x="83" y="158"/>
                      <a:pt x="83" y="158"/>
                      <a:pt x="83" y="158"/>
                    </a:cubicBezTo>
                    <a:cubicBezTo>
                      <a:pt x="81" y="160"/>
                      <a:pt x="77" y="162"/>
                      <a:pt x="73" y="162"/>
                    </a:cubicBezTo>
                    <a:cubicBezTo>
                      <a:pt x="6" y="162"/>
                      <a:pt x="6" y="162"/>
                      <a:pt x="6" y="162"/>
                    </a:cubicBezTo>
                    <a:cubicBezTo>
                      <a:pt x="2" y="162"/>
                      <a:pt x="0" y="156"/>
                      <a:pt x="3" y="1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16DFF">
                      <a:alpha val="0"/>
                    </a:srgbClr>
                  </a:gs>
                  <a:gs pos="100000">
                    <a:srgbClr val="024DA2"/>
                  </a:gs>
                </a:gsLst>
                <a:lin ang="0" scaled="1"/>
                <a:tileRect/>
              </a:gradFill>
              <a:ln w="3175">
                <a:gradFill flip="none" rotWithShape="1">
                  <a:gsLst>
                    <a:gs pos="0">
                      <a:srgbClr val="00FFFF">
                        <a:alpha val="0"/>
                      </a:srgbClr>
                    </a:gs>
                    <a:gs pos="77000">
                      <a:srgbClr val="024DA2"/>
                    </a:gs>
                  </a:gsLst>
                  <a:lin ang="0" scaled="1"/>
                  <a:tileRect/>
                </a:gradFill>
                <a:round/>
              </a:ln>
              <a:effectLst>
                <a:outerShdw blurRad="152400" sx="102000" sy="102000" algn="ctr" rotWithShape="0">
                  <a:srgbClr val="024DA2"/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F7570949-7828-1E34-44AB-AAB7ACA1C678}"/>
                </a:ext>
              </a:extLst>
            </p:cNvPr>
            <p:cNvGrpSpPr/>
            <p:nvPr/>
          </p:nvGrpSpPr>
          <p:grpSpPr>
            <a:xfrm rot="7920000">
              <a:off x="12674" y="4926"/>
              <a:ext cx="327" cy="424"/>
              <a:chOff x="11203" y="3133"/>
              <a:chExt cx="1083" cy="1400"/>
            </a:xfrm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32B50739-95B8-C134-4736-8C488AC80785}"/>
                  </a:ext>
                </a:extLst>
              </p:cNvPr>
              <p:cNvSpPr/>
              <p:nvPr/>
            </p:nvSpPr>
            <p:spPr bwMode="auto">
              <a:xfrm rot="19005402">
                <a:off x="11666" y="3133"/>
                <a:ext cx="620" cy="984"/>
              </a:xfrm>
              <a:custGeom>
                <a:avLst/>
                <a:gdLst>
                  <a:gd name="T0" fmla="*/ 3 w 168"/>
                  <a:gd name="T1" fmla="*/ 153 h 162"/>
                  <a:gd name="T2" fmla="*/ 78 w 168"/>
                  <a:gd name="T3" fmla="*/ 87 h 162"/>
                  <a:gd name="T4" fmla="*/ 78 w 168"/>
                  <a:gd name="T5" fmla="*/ 75 h 162"/>
                  <a:gd name="T6" fmla="*/ 3 w 168"/>
                  <a:gd name="T7" fmla="*/ 9 h 162"/>
                  <a:gd name="T8" fmla="*/ 6 w 168"/>
                  <a:gd name="T9" fmla="*/ 0 h 162"/>
                  <a:gd name="T10" fmla="*/ 73 w 168"/>
                  <a:gd name="T11" fmla="*/ 0 h 162"/>
                  <a:gd name="T12" fmla="*/ 83 w 168"/>
                  <a:gd name="T13" fmla="*/ 4 h 162"/>
                  <a:gd name="T14" fmla="*/ 164 w 168"/>
                  <a:gd name="T15" fmla="*/ 75 h 162"/>
                  <a:gd name="T16" fmla="*/ 164 w 168"/>
                  <a:gd name="T17" fmla="*/ 87 h 162"/>
                  <a:gd name="T18" fmla="*/ 83 w 168"/>
                  <a:gd name="T19" fmla="*/ 158 h 162"/>
                  <a:gd name="T20" fmla="*/ 73 w 168"/>
                  <a:gd name="T21" fmla="*/ 162 h 162"/>
                  <a:gd name="T22" fmla="*/ 6 w 168"/>
                  <a:gd name="T23" fmla="*/ 162 h 162"/>
                  <a:gd name="T24" fmla="*/ 3 w 168"/>
                  <a:gd name="T25" fmla="*/ 153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8" h="162">
                    <a:moveTo>
                      <a:pt x="3" y="153"/>
                    </a:moveTo>
                    <a:cubicBezTo>
                      <a:pt x="78" y="87"/>
                      <a:pt x="78" y="87"/>
                      <a:pt x="78" y="87"/>
                    </a:cubicBezTo>
                    <a:cubicBezTo>
                      <a:pt x="82" y="84"/>
                      <a:pt x="82" y="78"/>
                      <a:pt x="78" y="75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6"/>
                      <a:pt x="2" y="0"/>
                      <a:pt x="6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7" y="0"/>
                      <a:pt x="81" y="2"/>
                      <a:pt x="83" y="4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8" y="78"/>
                      <a:pt x="168" y="84"/>
                      <a:pt x="164" y="87"/>
                    </a:cubicBezTo>
                    <a:cubicBezTo>
                      <a:pt x="83" y="158"/>
                      <a:pt x="83" y="158"/>
                      <a:pt x="83" y="158"/>
                    </a:cubicBezTo>
                    <a:cubicBezTo>
                      <a:pt x="81" y="160"/>
                      <a:pt x="77" y="162"/>
                      <a:pt x="73" y="162"/>
                    </a:cubicBezTo>
                    <a:cubicBezTo>
                      <a:pt x="6" y="162"/>
                      <a:pt x="6" y="162"/>
                      <a:pt x="6" y="162"/>
                    </a:cubicBezTo>
                    <a:cubicBezTo>
                      <a:pt x="2" y="162"/>
                      <a:pt x="0" y="156"/>
                      <a:pt x="3" y="1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16DFF">
                      <a:alpha val="0"/>
                    </a:srgbClr>
                  </a:gs>
                  <a:gs pos="100000">
                    <a:srgbClr val="024DA2"/>
                  </a:gs>
                </a:gsLst>
                <a:lin ang="0" scaled="1"/>
                <a:tileRect/>
              </a:gradFill>
              <a:ln w="3175">
                <a:gradFill flip="none" rotWithShape="1">
                  <a:gsLst>
                    <a:gs pos="0">
                      <a:srgbClr val="00FFFF">
                        <a:alpha val="0"/>
                      </a:srgbClr>
                    </a:gs>
                    <a:gs pos="77000">
                      <a:srgbClr val="024DA2"/>
                    </a:gs>
                  </a:gsLst>
                  <a:lin ang="0" scaled="1"/>
                  <a:tileRect/>
                </a:gradFill>
                <a:round/>
              </a:ln>
              <a:effectLst>
                <a:outerShdw blurRad="152400" sx="102000" sy="102000" algn="ctr" rotWithShape="0">
                  <a:srgbClr val="024DA2"/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C3878C9B-B13A-72C3-4F71-B727365B5035}"/>
                  </a:ext>
                </a:extLst>
              </p:cNvPr>
              <p:cNvSpPr/>
              <p:nvPr/>
            </p:nvSpPr>
            <p:spPr bwMode="auto">
              <a:xfrm rot="19005402">
                <a:off x="11203" y="3549"/>
                <a:ext cx="620" cy="984"/>
              </a:xfrm>
              <a:custGeom>
                <a:avLst/>
                <a:gdLst>
                  <a:gd name="T0" fmla="*/ 3 w 168"/>
                  <a:gd name="T1" fmla="*/ 153 h 162"/>
                  <a:gd name="T2" fmla="*/ 78 w 168"/>
                  <a:gd name="T3" fmla="*/ 87 h 162"/>
                  <a:gd name="T4" fmla="*/ 78 w 168"/>
                  <a:gd name="T5" fmla="*/ 75 h 162"/>
                  <a:gd name="T6" fmla="*/ 3 w 168"/>
                  <a:gd name="T7" fmla="*/ 9 h 162"/>
                  <a:gd name="T8" fmla="*/ 6 w 168"/>
                  <a:gd name="T9" fmla="*/ 0 h 162"/>
                  <a:gd name="T10" fmla="*/ 73 w 168"/>
                  <a:gd name="T11" fmla="*/ 0 h 162"/>
                  <a:gd name="T12" fmla="*/ 83 w 168"/>
                  <a:gd name="T13" fmla="*/ 4 h 162"/>
                  <a:gd name="T14" fmla="*/ 164 w 168"/>
                  <a:gd name="T15" fmla="*/ 75 h 162"/>
                  <a:gd name="T16" fmla="*/ 164 w 168"/>
                  <a:gd name="T17" fmla="*/ 87 h 162"/>
                  <a:gd name="T18" fmla="*/ 83 w 168"/>
                  <a:gd name="T19" fmla="*/ 158 h 162"/>
                  <a:gd name="T20" fmla="*/ 73 w 168"/>
                  <a:gd name="T21" fmla="*/ 162 h 162"/>
                  <a:gd name="T22" fmla="*/ 6 w 168"/>
                  <a:gd name="T23" fmla="*/ 162 h 162"/>
                  <a:gd name="T24" fmla="*/ 3 w 168"/>
                  <a:gd name="T25" fmla="*/ 153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8" h="162">
                    <a:moveTo>
                      <a:pt x="3" y="153"/>
                    </a:moveTo>
                    <a:cubicBezTo>
                      <a:pt x="78" y="87"/>
                      <a:pt x="78" y="87"/>
                      <a:pt x="78" y="87"/>
                    </a:cubicBezTo>
                    <a:cubicBezTo>
                      <a:pt x="82" y="84"/>
                      <a:pt x="82" y="78"/>
                      <a:pt x="78" y="75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6"/>
                      <a:pt x="2" y="0"/>
                      <a:pt x="6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7" y="0"/>
                      <a:pt x="81" y="2"/>
                      <a:pt x="83" y="4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8" y="78"/>
                      <a:pt x="168" y="84"/>
                      <a:pt x="164" y="87"/>
                    </a:cubicBezTo>
                    <a:cubicBezTo>
                      <a:pt x="83" y="158"/>
                      <a:pt x="83" y="158"/>
                      <a:pt x="83" y="158"/>
                    </a:cubicBezTo>
                    <a:cubicBezTo>
                      <a:pt x="81" y="160"/>
                      <a:pt x="77" y="162"/>
                      <a:pt x="73" y="162"/>
                    </a:cubicBezTo>
                    <a:cubicBezTo>
                      <a:pt x="6" y="162"/>
                      <a:pt x="6" y="162"/>
                      <a:pt x="6" y="162"/>
                    </a:cubicBezTo>
                    <a:cubicBezTo>
                      <a:pt x="2" y="162"/>
                      <a:pt x="0" y="156"/>
                      <a:pt x="3" y="1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16DFF">
                      <a:alpha val="0"/>
                    </a:srgbClr>
                  </a:gs>
                  <a:gs pos="100000">
                    <a:srgbClr val="024DA2"/>
                  </a:gs>
                </a:gsLst>
                <a:lin ang="0" scaled="1"/>
                <a:tileRect/>
              </a:gradFill>
              <a:ln w="3175">
                <a:gradFill flip="none" rotWithShape="1">
                  <a:gsLst>
                    <a:gs pos="0">
                      <a:srgbClr val="00FFFF">
                        <a:alpha val="0"/>
                      </a:srgbClr>
                    </a:gs>
                    <a:gs pos="77000">
                      <a:srgbClr val="024DA2"/>
                    </a:gs>
                  </a:gsLst>
                  <a:lin ang="0" scaled="1"/>
                  <a:tileRect/>
                </a:gradFill>
                <a:round/>
              </a:ln>
              <a:effectLst>
                <a:outerShdw blurRad="152400" sx="102000" sy="102000" algn="ctr" rotWithShape="0">
                  <a:srgbClr val="024DA2"/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97B1591A-FBE9-062E-5AF4-E469591D686C}"/>
                </a:ext>
              </a:extLst>
            </p:cNvPr>
            <p:cNvGrpSpPr/>
            <p:nvPr/>
          </p:nvGrpSpPr>
          <p:grpSpPr>
            <a:xfrm rot="7920000">
              <a:off x="13808" y="4926"/>
              <a:ext cx="327" cy="424"/>
              <a:chOff x="11203" y="3133"/>
              <a:chExt cx="1083" cy="1400"/>
            </a:xfrm>
          </p:grpSpPr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A66DCE30-AAA7-CC0F-CA62-77555DE2E8ED}"/>
                  </a:ext>
                </a:extLst>
              </p:cNvPr>
              <p:cNvSpPr/>
              <p:nvPr/>
            </p:nvSpPr>
            <p:spPr bwMode="auto">
              <a:xfrm rot="19005402">
                <a:off x="11666" y="3133"/>
                <a:ext cx="620" cy="984"/>
              </a:xfrm>
              <a:custGeom>
                <a:avLst/>
                <a:gdLst>
                  <a:gd name="T0" fmla="*/ 3 w 168"/>
                  <a:gd name="T1" fmla="*/ 153 h 162"/>
                  <a:gd name="T2" fmla="*/ 78 w 168"/>
                  <a:gd name="T3" fmla="*/ 87 h 162"/>
                  <a:gd name="T4" fmla="*/ 78 w 168"/>
                  <a:gd name="T5" fmla="*/ 75 h 162"/>
                  <a:gd name="T6" fmla="*/ 3 w 168"/>
                  <a:gd name="T7" fmla="*/ 9 h 162"/>
                  <a:gd name="T8" fmla="*/ 6 w 168"/>
                  <a:gd name="T9" fmla="*/ 0 h 162"/>
                  <a:gd name="T10" fmla="*/ 73 w 168"/>
                  <a:gd name="T11" fmla="*/ 0 h 162"/>
                  <a:gd name="T12" fmla="*/ 83 w 168"/>
                  <a:gd name="T13" fmla="*/ 4 h 162"/>
                  <a:gd name="T14" fmla="*/ 164 w 168"/>
                  <a:gd name="T15" fmla="*/ 75 h 162"/>
                  <a:gd name="T16" fmla="*/ 164 w 168"/>
                  <a:gd name="T17" fmla="*/ 87 h 162"/>
                  <a:gd name="T18" fmla="*/ 83 w 168"/>
                  <a:gd name="T19" fmla="*/ 158 h 162"/>
                  <a:gd name="T20" fmla="*/ 73 w 168"/>
                  <a:gd name="T21" fmla="*/ 162 h 162"/>
                  <a:gd name="T22" fmla="*/ 6 w 168"/>
                  <a:gd name="T23" fmla="*/ 162 h 162"/>
                  <a:gd name="T24" fmla="*/ 3 w 168"/>
                  <a:gd name="T25" fmla="*/ 153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8" h="162">
                    <a:moveTo>
                      <a:pt x="3" y="153"/>
                    </a:moveTo>
                    <a:cubicBezTo>
                      <a:pt x="78" y="87"/>
                      <a:pt x="78" y="87"/>
                      <a:pt x="78" y="87"/>
                    </a:cubicBezTo>
                    <a:cubicBezTo>
                      <a:pt x="82" y="84"/>
                      <a:pt x="82" y="78"/>
                      <a:pt x="78" y="75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6"/>
                      <a:pt x="2" y="0"/>
                      <a:pt x="6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7" y="0"/>
                      <a:pt x="81" y="2"/>
                      <a:pt x="83" y="4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8" y="78"/>
                      <a:pt x="168" y="84"/>
                      <a:pt x="164" y="87"/>
                    </a:cubicBezTo>
                    <a:cubicBezTo>
                      <a:pt x="83" y="158"/>
                      <a:pt x="83" y="158"/>
                      <a:pt x="83" y="158"/>
                    </a:cubicBezTo>
                    <a:cubicBezTo>
                      <a:pt x="81" y="160"/>
                      <a:pt x="77" y="162"/>
                      <a:pt x="73" y="162"/>
                    </a:cubicBezTo>
                    <a:cubicBezTo>
                      <a:pt x="6" y="162"/>
                      <a:pt x="6" y="162"/>
                      <a:pt x="6" y="162"/>
                    </a:cubicBezTo>
                    <a:cubicBezTo>
                      <a:pt x="2" y="162"/>
                      <a:pt x="0" y="156"/>
                      <a:pt x="3" y="1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16DFF">
                      <a:alpha val="0"/>
                    </a:srgbClr>
                  </a:gs>
                  <a:gs pos="100000">
                    <a:srgbClr val="024DA2"/>
                  </a:gs>
                </a:gsLst>
                <a:lin ang="0" scaled="1"/>
                <a:tileRect/>
              </a:gradFill>
              <a:ln w="3175">
                <a:gradFill flip="none" rotWithShape="1">
                  <a:gsLst>
                    <a:gs pos="0">
                      <a:srgbClr val="00FFFF">
                        <a:alpha val="0"/>
                      </a:srgbClr>
                    </a:gs>
                    <a:gs pos="77000">
                      <a:srgbClr val="024DA2"/>
                    </a:gs>
                  </a:gsLst>
                  <a:lin ang="0" scaled="1"/>
                  <a:tileRect/>
                </a:gradFill>
                <a:round/>
              </a:ln>
              <a:effectLst>
                <a:outerShdw blurRad="152400" sx="102000" sy="102000" algn="ctr" rotWithShape="0">
                  <a:srgbClr val="024DA2"/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D3F0038A-A4F4-7AF5-F826-0A8A7DEF26B2}"/>
                  </a:ext>
                </a:extLst>
              </p:cNvPr>
              <p:cNvSpPr/>
              <p:nvPr/>
            </p:nvSpPr>
            <p:spPr bwMode="auto">
              <a:xfrm rot="19005402">
                <a:off x="11203" y="3549"/>
                <a:ext cx="620" cy="984"/>
              </a:xfrm>
              <a:custGeom>
                <a:avLst/>
                <a:gdLst>
                  <a:gd name="T0" fmla="*/ 3 w 168"/>
                  <a:gd name="T1" fmla="*/ 153 h 162"/>
                  <a:gd name="T2" fmla="*/ 78 w 168"/>
                  <a:gd name="T3" fmla="*/ 87 h 162"/>
                  <a:gd name="T4" fmla="*/ 78 w 168"/>
                  <a:gd name="T5" fmla="*/ 75 h 162"/>
                  <a:gd name="T6" fmla="*/ 3 w 168"/>
                  <a:gd name="T7" fmla="*/ 9 h 162"/>
                  <a:gd name="T8" fmla="*/ 6 w 168"/>
                  <a:gd name="T9" fmla="*/ 0 h 162"/>
                  <a:gd name="T10" fmla="*/ 73 w 168"/>
                  <a:gd name="T11" fmla="*/ 0 h 162"/>
                  <a:gd name="T12" fmla="*/ 83 w 168"/>
                  <a:gd name="T13" fmla="*/ 4 h 162"/>
                  <a:gd name="T14" fmla="*/ 164 w 168"/>
                  <a:gd name="T15" fmla="*/ 75 h 162"/>
                  <a:gd name="T16" fmla="*/ 164 w 168"/>
                  <a:gd name="T17" fmla="*/ 87 h 162"/>
                  <a:gd name="T18" fmla="*/ 83 w 168"/>
                  <a:gd name="T19" fmla="*/ 158 h 162"/>
                  <a:gd name="T20" fmla="*/ 73 w 168"/>
                  <a:gd name="T21" fmla="*/ 162 h 162"/>
                  <a:gd name="T22" fmla="*/ 6 w 168"/>
                  <a:gd name="T23" fmla="*/ 162 h 162"/>
                  <a:gd name="T24" fmla="*/ 3 w 168"/>
                  <a:gd name="T25" fmla="*/ 153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8" h="162">
                    <a:moveTo>
                      <a:pt x="3" y="153"/>
                    </a:moveTo>
                    <a:cubicBezTo>
                      <a:pt x="78" y="87"/>
                      <a:pt x="78" y="87"/>
                      <a:pt x="78" y="87"/>
                    </a:cubicBezTo>
                    <a:cubicBezTo>
                      <a:pt x="82" y="84"/>
                      <a:pt x="82" y="78"/>
                      <a:pt x="78" y="75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6"/>
                      <a:pt x="2" y="0"/>
                      <a:pt x="6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7" y="0"/>
                      <a:pt x="81" y="2"/>
                      <a:pt x="83" y="4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8" y="78"/>
                      <a:pt x="168" y="84"/>
                      <a:pt x="164" y="87"/>
                    </a:cubicBezTo>
                    <a:cubicBezTo>
                      <a:pt x="83" y="158"/>
                      <a:pt x="83" y="158"/>
                      <a:pt x="83" y="158"/>
                    </a:cubicBezTo>
                    <a:cubicBezTo>
                      <a:pt x="81" y="160"/>
                      <a:pt x="77" y="162"/>
                      <a:pt x="73" y="162"/>
                    </a:cubicBezTo>
                    <a:cubicBezTo>
                      <a:pt x="6" y="162"/>
                      <a:pt x="6" y="162"/>
                      <a:pt x="6" y="162"/>
                    </a:cubicBezTo>
                    <a:cubicBezTo>
                      <a:pt x="2" y="162"/>
                      <a:pt x="0" y="156"/>
                      <a:pt x="3" y="1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16DFF">
                      <a:alpha val="0"/>
                    </a:srgbClr>
                  </a:gs>
                  <a:gs pos="100000">
                    <a:srgbClr val="024DA2"/>
                  </a:gs>
                </a:gsLst>
                <a:lin ang="0" scaled="1"/>
                <a:tileRect/>
              </a:gradFill>
              <a:ln w="3175">
                <a:gradFill flip="none" rotWithShape="1">
                  <a:gsLst>
                    <a:gs pos="0">
                      <a:srgbClr val="00FFFF">
                        <a:alpha val="0"/>
                      </a:srgbClr>
                    </a:gs>
                    <a:gs pos="77000">
                      <a:srgbClr val="024DA2"/>
                    </a:gs>
                  </a:gsLst>
                  <a:lin ang="0" scaled="1"/>
                  <a:tileRect/>
                </a:gradFill>
                <a:round/>
              </a:ln>
              <a:effectLst>
                <a:outerShdw blurRad="152400" sx="102000" sy="102000" algn="ctr" rotWithShape="0">
                  <a:srgbClr val="024DA2"/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9" name="爆炸形: 8 pt  8">
            <a:extLst>
              <a:ext uri="{FF2B5EF4-FFF2-40B4-BE49-F238E27FC236}">
                <a16:creationId xmlns:a16="http://schemas.microsoft.com/office/drawing/2014/main" id="{5C1D107A-057E-81F0-E934-8561B50A3D5A}"/>
              </a:ext>
            </a:extLst>
          </p:cNvPr>
          <p:cNvSpPr/>
          <p:nvPr/>
        </p:nvSpPr>
        <p:spPr>
          <a:xfrm>
            <a:off x="273819" y="4901952"/>
            <a:ext cx="1584176" cy="432048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Fission</a:t>
            </a:r>
            <a:endParaRPr lang="zh-CN" altLang="en-US" dirty="0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3B3EAA96-4989-83A2-F2A4-700422AB9399}"/>
              </a:ext>
            </a:extLst>
          </p:cNvPr>
          <p:cNvSpPr/>
          <p:nvPr/>
        </p:nvSpPr>
        <p:spPr>
          <a:xfrm>
            <a:off x="1834978" y="4829944"/>
            <a:ext cx="2111248" cy="267218"/>
          </a:xfrm>
          <a:custGeom>
            <a:avLst/>
            <a:gdLst>
              <a:gd name="connsiteX0" fmla="*/ 0 w 1686769"/>
              <a:gd name="connsiteY0" fmla="*/ 407773 h 407773"/>
              <a:gd name="connsiteX1" fmla="*/ 12357 w 1686769"/>
              <a:gd name="connsiteY1" fmla="*/ 358346 h 407773"/>
              <a:gd name="connsiteX2" fmla="*/ 210065 w 1686769"/>
              <a:gd name="connsiteY2" fmla="*/ 265670 h 407773"/>
              <a:gd name="connsiteX3" fmla="*/ 253314 w 1686769"/>
              <a:gd name="connsiteY3" fmla="*/ 296562 h 407773"/>
              <a:gd name="connsiteX4" fmla="*/ 506627 w 1686769"/>
              <a:gd name="connsiteY4" fmla="*/ 284206 h 407773"/>
              <a:gd name="connsiteX5" fmla="*/ 537519 w 1686769"/>
              <a:gd name="connsiteY5" fmla="*/ 327454 h 407773"/>
              <a:gd name="connsiteX6" fmla="*/ 667265 w 1686769"/>
              <a:gd name="connsiteY6" fmla="*/ 135925 h 407773"/>
              <a:gd name="connsiteX7" fmla="*/ 691979 w 1686769"/>
              <a:gd name="connsiteY7" fmla="*/ 105033 h 407773"/>
              <a:gd name="connsiteX8" fmla="*/ 741406 w 1686769"/>
              <a:gd name="connsiteY8" fmla="*/ 210065 h 407773"/>
              <a:gd name="connsiteX9" fmla="*/ 759941 w 1686769"/>
              <a:gd name="connsiteY9" fmla="*/ 228600 h 407773"/>
              <a:gd name="connsiteX10" fmla="*/ 926757 w 1686769"/>
              <a:gd name="connsiteY10" fmla="*/ 86497 h 407773"/>
              <a:gd name="connsiteX11" fmla="*/ 988541 w 1686769"/>
              <a:gd name="connsiteY11" fmla="*/ 166816 h 407773"/>
              <a:gd name="connsiteX12" fmla="*/ 1124465 w 1686769"/>
              <a:gd name="connsiteY12" fmla="*/ 43249 h 407773"/>
              <a:gd name="connsiteX13" fmla="*/ 1173892 w 1686769"/>
              <a:gd name="connsiteY13" fmla="*/ 166816 h 407773"/>
              <a:gd name="connsiteX14" fmla="*/ 1186249 w 1686769"/>
              <a:gd name="connsiteY14" fmla="*/ 203887 h 407773"/>
              <a:gd name="connsiteX15" fmla="*/ 1297460 w 1686769"/>
              <a:gd name="connsiteY15" fmla="*/ 61784 h 407773"/>
              <a:gd name="connsiteX16" fmla="*/ 1328352 w 1686769"/>
              <a:gd name="connsiteY16" fmla="*/ 43249 h 407773"/>
              <a:gd name="connsiteX17" fmla="*/ 1408671 w 1686769"/>
              <a:gd name="connsiteY17" fmla="*/ 117389 h 407773"/>
              <a:gd name="connsiteX18" fmla="*/ 1476633 w 1686769"/>
              <a:gd name="connsiteY18" fmla="*/ 92676 h 407773"/>
              <a:gd name="connsiteX19" fmla="*/ 1618736 w 1686769"/>
              <a:gd name="connsiteY19" fmla="*/ 30892 h 407773"/>
              <a:gd name="connsiteX20" fmla="*/ 1637271 w 1686769"/>
              <a:gd name="connsiteY20" fmla="*/ 18535 h 407773"/>
              <a:gd name="connsiteX21" fmla="*/ 1686698 w 1686769"/>
              <a:gd name="connsiteY21" fmla="*/ 0 h 40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86769" h="407773">
                <a:moveTo>
                  <a:pt x="0" y="407773"/>
                </a:moveTo>
                <a:cubicBezTo>
                  <a:pt x="4119" y="391297"/>
                  <a:pt x="4447" y="373374"/>
                  <a:pt x="12357" y="358346"/>
                </a:cubicBezTo>
                <a:cubicBezTo>
                  <a:pt x="144087" y="108060"/>
                  <a:pt x="75122" y="137154"/>
                  <a:pt x="210065" y="265670"/>
                </a:cubicBezTo>
                <a:cubicBezTo>
                  <a:pt x="222894" y="277888"/>
                  <a:pt x="238898" y="286265"/>
                  <a:pt x="253314" y="296562"/>
                </a:cubicBezTo>
                <a:cubicBezTo>
                  <a:pt x="461152" y="72738"/>
                  <a:pt x="370594" y="59751"/>
                  <a:pt x="506627" y="284206"/>
                </a:cubicBezTo>
                <a:cubicBezTo>
                  <a:pt x="515809" y="299357"/>
                  <a:pt x="527222" y="313038"/>
                  <a:pt x="537519" y="327454"/>
                </a:cubicBezTo>
                <a:cubicBezTo>
                  <a:pt x="580768" y="263611"/>
                  <a:pt x="623280" y="199263"/>
                  <a:pt x="667265" y="135925"/>
                </a:cubicBezTo>
                <a:cubicBezTo>
                  <a:pt x="674787" y="125094"/>
                  <a:pt x="682654" y="95708"/>
                  <a:pt x="691979" y="105033"/>
                </a:cubicBezTo>
                <a:cubicBezTo>
                  <a:pt x="719340" y="132393"/>
                  <a:pt x="722759" y="176161"/>
                  <a:pt x="741406" y="210065"/>
                </a:cubicBezTo>
                <a:cubicBezTo>
                  <a:pt x="745617" y="217721"/>
                  <a:pt x="753763" y="222422"/>
                  <a:pt x="759941" y="228600"/>
                </a:cubicBezTo>
                <a:cubicBezTo>
                  <a:pt x="815546" y="181232"/>
                  <a:pt x="856242" y="105555"/>
                  <a:pt x="926757" y="86497"/>
                </a:cubicBezTo>
                <a:cubicBezTo>
                  <a:pt x="959365" y="77684"/>
                  <a:pt x="955544" y="174034"/>
                  <a:pt x="988541" y="166816"/>
                </a:cubicBezTo>
                <a:cubicBezTo>
                  <a:pt x="1048359" y="153731"/>
                  <a:pt x="1079157" y="84438"/>
                  <a:pt x="1124465" y="43249"/>
                </a:cubicBezTo>
                <a:cubicBezTo>
                  <a:pt x="1140941" y="84438"/>
                  <a:pt x="1157967" y="125411"/>
                  <a:pt x="1173892" y="166816"/>
                </a:cubicBezTo>
                <a:cubicBezTo>
                  <a:pt x="1178568" y="178973"/>
                  <a:pt x="1176324" y="212323"/>
                  <a:pt x="1186249" y="203887"/>
                </a:cubicBezTo>
                <a:cubicBezTo>
                  <a:pt x="1232079" y="164932"/>
                  <a:pt x="1257607" y="106835"/>
                  <a:pt x="1297460" y="61784"/>
                </a:cubicBezTo>
                <a:cubicBezTo>
                  <a:pt x="1305417" y="52790"/>
                  <a:pt x="1318055" y="49427"/>
                  <a:pt x="1328352" y="43249"/>
                </a:cubicBezTo>
                <a:cubicBezTo>
                  <a:pt x="1355125" y="67962"/>
                  <a:pt x="1387493" y="87740"/>
                  <a:pt x="1408671" y="117389"/>
                </a:cubicBezTo>
                <a:cubicBezTo>
                  <a:pt x="1449257" y="174209"/>
                  <a:pt x="1373919" y="241039"/>
                  <a:pt x="1476633" y="92676"/>
                </a:cubicBezTo>
                <a:cubicBezTo>
                  <a:pt x="1533403" y="206216"/>
                  <a:pt x="1489484" y="166299"/>
                  <a:pt x="1618736" y="30892"/>
                </a:cubicBezTo>
                <a:cubicBezTo>
                  <a:pt x="1623863" y="25521"/>
                  <a:pt x="1630107" y="20489"/>
                  <a:pt x="1637271" y="18535"/>
                </a:cubicBezTo>
                <a:cubicBezTo>
                  <a:pt x="1690785" y="3940"/>
                  <a:pt x="1686698" y="30922"/>
                  <a:pt x="1686698" y="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67C40E1-4CC1-9CBD-700A-168D2B5F3310}"/>
              </a:ext>
            </a:extLst>
          </p:cNvPr>
          <p:cNvSpPr/>
          <p:nvPr/>
        </p:nvSpPr>
        <p:spPr>
          <a:xfrm>
            <a:off x="3293815" y="4541912"/>
            <a:ext cx="1084460" cy="36004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DET1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BAD4FBF-04EE-8469-009F-F4592CC99D5C}"/>
              </a:ext>
            </a:extLst>
          </p:cNvPr>
          <p:cNvSpPr/>
          <p:nvPr/>
        </p:nvSpPr>
        <p:spPr>
          <a:xfrm>
            <a:off x="5134360" y="5229877"/>
            <a:ext cx="1084460" cy="36004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DET2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ADB6FFF9-C029-3492-BEDE-63770F1CDC6E}"/>
              </a:ext>
            </a:extLst>
          </p:cNvPr>
          <p:cNvSpPr/>
          <p:nvPr/>
        </p:nvSpPr>
        <p:spPr>
          <a:xfrm rot="1568946">
            <a:off x="3890248" y="5070984"/>
            <a:ext cx="1431331" cy="78371"/>
          </a:xfrm>
          <a:custGeom>
            <a:avLst/>
            <a:gdLst>
              <a:gd name="connsiteX0" fmla="*/ 0 w 1686769"/>
              <a:gd name="connsiteY0" fmla="*/ 407773 h 407773"/>
              <a:gd name="connsiteX1" fmla="*/ 12357 w 1686769"/>
              <a:gd name="connsiteY1" fmla="*/ 358346 h 407773"/>
              <a:gd name="connsiteX2" fmla="*/ 210065 w 1686769"/>
              <a:gd name="connsiteY2" fmla="*/ 265670 h 407773"/>
              <a:gd name="connsiteX3" fmla="*/ 253314 w 1686769"/>
              <a:gd name="connsiteY3" fmla="*/ 296562 h 407773"/>
              <a:gd name="connsiteX4" fmla="*/ 506627 w 1686769"/>
              <a:gd name="connsiteY4" fmla="*/ 284206 h 407773"/>
              <a:gd name="connsiteX5" fmla="*/ 537519 w 1686769"/>
              <a:gd name="connsiteY5" fmla="*/ 327454 h 407773"/>
              <a:gd name="connsiteX6" fmla="*/ 667265 w 1686769"/>
              <a:gd name="connsiteY6" fmla="*/ 135925 h 407773"/>
              <a:gd name="connsiteX7" fmla="*/ 691979 w 1686769"/>
              <a:gd name="connsiteY7" fmla="*/ 105033 h 407773"/>
              <a:gd name="connsiteX8" fmla="*/ 741406 w 1686769"/>
              <a:gd name="connsiteY8" fmla="*/ 210065 h 407773"/>
              <a:gd name="connsiteX9" fmla="*/ 759941 w 1686769"/>
              <a:gd name="connsiteY9" fmla="*/ 228600 h 407773"/>
              <a:gd name="connsiteX10" fmla="*/ 926757 w 1686769"/>
              <a:gd name="connsiteY10" fmla="*/ 86497 h 407773"/>
              <a:gd name="connsiteX11" fmla="*/ 988541 w 1686769"/>
              <a:gd name="connsiteY11" fmla="*/ 166816 h 407773"/>
              <a:gd name="connsiteX12" fmla="*/ 1124465 w 1686769"/>
              <a:gd name="connsiteY12" fmla="*/ 43249 h 407773"/>
              <a:gd name="connsiteX13" fmla="*/ 1173892 w 1686769"/>
              <a:gd name="connsiteY13" fmla="*/ 166816 h 407773"/>
              <a:gd name="connsiteX14" fmla="*/ 1186249 w 1686769"/>
              <a:gd name="connsiteY14" fmla="*/ 203887 h 407773"/>
              <a:gd name="connsiteX15" fmla="*/ 1297460 w 1686769"/>
              <a:gd name="connsiteY15" fmla="*/ 61784 h 407773"/>
              <a:gd name="connsiteX16" fmla="*/ 1328352 w 1686769"/>
              <a:gd name="connsiteY16" fmla="*/ 43249 h 407773"/>
              <a:gd name="connsiteX17" fmla="*/ 1408671 w 1686769"/>
              <a:gd name="connsiteY17" fmla="*/ 117389 h 407773"/>
              <a:gd name="connsiteX18" fmla="*/ 1476633 w 1686769"/>
              <a:gd name="connsiteY18" fmla="*/ 92676 h 407773"/>
              <a:gd name="connsiteX19" fmla="*/ 1618736 w 1686769"/>
              <a:gd name="connsiteY19" fmla="*/ 30892 h 407773"/>
              <a:gd name="connsiteX20" fmla="*/ 1637271 w 1686769"/>
              <a:gd name="connsiteY20" fmla="*/ 18535 h 407773"/>
              <a:gd name="connsiteX21" fmla="*/ 1686698 w 1686769"/>
              <a:gd name="connsiteY21" fmla="*/ 0 h 40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86769" h="407773">
                <a:moveTo>
                  <a:pt x="0" y="407773"/>
                </a:moveTo>
                <a:cubicBezTo>
                  <a:pt x="4119" y="391297"/>
                  <a:pt x="4447" y="373374"/>
                  <a:pt x="12357" y="358346"/>
                </a:cubicBezTo>
                <a:cubicBezTo>
                  <a:pt x="144087" y="108060"/>
                  <a:pt x="75122" y="137154"/>
                  <a:pt x="210065" y="265670"/>
                </a:cubicBezTo>
                <a:cubicBezTo>
                  <a:pt x="222894" y="277888"/>
                  <a:pt x="238898" y="286265"/>
                  <a:pt x="253314" y="296562"/>
                </a:cubicBezTo>
                <a:cubicBezTo>
                  <a:pt x="461152" y="72738"/>
                  <a:pt x="370594" y="59751"/>
                  <a:pt x="506627" y="284206"/>
                </a:cubicBezTo>
                <a:cubicBezTo>
                  <a:pt x="515809" y="299357"/>
                  <a:pt x="527222" y="313038"/>
                  <a:pt x="537519" y="327454"/>
                </a:cubicBezTo>
                <a:cubicBezTo>
                  <a:pt x="580768" y="263611"/>
                  <a:pt x="623280" y="199263"/>
                  <a:pt x="667265" y="135925"/>
                </a:cubicBezTo>
                <a:cubicBezTo>
                  <a:pt x="674787" y="125094"/>
                  <a:pt x="682654" y="95708"/>
                  <a:pt x="691979" y="105033"/>
                </a:cubicBezTo>
                <a:cubicBezTo>
                  <a:pt x="719340" y="132393"/>
                  <a:pt x="722759" y="176161"/>
                  <a:pt x="741406" y="210065"/>
                </a:cubicBezTo>
                <a:cubicBezTo>
                  <a:pt x="745617" y="217721"/>
                  <a:pt x="753763" y="222422"/>
                  <a:pt x="759941" y="228600"/>
                </a:cubicBezTo>
                <a:cubicBezTo>
                  <a:pt x="815546" y="181232"/>
                  <a:pt x="856242" y="105555"/>
                  <a:pt x="926757" y="86497"/>
                </a:cubicBezTo>
                <a:cubicBezTo>
                  <a:pt x="959365" y="77684"/>
                  <a:pt x="955544" y="174034"/>
                  <a:pt x="988541" y="166816"/>
                </a:cubicBezTo>
                <a:cubicBezTo>
                  <a:pt x="1048359" y="153731"/>
                  <a:pt x="1079157" y="84438"/>
                  <a:pt x="1124465" y="43249"/>
                </a:cubicBezTo>
                <a:cubicBezTo>
                  <a:pt x="1140941" y="84438"/>
                  <a:pt x="1157967" y="125411"/>
                  <a:pt x="1173892" y="166816"/>
                </a:cubicBezTo>
                <a:cubicBezTo>
                  <a:pt x="1178568" y="178973"/>
                  <a:pt x="1176324" y="212323"/>
                  <a:pt x="1186249" y="203887"/>
                </a:cubicBezTo>
                <a:cubicBezTo>
                  <a:pt x="1232079" y="164932"/>
                  <a:pt x="1257607" y="106835"/>
                  <a:pt x="1297460" y="61784"/>
                </a:cubicBezTo>
                <a:cubicBezTo>
                  <a:pt x="1305417" y="52790"/>
                  <a:pt x="1318055" y="49427"/>
                  <a:pt x="1328352" y="43249"/>
                </a:cubicBezTo>
                <a:cubicBezTo>
                  <a:pt x="1355125" y="67962"/>
                  <a:pt x="1387493" y="87740"/>
                  <a:pt x="1408671" y="117389"/>
                </a:cubicBezTo>
                <a:cubicBezTo>
                  <a:pt x="1449257" y="174209"/>
                  <a:pt x="1373919" y="241039"/>
                  <a:pt x="1476633" y="92676"/>
                </a:cubicBezTo>
                <a:cubicBezTo>
                  <a:pt x="1533403" y="206216"/>
                  <a:pt x="1489484" y="166299"/>
                  <a:pt x="1618736" y="30892"/>
                </a:cubicBezTo>
                <a:cubicBezTo>
                  <a:pt x="1623863" y="25521"/>
                  <a:pt x="1630107" y="20489"/>
                  <a:pt x="1637271" y="18535"/>
                </a:cubicBezTo>
                <a:cubicBezTo>
                  <a:pt x="1690785" y="3940"/>
                  <a:pt x="1686698" y="30922"/>
                  <a:pt x="1686698" y="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333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1E439-43DF-D81B-C40F-5E77E6239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77D02AC-EA07-FC3A-DADF-BA750474B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6485-1F8C-49AD-A5D5-E767E4406627}" type="datetime1">
              <a:rPr lang="fr-FR" smtClean="0"/>
              <a:t>12/03/2026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16F768-95AD-EC70-A381-C6377A432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CF361B8-77B4-EFA2-54E7-C828B2618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51" name="矩形: 圆角 5">
            <a:extLst>
              <a:ext uri="{FF2B5EF4-FFF2-40B4-BE49-F238E27FC236}">
                <a16:creationId xmlns:a16="http://schemas.microsoft.com/office/drawing/2014/main" id="{0504BA95-14B4-4CE5-0807-5C2E5DC7FF85}"/>
              </a:ext>
            </a:extLst>
          </p:cNvPr>
          <p:cNvSpPr/>
          <p:nvPr/>
        </p:nvSpPr>
        <p:spPr>
          <a:xfrm>
            <a:off x="921385" y="1674118"/>
            <a:ext cx="9004300" cy="636270"/>
          </a:xfrm>
          <a:prstGeom prst="roundRect">
            <a:avLst>
              <a:gd name="adj" fmla="val 16766"/>
            </a:avLst>
          </a:prstGeom>
          <a:solidFill>
            <a:srgbClr val="5B9BD5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254000" sx="101000" sy="101000" algn="ctr" rotWithShape="0">
              <a:prstClr val="black">
                <a:alpha val="20000"/>
              </a:prstClr>
            </a:outerShdw>
          </a:effectLst>
        </p:spPr>
        <p:txBody>
          <a:bodyPr lIns="98755" tIns="49378" rIns="98755" bIns="49378" rtlCol="0" anchor="ctr">
            <a:noAutofit/>
          </a:bodyPr>
          <a:lstStyle/>
          <a:p>
            <a:pPr marL="342900" indent="-342900" algn="l">
              <a:buFont typeface="Wingdings" panose="05000000000000000000" charset="0"/>
              <a:buChar char="Ø"/>
            </a:pPr>
            <a:r>
              <a:rPr lang="fr-FR" altLang="zh-C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Introduction</a:t>
            </a:r>
            <a:endParaRPr lang="fr-FR" altLang="zh-CN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Sans Light" panose="00000400000000000000" pitchFamily="2" charset="-122"/>
              <a:sym typeface="+mn-ea"/>
            </a:endParaRPr>
          </a:p>
        </p:txBody>
      </p:sp>
      <p:sp>
        <p:nvSpPr>
          <p:cNvPr id="2" name="矩形: 圆角 5">
            <a:extLst>
              <a:ext uri="{FF2B5EF4-FFF2-40B4-BE49-F238E27FC236}">
                <a16:creationId xmlns:a16="http://schemas.microsoft.com/office/drawing/2014/main" id="{37FD337C-45F1-5E2A-3CA4-0525A57CBF5B}"/>
              </a:ext>
            </a:extLst>
          </p:cNvPr>
          <p:cNvSpPr/>
          <p:nvPr/>
        </p:nvSpPr>
        <p:spPr>
          <a:xfrm>
            <a:off x="921385" y="3041908"/>
            <a:ext cx="9004300" cy="636270"/>
          </a:xfrm>
          <a:prstGeom prst="roundRect">
            <a:avLst>
              <a:gd name="adj" fmla="val 14371"/>
            </a:avLst>
          </a:prstGeom>
          <a:solidFill>
            <a:srgbClr val="5B9BD5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254000" sx="101000" sy="101000" algn="ctr" rotWithShape="0">
              <a:prstClr val="black">
                <a:alpha val="20000"/>
              </a:prstClr>
            </a:outerShdw>
          </a:effectLst>
        </p:spPr>
        <p:txBody>
          <a:bodyPr lIns="98755" tIns="49378" rIns="98755" bIns="49378" rtlCol="0" anchor="ctr">
            <a:noAutofit/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Data Analysis &amp; </a:t>
            </a:r>
            <a:r>
              <a:rPr lang="fr-FR" altLang="zh-CN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Yield</a:t>
            </a:r>
            <a:r>
              <a:rPr lang="fr-FR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Reconstruction </a:t>
            </a:r>
            <a:r>
              <a:rPr lang="fr-FR" altLang="zh-CN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Strategies</a:t>
            </a:r>
            <a:r>
              <a:rPr lang="fr-FR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endParaRPr lang="en-US" altLang="zh-CN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Sans Light" panose="00000400000000000000" pitchFamily="2" charset="-122"/>
              <a:sym typeface="+mn-ea"/>
            </a:endParaRPr>
          </a:p>
        </p:txBody>
      </p:sp>
      <p:sp>
        <p:nvSpPr>
          <p:cNvPr id="7" name="矩形: 圆角 5">
            <a:extLst>
              <a:ext uri="{FF2B5EF4-FFF2-40B4-BE49-F238E27FC236}">
                <a16:creationId xmlns:a16="http://schemas.microsoft.com/office/drawing/2014/main" id="{20C0DC6B-20A3-A7BB-25CF-1F9ED9F8D47E}"/>
              </a:ext>
            </a:extLst>
          </p:cNvPr>
          <p:cNvSpPr/>
          <p:nvPr/>
        </p:nvSpPr>
        <p:spPr>
          <a:xfrm>
            <a:off x="921385" y="4409698"/>
            <a:ext cx="9004300" cy="636270"/>
          </a:xfrm>
          <a:prstGeom prst="roundRect">
            <a:avLst>
              <a:gd name="adj" fmla="val 17964"/>
            </a:avLst>
          </a:prstGeom>
          <a:solidFill>
            <a:srgbClr val="5B9BD5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254000" sx="101000" sy="101000" algn="ctr" rotWithShape="0">
              <a:prstClr val="black">
                <a:alpha val="20000"/>
              </a:prstClr>
            </a:outerShdw>
          </a:effectLst>
        </p:spPr>
        <p:txBody>
          <a:bodyPr lIns="98755" tIns="49378" rIns="98755" bIns="49378" rtlCol="0" anchor="ctr">
            <a:noAutofit/>
          </a:bodyPr>
          <a:lstStyle/>
          <a:p>
            <a:pPr marL="342900" indent="-342900" algn="l">
              <a:buFont typeface="Wingdings" panose="05000000000000000000" charset="0"/>
              <a:buChar char="Ø"/>
            </a:pP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Conclusion</a:t>
            </a:r>
            <a:endParaRPr lang="en-US" altLang="zh-CN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Sans Light" panose="00000400000000000000" pitchFamily="2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1533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32105" y="2608580"/>
            <a:ext cx="10169525" cy="1100455"/>
          </a:xfrm>
          <a:prstGeom prst="rect">
            <a:avLst/>
          </a:prstGeom>
          <a:solidFill>
            <a:schemeClr val="accent1">
              <a:lumMod val="20000"/>
              <a:lumOff val="80000"/>
              <a:alpha val="15079"/>
            </a:schemeClr>
          </a:solidFill>
          <a:ln w="12700">
            <a:solidFill>
              <a:schemeClr val="accent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dirty="0">
              <a:latin typeface="Arial" panose="020B0604020202020204" pitchFamily="34" charset="0"/>
              <a:ea typeface="阿里巴巴普惠体 3 65 Medium" panose="00020600040101010101" pitchFamily="18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32355" y="3788198"/>
            <a:ext cx="10169578" cy="618490"/>
          </a:xfrm>
          <a:prstGeom prst="rect">
            <a:avLst/>
          </a:prstGeom>
          <a:solidFill>
            <a:schemeClr val="accent1">
              <a:lumMod val="20000"/>
              <a:lumOff val="80000"/>
              <a:alpha val="15079"/>
            </a:schemeClr>
          </a:solidFill>
          <a:ln w="12700">
            <a:solidFill>
              <a:schemeClr val="accent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dirty="0">
              <a:latin typeface="Arial" panose="020B0604020202020204" pitchFamily="34" charset="0"/>
              <a:ea typeface="阿里巴巴普惠体 3 65 Medium" panose="00020600040101010101" pitchFamily="18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32105" y="4503420"/>
            <a:ext cx="10169525" cy="1019810"/>
          </a:xfrm>
          <a:prstGeom prst="rect">
            <a:avLst/>
          </a:prstGeom>
          <a:solidFill>
            <a:schemeClr val="accent1">
              <a:lumMod val="20000"/>
              <a:lumOff val="80000"/>
              <a:alpha val="15079"/>
            </a:schemeClr>
          </a:solidFill>
          <a:ln w="12700">
            <a:solidFill>
              <a:schemeClr val="accent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dirty="0">
              <a:latin typeface="Arial" panose="020B0604020202020204" pitchFamily="34" charset="0"/>
              <a:ea typeface="阿里巴巴普惠体 3 65 Medium" panose="00020600040101010101" pitchFamily="18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6485-1F8C-49AD-A5D5-E767E4406627}" type="datetime1">
              <a:rPr lang="fr-FR" smtClean="0"/>
              <a:t>12/03/2026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20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289810" y="149225"/>
            <a:ext cx="7207885" cy="431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l">
              <a:buClrTx/>
              <a:buSzTx/>
              <a:buFontTx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Backup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929691" y="727766"/>
            <a:ext cx="7632848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b="1" u="sng" dirty="0">
                <a:solidFill>
                  <a:schemeClr val="accent1">
                    <a:lumMod val="75000"/>
                  </a:schemeClr>
                </a:solidFill>
              </a:rPr>
              <a:t>Global </a:t>
            </a:r>
            <a:r>
              <a:rPr lang="fr-FR" altLang="zh-CN" b="1" u="sng" dirty="0" err="1">
                <a:solidFill>
                  <a:schemeClr val="accent1">
                    <a:lumMod val="75000"/>
                  </a:schemeClr>
                </a:solidFill>
              </a:rPr>
              <a:t>Yield</a:t>
            </a:r>
            <a:r>
              <a:rPr lang="fr-FR" altLang="zh-CN" b="1" u="sng" dirty="0">
                <a:solidFill>
                  <a:schemeClr val="accent1">
                    <a:lumMod val="75000"/>
                  </a:schemeClr>
                </a:solidFill>
              </a:rPr>
              <a:t> Estimation via 2D </a:t>
            </a:r>
            <a:r>
              <a:rPr lang="fr-FR" altLang="zh-CN" b="1" u="sng" dirty="0" err="1">
                <a:solidFill>
                  <a:schemeClr val="accent1">
                    <a:lumMod val="75000"/>
                  </a:schemeClr>
                </a:solidFill>
              </a:rPr>
              <a:t>Gaussian</a:t>
            </a:r>
            <a:r>
              <a:rPr lang="fr-FR" altLang="zh-CN" b="1" u="sng" dirty="0">
                <a:solidFill>
                  <a:schemeClr val="accent1">
                    <a:lumMod val="75000"/>
                  </a:schemeClr>
                </a:solidFill>
              </a:rPr>
              <a:t> Mixture Fit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51815" y="1251585"/>
            <a:ext cx="9963785" cy="1425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/>
              <a:t>The ratio-based method cannot provide yields for all isotopes because 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</a:rPr>
              <a:t>Cf-252 and Th-232 fragment distributions do not fully overlap.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/>
              <a:t>To recover missing yields and obtain a global, model-independent estimate, we follow the approach of 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</a:rPr>
              <a:t>M. Krzysztof (to be published) </a:t>
            </a:r>
            <a:r>
              <a:rPr lang="en-US" altLang="zh-CN" sz="1600" b="1" dirty="0"/>
              <a:t>and perform a 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</a:rPr>
              <a:t>global fit of all fragments </a:t>
            </a:r>
            <a:r>
              <a:rPr lang="en-US" altLang="zh-CN" sz="1600" b="1" dirty="0"/>
              <a:t>in the 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</a:rPr>
              <a:t>Z–N plane.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4780865" y="2647485"/>
                <a:ext cx="4670125" cy="5160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1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altLang="zh-CN" sz="1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400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func>
                        <m:func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d>
                                    <m:d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865" y="2647485"/>
                <a:ext cx="4670125" cy="516039"/>
              </a:xfrm>
              <a:prstGeom prst="rect">
                <a:avLst/>
              </a:prstGeom>
              <a:blipFill>
                <a:blip r:embed="rId2"/>
                <a:stretch>
                  <a:fillRect l="-653" b="-94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4780865" y="3109346"/>
                <a:ext cx="4777783" cy="618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1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1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14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l-GR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865" y="3109346"/>
                <a:ext cx="4777783" cy="618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/>
          <p:cNvSpPr txBox="1"/>
          <p:nvPr/>
        </p:nvSpPr>
        <p:spPr>
          <a:xfrm>
            <a:off x="581025" y="3005455"/>
            <a:ext cx="3758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400" b="1" dirty="0">
                <a:sym typeface="+mn-ea"/>
              </a:rPr>
              <a:t>1.Bivariate Gaussian for one fragment group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81025" y="3928745"/>
            <a:ext cx="3758565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400" b="1" dirty="0">
                <a:sym typeface="+mn-ea"/>
              </a:rPr>
              <a:t>2. Two-component mixture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4954850" y="3844167"/>
                <a:ext cx="3822072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𝑚𝑖𝑥</m:t>
                          </m:r>
                        </m:sub>
                      </m:sSub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𝑙𝑖𝑔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𝑒𝑎𝑣𝑦</m:t>
                          </m:r>
                        </m:sub>
                      </m:sSub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850" y="3844167"/>
                <a:ext cx="3822072" cy="4610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本框 28"/>
          <p:cNvSpPr txBox="1"/>
          <p:nvPr/>
        </p:nvSpPr>
        <p:spPr>
          <a:xfrm>
            <a:off x="581025" y="4814253"/>
            <a:ext cx="4098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/>
              <a:t>3. Parameter Determination: Maximum log-Likelihood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/>
            </p:nvSpPr>
            <p:spPr>
              <a:xfrm>
                <a:off x="4975682" y="4568791"/>
                <a:ext cx="3837717" cy="601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𝑚𝑖𝑥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altLang="zh-CN" sz="1600" i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682" y="4568791"/>
                <a:ext cx="3837717" cy="6018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/>
              <p:cNvSpPr txBox="1"/>
              <p:nvPr/>
            </p:nvSpPr>
            <p:spPr>
              <a:xfrm>
                <a:off x="4997552" y="5184465"/>
                <a:ext cx="296068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1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ℒ</m:t>
                                  </m:r>
                                  <m:d>
                                    <m:d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</m:oMath>
                  </m:oMathPara>
                </a14:m>
                <a:endParaRPr lang="zh-CN" altLang="en-US" sz="1600" i="1" dirty="0"/>
              </a:p>
            </p:txBody>
          </p:sp>
        </mc:Choice>
        <mc:Fallback xmlns="">
          <p:sp>
            <p:nvSpPr>
              <p:cNvPr id="35" name="文本框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552" y="5184465"/>
                <a:ext cx="2960682" cy="246221"/>
              </a:xfrm>
              <a:prstGeom prst="rect">
                <a:avLst/>
              </a:prstGeom>
              <a:blipFill>
                <a:blip r:embed="rId6"/>
                <a:stretch>
                  <a:fillRect l="-619" b="-24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8058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6485-1F8C-49AD-A5D5-E767E4406627}" type="datetime1">
              <a:rPr lang="fr-FR" smtClean="0"/>
              <a:t>12/03/2026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21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lvl="0" algn="l">
              <a:buClrTx/>
              <a:buSzTx/>
              <a:buFontTx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Motivation for Studying Th-232 Fission Yields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588645" y="1160780"/>
            <a:ext cx="9763125" cy="184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Growing interest in thorium-based reactor technologies</a:t>
            </a:r>
            <a:r>
              <a:rPr kumimoji="0" lang="fr-FR" altLang="zh-CN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  </a:t>
            </a:r>
          </a:p>
          <a:p>
            <a:pPr marL="787400" marR="0" lvl="1" indent="-285750" algn="l" defTabSz="914400" rtl="0" eaLnBrk="0" fontAlgn="base" latinLnBrk="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Thorium-based molten salt reactors have gained substantial attention in recent years as a promising option within Generation-IV reactor concepts. Their intrinsic safety properties, high fuel utilization, and proliferation resistance make thorium an appealing alternative to uranium-based fuel cycles</a:t>
            </a:r>
            <a:endParaRPr kumimoji="0" lang="fr-FR" altLang="zh-CN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lvl="0" indent="-285750" defTabSz="914400" eaLnBrk="0" hangingPunct="0">
              <a:lnSpc>
                <a:spcPct val="130000"/>
              </a:lnSpc>
              <a:buFont typeface="Wingdings" panose="05000000000000000000" charset="0"/>
              <a:buChar char="Ø"/>
            </a:pPr>
            <a:r>
              <a:rPr kumimoji="0" lang="fr-FR" altLang="zh-CN" sz="14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Industrial</a:t>
            </a:r>
            <a:r>
              <a:rPr kumimoji="0" lang="fr-FR" altLang="zh-CN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kumimoji="0" lang="fr-FR" altLang="zh-CN" sz="14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progress</a:t>
            </a:r>
            <a:r>
              <a:rPr kumimoji="0" lang="fr-FR" altLang="zh-CN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kumimoji="0" lang="fr-FR" altLang="zh-CN" sz="14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demonstrates</a:t>
            </a:r>
            <a:r>
              <a:rPr kumimoji="0" lang="fr-FR" altLang="zh-CN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kumimoji="0" lang="fr-FR" altLang="zh-CN" sz="14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practical</a:t>
            </a:r>
            <a:r>
              <a:rPr kumimoji="0" lang="fr-FR" altLang="zh-CN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kumimoji="0" lang="fr-FR" altLang="zh-CN" sz="14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feasibility</a:t>
            </a:r>
            <a:endParaRPr kumimoji="0" lang="fr-FR" altLang="zh-CN" sz="1400" b="1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787400" marR="0" lvl="1" indent="-28575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rPr>
              <a:t>Recent developments—such as demonstrations of the Th-232 → U-233 breeding process in prototype thorium reactors (e.g., China’s MSR research program)—have further highlighted the industrial relevance of thorium fuel</a:t>
            </a:r>
            <a:endParaRPr kumimoji="0" lang="fr-FR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495" y="3275965"/>
            <a:ext cx="3275965" cy="1807210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  <a:effectLst>
            <a:outerShdw blurRad="2540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309147" y="5352796"/>
            <a:ext cx="97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200" dirty="0"/>
              <a:t>http://www.xinhuanet.com/photo/20251101/2b9aded50ca4452e80aaf8a7f48d4b12/c.html</a:t>
            </a:r>
            <a:endParaRPr lang="zh-CN" altLang="en-US" sz="12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5705" y="3116790"/>
            <a:ext cx="6292850" cy="221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285750" lvl="0" indent="-285750" defTabSz="914400" eaLnBrk="0" hangingPunct="0">
              <a:lnSpc>
                <a:spcPct val="140000"/>
              </a:lnSpc>
              <a:buFont typeface="Wingdings" panose="05000000000000000000" charset="0"/>
              <a:buChar char="Ø"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Fission yields play a crucial role in reactor performance</a:t>
            </a:r>
          </a:p>
          <a:p>
            <a:pPr marL="787400" marR="0" lvl="1" indent="-28575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rPr>
              <a:t>Accurate fission product yields are essential for </a:t>
            </a:r>
          </a:p>
          <a:p>
            <a:pPr marL="1290955" lvl="2" indent="-285750" defTabSz="914400" eaLnBrk="0" hangingPunct="0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rPr>
              <a:t>predicting decay heat and radiotoxicity</a:t>
            </a:r>
          </a:p>
          <a:p>
            <a:pPr marL="1290955" lvl="2" indent="-285750" defTabSz="914400" eaLnBrk="0" hangingPunct="0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rPr>
              <a:t>ensuring safety margins and long-term operation reliability</a:t>
            </a:r>
            <a:endParaRPr lang="en-US" altLang="zh-CN" sz="1200" b="1" dirty="0">
              <a:solidFill>
                <a:prstClr val="black"/>
              </a:solidFill>
              <a:ea typeface="宋体" panose="02010600030101010101" pitchFamily="2" charset="-122"/>
            </a:endParaRPr>
          </a:p>
          <a:p>
            <a:pPr marL="285750" lvl="0" indent="-285750" defTabSz="914400" eaLnBrk="0" hangingPunct="0">
              <a:lnSpc>
                <a:spcPct val="140000"/>
              </a:lnSpc>
              <a:buFont typeface="Wingdings" panose="05000000000000000000" charset="0"/>
              <a:buChar char="Ø"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Current knowledge of Th-232 fission yields is still limited</a:t>
            </a:r>
          </a:p>
          <a:p>
            <a:pPr marL="787400" marR="0" lvl="1" indent="-28575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rPr>
              <a:t>Experimental data for neutron-induced fission of Th-232 remain scarce</a:t>
            </a:r>
          </a:p>
          <a:p>
            <a:pPr marL="787400" marR="0" lvl="1" indent="-28575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rPr>
              <a:t>Th-232 is not a fissile nuclide, which is hard to directly measure the isotopic yield</a:t>
            </a:r>
            <a:endParaRPr kumimoji="0" lang="fr-FR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-78105" y="3097530"/>
            <a:ext cx="108959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334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6485-1F8C-49AD-A5D5-E767E4406627}" type="datetime1">
              <a:rPr lang="fr-FR" smtClean="0"/>
              <a:t>12/03/2026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22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lvl="0" algn="l">
              <a:buClrTx/>
              <a:buSzTx/>
              <a:buFontTx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Conclusion</a:t>
            </a:r>
          </a:p>
        </p:txBody>
      </p:sp>
      <p:sp>
        <p:nvSpPr>
          <p:cNvPr id="130" name="矩形: 圆角 27"/>
          <p:cNvSpPr/>
          <p:nvPr/>
        </p:nvSpPr>
        <p:spPr>
          <a:xfrm rot="10800000">
            <a:off x="4963794" y="1469390"/>
            <a:ext cx="5370195" cy="3720594"/>
          </a:xfrm>
          <a:prstGeom prst="roundRect">
            <a:avLst>
              <a:gd name="adj" fmla="val 0"/>
            </a:avLst>
          </a:prstGeom>
          <a:noFill/>
          <a:ln w="28575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0800000" scaled="1"/>
            </a:gradFill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9110" y="1600835"/>
            <a:ext cx="9834880" cy="3627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1500" b="1" dirty="0">
                <a:solidFill>
                  <a:schemeClr val="accent1">
                    <a:lumMod val="75000"/>
                  </a:schemeClr>
                </a:solidFill>
              </a:rPr>
              <a:t>Cf-252–based approach as a powerful complement</a:t>
            </a:r>
            <a:br>
              <a:rPr lang="en-US" altLang="zh-CN" sz="1500" b="1" dirty="0"/>
            </a:br>
            <a:r>
              <a:rPr lang="en-US" altLang="zh-CN" sz="1500" b="1" dirty="0"/>
              <a:t>The Cf-252–based ratio method provides </a:t>
            </a:r>
            <a:r>
              <a:rPr lang="en-US" altLang="zh-CN" sz="1500" b="1" dirty="0">
                <a:solidFill>
                  <a:schemeClr val="accent1">
                    <a:lumMod val="75000"/>
                  </a:schemeClr>
                </a:solidFill>
              </a:rPr>
              <a:t>more accurate yield reconstruction</a:t>
            </a:r>
            <a:r>
              <a:rPr lang="en-US" altLang="zh-CN" sz="1500" b="1" dirty="0"/>
              <a:t> for many specific isotopes (in particular those well populated in Cf-252(sf)), and can serve as an </a:t>
            </a:r>
            <a:r>
              <a:rPr lang="en-US" altLang="zh-CN" sz="1500" b="1" dirty="0">
                <a:solidFill>
                  <a:schemeClr val="accent1">
                    <a:lumMod val="75000"/>
                  </a:schemeClr>
                </a:solidFill>
              </a:rPr>
              <a:t>alternative or complement </a:t>
            </a:r>
            <a:r>
              <a:rPr lang="en-US" altLang="zh-CN" sz="1500" b="1" dirty="0"/>
              <a:t>to the conventional spectroscopy approach.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1500" b="1" dirty="0">
                <a:solidFill>
                  <a:schemeClr val="accent1">
                    <a:lumMod val="75000"/>
                  </a:schemeClr>
                </a:solidFill>
              </a:rPr>
              <a:t>Limitations from incomplete coverage</a:t>
            </a:r>
            <a:br>
              <a:rPr lang="en-US" altLang="zh-CN" sz="15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CN" sz="1500" b="1" dirty="0"/>
              <a:t>Because the fission fragment distributions of Cf-252 (sf) and Th-232 (</a:t>
            </a:r>
            <a:r>
              <a:rPr lang="en-US" altLang="zh-CN" sz="1500" b="1" dirty="0" err="1"/>
              <a:t>n,f</a:t>
            </a:r>
            <a:r>
              <a:rPr lang="en-US" altLang="zh-CN" sz="1500" b="1" dirty="0"/>
              <a:t>) do not completely overlap, the yields of some fragments, especially those in the light-fragment region, are absent.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1500" b="1" dirty="0">
                <a:solidFill>
                  <a:schemeClr val="accent1">
                    <a:lumMod val="75000"/>
                  </a:schemeClr>
                </a:solidFill>
              </a:rPr>
              <a:t>Increasing potential with more data</a:t>
            </a:r>
            <a:br>
              <a:rPr lang="en-US" altLang="zh-CN" sz="15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CN" sz="1500" b="1" dirty="0"/>
              <a:t>As more experimental data and better evaluations become available, the </a:t>
            </a:r>
            <a:r>
              <a:rPr lang="en-US" altLang="zh-CN" sz="1500" b="1" dirty="0">
                <a:solidFill>
                  <a:schemeClr val="accent1">
                    <a:lumMod val="75000"/>
                  </a:schemeClr>
                </a:solidFill>
              </a:rPr>
              <a:t>applicability and reliability</a:t>
            </a:r>
            <a:r>
              <a:rPr lang="en-US" altLang="zh-CN" sz="1500" b="1" dirty="0"/>
              <a:t> of the ratio-based method will steadily improve, giving it </a:t>
            </a:r>
            <a:r>
              <a:rPr lang="en-US" altLang="zh-CN" sz="1500" b="1" dirty="0">
                <a:solidFill>
                  <a:schemeClr val="accent1">
                    <a:lumMod val="75000"/>
                  </a:schemeClr>
                </a:solidFill>
              </a:rPr>
              <a:t>strong prospects for future use</a:t>
            </a:r>
            <a:r>
              <a:rPr lang="en-US" altLang="zh-CN" sz="1500" b="1" dirty="0"/>
              <a:t> in fission-yield studies.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1500" b="1" dirty="0">
                <a:solidFill>
                  <a:schemeClr val="accent1">
                    <a:lumMod val="75000"/>
                  </a:schemeClr>
                </a:solidFill>
              </a:rPr>
              <a:t>Hybrid strategies in the presence of missing data</a:t>
            </a:r>
            <a:br>
              <a:rPr lang="en-US" altLang="zh-CN" sz="15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CN" sz="1500" b="1" dirty="0"/>
              <a:t>Conventional spectroscopy (e.g., even–even fragments or global fits) can be used to supplement missing nuclides, leading to a more complete set of fragment yields.</a:t>
            </a:r>
          </a:p>
        </p:txBody>
      </p:sp>
      <p:sp>
        <p:nvSpPr>
          <p:cNvPr id="292" name="矩形: 圆角 58"/>
          <p:cNvSpPr/>
          <p:nvPr>
            <p:custDataLst>
              <p:tags r:id="rId1"/>
            </p:custDataLst>
          </p:nvPr>
        </p:nvSpPr>
        <p:spPr>
          <a:xfrm>
            <a:off x="6250483" y="1013460"/>
            <a:ext cx="4083507" cy="338455"/>
          </a:xfrm>
          <a:prstGeom prst="roundRect">
            <a:avLst>
              <a:gd name="adj" fmla="val 18761"/>
            </a:avLst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lvl="0" algn="ctr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sz="1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Methodological conclusions</a:t>
            </a:r>
            <a:endParaRPr lang="en-US" altLang="zh-CN" sz="1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4783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6485-1F8C-49AD-A5D5-E767E4406627}" type="datetime1">
              <a:rPr lang="fr-FR" smtClean="0"/>
              <a:t>12/03/2026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23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289810" y="149225"/>
            <a:ext cx="6898005" cy="4318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 algn="l">
              <a:buClrTx/>
              <a:buSzTx/>
              <a:buFontTx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Yield Results – Global fit of fragment-pair distributions</a:t>
            </a:r>
          </a:p>
        </p:txBody>
      </p:sp>
      <p:sp>
        <p:nvSpPr>
          <p:cNvPr id="7" name="1"/>
          <p:cNvSpPr/>
          <p:nvPr>
            <p:custDataLst>
              <p:tags r:id="rId1"/>
            </p:custDataLst>
          </p:nvPr>
        </p:nvSpPr>
        <p:spPr>
          <a:xfrm rot="16200000" flipH="1" flipV="1">
            <a:off x="3151505" y="1982470"/>
            <a:ext cx="1938020" cy="202565"/>
          </a:xfrm>
          <a:custGeom>
            <a:avLst/>
            <a:gdLst>
              <a:gd name="connsiteX0" fmla="*/ 0 w 3748"/>
              <a:gd name="connsiteY0" fmla="*/ 319 h 319"/>
              <a:gd name="connsiteX1" fmla="*/ 395 w 3748"/>
              <a:gd name="connsiteY1" fmla="*/ 319 h 319"/>
              <a:gd name="connsiteX2" fmla="*/ 454 w 3748"/>
              <a:gd name="connsiteY2" fmla="*/ 0 h 319"/>
              <a:gd name="connsiteX3" fmla="*/ 551 w 3748"/>
              <a:gd name="connsiteY3" fmla="*/ 319 h 319"/>
              <a:gd name="connsiteX4" fmla="*/ 3748 w 3748"/>
              <a:gd name="connsiteY4" fmla="*/ 319 h 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8" h="319">
                <a:moveTo>
                  <a:pt x="0" y="319"/>
                </a:moveTo>
                <a:lnTo>
                  <a:pt x="395" y="319"/>
                </a:lnTo>
                <a:lnTo>
                  <a:pt x="454" y="0"/>
                </a:lnTo>
                <a:lnTo>
                  <a:pt x="551" y="319"/>
                </a:lnTo>
                <a:lnTo>
                  <a:pt x="3748" y="319"/>
                </a:lnTo>
              </a:path>
            </a:pathLst>
          </a:custGeom>
          <a:noFill/>
          <a:ln w="19050" cap="rnd">
            <a:solidFill>
              <a:schemeClr val="accent1">
                <a:lumMod val="7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-1"/>
          <p:cNvSpPr txBox="1"/>
          <p:nvPr>
            <p:custDataLst>
              <p:tags r:id="rId2"/>
            </p:custDataLst>
          </p:nvPr>
        </p:nvSpPr>
        <p:spPr>
          <a:xfrm>
            <a:off x="4378008" y="1174750"/>
            <a:ext cx="4039870" cy="374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</a:rPr>
              <a:t>Peak positions of individual fragments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Body-1"/>
              <p:cNvSpPr/>
              <p:nvPr>
                <p:custDataLst>
                  <p:tags r:id="rId3"/>
                </p:custDataLst>
              </p:nvPr>
            </p:nvSpPr>
            <p:spPr>
              <a:xfrm>
                <a:off x="4232910" y="1432560"/>
                <a:ext cx="6035675" cy="1463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lvl="0" indent="-285750" defTabSz="913765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better </a:t>
                </a:r>
                <a:r>
                  <a:rPr lang="en-US" altLang="zh-CN" sz="12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visualise</a:t>
                </a:r>
                <a:r>
                  <a:rPr lang="en-US" altLang="zh-CN" sz="1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the evolution of the fragment peak positions, we introduce a simple reference baseline:</a:t>
                </a:r>
              </a:p>
              <a:p>
                <a:pPr marL="285750" lvl="0" indent="-285750" defTabSz="913765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𝒓𝒆𝒇</m:t>
                        </m:r>
                      </m:sub>
                    </m:sSub>
                    <m:r>
                      <a:rPr lang="en-US" altLang="zh-CN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𝒁</m:t>
                    </m:r>
                    <m:r>
                      <a:rPr lang="en-US" altLang="zh-CN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𝟏𝟒𝟑</m:t>
                    </m:r>
                    <m:r>
                      <a:rPr lang="en-US" altLang="zh-CN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altLang="zh-CN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1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𝒁</m:t>
                            </m:r>
                          </m:num>
                          <m:den>
                            <m:r>
                              <a:rPr lang="en-US" altLang="zh-CN" sz="1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𝟗𝟎</m:t>
                            </m:r>
                          </m:den>
                        </m:f>
                      </m:e>
                    </m:d>
                  </m:oMath>
                </a14:m>
                <a:endParaRPr lang="en-US" altLang="zh-CN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lvl="0" indent="-285750" defTabSz="913765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Due to the different fragment distributions in Cf-252(sf) and Th-232(</a:t>
                </a:r>
                <a:r>
                  <a:rPr lang="en-US" altLang="zh-CN" sz="12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n,f</a:t>
                </a:r>
                <a:r>
                  <a:rPr lang="en-US" altLang="zh-CN" sz="1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), the ratio-based method provides peak-position information only for a limited subset of fragments.</a:t>
                </a:r>
                <a:endPara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Body-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4232910" y="1432560"/>
                <a:ext cx="6035675" cy="1463040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-1"/>
          <p:cNvSpPr txBox="1"/>
          <p:nvPr>
            <p:custDataLst>
              <p:tags r:id="rId4"/>
            </p:custDataLst>
          </p:nvPr>
        </p:nvSpPr>
        <p:spPr>
          <a:xfrm>
            <a:off x="1144905" y="3597275"/>
            <a:ext cx="4570095" cy="412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r">
              <a:buClrTx/>
              <a:buSzTx/>
              <a:buFontTx/>
            </a:pP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Sum of peak positions for fragment pairs</a:t>
            </a:r>
          </a:p>
        </p:txBody>
      </p:sp>
      <p:sp>
        <p:nvSpPr>
          <p:cNvPr id="22" name="Body-1"/>
          <p:cNvSpPr/>
          <p:nvPr>
            <p:custDataLst>
              <p:tags r:id="rId5"/>
            </p:custDataLst>
          </p:nvPr>
        </p:nvSpPr>
        <p:spPr>
          <a:xfrm>
            <a:off x="417830" y="3872865"/>
            <a:ext cx="5464810" cy="1066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108000" tIns="108000" rIns="108000" bIns="10800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 defTabSz="91376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 second plot shows the sum of the peak positions for each fragment pair, which approximates the reconstructed total mass of the fission system.</a:t>
            </a:r>
          </a:p>
          <a:p>
            <a:pPr marL="285750" lvl="0" indent="-285750" algn="l" defTabSz="91376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Again, because of the restricted overlap between Cf-252 and Th-232 fragment yields, the ratio-based method can only provide complete peak-position information for two fragment pairs over the full range.</a:t>
            </a: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481013" y="3328035"/>
            <a:ext cx="9810750" cy="0"/>
          </a:xfrm>
          <a:prstGeom prst="line">
            <a:avLst/>
          </a:prstGeom>
          <a:ln w="12700" cmpd="sng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4723" y="3551555"/>
            <a:ext cx="3972015" cy="198600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54000" sx="101000" sy="101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485" y="1156970"/>
            <a:ext cx="3006090" cy="190119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540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" name="1"/>
          <p:cNvSpPr/>
          <p:nvPr>
            <p:custDataLst>
              <p:tags r:id="rId6"/>
            </p:custDataLst>
          </p:nvPr>
        </p:nvSpPr>
        <p:spPr>
          <a:xfrm rot="5400000" flipV="1">
            <a:off x="4986020" y="4442460"/>
            <a:ext cx="2012950" cy="202565"/>
          </a:xfrm>
          <a:custGeom>
            <a:avLst/>
            <a:gdLst>
              <a:gd name="connsiteX0" fmla="*/ 0 w 3748"/>
              <a:gd name="connsiteY0" fmla="*/ 319 h 319"/>
              <a:gd name="connsiteX1" fmla="*/ 395 w 3748"/>
              <a:gd name="connsiteY1" fmla="*/ 319 h 319"/>
              <a:gd name="connsiteX2" fmla="*/ 454 w 3748"/>
              <a:gd name="connsiteY2" fmla="*/ 0 h 319"/>
              <a:gd name="connsiteX3" fmla="*/ 551 w 3748"/>
              <a:gd name="connsiteY3" fmla="*/ 319 h 319"/>
              <a:gd name="connsiteX4" fmla="*/ 3748 w 3748"/>
              <a:gd name="connsiteY4" fmla="*/ 319 h 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8" h="319">
                <a:moveTo>
                  <a:pt x="0" y="319"/>
                </a:moveTo>
                <a:lnTo>
                  <a:pt x="395" y="319"/>
                </a:lnTo>
                <a:lnTo>
                  <a:pt x="454" y="0"/>
                </a:lnTo>
                <a:lnTo>
                  <a:pt x="551" y="319"/>
                </a:lnTo>
                <a:lnTo>
                  <a:pt x="3748" y="319"/>
                </a:lnTo>
              </a:path>
            </a:pathLst>
          </a:custGeom>
          <a:noFill/>
          <a:ln w="19050" cap="rnd">
            <a:solidFill>
              <a:schemeClr val="accent1">
                <a:lumMod val="7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38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93B38-4FF5-4BD1-8DE8-440B2AA5D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8F20F18-601D-7700-5D15-E7B4F3113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6485-1F8C-49AD-A5D5-E767E4406627}" type="datetime1">
              <a:rPr lang="fr-FR" smtClean="0"/>
              <a:t>12/03/2026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975F659-2A0A-CD36-2D43-3F400769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3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41934B0F-D5BA-A627-7476-49D28489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lvl="0" algn="l">
              <a:buClrTx/>
              <a:buSzTx/>
              <a:buFontTx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Motivation for Studying Th-232 Fission Yields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119DEBC-2C57-3583-90DE-0ABD6D632A0D}"/>
              </a:ext>
            </a:extLst>
          </p:cNvPr>
          <p:cNvSpPr txBox="1"/>
          <p:nvPr/>
        </p:nvSpPr>
        <p:spPr>
          <a:xfrm>
            <a:off x="2002011" y="869504"/>
            <a:ext cx="8626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en-US" altLang="zh-CN" sz="1800" b="1" u="sng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Upcoming experiment: Th-232(</a:t>
            </a:r>
            <a:r>
              <a:rPr lang="en-US" altLang="zh-CN" sz="1800" b="1" u="sng" dirty="0" err="1">
                <a:solidFill>
                  <a:schemeClr val="accent1">
                    <a:lumMod val="75000"/>
                  </a:schemeClr>
                </a:solidFill>
                <a:sym typeface="+mn-ea"/>
              </a:rPr>
              <a:t>n,f</a:t>
            </a:r>
            <a:r>
              <a:rPr lang="en-US" altLang="zh-CN" sz="1800" b="1" u="sng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) at NFS (5–40 MeV, planned at July)</a:t>
            </a:r>
            <a:endParaRPr lang="fr-FR" altLang="zh-CN" sz="1800" b="1" u="sng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A0F9D2BE-7986-68BE-2FD0-8935D7D88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712" y="3825810"/>
            <a:ext cx="9763125" cy="174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lang="en-US" altLang="zh-CN" sz="1400" b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he ALTO ~2 MeV Th-232(</a:t>
            </a:r>
            <a:r>
              <a:rPr kumimoji="0" lang="en-US" altLang="zh-CN" sz="14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n,f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) data</a:t>
            </a:r>
            <a:r>
              <a:rPr kumimoji="0" lang="fr-FR" altLang="zh-CN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  </a:t>
            </a:r>
          </a:p>
          <a:p>
            <a:pPr marL="787400" marR="0" lvl="1" indent="-285750" algn="l" defTabSz="914400" rtl="0" eaLnBrk="0" fontAlgn="base" latinLnBrk="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400" b="1" dirty="0"/>
              <a:t>M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easured Th-232(</a:t>
            </a:r>
            <a:r>
              <a:rPr kumimoji="0" lang="en-US" altLang="zh-CN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n,f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 isotopic yields with 2 MeV neutrons from LICORNE coupled to thorium</a:t>
            </a:r>
          </a:p>
          <a:p>
            <a:pPr marL="787400" marR="0" lvl="1" indent="-285750" algn="l" defTabSz="914400" rtl="0" eaLnBrk="0" fontAlgn="base" latinLnBrk="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Acts as a 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rgbClr val="2E75B6"/>
                </a:solidFill>
                <a:effectLst/>
              </a:rPr>
              <a:t>preparatory work 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for the NFS campaign</a:t>
            </a:r>
          </a:p>
          <a:p>
            <a:pPr marL="787400" marR="0" lvl="1" indent="-285750" algn="l" defTabSz="914400" rtl="0" eaLnBrk="0" fontAlgn="base" latinLnBrk="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Study Th-232 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rgbClr val="2E75B6"/>
                </a:solidFill>
                <a:effectLst/>
              </a:rPr>
              <a:t>background characteristics</a:t>
            </a:r>
            <a:endParaRPr kumimoji="0" lang="en-US" altLang="zh-CN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787400" marR="0" lvl="1" indent="-285750" algn="l" defTabSz="914400" rtl="0" eaLnBrk="0" fontAlgn="base" latinLnBrk="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Analysis of 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rgbClr val="2E75B6"/>
                </a:solidFill>
                <a:effectLst/>
              </a:rPr>
              <a:t>isomer contributions and decay components</a:t>
            </a:r>
            <a:endParaRPr kumimoji="0" lang="en-US" altLang="zh-CN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787400" marR="0" lvl="1" indent="-285750" algn="l" defTabSz="914400" rtl="0" eaLnBrk="0" fontAlgn="base" latinLnBrk="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rgbClr val="2E75B6"/>
                </a:solidFill>
              </a:rPr>
              <a:t>D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rgbClr val="2E75B6"/>
                </a:solidFill>
                <a:effectLst/>
              </a:rPr>
              <a:t>evelop and validate the analysis method 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needed for the high-energy NFS data.</a:t>
            </a:r>
          </a:p>
        </p:txBody>
      </p:sp>
      <p:sp>
        <p:nvSpPr>
          <p:cNvPr id="48" name="形状12320">
            <a:extLst>
              <a:ext uri="{FF2B5EF4-FFF2-40B4-BE49-F238E27FC236}">
                <a16:creationId xmlns:a16="http://schemas.microsoft.com/office/drawing/2014/main" id="{395E155C-CDA4-3E06-CEB4-9AF5537F6D36}"/>
              </a:ext>
            </a:extLst>
          </p:cNvPr>
          <p:cNvSpPr/>
          <p:nvPr/>
        </p:nvSpPr>
        <p:spPr>
          <a:xfrm>
            <a:off x="489843" y="1381468"/>
            <a:ext cx="10001250" cy="2440364"/>
          </a:xfrm>
          <a:prstGeom prst="roundRect">
            <a:avLst>
              <a:gd name="adj" fmla="val 895"/>
            </a:avLst>
          </a:prstGeom>
          <a:solidFill>
            <a:schemeClr val="accent1">
              <a:lumMod val="20000"/>
              <a:lumOff val="80000"/>
              <a:alpha val="15079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ea typeface="阿里巴巴普惠体 3 65 Medium" panose="00020600040101010101" pitchFamily="18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72892386-D0EF-0116-7060-33065B464B16}"/>
              </a:ext>
            </a:extLst>
          </p:cNvPr>
          <p:cNvSpPr txBox="1"/>
          <p:nvPr/>
        </p:nvSpPr>
        <p:spPr>
          <a:xfrm>
            <a:off x="768265" y="1511007"/>
            <a:ext cx="6130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</a:rPr>
              <a:t>Applied Motivation</a:t>
            </a:r>
          </a:p>
        </p:txBody>
      </p: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1BF41A7F-26EE-5F58-BB00-4A598EE5DD05}"/>
              </a:ext>
            </a:extLst>
          </p:cNvPr>
          <p:cNvCxnSpPr>
            <a:cxnSpLocks/>
          </p:cNvCxnSpPr>
          <p:nvPr/>
        </p:nvCxnSpPr>
        <p:spPr>
          <a:xfrm>
            <a:off x="799846" y="1808187"/>
            <a:ext cx="3506420" cy="1059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>
            <a:extLst>
              <a:ext uri="{FF2B5EF4-FFF2-40B4-BE49-F238E27FC236}">
                <a16:creationId xmlns:a16="http://schemas.microsoft.com/office/drawing/2014/main" id="{2BAF94CA-C294-166E-0A9F-0C1128E9B76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99847" y="1892007"/>
            <a:ext cx="3866460" cy="1878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91376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zh-CN" sz="1400" b="1" dirty="0"/>
              <a:t>Fill the data gap (5–40 MeV, yields &amp; spins)</a:t>
            </a:r>
          </a:p>
          <a:p>
            <a:pPr marL="285750" lvl="0" indent="-285750" defTabSz="91376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zh-CN" sz="1400" b="1" dirty="0"/>
              <a:t>Measure En-dependence of fission observables</a:t>
            </a:r>
          </a:p>
          <a:p>
            <a:pPr marL="285750" lvl="0" indent="-285750" defTabSz="91376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zh-CN" sz="1400" b="1" baseline="30000" dirty="0"/>
              <a:t>232</a:t>
            </a:r>
            <a:r>
              <a:rPr lang="en-US" altLang="zh-CN" sz="1400" b="1" dirty="0"/>
              <a:t>Th is key thorium cycle nucleus, but since it is a fertile nucleus isotopic yield data are lacking</a:t>
            </a:r>
            <a:endParaRPr lang="en-GB" altLang="zh-CN" sz="1400" b="1" dirty="0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85178DD3-66F5-D0FE-F192-BC63973D4593}"/>
              </a:ext>
            </a:extLst>
          </p:cNvPr>
          <p:cNvSpPr txBox="1"/>
          <p:nvPr/>
        </p:nvSpPr>
        <p:spPr>
          <a:xfrm>
            <a:off x="5746427" y="1511007"/>
            <a:ext cx="2603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</a:rPr>
              <a:t>Fundamental Motivation </a:t>
            </a:r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1E613ED4-95EF-4F23-73DF-71014F11F1D0}"/>
              </a:ext>
            </a:extLst>
          </p:cNvPr>
          <p:cNvCxnSpPr>
            <a:cxnSpLocks/>
          </p:cNvCxnSpPr>
          <p:nvPr/>
        </p:nvCxnSpPr>
        <p:spPr>
          <a:xfrm>
            <a:off x="5794052" y="1808187"/>
            <a:ext cx="420084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526F8957-07BA-1219-6FD4-3ABD2ABA9784}"/>
              </a:ext>
            </a:extLst>
          </p:cNvPr>
          <p:cNvCxnSpPr>
            <a:cxnSpLocks/>
          </p:cNvCxnSpPr>
          <p:nvPr/>
        </p:nvCxnSpPr>
        <p:spPr>
          <a:xfrm>
            <a:off x="5314379" y="1511007"/>
            <a:ext cx="0" cy="2259271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0" name="文本框 59">
            <a:extLst>
              <a:ext uri="{FF2B5EF4-FFF2-40B4-BE49-F238E27FC236}">
                <a16:creationId xmlns:a16="http://schemas.microsoft.com/office/drawing/2014/main" id="{D6ACF745-5FDB-AD26-6A82-69C637DE690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746426" y="1859190"/>
            <a:ext cx="4404935" cy="110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91376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400" b="1" dirty="0">
                <a:sym typeface="+mn-ea"/>
              </a:rPr>
              <a:t>Look at the energy dependence of isotopic yields</a:t>
            </a:r>
          </a:p>
          <a:p>
            <a:pPr marL="285750" lvl="0" indent="-285750" defTabSz="91376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400" b="1" dirty="0">
                <a:sym typeface="+mn-ea"/>
              </a:rPr>
              <a:t>Probe of the energy sorting mechanism, and also evolution of angular momentum effects</a:t>
            </a:r>
          </a:p>
        </p:txBody>
      </p:sp>
    </p:spTree>
    <p:extLst>
      <p:ext uri="{BB962C8B-B14F-4D97-AF65-F5344CB8AC3E}">
        <p14:creationId xmlns:p14="http://schemas.microsoft.com/office/powerpoint/2010/main" val="2186821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6485-1F8C-49AD-A5D5-E767E4406627}" type="datetime1">
              <a:rPr lang="fr-FR" smtClean="0"/>
              <a:t>12/03/2026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4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290043" y="149425"/>
            <a:ext cx="6624735" cy="43204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 algn="l">
              <a:buClrTx/>
              <a:buSzTx/>
              <a:buFontTx/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Advantages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&amp; Challenges for γ-ray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Spectroscopy</a:t>
            </a:r>
            <a:endParaRPr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421640" y="1339574"/>
            <a:ext cx="9789283" cy="10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Advantages</a:t>
            </a:r>
            <a:endParaRPr kumimoji="0" lang="fr-FR" altLang="zh-CN" sz="1400" b="1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787400" marR="0" lvl="1" indent="-28575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rPr>
              <a:t>Access to mass and charge yields in direct kinematics</a:t>
            </a:r>
          </a:p>
          <a:p>
            <a:pPr marL="787400" marR="0" lvl="1" indent="-28575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1100" b="1" dirty="0">
                <a:solidFill>
                  <a:prstClr val="black"/>
                </a:solidFill>
                <a:ea typeface="宋体" panose="02010600030101010101" pitchFamily="2" charset="-122"/>
              </a:rPr>
              <a:t>γ–γ (and γ–γ–γ) coincidences provide strong selectivity to isolate specific fragments from the global fission background</a:t>
            </a:r>
          </a:p>
          <a:p>
            <a:pPr marL="787400" marR="0" lvl="1" indent="-28575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fr-FR" altLang="zh-CN" sz="1100" b="1" dirty="0" err="1">
                <a:solidFill>
                  <a:prstClr val="black"/>
                </a:solidFill>
                <a:ea typeface="宋体" panose="02010600030101010101" pitchFamily="2" charset="-122"/>
              </a:rPr>
              <a:t>HPGe</a:t>
            </a:r>
            <a:r>
              <a:rPr lang="fr-FR" altLang="zh-CN" sz="1100" b="1" dirty="0">
                <a:solidFill>
                  <a:prstClr val="black"/>
                </a:solidFill>
                <a:ea typeface="宋体" panose="02010600030101010101" pitchFamily="2" charset="-122"/>
              </a:rPr>
              <a:t> high </a:t>
            </a:r>
            <a:r>
              <a:rPr lang="fr-FR" altLang="zh-CN" sz="1100" b="1" dirty="0" err="1">
                <a:solidFill>
                  <a:prstClr val="black"/>
                </a:solidFill>
                <a:ea typeface="宋体" panose="02010600030101010101" pitchFamily="2" charset="-122"/>
              </a:rPr>
              <a:t>intrinsic</a:t>
            </a:r>
            <a:r>
              <a:rPr lang="fr-FR" altLang="zh-CN" sz="1100" b="1" dirty="0">
                <a:solidFill>
                  <a:prstClr val="black"/>
                </a:solidFill>
                <a:ea typeface="宋体" panose="02010600030101010101" pitchFamily="2" charset="-122"/>
              </a:rPr>
              <a:t> </a:t>
            </a:r>
            <a:r>
              <a:rPr lang="fr-FR" altLang="zh-CN" sz="1100" b="1" dirty="0" err="1">
                <a:solidFill>
                  <a:prstClr val="black"/>
                </a:solidFill>
                <a:ea typeface="宋体" panose="02010600030101010101" pitchFamily="2" charset="-122"/>
              </a:rPr>
              <a:t>energy</a:t>
            </a:r>
            <a:r>
              <a:rPr lang="fr-FR" altLang="zh-CN" sz="1100" b="1" dirty="0">
                <a:solidFill>
                  <a:prstClr val="black"/>
                </a:solidFill>
                <a:ea typeface="宋体" panose="02010600030101010101" pitchFamily="2" charset="-122"/>
              </a:rPr>
              <a:t> </a:t>
            </a:r>
            <a:r>
              <a:rPr lang="fr-FR" altLang="zh-CN" sz="1100" b="1" dirty="0" err="1">
                <a:solidFill>
                  <a:prstClr val="black"/>
                </a:solidFill>
                <a:ea typeface="宋体" panose="02010600030101010101" pitchFamily="2" charset="-122"/>
              </a:rPr>
              <a:t>resolution</a:t>
            </a:r>
            <a:endParaRPr lang="fr-FR" altLang="zh-CN" sz="1100" b="1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1640" y="2381672"/>
            <a:ext cx="9904095" cy="1229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914400" eaLnBrk="0" hangingPunct="0">
              <a:lnSpc>
                <a:spcPct val="130000"/>
              </a:lnSpc>
              <a:buFont typeface="Wingdings" panose="05000000000000000000" charset="0"/>
              <a:buChar char="Ø"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Challenges</a:t>
            </a:r>
          </a:p>
          <a:p>
            <a:pPr marL="787400" marR="0" lvl="1" indent="-28575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1100" b="1" dirty="0">
                <a:solidFill>
                  <a:srgbClr val="C00000"/>
                </a:solidFill>
                <a:ea typeface="宋体" panose="02010600030101010101" pitchFamily="2" charset="-122"/>
              </a:rPr>
              <a:t>I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宋体" panose="02010600030101010101" pitchFamily="2" charset="-122"/>
              </a:rPr>
              <a:t>t is confined to even-even fragments. Odd-even and odd–odd nuclei have fragmented, complex decay paths and poorer statistics</a:t>
            </a:r>
          </a:p>
          <a:p>
            <a:pPr marL="787400" marR="0" lvl="1" indent="-28575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rPr>
              <a:t>Need to account for all intensity feeding the ground state, which is sometimes difficult</a:t>
            </a:r>
          </a:p>
          <a:p>
            <a:pPr marL="787400" marR="0" lvl="1" indent="-28575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rPr>
              <a:t>Coincidence spectroscopy requires at least two known γ rays</a:t>
            </a:r>
            <a:endParaRPr lang="en-US" altLang="zh-CN" sz="1100" b="1" dirty="0">
              <a:solidFill>
                <a:prstClr val="black"/>
              </a:solidFill>
              <a:ea typeface="宋体" panose="02010600030101010101" pitchFamily="2" charset="-122"/>
            </a:endParaRPr>
          </a:p>
          <a:p>
            <a:pPr marL="787400" marR="0" lvl="1" indent="-28575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1100" b="1" dirty="0">
                <a:solidFill>
                  <a:prstClr val="black"/>
                </a:solidFill>
                <a:ea typeface="宋体" panose="02010600030101010101" pitchFamily="2" charset="-122"/>
              </a:rPr>
              <a:t>P</a:t>
            </a:r>
            <a:r>
              <a:rPr kumimoji="0" lang="en-US" altLang="zh-CN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rPr>
              <a:t>recision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rPr>
              <a:t> is limited since we miss direct feeding of 0+ and 2+ states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DA0E148-8A8D-B43A-F9C3-FB59DB606E5B}"/>
              </a:ext>
            </a:extLst>
          </p:cNvPr>
          <p:cNvSpPr txBox="1"/>
          <p:nvPr/>
        </p:nvSpPr>
        <p:spPr>
          <a:xfrm>
            <a:off x="421639" y="3677816"/>
            <a:ext cx="9904095" cy="1449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914400" eaLnBrk="0" hangingPunct="0">
              <a:lnSpc>
                <a:spcPct val="130000"/>
              </a:lnSpc>
              <a:buFont typeface="Wingdings" panose="05000000000000000000" charset="0"/>
              <a:buChar char="Ø"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New analysis method: Ratio based yield</a:t>
            </a:r>
          </a:p>
          <a:p>
            <a:pPr marL="787400" marR="0" lvl="1" indent="-28575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1100" b="1" dirty="0">
                <a:solidFill>
                  <a:srgbClr val="C00000"/>
                </a:solidFill>
                <a:ea typeface="宋体" panose="02010600030101010101" pitchFamily="2" charset="-122"/>
              </a:rPr>
              <a:t>A new fission fragment yield reconstruction method is proposed for the first time. </a:t>
            </a:r>
          </a:p>
          <a:p>
            <a:pPr marL="787400" marR="0" lvl="1" indent="-28575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1100" b="1" dirty="0">
                <a:ea typeface="宋体" panose="02010600030101010101" pitchFamily="2" charset="-122"/>
              </a:rPr>
              <a:t>Based on the well characterized Cf-252 (sf) yield data and the gamma transitions, we build up a coefficient between real yield and selected transitions. </a:t>
            </a:r>
          </a:p>
          <a:p>
            <a:pPr marL="787400" marR="0" lvl="1" indent="-28575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宋体" panose="02010600030101010101" pitchFamily="2" charset="-122"/>
              </a:rPr>
              <a:t>This ratio is used </a:t>
            </a:r>
            <a:r>
              <a:rPr lang="en-US" altLang="zh-CN" sz="1100" b="1" dirty="0">
                <a:ea typeface="宋体" panose="02010600030101010101" pitchFamily="2" charset="-122"/>
              </a:rPr>
              <a:t>to reconstruct the Th-232 (</a:t>
            </a:r>
            <a:r>
              <a:rPr lang="en-US" altLang="zh-CN" sz="1100" b="1" dirty="0" err="1">
                <a:ea typeface="宋体" panose="02010600030101010101" pitchFamily="2" charset="-122"/>
              </a:rPr>
              <a:t>n,f</a:t>
            </a:r>
            <a:r>
              <a:rPr lang="en-US" altLang="zh-CN" sz="1100" b="1" dirty="0">
                <a:ea typeface="宋体" panose="02010600030101010101" pitchFamily="2" charset="-122"/>
              </a:rPr>
              <a:t>) fission fragment yield.</a:t>
            </a:r>
          </a:p>
          <a:p>
            <a:pPr marL="787400" marR="0" lvl="1" indent="-28575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宋体" panose="02010600030101010101" pitchFamily="2" charset="-122"/>
              </a:rPr>
              <a:t>Key assumption:  spin distribution of a given fragment doesn’t change significantly with the fissioning system.</a:t>
            </a:r>
            <a:endParaRPr kumimoji="0" lang="en-US" altLang="zh-CN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矩形: 圆角 27"/>
          <p:cNvSpPr/>
          <p:nvPr/>
        </p:nvSpPr>
        <p:spPr>
          <a:xfrm rot="10800000">
            <a:off x="4934585" y="1056005"/>
            <a:ext cx="5495925" cy="1345565"/>
          </a:xfrm>
          <a:prstGeom prst="roundRect">
            <a:avLst>
              <a:gd name="adj" fmla="val 0"/>
            </a:avLst>
          </a:prstGeom>
          <a:noFill/>
          <a:ln w="1270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0800000" scaled="1"/>
            </a:gradFill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9" name="形状12346"/>
          <p:cNvSpPr/>
          <p:nvPr/>
        </p:nvSpPr>
        <p:spPr>
          <a:xfrm>
            <a:off x="376555" y="2896235"/>
            <a:ext cx="10053320" cy="1334135"/>
          </a:xfrm>
          <a:prstGeom prst="roundRect">
            <a:avLst>
              <a:gd name="adj" fmla="val 2511"/>
            </a:avLst>
          </a:prstGeom>
          <a:solidFill>
            <a:schemeClr val="accent1">
              <a:lumMod val="20000"/>
              <a:lumOff val="80000"/>
              <a:alpha val="15079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dirty="0">
              <a:latin typeface="Arial" panose="020B0604020202020204" pitchFamily="34" charset="0"/>
              <a:ea typeface="阿里巴巴普惠体 3 65 Medium" panose="00020600040101010101" pitchFamily="18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6485-1F8C-49AD-A5D5-E767E4406627}" type="datetime1">
              <a:rPr lang="fr-FR" smtClean="0"/>
              <a:t>12/03/2026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5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290043" y="149425"/>
            <a:ext cx="6624735" cy="4320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l">
              <a:buClrTx/>
              <a:buSzTx/>
              <a:buFontTx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Experimental Design &amp; Setup</a:t>
            </a: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61865" y="876300"/>
            <a:ext cx="3305175" cy="1861185"/>
          </a:xfrm>
          <a:prstGeom prst="rect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>
            <a:outerShdw blurRad="2540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7" name="ZoneTexte 3"/>
          <p:cNvSpPr txBox="1"/>
          <p:nvPr/>
        </p:nvSpPr>
        <p:spPr>
          <a:xfrm>
            <a:off x="8166100" y="1373505"/>
            <a:ext cx="2178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</a:rPr>
              <a:t>LICORNE/</a:t>
            </a:r>
            <a:r>
              <a:rPr lang="el-GR" b="1" dirty="0">
                <a:solidFill>
                  <a:prstClr val="black"/>
                </a:solidFill>
              </a:rPr>
              <a:t>ν</a:t>
            </a:r>
            <a:r>
              <a:rPr lang="fr-FR" b="1" dirty="0">
                <a:solidFill>
                  <a:prstClr val="black"/>
                </a:solidFill>
              </a:rPr>
              <a:t>-</a:t>
            </a:r>
            <a:r>
              <a:rPr lang="fr-FR" b="1" dirty="0" err="1">
                <a:solidFill>
                  <a:prstClr val="black"/>
                </a:solidFill>
              </a:rPr>
              <a:t>ball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coupling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principle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28" name="ZoneTexte 4"/>
          <p:cNvSpPr txBox="1"/>
          <p:nvPr/>
        </p:nvSpPr>
        <p:spPr>
          <a:xfrm>
            <a:off x="706038" y="2944495"/>
            <a:ext cx="2833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 err="1">
                <a:solidFill>
                  <a:prstClr val="black"/>
                </a:solidFill>
              </a:rPr>
              <a:t>Primary</a:t>
            </a:r>
            <a:r>
              <a:rPr lang="fr-FR" sz="1800" b="1" dirty="0">
                <a:solidFill>
                  <a:prstClr val="black"/>
                </a:solidFill>
              </a:rPr>
              <a:t> </a:t>
            </a:r>
            <a:r>
              <a:rPr lang="fr-FR" sz="1800" b="1" dirty="0" err="1">
                <a:solidFill>
                  <a:prstClr val="black"/>
                </a:solidFill>
              </a:rPr>
              <a:t>beam</a:t>
            </a:r>
            <a:r>
              <a:rPr lang="en-US" altLang="fr-FR" sz="1800" b="1" dirty="0" err="1">
                <a:solidFill>
                  <a:prstClr val="black"/>
                </a:solidFill>
              </a:rPr>
              <a:t> </a:t>
            </a:r>
            <a:r>
              <a:rPr lang="fr-FR" sz="1800" b="1" dirty="0">
                <a:solidFill>
                  <a:prstClr val="black"/>
                </a:solidFill>
              </a:rPr>
              <a:t>2 x 10</a:t>
            </a:r>
            <a:r>
              <a:rPr lang="fr-FR" sz="1800" b="1" baseline="30000" dirty="0">
                <a:solidFill>
                  <a:prstClr val="black"/>
                </a:solidFill>
              </a:rPr>
              <a:t>11</a:t>
            </a:r>
            <a:r>
              <a:rPr lang="fr-FR" sz="1800" b="1" dirty="0">
                <a:solidFill>
                  <a:prstClr val="black"/>
                </a:solidFill>
              </a:rPr>
              <a:t> /s</a:t>
            </a:r>
          </a:p>
        </p:txBody>
      </p:sp>
      <p:sp>
        <p:nvSpPr>
          <p:cNvPr id="29" name="Flèche droite 5"/>
          <p:cNvSpPr/>
          <p:nvPr/>
        </p:nvSpPr>
        <p:spPr>
          <a:xfrm>
            <a:off x="802005" y="3349625"/>
            <a:ext cx="2390775" cy="492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fr-FR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 (16 MeV)</a:t>
            </a:r>
          </a:p>
        </p:txBody>
      </p:sp>
      <p:sp>
        <p:nvSpPr>
          <p:cNvPr id="30" name="Rectangle 6"/>
          <p:cNvSpPr/>
          <p:nvPr/>
        </p:nvSpPr>
        <p:spPr>
          <a:xfrm>
            <a:off x="3726286" y="3331486"/>
            <a:ext cx="472966" cy="50438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fr-FR" sz="1800" b="1" baseline="-25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Flèche droite 7"/>
          <p:cNvSpPr/>
          <p:nvPr/>
        </p:nvSpPr>
        <p:spPr>
          <a:xfrm>
            <a:off x="4780678" y="3325566"/>
            <a:ext cx="2486677" cy="51622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1.5 MeV neutrons</a:t>
            </a:r>
          </a:p>
        </p:txBody>
      </p:sp>
      <p:sp>
        <p:nvSpPr>
          <p:cNvPr id="33" name="ZoneTexte 13"/>
          <p:cNvSpPr txBox="1"/>
          <p:nvPr/>
        </p:nvSpPr>
        <p:spPr>
          <a:xfrm>
            <a:off x="4669155" y="2944495"/>
            <a:ext cx="322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err="1">
                <a:solidFill>
                  <a:prstClr val="black"/>
                </a:solidFill>
              </a:rPr>
              <a:t>Secondary</a:t>
            </a:r>
            <a:r>
              <a:rPr lang="fr-FR" sz="1800" b="1" dirty="0">
                <a:solidFill>
                  <a:prstClr val="black"/>
                </a:solidFill>
              </a:rPr>
              <a:t> </a:t>
            </a:r>
            <a:r>
              <a:rPr lang="fr-FR" sz="1800" b="1" dirty="0" err="1">
                <a:solidFill>
                  <a:prstClr val="black"/>
                </a:solidFill>
              </a:rPr>
              <a:t>beam</a:t>
            </a:r>
            <a:r>
              <a:rPr lang="en-US" altLang="fr-FR" sz="1800" b="1" dirty="0" err="1">
                <a:solidFill>
                  <a:prstClr val="black"/>
                </a:solidFill>
              </a:rPr>
              <a:t> </a:t>
            </a:r>
            <a:r>
              <a:rPr lang="fr-FR" sz="1800" b="1" dirty="0">
                <a:solidFill>
                  <a:prstClr val="black"/>
                </a:solidFill>
              </a:rPr>
              <a:t>2 x 10</a:t>
            </a:r>
            <a:r>
              <a:rPr lang="fr-FR" sz="1800" b="1" baseline="30000" dirty="0">
                <a:solidFill>
                  <a:prstClr val="black"/>
                </a:solidFill>
              </a:rPr>
              <a:t>7</a:t>
            </a:r>
            <a:r>
              <a:rPr lang="fr-FR" sz="1800" b="1" dirty="0">
                <a:solidFill>
                  <a:prstClr val="black"/>
                </a:solidFill>
              </a:rPr>
              <a:t> /s</a:t>
            </a:r>
          </a:p>
        </p:txBody>
      </p:sp>
      <p:sp>
        <p:nvSpPr>
          <p:cNvPr id="34" name="ZoneTexte 10"/>
          <p:cNvSpPr txBox="1"/>
          <p:nvPr/>
        </p:nvSpPr>
        <p:spPr>
          <a:xfrm>
            <a:off x="3172246" y="3878676"/>
            <a:ext cx="1770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prstClr val="black"/>
                </a:solidFill>
              </a:rPr>
              <a:t>3 x 10</a:t>
            </a:r>
            <a:r>
              <a:rPr lang="fr-FR" sz="1400" b="1" baseline="30000" dirty="0">
                <a:solidFill>
                  <a:prstClr val="black"/>
                </a:solidFill>
              </a:rPr>
              <a:t>20</a:t>
            </a:r>
            <a:r>
              <a:rPr lang="fr-FR" sz="1400" b="1" dirty="0">
                <a:solidFill>
                  <a:prstClr val="black"/>
                </a:solidFill>
              </a:rPr>
              <a:t> </a:t>
            </a:r>
            <a:r>
              <a:rPr lang="fr-FR" sz="1400" b="1" dirty="0" err="1">
                <a:solidFill>
                  <a:prstClr val="black"/>
                </a:solidFill>
              </a:rPr>
              <a:t>atoms</a:t>
            </a:r>
            <a:r>
              <a:rPr lang="fr-FR" sz="1400" b="1" dirty="0">
                <a:solidFill>
                  <a:prstClr val="black"/>
                </a:solidFill>
              </a:rPr>
              <a:t>/cm</a:t>
            </a:r>
            <a:r>
              <a:rPr lang="fr-FR" sz="1400" b="1" baseline="30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36" name="ZoneTexte 12"/>
          <p:cNvSpPr txBox="1"/>
          <p:nvPr/>
        </p:nvSpPr>
        <p:spPr>
          <a:xfrm>
            <a:off x="8117331" y="2935981"/>
            <a:ext cx="1128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fr-FR" sz="1800" b="1" dirty="0" err="1">
                <a:solidFill>
                  <a:prstClr val="black"/>
                </a:solidFill>
                <a:sym typeface="+mn-ea"/>
              </a:rPr>
              <a:t>Sample</a:t>
            </a:r>
          </a:p>
        </p:txBody>
      </p:sp>
      <p:sp>
        <p:nvSpPr>
          <p:cNvPr id="37" name="ZoneTexte 14"/>
          <p:cNvSpPr txBox="1"/>
          <p:nvPr/>
        </p:nvSpPr>
        <p:spPr>
          <a:xfrm>
            <a:off x="3552072" y="2944495"/>
            <a:ext cx="872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>
                <a:solidFill>
                  <a:prstClr val="black"/>
                </a:solidFill>
              </a:rPr>
              <a:t>Target</a:t>
            </a:r>
          </a:p>
        </p:txBody>
      </p:sp>
      <p:graphicFrame>
        <p:nvGraphicFramePr>
          <p:cNvPr id="40" name="Espace réservé du contenu 4"/>
          <p:cNvGraphicFramePr/>
          <p:nvPr>
            <p:custDataLst>
              <p:tags r:id="rId1"/>
            </p:custDataLst>
          </p:nvPr>
        </p:nvGraphicFramePr>
        <p:xfrm>
          <a:off x="376555" y="4448810"/>
          <a:ext cx="10053955" cy="982345"/>
        </p:xfrm>
        <a:graphic>
          <a:graphicData uri="http://schemas.openxmlformats.org/drawingml/2006/table">
            <a:tbl>
              <a:tblPr firstRow="1" bandRow="1">
                <a:effectLst>
                  <a:outerShdw blurRad="254000" sx="101000" sy="101000" algn="ct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582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79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01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737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Expt</a:t>
                      </a:r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>
                    <a:lnL w="9525" cmpd="sng">
                      <a:solidFill>
                        <a:schemeClr val="tx1"/>
                      </a:solidFill>
                      <a:prstDash val="solid"/>
                    </a:lnL>
                    <a:lnR w="9525" cmpd="sng">
                      <a:solidFill>
                        <a:schemeClr val="tx1"/>
                      </a:solidFill>
                      <a:prstDash val="solid"/>
                    </a:lnR>
                    <a:lnT w="9525" cmpd="sng">
                      <a:solidFill>
                        <a:schemeClr val="tx1"/>
                      </a:solidFill>
                      <a:prstDash val="solid"/>
                    </a:lnT>
                    <a:lnB w="9525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B58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</a:t>
                      </a:r>
                    </a:p>
                    <a:p>
                      <a:pPr algn="ctr"/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</a:t>
                      </a:r>
                    </a:p>
                  </a:txBody>
                  <a:tcPr anchor="ctr">
                    <a:lnL w="9525" cmpd="sng">
                      <a:solidFill>
                        <a:schemeClr val="tx1"/>
                      </a:solidFill>
                      <a:prstDash val="solid"/>
                    </a:lnL>
                    <a:lnR w="9525" cmpd="sng">
                      <a:solidFill>
                        <a:schemeClr val="tx1"/>
                      </a:solidFill>
                      <a:prstDash val="solid"/>
                    </a:lnR>
                    <a:lnT w="9525" cmpd="sng">
                      <a:solidFill>
                        <a:schemeClr val="tx1"/>
                      </a:solidFill>
                      <a:prstDash val="solid"/>
                    </a:lnT>
                    <a:lnB w="9525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B58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</a:p>
                    <a:p>
                      <a:pPr algn="ctr"/>
                      <a:r>
                        <a:rPr lang="fr-FR" sz="1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mpd="sng">
                      <a:solidFill>
                        <a:schemeClr val="tx1"/>
                      </a:solidFill>
                      <a:prstDash val="solid"/>
                    </a:lnL>
                    <a:lnR w="9525" cmpd="sng">
                      <a:solidFill>
                        <a:schemeClr val="tx1"/>
                      </a:solidFill>
                      <a:prstDash val="solid"/>
                    </a:lnR>
                    <a:lnT w="9525" cmpd="sng">
                      <a:solidFill>
                        <a:schemeClr val="tx1"/>
                      </a:solidFill>
                      <a:prstDash val="solid"/>
                    </a:lnT>
                    <a:lnB w="9525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B58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fr-FR" sz="14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9525" cmpd="sng">
                      <a:solidFill>
                        <a:schemeClr val="tx1"/>
                      </a:solidFill>
                      <a:prstDash val="solid"/>
                    </a:lnL>
                    <a:lnR w="9525" cmpd="sng">
                      <a:solidFill>
                        <a:schemeClr val="tx1"/>
                      </a:solidFill>
                      <a:prstDash val="solid"/>
                    </a:lnR>
                    <a:lnT w="9525" cmpd="sng">
                      <a:solidFill>
                        <a:schemeClr val="tx1"/>
                      </a:solidFill>
                      <a:prstDash val="solid"/>
                    </a:lnT>
                    <a:lnB w="9525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B58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Fission</a:t>
                      </a:r>
                    </a:p>
                    <a:p>
                      <a:pPr algn="ctr"/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Rate</a:t>
                      </a:r>
                    </a:p>
                  </a:txBody>
                  <a:tcPr anchor="ctr">
                    <a:lnL w="9525" cmpd="sng">
                      <a:solidFill>
                        <a:schemeClr val="tx1"/>
                      </a:solidFill>
                      <a:prstDash val="solid"/>
                    </a:lnL>
                    <a:lnR w="9525" cmpd="sng">
                      <a:solidFill>
                        <a:schemeClr val="tx1"/>
                      </a:solidFill>
                      <a:prstDash val="solid"/>
                    </a:lnR>
                    <a:lnT w="9525" cmpd="sng">
                      <a:solidFill>
                        <a:schemeClr val="tx1"/>
                      </a:solidFill>
                      <a:prstDash val="solid"/>
                    </a:lnT>
                    <a:lnB w="9525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B58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</a:p>
                  </a:txBody>
                  <a:tcPr anchor="ctr">
                    <a:lnL w="9525" cmpd="sng">
                      <a:solidFill>
                        <a:schemeClr val="tx1"/>
                      </a:solidFill>
                      <a:prstDash val="solid"/>
                    </a:lnL>
                    <a:lnR w="9525" cmpd="sng">
                      <a:solidFill>
                        <a:schemeClr val="tx1"/>
                      </a:solidFill>
                      <a:prstDash val="solid"/>
                    </a:lnR>
                    <a:lnT w="9525" cmpd="sng">
                      <a:solidFill>
                        <a:schemeClr val="tx1"/>
                      </a:solidFill>
                      <a:prstDash val="solid"/>
                    </a:lnT>
                    <a:lnB w="9525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B58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</a:t>
                      </a:r>
                    </a:p>
                  </a:txBody>
                  <a:tcPr anchor="ctr">
                    <a:lnL w="9525" cmpd="sng">
                      <a:solidFill>
                        <a:schemeClr val="tx1"/>
                      </a:solidFill>
                      <a:prstDash val="solid"/>
                    </a:lnL>
                    <a:lnR w="9525" cmpd="sng">
                      <a:solidFill>
                        <a:schemeClr val="tx1"/>
                      </a:solidFill>
                      <a:prstDash val="solid"/>
                    </a:lnR>
                    <a:lnT w="9525" cmpd="sng">
                      <a:solidFill>
                        <a:schemeClr val="tx1"/>
                      </a:solidFill>
                      <a:prstDash val="solid"/>
                    </a:lnT>
                    <a:lnB w="9525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B58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/>
                      <a:r>
                        <a:rPr lang="fr-F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Fissions</a:t>
                      </a:r>
                    </a:p>
                  </a:txBody>
                  <a:tcPr anchor="ctr">
                    <a:lnL w="9525" cmpd="sng">
                      <a:solidFill>
                        <a:schemeClr val="tx1"/>
                      </a:solidFill>
                      <a:prstDash val="solid"/>
                    </a:lnL>
                    <a:lnR w="9525" cmpd="sng">
                      <a:solidFill>
                        <a:schemeClr val="tx1"/>
                      </a:solidFill>
                      <a:prstDash val="solid"/>
                    </a:lnR>
                    <a:lnT w="9525" cmpd="sng">
                      <a:solidFill>
                        <a:schemeClr val="tx1"/>
                      </a:solidFill>
                      <a:prstDash val="solid"/>
                    </a:lnT>
                    <a:lnB w="9525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B58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970">
                <a:tc>
                  <a:txBody>
                    <a:bodyPr/>
                    <a:lstStyle/>
                    <a:p>
                      <a:pPr algn="ctr"/>
                      <a:r>
                        <a:rPr lang="fr-FR" sz="14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Th(</a:t>
                      </a:r>
                      <a:r>
                        <a:rPr lang="fr-FR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n,f</a:t>
                      </a:r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>
                    <a:lnL w="9525" cmpd="sng">
                      <a:solidFill>
                        <a:schemeClr val="tx1"/>
                      </a:solidFill>
                      <a:prstDash val="solid"/>
                    </a:lnL>
                    <a:lnR w="9525" cmpd="sng">
                      <a:solidFill>
                        <a:schemeClr val="tx1"/>
                      </a:solidFill>
                      <a:prstDash val="solid"/>
                    </a:lnR>
                    <a:lnT w="9525" cmpd="sng">
                      <a:solidFill>
                        <a:schemeClr val="tx1"/>
                      </a:solidFill>
                      <a:prstDash val="solid"/>
                    </a:lnT>
                    <a:lnB w="9525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 g</a:t>
                      </a:r>
                    </a:p>
                  </a:txBody>
                  <a:tcPr anchor="ctr">
                    <a:lnL w="9525" cmpd="sng">
                      <a:solidFill>
                        <a:schemeClr val="tx1"/>
                      </a:solidFill>
                      <a:prstDash val="solid"/>
                    </a:lnL>
                    <a:lnR w="9525" cmpd="sng">
                      <a:solidFill>
                        <a:schemeClr val="tx1"/>
                      </a:solidFill>
                      <a:prstDash val="solid"/>
                    </a:lnR>
                    <a:lnT w="9525" cmpd="sng">
                      <a:solidFill>
                        <a:schemeClr val="tx1"/>
                      </a:solidFill>
                      <a:prstDash val="solid"/>
                    </a:lnT>
                    <a:lnB w="9525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</a:t>
                      </a:r>
                      <a:r>
                        <a:rPr lang="fr-FR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anchor="ctr">
                    <a:lnL w="9525" cmpd="sng">
                      <a:solidFill>
                        <a:schemeClr val="tx1"/>
                      </a:solidFill>
                      <a:prstDash val="solid"/>
                    </a:lnL>
                    <a:lnR w="9525" cmpd="sng">
                      <a:solidFill>
                        <a:schemeClr val="tx1"/>
                      </a:solidFill>
                      <a:prstDash val="solid"/>
                    </a:lnR>
                    <a:lnT w="9525" cmpd="sng">
                      <a:solidFill>
                        <a:schemeClr val="tx1"/>
                      </a:solidFill>
                      <a:prstDash val="solid"/>
                    </a:lnT>
                    <a:lnB w="9525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 MeV</a:t>
                      </a:r>
                    </a:p>
                  </a:txBody>
                  <a:tcPr anchor="ctr">
                    <a:lnL w="9525" cmpd="sng">
                      <a:solidFill>
                        <a:schemeClr val="tx1"/>
                      </a:solidFill>
                      <a:prstDash val="solid"/>
                    </a:lnL>
                    <a:lnR w="9525" cmpd="sng">
                      <a:solidFill>
                        <a:schemeClr val="tx1"/>
                      </a:solidFill>
                      <a:prstDash val="solid"/>
                    </a:lnR>
                    <a:lnT w="9525" cmpd="sng">
                      <a:solidFill>
                        <a:schemeClr val="tx1"/>
                      </a:solidFill>
                      <a:prstDash val="solid"/>
                    </a:lnT>
                    <a:lnB w="9525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kHz</a:t>
                      </a:r>
                    </a:p>
                  </a:txBody>
                  <a:tcPr anchor="ctr">
                    <a:lnL w="9525" cmpd="sng">
                      <a:solidFill>
                        <a:schemeClr val="tx1"/>
                      </a:solidFill>
                      <a:prstDash val="solid"/>
                    </a:lnL>
                    <a:lnR w="9525" cmpd="sng">
                      <a:solidFill>
                        <a:schemeClr val="tx1"/>
                      </a:solidFill>
                      <a:prstDash val="solid"/>
                    </a:lnR>
                    <a:lnT w="9525" cmpd="sng">
                      <a:solidFill>
                        <a:schemeClr val="tx1"/>
                      </a:solidFill>
                      <a:prstDash val="solid"/>
                    </a:lnT>
                    <a:lnB w="9525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</a:t>
                      </a:r>
                      <a:r>
                        <a:rPr lang="fr-FR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days</a:t>
                      </a:r>
                    </a:p>
                  </a:txBody>
                  <a:tcPr anchor="ctr">
                    <a:lnL w="9525" cmpd="sng">
                      <a:solidFill>
                        <a:schemeClr val="tx1"/>
                      </a:solidFill>
                      <a:prstDash val="solid"/>
                    </a:lnL>
                    <a:lnR w="9525" cmpd="sng">
                      <a:solidFill>
                        <a:schemeClr val="tx1"/>
                      </a:solidFill>
                      <a:prstDash val="solid"/>
                    </a:lnR>
                    <a:lnT w="9525" cmpd="sng">
                      <a:solidFill>
                        <a:schemeClr val="tx1"/>
                      </a:solidFill>
                      <a:prstDash val="solid"/>
                    </a:lnT>
                    <a:lnB w="9525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Tb</a:t>
                      </a:r>
                    </a:p>
                  </a:txBody>
                  <a:tcPr anchor="ctr">
                    <a:lnL w="9525" cmpd="sng">
                      <a:solidFill>
                        <a:schemeClr val="tx1"/>
                      </a:solidFill>
                      <a:prstDash val="solid"/>
                    </a:lnL>
                    <a:lnR w="9525" cmpd="sng">
                      <a:solidFill>
                        <a:schemeClr val="tx1"/>
                      </a:solidFill>
                      <a:prstDash val="solid"/>
                    </a:lnR>
                    <a:lnT w="9525" cmpd="sng">
                      <a:solidFill>
                        <a:schemeClr val="tx1"/>
                      </a:solidFill>
                      <a:prstDash val="solid"/>
                    </a:lnT>
                    <a:lnB w="9525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4.0×10</a:t>
                      </a:r>
                      <a:r>
                        <a:rPr kumimoji="0" lang="fr-FR" sz="1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lnL w="9525" cmpd="sng">
                      <a:solidFill>
                        <a:schemeClr val="tx1"/>
                      </a:solidFill>
                      <a:prstDash val="solid"/>
                    </a:lnL>
                    <a:lnR w="9525" cmpd="sng">
                      <a:solidFill>
                        <a:schemeClr val="tx1"/>
                      </a:solidFill>
                      <a:prstDash val="solid"/>
                    </a:lnR>
                    <a:lnT w="9525" cmpd="sng">
                      <a:solidFill>
                        <a:schemeClr val="tx1"/>
                      </a:solidFill>
                      <a:prstDash val="solid"/>
                    </a:lnT>
                    <a:lnB w="9525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" name="形状12351"/>
          <p:cNvSpPr/>
          <p:nvPr/>
        </p:nvSpPr>
        <p:spPr>
          <a:xfrm>
            <a:off x="7780020" y="3312795"/>
            <a:ext cx="1941195" cy="7632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阿里巴巴普惠体 3 65 Medium" panose="00020600040101010101" pitchFamily="18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ZoneTexte 11"/>
          <p:cNvSpPr txBox="1"/>
          <p:nvPr/>
        </p:nvSpPr>
        <p:spPr>
          <a:xfrm>
            <a:off x="7906219" y="3677554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baseline="30000" dirty="0">
                <a:solidFill>
                  <a:prstClr val="black"/>
                </a:solidFill>
              </a:rPr>
              <a:t>232</a:t>
            </a:r>
            <a:r>
              <a:rPr lang="fr-FR" b="1" dirty="0">
                <a:solidFill>
                  <a:prstClr val="black"/>
                </a:solidFill>
              </a:rPr>
              <a:t>Th</a:t>
            </a:r>
          </a:p>
        </p:txBody>
      </p:sp>
      <p:sp>
        <p:nvSpPr>
          <p:cNvPr id="38" name="ZoneTexte 15"/>
          <p:cNvSpPr txBox="1"/>
          <p:nvPr/>
        </p:nvSpPr>
        <p:spPr>
          <a:xfrm>
            <a:off x="7978957" y="3309217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>
                <a:solidFill>
                  <a:prstClr val="black"/>
                </a:solidFill>
              </a:rPr>
              <a:t>10</a:t>
            </a:r>
            <a:r>
              <a:rPr lang="fr-FR" sz="1800" b="1" baseline="30000" dirty="0">
                <a:solidFill>
                  <a:prstClr val="black"/>
                </a:solidFill>
              </a:rPr>
              <a:t>5</a:t>
            </a:r>
            <a:r>
              <a:rPr lang="fr-FR" sz="1800" b="1" dirty="0">
                <a:solidFill>
                  <a:prstClr val="black"/>
                </a:solidFill>
              </a:rPr>
              <a:t> fissions/s</a:t>
            </a:r>
          </a:p>
        </p:txBody>
      </p:sp>
      <p:sp>
        <p:nvSpPr>
          <p:cNvPr id="39" name="ZoneTexte 16"/>
          <p:cNvSpPr txBox="1"/>
          <p:nvPr/>
        </p:nvSpPr>
        <p:spPr>
          <a:xfrm>
            <a:off x="8632924" y="3677554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prstClr val="black"/>
                </a:solidFill>
              </a:rPr>
              <a:t>~100 g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7CF86D3-8F8C-1B46-C388-C96369E541E7}"/>
              </a:ext>
            </a:extLst>
          </p:cNvPr>
          <p:cNvGrpSpPr/>
          <p:nvPr/>
        </p:nvGrpSpPr>
        <p:grpSpPr>
          <a:xfrm>
            <a:off x="2002155" y="876300"/>
            <a:ext cx="2488565" cy="1866265"/>
            <a:chOff x="2002155" y="876300"/>
            <a:chExt cx="2488565" cy="1866265"/>
          </a:xfrm>
        </p:grpSpPr>
        <p:pic>
          <p:nvPicPr>
            <p:cNvPr id="25" name="Picture 3" descr="C:\Users\$wilson\Desktop\CS in2p3\Figure1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2002155" y="876300"/>
              <a:ext cx="2488565" cy="1866265"/>
            </a:xfrm>
            <a:prstGeom prst="rect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  <a:effectLst>
              <a:outerShdw blurRad="254000" sx="101000" sy="101000" algn="ct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CB93ADC9-072D-5FFD-B5C7-736B7B1C95BC}"/>
                </a:ext>
              </a:extLst>
            </p:cNvPr>
            <p:cNvSpPr/>
            <p:nvPr/>
          </p:nvSpPr>
          <p:spPr>
            <a:xfrm>
              <a:off x="3048764" y="1740840"/>
              <a:ext cx="144016" cy="647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3683B0EB-7F38-F3FA-8E7B-B9F40177373A}"/>
              </a:ext>
            </a:extLst>
          </p:cNvPr>
          <p:cNvSpPr txBox="1"/>
          <p:nvPr/>
        </p:nvSpPr>
        <p:spPr>
          <a:xfrm>
            <a:off x="4740855" y="3805248"/>
            <a:ext cx="25345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/>
              <a:t>high-flux, quasi-monoenergetic, and strongly directional</a:t>
            </a:r>
            <a:endParaRPr lang="zh-CN" alt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11587" y="5731817"/>
            <a:ext cx="2411556" cy="322263"/>
          </a:xfrm>
        </p:spPr>
        <p:txBody>
          <a:bodyPr/>
          <a:lstStyle/>
          <a:p>
            <a:fld id="{29266485-1F8C-49AD-A5D5-E767E4406627}" type="datetime1">
              <a:rPr lang="fr-FR" smtClean="0"/>
              <a:t>12/03/2026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6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lvl="0" algn="l">
              <a:buClrTx/>
              <a:buSzTx/>
              <a:buFontTx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Data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Analysis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&amp; Background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Subtraction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520701" y="1194435"/>
                <a:ext cx="5208154" cy="2703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b="1" dirty="0">
                    <a:solidFill>
                      <a:schemeClr val="accent1">
                        <a:lumMod val="75000"/>
                      </a:schemeClr>
                    </a:solidFill>
                    <a:ea typeface="宋体" panose="02010600030101010101" pitchFamily="2" charset="-122"/>
                  </a:rPr>
                  <a:t>Time Window for Prompt Fission Events</a:t>
                </a:r>
                <a:r>
                  <a:rPr lang="zh-CN" altLang="en-US" sz="1600" b="1" dirty="0">
                    <a:solidFill>
                      <a:schemeClr val="accent1">
                        <a:lumMod val="75000"/>
                      </a:schemeClr>
                    </a:solidFill>
                    <a:ea typeface="宋体" panose="02010600030101010101" pitchFamily="2" charset="-122"/>
                  </a:rPr>
                  <a:t>：</a:t>
                </a:r>
                <a:r>
                  <a:rPr lang="en-US" altLang="zh-CN" sz="1400" b="1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center at (345ns,345ns), 15~80ns radius.</a:t>
                </a:r>
                <a:endParaRPr lang="en-US" altLang="zh-CN" sz="1400" dirty="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b="1" dirty="0">
                    <a:solidFill>
                      <a:schemeClr val="accent1">
                        <a:lumMod val="75000"/>
                      </a:schemeClr>
                    </a:solidFill>
                    <a:ea typeface="宋体" panose="02010600030101010101" pitchFamily="2" charset="-122"/>
                  </a:rPr>
                  <a:t>Gamma multiplicities </a:t>
                </a:r>
                <a14:m>
                  <m:oMath xmlns:m="http://schemas.openxmlformats.org/officeDocument/2006/math">
                    <m:r>
                      <a:rPr lang="en-US" altLang="zh-CN" sz="16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CN" sz="1600" b="1" dirty="0">
                    <a:solidFill>
                      <a:schemeClr val="accent1">
                        <a:lumMod val="75000"/>
                      </a:schemeClr>
                    </a:solidFill>
                    <a:ea typeface="宋体" panose="02010600030101010101" pitchFamily="2" charset="-122"/>
                  </a:rPr>
                  <a:t> 3</a:t>
                </a:r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b="1" dirty="0">
                    <a:solidFill>
                      <a:schemeClr val="accent1">
                        <a:lumMod val="75000"/>
                      </a:schemeClr>
                    </a:solidFill>
                    <a:ea typeface="宋体" panose="02010600030101010101" pitchFamily="2" charset="-122"/>
                  </a:rPr>
                  <a:t>Two Background Window: </a:t>
                </a:r>
                <a:r>
                  <a:rPr lang="en-US" altLang="zh-CN" sz="1400" b="1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Same area </a:t>
                </a:r>
                <a:r>
                  <a:rPr lang="en-US" altLang="zh-CN" sz="1400" b="1" dirty="0">
                    <a:solidFill>
                      <a:schemeClr val="tx1"/>
                    </a:solidFill>
                  </a:rPr>
                  <a:t>as prompt window, </a:t>
                </a:r>
                <a:r>
                  <a:rPr lang="en-US" altLang="zh-CN" sz="1400" b="1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Optimized parameters to reduce beta decay background.</a:t>
                </a:r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b="1" dirty="0"/>
                  <a:t>2D-SNIP (Sensitive Nonlinear Iterative Peak-clipping)* algorithm with energy dependent clipping window</a:t>
                </a:r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b="1" dirty="0">
                    <a:solidFill>
                      <a:srgbClr val="5B9BD5">
                        <a:lumMod val="75000"/>
                      </a:srgbClr>
                    </a:solidFill>
                  </a:rPr>
                  <a:t>Treatment of the diagonal component</a:t>
                </a:r>
                <a:endParaRPr lang="fr-FR" altLang="zh-CN" sz="1400" b="1" dirty="0">
                  <a:solidFill>
                    <a:srgbClr val="5B9BD5">
                      <a:lumMod val="75000"/>
                    </a:srgbClr>
                  </a:solidFill>
                </a:endParaRPr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01" y="1194435"/>
                <a:ext cx="5208154" cy="2703882"/>
              </a:xfrm>
              <a:prstGeom prst="rect">
                <a:avLst/>
              </a:prstGeom>
              <a:blipFill>
                <a:blip r:embed="rId2"/>
                <a:stretch>
                  <a:fillRect l="-468" b="-15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组合 19">
            <a:extLst>
              <a:ext uri="{FF2B5EF4-FFF2-40B4-BE49-F238E27FC236}">
                <a16:creationId xmlns:a16="http://schemas.microsoft.com/office/drawing/2014/main" id="{E6D6E02C-6D00-50F7-3F51-5436B6FB5B09}"/>
              </a:ext>
            </a:extLst>
          </p:cNvPr>
          <p:cNvGrpSpPr/>
          <p:nvPr/>
        </p:nvGrpSpPr>
        <p:grpSpPr>
          <a:xfrm>
            <a:off x="6239395" y="913001"/>
            <a:ext cx="3826002" cy="2260352"/>
            <a:chOff x="5880865" y="769392"/>
            <a:chExt cx="4730115" cy="26924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80865" y="769392"/>
              <a:ext cx="4730115" cy="269240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  <a:effectLst>
              <a:outerShdw blurRad="254000" sx="101000" sy="101000" algn="ct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7" name="椭圆 6"/>
            <p:cNvSpPr/>
            <p:nvPr/>
          </p:nvSpPr>
          <p:spPr>
            <a:xfrm>
              <a:off x="8131379" y="1989861"/>
              <a:ext cx="407694" cy="293537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939136" y="2640877"/>
              <a:ext cx="407694" cy="293537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939136" y="1966730"/>
              <a:ext cx="407694" cy="293537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爆炸形: 8 pt  9">
            <a:extLst>
              <a:ext uri="{FF2B5EF4-FFF2-40B4-BE49-F238E27FC236}">
                <a16:creationId xmlns:a16="http://schemas.microsoft.com/office/drawing/2014/main" id="{6F6CFD29-FF46-2726-4C3F-5D21027B30A4}"/>
              </a:ext>
            </a:extLst>
          </p:cNvPr>
          <p:cNvSpPr/>
          <p:nvPr/>
        </p:nvSpPr>
        <p:spPr>
          <a:xfrm>
            <a:off x="273819" y="4613920"/>
            <a:ext cx="1584176" cy="432048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Fission</a:t>
            </a:r>
            <a:endParaRPr lang="zh-CN" altLang="en-US" dirty="0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8E929351-C9FD-7EF8-AA77-1F6A42A1F247}"/>
              </a:ext>
            </a:extLst>
          </p:cNvPr>
          <p:cNvSpPr/>
          <p:nvPr/>
        </p:nvSpPr>
        <p:spPr>
          <a:xfrm>
            <a:off x="1834978" y="4541912"/>
            <a:ext cx="2111248" cy="267218"/>
          </a:xfrm>
          <a:custGeom>
            <a:avLst/>
            <a:gdLst>
              <a:gd name="connsiteX0" fmla="*/ 0 w 1686769"/>
              <a:gd name="connsiteY0" fmla="*/ 407773 h 407773"/>
              <a:gd name="connsiteX1" fmla="*/ 12357 w 1686769"/>
              <a:gd name="connsiteY1" fmla="*/ 358346 h 407773"/>
              <a:gd name="connsiteX2" fmla="*/ 210065 w 1686769"/>
              <a:gd name="connsiteY2" fmla="*/ 265670 h 407773"/>
              <a:gd name="connsiteX3" fmla="*/ 253314 w 1686769"/>
              <a:gd name="connsiteY3" fmla="*/ 296562 h 407773"/>
              <a:gd name="connsiteX4" fmla="*/ 506627 w 1686769"/>
              <a:gd name="connsiteY4" fmla="*/ 284206 h 407773"/>
              <a:gd name="connsiteX5" fmla="*/ 537519 w 1686769"/>
              <a:gd name="connsiteY5" fmla="*/ 327454 h 407773"/>
              <a:gd name="connsiteX6" fmla="*/ 667265 w 1686769"/>
              <a:gd name="connsiteY6" fmla="*/ 135925 h 407773"/>
              <a:gd name="connsiteX7" fmla="*/ 691979 w 1686769"/>
              <a:gd name="connsiteY7" fmla="*/ 105033 h 407773"/>
              <a:gd name="connsiteX8" fmla="*/ 741406 w 1686769"/>
              <a:gd name="connsiteY8" fmla="*/ 210065 h 407773"/>
              <a:gd name="connsiteX9" fmla="*/ 759941 w 1686769"/>
              <a:gd name="connsiteY9" fmla="*/ 228600 h 407773"/>
              <a:gd name="connsiteX10" fmla="*/ 926757 w 1686769"/>
              <a:gd name="connsiteY10" fmla="*/ 86497 h 407773"/>
              <a:gd name="connsiteX11" fmla="*/ 988541 w 1686769"/>
              <a:gd name="connsiteY11" fmla="*/ 166816 h 407773"/>
              <a:gd name="connsiteX12" fmla="*/ 1124465 w 1686769"/>
              <a:gd name="connsiteY12" fmla="*/ 43249 h 407773"/>
              <a:gd name="connsiteX13" fmla="*/ 1173892 w 1686769"/>
              <a:gd name="connsiteY13" fmla="*/ 166816 h 407773"/>
              <a:gd name="connsiteX14" fmla="*/ 1186249 w 1686769"/>
              <a:gd name="connsiteY14" fmla="*/ 203887 h 407773"/>
              <a:gd name="connsiteX15" fmla="*/ 1297460 w 1686769"/>
              <a:gd name="connsiteY15" fmla="*/ 61784 h 407773"/>
              <a:gd name="connsiteX16" fmla="*/ 1328352 w 1686769"/>
              <a:gd name="connsiteY16" fmla="*/ 43249 h 407773"/>
              <a:gd name="connsiteX17" fmla="*/ 1408671 w 1686769"/>
              <a:gd name="connsiteY17" fmla="*/ 117389 h 407773"/>
              <a:gd name="connsiteX18" fmla="*/ 1476633 w 1686769"/>
              <a:gd name="connsiteY18" fmla="*/ 92676 h 407773"/>
              <a:gd name="connsiteX19" fmla="*/ 1618736 w 1686769"/>
              <a:gd name="connsiteY19" fmla="*/ 30892 h 407773"/>
              <a:gd name="connsiteX20" fmla="*/ 1637271 w 1686769"/>
              <a:gd name="connsiteY20" fmla="*/ 18535 h 407773"/>
              <a:gd name="connsiteX21" fmla="*/ 1686698 w 1686769"/>
              <a:gd name="connsiteY21" fmla="*/ 0 h 40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86769" h="407773">
                <a:moveTo>
                  <a:pt x="0" y="407773"/>
                </a:moveTo>
                <a:cubicBezTo>
                  <a:pt x="4119" y="391297"/>
                  <a:pt x="4447" y="373374"/>
                  <a:pt x="12357" y="358346"/>
                </a:cubicBezTo>
                <a:cubicBezTo>
                  <a:pt x="144087" y="108060"/>
                  <a:pt x="75122" y="137154"/>
                  <a:pt x="210065" y="265670"/>
                </a:cubicBezTo>
                <a:cubicBezTo>
                  <a:pt x="222894" y="277888"/>
                  <a:pt x="238898" y="286265"/>
                  <a:pt x="253314" y="296562"/>
                </a:cubicBezTo>
                <a:cubicBezTo>
                  <a:pt x="461152" y="72738"/>
                  <a:pt x="370594" y="59751"/>
                  <a:pt x="506627" y="284206"/>
                </a:cubicBezTo>
                <a:cubicBezTo>
                  <a:pt x="515809" y="299357"/>
                  <a:pt x="527222" y="313038"/>
                  <a:pt x="537519" y="327454"/>
                </a:cubicBezTo>
                <a:cubicBezTo>
                  <a:pt x="580768" y="263611"/>
                  <a:pt x="623280" y="199263"/>
                  <a:pt x="667265" y="135925"/>
                </a:cubicBezTo>
                <a:cubicBezTo>
                  <a:pt x="674787" y="125094"/>
                  <a:pt x="682654" y="95708"/>
                  <a:pt x="691979" y="105033"/>
                </a:cubicBezTo>
                <a:cubicBezTo>
                  <a:pt x="719340" y="132393"/>
                  <a:pt x="722759" y="176161"/>
                  <a:pt x="741406" y="210065"/>
                </a:cubicBezTo>
                <a:cubicBezTo>
                  <a:pt x="745617" y="217721"/>
                  <a:pt x="753763" y="222422"/>
                  <a:pt x="759941" y="228600"/>
                </a:cubicBezTo>
                <a:cubicBezTo>
                  <a:pt x="815546" y="181232"/>
                  <a:pt x="856242" y="105555"/>
                  <a:pt x="926757" y="86497"/>
                </a:cubicBezTo>
                <a:cubicBezTo>
                  <a:pt x="959365" y="77684"/>
                  <a:pt x="955544" y="174034"/>
                  <a:pt x="988541" y="166816"/>
                </a:cubicBezTo>
                <a:cubicBezTo>
                  <a:pt x="1048359" y="153731"/>
                  <a:pt x="1079157" y="84438"/>
                  <a:pt x="1124465" y="43249"/>
                </a:cubicBezTo>
                <a:cubicBezTo>
                  <a:pt x="1140941" y="84438"/>
                  <a:pt x="1157967" y="125411"/>
                  <a:pt x="1173892" y="166816"/>
                </a:cubicBezTo>
                <a:cubicBezTo>
                  <a:pt x="1178568" y="178973"/>
                  <a:pt x="1176324" y="212323"/>
                  <a:pt x="1186249" y="203887"/>
                </a:cubicBezTo>
                <a:cubicBezTo>
                  <a:pt x="1232079" y="164932"/>
                  <a:pt x="1257607" y="106835"/>
                  <a:pt x="1297460" y="61784"/>
                </a:cubicBezTo>
                <a:cubicBezTo>
                  <a:pt x="1305417" y="52790"/>
                  <a:pt x="1318055" y="49427"/>
                  <a:pt x="1328352" y="43249"/>
                </a:cubicBezTo>
                <a:cubicBezTo>
                  <a:pt x="1355125" y="67962"/>
                  <a:pt x="1387493" y="87740"/>
                  <a:pt x="1408671" y="117389"/>
                </a:cubicBezTo>
                <a:cubicBezTo>
                  <a:pt x="1449257" y="174209"/>
                  <a:pt x="1373919" y="241039"/>
                  <a:pt x="1476633" y="92676"/>
                </a:cubicBezTo>
                <a:cubicBezTo>
                  <a:pt x="1533403" y="206216"/>
                  <a:pt x="1489484" y="166299"/>
                  <a:pt x="1618736" y="30892"/>
                </a:cubicBezTo>
                <a:cubicBezTo>
                  <a:pt x="1623863" y="25521"/>
                  <a:pt x="1630107" y="20489"/>
                  <a:pt x="1637271" y="18535"/>
                </a:cubicBezTo>
                <a:cubicBezTo>
                  <a:pt x="1690785" y="3940"/>
                  <a:pt x="1686698" y="30922"/>
                  <a:pt x="1686698" y="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1DBED2-7E36-BC8D-4F14-88EA22E2B3DE}"/>
              </a:ext>
            </a:extLst>
          </p:cNvPr>
          <p:cNvSpPr/>
          <p:nvPr/>
        </p:nvSpPr>
        <p:spPr>
          <a:xfrm>
            <a:off x="3293815" y="4253880"/>
            <a:ext cx="1084460" cy="36004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DET1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C8C858B-901C-213F-612E-700946929905}"/>
              </a:ext>
            </a:extLst>
          </p:cNvPr>
          <p:cNvSpPr/>
          <p:nvPr/>
        </p:nvSpPr>
        <p:spPr>
          <a:xfrm>
            <a:off x="5134360" y="4941845"/>
            <a:ext cx="1084460" cy="36004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DET2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4D161A98-BECC-FC75-2AA3-275B83A43FBE}"/>
              </a:ext>
            </a:extLst>
          </p:cNvPr>
          <p:cNvSpPr/>
          <p:nvPr/>
        </p:nvSpPr>
        <p:spPr>
          <a:xfrm rot="1568946">
            <a:off x="3890248" y="4782952"/>
            <a:ext cx="1431331" cy="78371"/>
          </a:xfrm>
          <a:custGeom>
            <a:avLst/>
            <a:gdLst>
              <a:gd name="connsiteX0" fmla="*/ 0 w 1686769"/>
              <a:gd name="connsiteY0" fmla="*/ 407773 h 407773"/>
              <a:gd name="connsiteX1" fmla="*/ 12357 w 1686769"/>
              <a:gd name="connsiteY1" fmla="*/ 358346 h 407773"/>
              <a:gd name="connsiteX2" fmla="*/ 210065 w 1686769"/>
              <a:gd name="connsiteY2" fmla="*/ 265670 h 407773"/>
              <a:gd name="connsiteX3" fmla="*/ 253314 w 1686769"/>
              <a:gd name="connsiteY3" fmla="*/ 296562 h 407773"/>
              <a:gd name="connsiteX4" fmla="*/ 506627 w 1686769"/>
              <a:gd name="connsiteY4" fmla="*/ 284206 h 407773"/>
              <a:gd name="connsiteX5" fmla="*/ 537519 w 1686769"/>
              <a:gd name="connsiteY5" fmla="*/ 327454 h 407773"/>
              <a:gd name="connsiteX6" fmla="*/ 667265 w 1686769"/>
              <a:gd name="connsiteY6" fmla="*/ 135925 h 407773"/>
              <a:gd name="connsiteX7" fmla="*/ 691979 w 1686769"/>
              <a:gd name="connsiteY7" fmla="*/ 105033 h 407773"/>
              <a:gd name="connsiteX8" fmla="*/ 741406 w 1686769"/>
              <a:gd name="connsiteY8" fmla="*/ 210065 h 407773"/>
              <a:gd name="connsiteX9" fmla="*/ 759941 w 1686769"/>
              <a:gd name="connsiteY9" fmla="*/ 228600 h 407773"/>
              <a:gd name="connsiteX10" fmla="*/ 926757 w 1686769"/>
              <a:gd name="connsiteY10" fmla="*/ 86497 h 407773"/>
              <a:gd name="connsiteX11" fmla="*/ 988541 w 1686769"/>
              <a:gd name="connsiteY11" fmla="*/ 166816 h 407773"/>
              <a:gd name="connsiteX12" fmla="*/ 1124465 w 1686769"/>
              <a:gd name="connsiteY12" fmla="*/ 43249 h 407773"/>
              <a:gd name="connsiteX13" fmla="*/ 1173892 w 1686769"/>
              <a:gd name="connsiteY13" fmla="*/ 166816 h 407773"/>
              <a:gd name="connsiteX14" fmla="*/ 1186249 w 1686769"/>
              <a:gd name="connsiteY14" fmla="*/ 203887 h 407773"/>
              <a:gd name="connsiteX15" fmla="*/ 1297460 w 1686769"/>
              <a:gd name="connsiteY15" fmla="*/ 61784 h 407773"/>
              <a:gd name="connsiteX16" fmla="*/ 1328352 w 1686769"/>
              <a:gd name="connsiteY16" fmla="*/ 43249 h 407773"/>
              <a:gd name="connsiteX17" fmla="*/ 1408671 w 1686769"/>
              <a:gd name="connsiteY17" fmla="*/ 117389 h 407773"/>
              <a:gd name="connsiteX18" fmla="*/ 1476633 w 1686769"/>
              <a:gd name="connsiteY18" fmla="*/ 92676 h 407773"/>
              <a:gd name="connsiteX19" fmla="*/ 1618736 w 1686769"/>
              <a:gd name="connsiteY19" fmla="*/ 30892 h 407773"/>
              <a:gd name="connsiteX20" fmla="*/ 1637271 w 1686769"/>
              <a:gd name="connsiteY20" fmla="*/ 18535 h 407773"/>
              <a:gd name="connsiteX21" fmla="*/ 1686698 w 1686769"/>
              <a:gd name="connsiteY21" fmla="*/ 0 h 40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86769" h="407773">
                <a:moveTo>
                  <a:pt x="0" y="407773"/>
                </a:moveTo>
                <a:cubicBezTo>
                  <a:pt x="4119" y="391297"/>
                  <a:pt x="4447" y="373374"/>
                  <a:pt x="12357" y="358346"/>
                </a:cubicBezTo>
                <a:cubicBezTo>
                  <a:pt x="144087" y="108060"/>
                  <a:pt x="75122" y="137154"/>
                  <a:pt x="210065" y="265670"/>
                </a:cubicBezTo>
                <a:cubicBezTo>
                  <a:pt x="222894" y="277888"/>
                  <a:pt x="238898" y="286265"/>
                  <a:pt x="253314" y="296562"/>
                </a:cubicBezTo>
                <a:cubicBezTo>
                  <a:pt x="461152" y="72738"/>
                  <a:pt x="370594" y="59751"/>
                  <a:pt x="506627" y="284206"/>
                </a:cubicBezTo>
                <a:cubicBezTo>
                  <a:pt x="515809" y="299357"/>
                  <a:pt x="527222" y="313038"/>
                  <a:pt x="537519" y="327454"/>
                </a:cubicBezTo>
                <a:cubicBezTo>
                  <a:pt x="580768" y="263611"/>
                  <a:pt x="623280" y="199263"/>
                  <a:pt x="667265" y="135925"/>
                </a:cubicBezTo>
                <a:cubicBezTo>
                  <a:pt x="674787" y="125094"/>
                  <a:pt x="682654" y="95708"/>
                  <a:pt x="691979" y="105033"/>
                </a:cubicBezTo>
                <a:cubicBezTo>
                  <a:pt x="719340" y="132393"/>
                  <a:pt x="722759" y="176161"/>
                  <a:pt x="741406" y="210065"/>
                </a:cubicBezTo>
                <a:cubicBezTo>
                  <a:pt x="745617" y="217721"/>
                  <a:pt x="753763" y="222422"/>
                  <a:pt x="759941" y="228600"/>
                </a:cubicBezTo>
                <a:cubicBezTo>
                  <a:pt x="815546" y="181232"/>
                  <a:pt x="856242" y="105555"/>
                  <a:pt x="926757" y="86497"/>
                </a:cubicBezTo>
                <a:cubicBezTo>
                  <a:pt x="959365" y="77684"/>
                  <a:pt x="955544" y="174034"/>
                  <a:pt x="988541" y="166816"/>
                </a:cubicBezTo>
                <a:cubicBezTo>
                  <a:pt x="1048359" y="153731"/>
                  <a:pt x="1079157" y="84438"/>
                  <a:pt x="1124465" y="43249"/>
                </a:cubicBezTo>
                <a:cubicBezTo>
                  <a:pt x="1140941" y="84438"/>
                  <a:pt x="1157967" y="125411"/>
                  <a:pt x="1173892" y="166816"/>
                </a:cubicBezTo>
                <a:cubicBezTo>
                  <a:pt x="1178568" y="178973"/>
                  <a:pt x="1176324" y="212323"/>
                  <a:pt x="1186249" y="203887"/>
                </a:cubicBezTo>
                <a:cubicBezTo>
                  <a:pt x="1232079" y="164932"/>
                  <a:pt x="1257607" y="106835"/>
                  <a:pt x="1297460" y="61784"/>
                </a:cubicBezTo>
                <a:cubicBezTo>
                  <a:pt x="1305417" y="52790"/>
                  <a:pt x="1318055" y="49427"/>
                  <a:pt x="1328352" y="43249"/>
                </a:cubicBezTo>
                <a:cubicBezTo>
                  <a:pt x="1355125" y="67962"/>
                  <a:pt x="1387493" y="87740"/>
                  <a:pt x="1408671" y="117389"/>
                </a:cubicBezTo>
                <a:cubicBezTo>
                  <a:pt x="1449257" y="174209"/>
                  <a:pt x="1373919" y="241039"/>
                  <a:pt x="1476633" y="92676"/>
                </a:cubicBezTo>
                <a:cubicBezTo>
                  <a:pt x="1533403" y="206216"/>
                  <a:pt x="1489484" y="166299"/>
                  <a:pt x="1618736" y="30892"/>
                </a:cubicBezTo>
                <a:cubicBezTo>
                  <a:pt x="1623863" y="25521"/>
                  <a:pt x="1630107" y="20489"/>
                  <a:pt x="1637271" y="18535"/>
                </a:cubicBezTo>
                <a:cubicBezTo>
                  <a:pt x="1690785" y="3940"/>
                  <a:pt x="1686698" y="30922"/>
                  <a:pt x="1686698" y="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1D5D73C-6FA0-075E-39C6-5ABB38253CA0}"/>
              </a:ext>
            </a:extLst>
          </p:cNvPr>
          <p:cNvSpPr txBox="1"/>
          <p:nvPr/>
        </p:nvSpPr>
        <p:spPr>
          <a:xfrm>
            <a:off x="326709" y="5366924"/>
            <a:ext cx="54153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altLang="zh-CN" sz="1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*: </a:t>
            </a:r>
            <a:r>
              <a:rPr kumimoji="0" lang="fr-FR" altLang="zh-CN" sz="12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Morháč</a:t>
            </a:r>
            <a:r>
              <a:rPr kumimoji="0" lang="fr-FR" altLang="zh-CN" sz="1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 et al.</a:t>
            </a:r>
            <a:r>
              <a:rPr lang="en-US" altLang="zh-CN" sz="1200" b="1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zh-CN" altLang="en-US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altLang="zh-CN" sz="1200" b="1" dirty="0" err="1">
                <a:solidFill>
                  <a:schemeClr val="accent1">
                    <a:lumMod val="75000"/>
                  </a:schemeClr>
                </a:solidFill>
              </a:rPr>
              <a:t>Applied</a:t>
            </a:r>
            <a:r>
              <a:rPr lang="fr-FR" altLang="zh-CN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altLang="zh-CN" sz="1200" b="1" dirty="0" err="1">
                <a:solidFill>
                  <a:schemeClr val="accent1">
                    <a:lumMod val="75000"/>
                  </a:schemeClr>
                </a:solidFill>
              </a:rPr>
              <a:t>Spectroscopy</a:t>
            </a:r>
            <a:r>
              <a:rPr lang="fr-FR" altLang="zh-CN" sz="12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zh-CN" sz="1200" b="1" dirty="0">
                <a:solidFill>
                  <a:schemeClr val="accent1">
                    <a:lumMod val="75000"/>
                  </a:schemeClr>
                </a:solidFill>
              </a:rPr>
              <a:t>2008</a:t>
            </a:r>
            <a:endParaRPr lang="zh-CN" altLang="en-US" sz="12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28707CE-1B84-2FF2-C84F-2909C8B70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811" y="3260845"/>
            <a:ext cx="3437191" cy="2156554"/>
          </a:xfrm>
          <a:prstGeom prst="rect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>
            <a:outerShdw blurRad="254000" sx="101000" sy="101000" algn="ct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形状12320"/>
          <p:cNvSpPr/>
          <p:nvPr/>
        </p:nvSpPr>
        <p:spPr>
          <a:xfrm>
            <a:off x="407670" y="1445260"/>
            <a:ext cx="10001250" cy="3711575"/>
          </a:xfrm>
          <a:prstGeom prst="roundRect">
            <a:avLst>
              <a:gd name="adj" fmla="val 895"/>
            </a:avLst>
          </a:prstGeom>
          <a:solidFill>
            <a:schemeClr val="accent1">
              <a:lumMod val="20000"/>
              <a:lumOff val="80000"/>
              <a:alpha val="15079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阿里巴巴普惠体 3 65 Medium" panose="00020600040101010101" pitchFamily="18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6485-1F8C-49AD-A5D5-E767E4406627}" type="datetime1">
              <a:rPr lang="fr-FR" smtClean="0"/>
              <a:t>12/03/2026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7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lvl="0" algn="l">
              <a:buClrTx/>
              <a:buSzTx/>
              <a:buFontTx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Yield Reconstruction Strategies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17195" y="1574800"/>
            <a:ext cx="6130290" cy="307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accent1">
                    <a:lumMod val="75000"/>
                  </a:schemeClr>
                </a:solidFill>
              </a:rPr>
              <a:t>Conventional </a:t>
            </a:r>
            <a:r>
              <a:rPr lang="el-GR" altLang="zh-CN" sz="1400" b="1" dirty="0">
                <a:solidFill>
                  <a:schemeClr val="accent1">
                    <a:lumMod val="75000"/>
                  </a:schemeClr>
                </a:solidFill>
              </a:rPr>
              <a:t>γ-</a:t>
            </a:r>
            <a:r>
              <a:rPr lang="en-US" altLang="zh-CN" sz="1400" b="1" dirty="0">
                <a:solidFill>
                  <a:schemeClr val="accent1">
                    <a:lumMod val="75000"/>
                  </a:schemeClr>
                </a:solidFill>
              </a:rPr>
              <a:t>spectroscopy method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01650" y="1871980"/>
            <a:ext cx="6219825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>
            <p:custDataLst>
              <p:tags r:id="rId1"/>
            </p:custDataLst>
          </p:nvPr>
        </p:nvSpPr>
        <p:spPr>
          <a:xfrm>
            <a:off x="501650" y="1955800"/>
            <a:ext cx="6600825" cy="282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lnSpc>
                <a:spcPts val="1600"/>
              </a:lnSpc>
              <a:buFont typeface="+mj-lt"/>
              <a:buAutoNum type="arabicPeriod"/>
            </a:pPr>
            <a:r>
              <a:rPr lang="en-US" altLang="zh-CN" sz="1200" b="1" dirty="0">
                <a:solidFill>
                  <a:schemeClr val="accent1">
                    <a:lumMod val="75000"/>
                  </a:schemeClr>
                </a:solidFill>
              </a:rPr>
              <a:t>Level-scheme construction &amp; transition-intensity extraction</a:t>
            </a:r>
          </a:p>
        </p:txBody>
      </p:sp>
      <p:sp>
        <p:nvSpPr>
          <p:cNvPr id="23" name="文本框 22"/>
          <p:cNvSpPr txBox="1"/>
          <p:nvPr>
            <p:custDataLst>
              <p:tags r:id="rId2"/>
            </p:custDataLst>
          </p:nvPr>
        </p:nvSpPr>
        <p:spPr>
          <a:xfrm>
            <a:off x="727710" y="2205990"/>
            <a:ext cx="611441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1000" dirty="0"/>
              <a:t>A comprehensive level scheme is constructed for each fission fragment whenever possible.</a:t>
            </a: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1000" dirty="0"/>
              <a:t>Transition intensities are extracted using </a:t>
            </a:r>
            <a:r>
              <a:rPr lang="en-US" altLang="zh-CN" sz="1000" dirty="0" err="1"/>
              <a:t>RadWare</a:t>
            </a:r>
            <a:r>
              <a:rPr lang="en-US" altLang="zh-CN" sz="1000" dirty="0"/>
              <a:t> γ-ray analysis tools (peak fitting, coincidence gating, intensity balancing).</a:t>
            </a:r>
          </a:p>
        </p:txBody>
      </p:sp>
      <p:sp>
        <p:nvSpPr>
          <p:cNvPr id="24" name="文本框 23"/>
          <p:cNvSpPr txBox="1"/>
          <p:nvPr>
            <p:custDataLst>
              <p:tags r:id="rId3"/>
            </p:custDataLst>
          </p:nvPr>
        </p:nvSpPr>
        <p:spPr>
          <a:xfrm>
            <a:off x="501650" y="2915920"/>
            <a:ext cx="6602095" cy="282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lnSpc>
                <a:spcPts val="1600"/>
              </a:lnSpc>
              <a:buFont typeface="+mj-lt"/>
              <a:buAutoNum type="arabicPeriod" startAt="2"/>
            </a:pPr>
            <a:r>
              <a:rPr lang="en-US" altLang="zh-CN" sz="1200" b="1" dirty="0">
                <a:solidFill>
                  <a:schemeClr val="accent1">
                    <a:lumMod val="75000"/>
                  </a:schemeClr>
                </a:solidFill>
              </a:rPr>
              <a:t>Corrections applied to the raw transition intensities</a:t>
            </a:r>
          </a:p>
        </p:txBody>
      </p:sp>
      <p:sp>
        <p:nvSpPr>
          <p:cNvPr id="25" name="文本框 24"/>
          <p:cNvSpPr txBox="1"/>
          <p:nvPr>
            <p:custDataLst>
              <p:tags r:id="rId4"/>
            </p:custDataLst>
          </p:nvPr>
        </p:nvSpPr>
        <p:spPr>
          <a:xfrm>
            <a:off x="737870" y="3160395"/>
            <a:ext cx="6115685" cy="498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1000" dirty="0"/>
              <a:t>Ground-state side-feeding correction (0⁺ feeding). The basic form of the probability distribution used for the extrapolation is: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042571" y="1574800"/>
            <a:ext cx="3313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accent1">
                    <a:lumMod val="75000"/>
                  </a:schemeClr>
                </a:solidFill>
              </a:rPr>
              <a:t>Cf-252-based transition-ratio method</a:t>
            </a:r>
          </a:p>
        </p:txBody>
      </p:sp>
      <p:cxnSp>
        <p:nvCxnSpPr>
          <p:cNvPr id="8" name="直接连接符 7"/>
          <p:cNvCxnSpPr>
            <a:cxnSpLocks/>
          </p:cNvCxnSpPr>
          <p:nvPr/>
        </p:nvCxnSpPr>
        <p:spPr>
          <a:xfrm>
            <a:off x="7114579" y="1871980"/>
            <a:ext cx="3131146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957695" y="1832293"/>
            <a:ext cx="0" cy="293751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>
            <p:custDataLst>
              <p:tags r:id="rId5"/>
            </p:custDataLst>
          </p:nvPr>
        </p:nvSpPr>
        <p:spPr>
          <a:xfrm>
            <a:off x="744220" y="4468495"/>
            <a:ext cx="6115685" cy="498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1000" dirty="0"/>
              <a:t>Long-lived isomer correction: Using the known half-lives, the missing delayed component is re-added to the transition intensities to recover the full yield contribution.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1641971" y="3708828"/>
                <a:ext cx="4034759" cy="69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  <a:ea typeface="MS Mincho" charset="0"/>
                                              <a:cs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  <a:ea typeface="MS Mincho" charset="0"/>
                                              <a:cs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  <a:ea typeface="MS Mincho" charset="0"/>
                                              <a:cs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  <a:ea typeface="MS Mincho" charset="0"/>
                                              <a:cs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MS Mincho" charset="0"/>
                                          <a:cs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  <a:ea typeface="MS Mincho" charset="0"/>
                                          <a:cs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MS Mincho" charset="0"/>
                                          <a:cs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71" y="3708828"/>
                <a:ext cx="4034759" cy="6943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本框 26"/>
          <p:cNvSpPr txBox="1"/>
          <p:nvPr>
            <p:custDataLst>
              <p:tags r:id="rId6"/>
            </p:custDataLst>
          </p:nvPr>
        </p:nvSpPr>
        <p:spPr>
          <a:xfrm>
            <a:off x="7097395" y="2001520"/>
            <a:ext cx="3148330" cy="1096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l">
              <a:lnSpc>
                <a:spcPct val="140000"/>
              </a:lnSpc>
              <a:buFont typeface="+mj-lt"/>
              <a:buAutoNum type="arabicPeriod"/>
            </a:pPr>
            <a:r>
              <a:rPr lang="en-US" altLang="zh-CN" sz="1200" b="1" dirty="0">
                <a:solidFill>
                  <a:schemeClr val="accent1">
                    <a:lumMod val="75000"/>
                  </a:schemeClr>
                </a:solidFill>
              </a:rPr>
              <a:t>Using the well-characterized Cf-252 spontaneous-fission dataset, we determine, for each major isotope, the ratio: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本框 31"/>
              <p:cNvSpPr txBox="1"/>
              <p:nvPr/>
            </p:nvSpPr>
            <p:spPr>
              <a:xfrm>
                <a:off x="7366755" y="3076571"/>
                <a:ext cx="2764891" cy="817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𝑹𝒂𝒕𝒊𝒐</m:t>
                      </m:r>
                      <m:r>
                        <a:rPr lang="en-US" altLang="zh-CN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</a:rPr>
                                    <m:t>𝑬𝑵𝑫𝑭</m:t>
                                  </m:r>
                                  <m:r>
                                    <a:rPr lang="en-US" altLang="zh-CN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sup>
                                  <m:r>
                                    <a:rPr lang="en-US" altLang="zh-CN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</a:rPr>
                                    <m:t>𝟐𝟓𝟐</m:t>
                                  </m:r>
                                </m:sup>
                              </m:sSup>
                              <m:r>
                                <a:rPr lang="en-US" altLang="zh-CN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</a:rPr>
                                <m:t>𝑪𝒇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𝜸</m:t>
                                  </m:r>
                                  <m:r>
                                    <a:rPr lang="en-US" altLang="zh-CN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sup>
                                  <m:r>
                                    <a:rPr lang="en-US" altLang="zh-CN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𝟐𝟓𝟐</m:t>
                                  </m:r>
                                </m:sup>
                              </m:sSup>
                              <m:r>
                                <a:rPr lang="en-US" altLang="zh-CN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𝑪𝒇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755" y="3076571"/>
                <a:ext cx="2764891" cy="81798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/>
          <p:cNvSpPr txBox="1"/>
          <p:nvPr>
            <p:custDataLst>
              <p:tags r:id="rId7"/>
            </p:custDataLst>
          </p:nvPr>
        </p:nvSpPr>
        <p:spPr>
          <a:xfrm>
            <a:off x="7097395" y="3893840"/>
            <a:ext cx="3148330" cy="838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l">
              <a:lnSpc>
                <a:spcPct val="140000"/>
              </a:lnSpc>
              <a:buFont typeface="+mj-lt"/>
              <a:buAutoNum type="arabicPeriod" startAt="2"/>
            </a:pPr>
            <a:r>
              <a:rPr lang="en-US" altLang="zh-CN" sz="1200" b="1" dirty="0">
                <a:solidFill>
                  <a:schemeClr val="accent1">
                    <a:lumMod val="75000"/>
                  </a:schemeClr>
                </a:solidFill>
              </a:rPr>
              <a:t>Th-232 fission yields are derived based on the same transitions and ratios: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8BB934E-5BFC-8400-15C9-59E2470B9446}"/>
                  </a:ext>
                </a:extLst>
              </p:cNvPr>
              <p:cNvSpPr txBox="1"/>
              <p:nvPr/>
            </p:nvSpPr>
            <p:spPr>
              <a:xfrm>
                <a:off x="7090383" y="4683625"/>
                <a:ext cx="3218104" cy="482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sPre>
                            <m:sPrePr>
                              <m:ctrlPr>
                                <a:rPr lang="en-US" altLang="zh-CN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232</m:t>
                              </m:r>
                            </m:sup>
                            <m:e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sPre>
                        </m:sub>
                      </m:sSub>
                      <m:r>
                        <a:rPr lang="en-US" altLang="zh-CN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altLang="zh-C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𝜸</m:t>
                          </m:r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 </m:t>
                          </m:r>
                          <m:sPre>
                            <m:sPrePr>
                              <m:ctrlPr>
                                <a:rPr lang="en-US" altLang="zh-CN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232</m:t>
                              </m:r>
                            </m:sup>
                            <m:e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sPre>
                        </m:sub>
                      </m:sSub>
                      <m:r>
                        <a:rPr lang="en-US" altLang="zh-CN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∗</m:t>
                      </m:r>
                      <m:r>
                        <a:rPr lang="en-US" altLang="zh-CN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𝑹𝒂𝒕𝒊𝒐</m:t>
                      </m:r>
                    </m:oMath>
                  </m:oMathPara>
                </a14:m>
                <a:endParaRPr lang="zh-CN" altLang="en-US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8BB934E-5BFC-8400-15C9-59E2470B9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383" y="4683625"/>
                <a:ext cx="3218104" cy="4824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6485-1F8C-49AD-A5D5-E767E4406627}" type="datetime1">
              <a:rPr lang="fr-FR" smtClean="0"/>
              <a:t>12/03/2026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8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lvl="0" algn="l">
              <a:buClrTx/>
              <a:buSzTx/>
              <a:buFontTx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Yield Results – Major Pairs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02011" y="743007"/>
            <a:ext cx="2723515" cy="34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914400" eaLnBrk="0" hangingPunct="0">
              <a:lnSpc>
                <a:spcPct val="130000"/>
              </a:lnSpc>
              <a:buFont typeface="Wingdings" panose="05000000000000000000" charset="0"/>
              <a:buChar char="Ø"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Kr–Xe pair: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03225" y="1183708"/>
            <a:ext cx="10095730" cy="656077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 (purple):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yields obtained with the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Cf-252 ratio–based normalization,</a:t>
            </a: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Old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 (brown):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yields from the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conventional γ-spectroscopy method.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1785987" y="1104073"/>
            <a:ext cx="5212080" cy="0"/>
          </a:xfrm>
          <a:prstGeom prst="line">
            <a:avLst/>
          </a:prstGeom>
          <a:ln w="15875" cmpd="sng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AAF0552D-8059-D659-9C06-909CBCE4B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12" y="2094181"/>
            <a:ext cx="4953285" cy="3095803"/>
          </a:xfrm>
          <a:prstGeom prst="rect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>
            <a:outerShdw blurRad="254000" sx="101000" sy="101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2335895-47FA-C40D-82DD-6FE765943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951" y="2093640"/>
            <a:ext cx="4953285" cy="3095803"/>
          </a:xfrm>
          <a:prstGeom prst="rect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>
            <a:outerShdw blurRad="2540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ED2A67C8-2019-2D7F-4518-A7C3FB553B84}"/>
              </a:ext>
            </a:extLst>
          </p:cNvPr>
          <p:cNvSpPr txBox="1"/>
          <p:nvPr/>
        </p:nvSpPr>
        <p:spPr>
          <a:xfrm>
            <a:off x="1785987" y="5243243"/>
            <a:ext cx="21602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Kr (Z=36)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F1142A0-5EF4-4401-A0DC-070B90602189}"/>
              </a:ext>
            </a:extLst>
          </p:cNvPr>
          <p:cNvSpPr txBox="1"/>
          <p:nvPr/>
        </p:nvSpPr>
        <p:spPr>
          <a:xfrm>
            <a:off x="7224710" y="5243243"/>
            <a:ext cx="21602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Xe (Z=54)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BA318AA-C165-F27F-50BF-4B0A3104A1E9}"/>
              </a:ext>
            </a:extLst>
          </p:cNvPr>
          <p:cNvSpPr/>
          <p:nvPr/>
        </p:nvSpPr>
        <p:spPr>
          <a:xfrm>
            <a:off x="3952343" y="2321324"/>
            <a:ext cx="448089" cy="132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700" dirty="0">
                <a:solidFill>
                  <a:schemeClr val="tx1"/>
                </a:solidFill>
              </a:rPr>
              <a:t>ENDF</a:t>
            </a:r>
            <a:endParaRPr lang="zh-CN" altLang="en-US" sz="700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1970BE1-EE23-E306-3558-86E21CA271BD}"/>
              </a:ext>
            </a:extLst>
          </p:cNvPr>
          <p:cNvSpPr/>
          <p:nvPr/>
        </p:nvSpPr>
        <p:spPr>
          <a:xfrm>
            <a:off x="9219600" y="2321324"/>
            <a:ext cx="448089" cy="132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700" dirty="0">
                <a:solidFill>
                  <a:schemeClr val="tx1"/>
                </a:solidFill>
              </a:rPr>
              <a:t>ENDF</a:t>
            </a:r>
            <a:endParaRPr lang="zh-CN" altLang="en-US" sz="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6485-1F8C-49AD-A5D5-E767E4406627}" type="datetime1">
              <a:rPr lang="fr-FR" smtClean="0"/>
              <a:t>12/03/2026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9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lvl="0" algn="l">
              <a:buClrTx/>
              <a:buSzTx/>
              <a:buFontTx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Yield Results – Major Pairs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CFB8760-E290-DF3C-40F9-B6269C49032F}"/>
              </a:ext>
            </a:extLst>
          </p:cNvPr>
          <p:cNvSpPr txBox="1"/>
          <p:nvPr/>
        </p:nvSpPr>
        <p:spPr>
          <a:xfrm>
            <a:off x="2002011" y="743007"/>
            <a:ext cx="2723515" cy="34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914400" eaLnBrk="0" hangingPunct="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1400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r–</a:t>
            </a:r>
            <a:r>
              <a:rPr kumimoji="0" lang="en-US" altLang="zh-CN" sz="14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Te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 pair: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11DD98C-A581-541E-4930-74D9449E835D}"/>
              </a:ext>
            </a:extLst>
          </p:cNvPr>
          <p:cNvSpPr txBox="1"/>
          <p:nvPr/>
        </p:nvSpPr>
        <p:spPr>
          <a:xfrm>
            <a:off x="403225" y="1183708"/>
            <a:ext cx="10095730" cy="656077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 (purple):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yields obtained with the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Cf-252 ratio–based normalization,</a:t>
            </a: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</a:rPr>
              <a:t>Old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 (brown):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yields from the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conventional γ-spectroscopy method.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B889F0E4-2A22-F215-C8B8-C415D59D77D1}"/>
              </a:ext>
            </a:extLst>
          </p:cNvPr>
          <p:cNvCxnSpPr/>
          <p:nvPr/>
        </p:nvCxnSpPr>
        <p:spPr>
          <a:xfrm>
            <a:off x="1785987" y="1104073"/>
            <a:ext cx="5212080" cy="0"/>
          </a:xfrm>
          <a:prstGeom prst="line">
            <a:avLst/>
          </a:prstGeom>
          <a:ln w="15875" cmpd="sng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D02323D2-9590-4AD9-3C0A-2DE82EE0163F}"/>
              </a:ext>
            </a:extLst>
          </p:cNvPr>
          <p:cNvSpPr txBox="1"/>
          <p:nvPr/>
        </p:nvSpPr>
        <p:spPr>
          <a:xfrm>
            <a:off x="1785987" y="5243243"/>
            <a:ext cx="21602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Sr (Z=38)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3C51754-B212-BE51-87BF-4762D053FA10}"/>
              </a:ext>
            </a:extLst>
          </p:cNvPr>
          <p:cNvSpPr txBox="1"/>
          <p:nvPr/>
        </p:nvSpPr>
        <p:spPr>
          <a:xfrm>
            <a:off x="7224710" y="5243243"/>
            <a:ext cx="21602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 err="1">
                <a:solidFill>
                  <a:schemeClr val="accent1">
                    <a:lumMod val="75000"/>
                  </a:schemeClr>
                </a:solidFill>
              </a:rPr>
              <a:t>Te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 (Z=52)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EEBD234-862F-B579-D19B-3E5658757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715" y="2094181"/>
            <a:ext cx="4953285" cy="3095803"/>
          </a:xfrm>
          <a:prstGeom prst="rect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>
            <a:outerShdw blurRad="254000" sx="101000" sy="101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F79E38B-98A6-E441-8C12-6D5807804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64" y="2094180"/>
            <a:ext cx="4953286" cy="3095803"/>
          </a:xfrm>
          <a:prstGeom prst="rect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>
            <a:outerShdw blurRad="2540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9CD078B-BA13-8315-0B86-E29E557437FD}"/>
              </a:ext>
            </a:extLst>
          </p:cNvPr>
          <p:cNvSpPr/>
          <p:nvPr/>
        </p:nvSpPr>
        <p:spPr>
          <a:xfrm>
            <a:off x="3960000" y="2321324"/>
            <a:ext cx="448089" cy="132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700" dirty="0">
                <a:solidFill>
                  <a:schemeClr val="tx1"/>
                </a:solidFill>
              </a:rPr>
              <a:t>ENDF</a:t>
            </a:r>
            <a:endParaRPr lang="zh-CN" altLang="en-US" sz="700" dirty="0">
              <a:solidFill>
                <a:schemeClr val="tx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7E11967-EC82-F8FE-E130-024068347E56}"/>
              </a:ext>
            </a:extLst>
          </p:cNvPr>
          <p:cNvSpPr/>
          <p:nvPr/>
        </p:nvSpPr>
        <p:spPr>
          <a:xfrm>
            <a:off x="9234000" y="2321324"/>
            <a:ext cx="448089" cy="132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700" dirty="0">
                <a:solidFill>
                  <a:schemeClr val="tx1"/>
                </a:solidFill>
              </a:rPr>
              <a:t>ENDF</a:t>
            </a:r>
            <a:endParaRPr lang="zh-CN" altLang="en-US" sz="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1.6770078740158,&quot;left&quot;:21.591181102362267,&quot;top&quot;:107.59023622047243,&quot;width&quot;:858.2588188976376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1.6770078740158,&quot;left&quot;:21.591181102362267,&quot;top&quot;:107.59023622047243,&quot;width&quot;:858.2588188976376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923.391968503937,&quot;left&quot;:40.95,&quot;top&quot;:-73.29181102362209,&quot;width&quot;:831.0987401574803}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DEFAULT_TEXT" val="单击此处添加文本，单击此处添加文本。"/>
  <p:tag name="OP_SCP_ITEM_INDEX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923.391968503937,&quot;left&quot;:40.95,&quot;top&quot;:-73.29181102362209,&quot;width&quot;:831.098740157480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923.391968503937,&quot;left&quot;:40.95,&quot;top&quot;:-73.29181102362209,&quot;width&quot;:831.098740157480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923.391968503937,&quot;left&quot;:40.95,&quot;top&quot;:-73.29181102362209,&quot;width&quot;:831.098740157480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923.391968503937,&quot;left&quot;:40.95,&quot;top&quot;:-73.29181102362209,&quot;width&quot;:831.098740157480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923.391968503937,&quot;left&quot;:40.95,&quot;top&quot;:-73.29181102362209,&quot;width&quot;:831.098740157480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923.391968503937,&quot;left&quot;:40.95,&quot;top&quot;:-73.29181102362209,&quot;width&quot;:831.098740157480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1.6770078740158,&quot;left&quot;:21.591181102362267,&quot;top&quot;:107.59023622047243,&quot;width&quot;:858.2588188976376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923.391968503937,&quot;left&quot;:40.95,&quot;top&quot;:-73.29181102362209,&quot;width&quot;:831.0987401574803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923.391968503937,&quot;left&quot;:40.95,&quot;top&quot;:-73.29181102362209,&quot;width&quot;:831.0987401574803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923.391968503937,&quot;left&quot;:40.95,&quot;top&quot;:-73.29181102362209,&quot;width&quot;:831.0987401574803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923.391968503937,&quot;left&quot;:40.95,&quot;top&quot;:-73.29181102362209,&quot;width&quot;:831.0987401574803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923.391968503937,&quot;left&quot;:40.95,&quot;top&quot;:-73.29181102362209,&quot;width&quot;:831.0987401574803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923.391968503937,&quot;left&quot;:40.95,&quot;top&quot;:-73.29181102362209,&quot;width&quot;:831.0987401574803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923.391968503937,&quot;left&quot;:40.95,&quot;top&quot;:-73.29181102362209,&quot;width&quot;:831.0987401574803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923.391968503937,&quot;left&quot;:40.95,&quot;top&quot;:-73.29181102362209,&quot;width&quot;:831.0987401574803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923.391968503937,&quot;left&quot;:40.95,&quot;top&quot;:-73.29181102362209,&quot;width&quot;:831.0987401574803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923.391968503937,&quot;left&quot;:40.95,&quot;top&quot;:-73.29181102362209,&quot;width&quot;:831.098740157480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91*77"/>
  <p:tag name="TABLE_ENDDRAG_RECT" val="29*340*791*7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923.391968503937,&quot;left&quot;:40.95,&quot;top&quot;:-73.29181102362209,&quot;width&quot;:831.0987401574803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923.391968503937,&quot;left&quot;:40.95,&quot;top&quot;:-73.29181102362209,&quot;width&quot;:831.0987401574803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923.391968503937,&quot;left&quot;:40.95,&quot;top&quot;:-73.29181102362209,&quot;width&quot;:831.0987401574803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ITEM_INDEX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1"/>
  <p:tag name="OP_SCP_DEFAULT_TEXT" val="01 添加标题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DEFAULT_TEXT" val="单击此处添加文本，单击此处添加文本。"/>
  <p:tag name="OP_SCP_ITEM_INDEX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1"/>
  <p:tag name="OP_SCP_DEFAULT_TEXT" val="01 添加标题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DEFAULT_TEXT" val="单击此处添加文本，单击此处添加文本。"/>
  <p:tag name="OP_SCP_ITEM_INDEX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ITEM_INDEX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1.6770078740158,&quot;left&quot;:21.591181102362267,&quot;top&quot;:107.59023622047243,&quot;width&quot;:858.2588188976376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1.6770078740158,&quot;left&quot;:21.591181102362267,&quot;top&quot;:107.59023622047243,&quot;width&quot;:858.2588188976376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1.6770078740158,&quot;left&quot;:21.591181102362267,&quot;top&quot;:107.59023622047243,&quot;width&quot;:858.2588188976376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1.6770078740158,&quot;left&quot;:21.591181102362267,&quot;top&quot;:107.59023622047243,&quot;width&quot;:858.2588188976376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1.6770078740158,&quot;left&quot;:21.591181102362267,&quot;top&quot;:107.59023622047243,&quot;width&quot;:858.2588188976376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1.6770078740158,&quot;left&quot;:21.591181102362267,&quot;top&quot;:107.59023622047243,&quot;width&quot;:858.2588188976376}"/>
</p:tagLst>
</file>

<file path=ppt/theme/theme1.xml><?xml version="1.0" encoding="utf-8"?>
<a:theme xmlns:a="http://schemas.openxmlformats.org/drawingml/2006/main" name="Masque IJCLab 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2649</Words>
  <Application>Microsoft Office PowerPoint</Application>
  <PresentationFormat>自定义</PresentationFormat>
  <Paragraphs>278</Paragraphs>
  <Slides>23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MiSans Light</vt:lpstr>
      <vt:lpstr>宋体</vt:lpstr>
      <vt:lpstr>微软雅黑</vt:lpstr>
      <vt:lpstr>Arial</vt:lpstr>
      <vt:lpstr>Calibri</vt:lpstr>
      <vt:lpstr>Calibri Light</vt:lpstr>
      <vt:lpstr>Cambria Math</vt:lpstr>
      <vt:lpstr>Times New Roman</vt:lpstr>
      <vt:lpstr>Wingdings</vt:lpstr>
      <vt:lpstr>Masque IJCLab standard</vt:lpstr>
      <vt:lpstr>PowerPoint 演示文稿</vt:lpstr>
      <vt:lpstr>CONTENTS</vt:lpstr>
      <vt:lpstr>Motivation for Studying Th-232 Fission Yields</vt:lpstr>
      <vt:lpstr>Advantages &amp; Challenges for γ-ray Spectroscopy</vt:lpstr>
      <vt:lpstr>Experimental Design &amp; Setup</vt:lpstr>
      <vt:lpstr>Data Analysis &amp; Background Subtraction </vt:lpstr>
      <vt:lpstr>Yield Reconstruction Strategies</vt:lpstr>
      <vt:lpstr>Yield Results – Major Pairs</vt:lpstr>
      <vt:lpstr>Yield Results – Major Pairs</vt:lpstr>
      <vt:lpstr>Yield Results – Major Pairs</vt:lpstr>
      <vt:lpstr>Yield Results – Global fit of fragment-pair distributions</vt:lpstr>
      <vt:lpstr>Yield Results – Global fit of fragment-pair distributions</vt:lpstr>
      <vt:lpstr>Conclusion</vt:lpstr>
      <vt:lpstr>PowerPoint 演示文稿</vt:lpstr>
      <vt:lpstr>Backup</vt:lpstr>
      <vt:lpstr>Backup</vt:lpstr>
      <vt:lpstr>Backup</vt:lpstr>
      <vt:lpstr>Backup</vt:lpstr>
      <vt:lpstr>Backup</vt:lpstr>
      <vt:lpstr>Backup</vt:lpstr>
      <vt:lpstr>Motivation for Studying Th-232 Fission Yields</vt:lpstr>
      <vt:lpstr>Conclusion</vt:lpstr>
      <vt:lpstr>Yield Results – Global fit of fragment-pair distributions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1262914003@qq.com</cp:lastModifiedBy>
  <cp:revision>1622</cp:revision>
  <dcterms:created xsi:type="dcterms:W3CDTF">2011-03-09T16:37:00Z</dcterms:created>
  <dcterms:modified xsi:type="dcterms:W3CDTF">2026-03-12T08:46:32Z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EFD814C49E144F00AFB025B1ADBF2E2F_13</vt:lpwstr>
  </property>
  <property fmtid="{D5CDD505-2E9C-101B-9397-08002B2CF9AE}" pid="3" name="KSOProductBuildVer">
    <vt:lpwstr>2052-12.1.0.23539</vt:lpwstr>
  </property>
</Properties>
</file>