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78" r:id="rId5"/>
    <p:sldId id="279" r:id="rId6"/>
    <p:sldId id="260" r:id="rId7"/>
    <p:sldId id="261" r:id="rId8"/>
    <p:sldId id="262" r:id="rId9"/>
    <p:sldId id="259" r:id="rId10"/>
    <p:sldId id="263" r:id="rId11"/>
    <p:sldId id="276" r:id="rId12"/>
    <p:sldId id="281" r:id="rId13"/>
    <p:sldId id="280" r:id="rId14"/>
    <p:sldId id="283" r:id="rId15"/>
    <p:sldId id="285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9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DC9BD-2918-08C6-E5D0-B02FF6BD7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56E94-1FA1-756B-E547-E45FBA013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10FA2-2565-6F92-FD2C-B3F5EDD1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2F2E-96C8-45E7-AE20-1D113B10F8A6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ED2C9-960D-629F-7E6F-0A09B664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CA009-0B02-0A56-15CD-28B67F0C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7B2F-7C1A-471B-A6DF-9D16C30F9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4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6EF2-3453-BA72-EF9C-59F4E28C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E5592-E5BD-D381-0B5F-339E78D5A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F9F53-02B0-CF44-E4A4-E3AFB08A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2F2E-96C8-45E7-AE20-1D113B10F8A6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476AC-E17E-B89C-A6D9-F9750643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F3FB6-F216-7051-7409-BCBF17319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7B2F-7C1A-471B-A6DF-9D16C30F9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53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5886E3-1A3F-B22D-3C4B-E22A3219E9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3D5B6-BCD5-41A3-1FFF-FF9192172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2653E-B9AA-C46B-AF82-67905AD9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2F2E-96C8-45E7-AE20-1D113B10F8A6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6BF2A-C2F4-1DD2-00DB-841A3486D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6F6F4-D8FD-92CD-D427-0325BB35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7B2F-7C1A-471B-A6DF-9D16C30F9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633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38DEE-8F8B-E28B-97CF-63F81EC7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13D24-7826-8EE6-B706-8605FB96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DC4F8-1DB1-6B24-95AC-77FB814A2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2F2E-96C8-45E7-AE20-1D113B10F8A6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1BE14-F719-7A87-09AF-E18DA0B5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C0D7E-82B8-4952-FF71-47A2E66AC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7B2F-7C1A-471B-A6DF-9D16C30F9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891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C0ED1-FFC6-E662-A3EB-6C211D334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3C831-6050-8189-2ABE-4B2A8B204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A9EB0-B482-8515-AE6B-011096D9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2F2E-96C8-45E7-AE20-1D113B10F8A6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CBBF2-0035-1F75-C59E-E460BF358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D6B48-3DAA-5BD5-F08E-31FBDFF7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7B2F-7C1A-471B-A6DF-9D16C30F9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687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5381-D449-DD70-C739-4B9775FEB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79DBD-036C-96BF-8550-C741521F6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59561-D26F-0D3E-426C-E482D7815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D1767-C8C3-3959-0107-E9711E43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2F2E-96C8-45E7-AE20-1D113B10F8A6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7FE7C-0383-7260-87BD-E2141D470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51BD0-8483-01F6-591E-A20B8852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7B2F-7C1A-471B-A6DF-9D16C30F9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9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26B52-5F19-FD9A-2AB1-8A90B2D1D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14D1E-FC3B-0C88-B9DB-96DE769AA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57B95-724B-7842-A8E7-B6719CC64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B81CBF-D1F7-6EBE-4D8D-4EB4F6371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49D69-362A-819F-E0A2-623FD0243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443B2-DFCB-0C46-A7C2-9B1FC1DFC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2F2E-96C8-45E7-AE20-1D113B10F8A6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EF281-D01F-0C6C-243E-38D05F5E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D3C5C5-C47C-BB87-1B02-618D5BF1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7B2F-7C1A-471B-A6DF-9D16C30F9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3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715D9-4A37-399C-E85C-961DCFA0D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E1E3F-0F9E-3785-9B07-EF135D06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2F2E-96C8-45E7-AE20-1D113B10F8A6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7DE0A-0BC0-8C36-1D14-5A25F244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EE336-7685-2E56-54C5-B3F4A4A2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7B2F-7C1A-471B-A6DF-9D16C30F9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464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E2A73-6E92-1D79-5D37-9F6A0F1F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2F2E-96C8-45E7-AE20-1D113B10F8A6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5873AF-D2C9-1B73-D65F-C82B43903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40F1-BA53-1E1C-E521-BCF5E41B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7B2F-7C1A-471B-A6DF-9D16C30F9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46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CB36-7EB9-A921-18D3-55D900F90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19D5D-7CA4-4088-DD4A-2B0AC4B78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3D434-9FC3-05B7-6010-8940E3B0D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A8950-AF80-F340-45A6-258AC9E3F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2F2E-96C8-45E7-AE20-1D113B10F8A6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63FD9-7235-8462-5353-ABBB70D49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6EF25-ECE5-4F79-6CD9-0598995A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7B2F-7C1A-471B-A6DF-9D16C30F9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34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C3CE-784B-FB7E-2174-4E25913DA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3DCCBF-8A15-3837-20A4-8A52EEEC1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F2DC-F41B-E1E2-2CE2-E162EF8E0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8C434-7C83-5804-D18F-21ABBF65E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2F2E-96C8-45E7-AE20-1D113B10F8A6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399D2-B681-AC11-3C92-E2236729B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08F44-03F1-9D05-19E7-664D07B1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7B2F-7C1A-471B-A6DF-9D16C30F9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866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1CAD2F-0077-256B-597A-7BAD8166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6CE85-9328-FA09-6999-9573992F8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007C5-E6B3-0BA3-7DF9-EDBA7323F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1E2F2E-96C8-45E7-AE20-1D113B10F8A6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0E3C7-624E-C451-DD94-82CAA5325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E66B2-CD85-D158-2A4B-403B6B1BB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A7B2F-7C1A-471B-A6DF-9D16C30F90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703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2.0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ickr.com/photos/145739041@N05/54020963437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A4D0-7A24-D4F9-975D-D0CE40608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5003" y="1388178"/>
            <a:ext cx="9144000" cy="171791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Neutron rich nuclei and fission studies at the IGISOL facility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789FB-C188-B9DC-B994-5F2907335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5003" y="3326138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author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PENTTILÄ, Heikki (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Jyvaskyla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Co-authors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KANKAINEN, Anu (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Jyvaskyla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JOKINEN, Ari (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Jyvaskyla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MOORE, Iain (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Jyvaskyla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REPONEN, Mikael (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Jyvaskyla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ERONEN, Tommi (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Jyvaskyla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VIRTANEN, Ville (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Jyvaskyla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GROUP, and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IGISOL (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Jyvaskyla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2120E89-8405-4275-8E47-F8C734199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6"/>
          <a:stretch/>
        </p:blipFill>
        <p:spPr bwMode="auto">
          <a:xfrm>
            <a:off x="5341090" y="5690709"/>
            <a:ext cx="2338190" cy="88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CC5BB7F4-A06D-F3FA-ACB1-C4C50BB95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76" y="4174035"/>
            <a:ext cx="1268595" cy="12685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CD8B66-97AE-71F3-2E9D-6F56FD43F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78" y="1342043"/>
            <a:ext cx="1276528" cy="23911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48D167-F8CF-790A-D772-85009174FEBC}"/>
              </a:ext>
            </a:extLst>
          </p:cNvPr>
          <p:cNvSpPr txBox="1"/>
          <p:nvPr/>
        </p:nvSpPr>
        <p:spPr>
          <a:xfrm>
            <a:off x="8045577" y="5809542"/>
            <a:ext cx="3898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 err="1"/>
              <a:t>Work</a:t>
            </a:r>
            <a:r>
              <a:rPr lang="fi-FI" sz="1200" dirty="0"/>
              <a:t> </a:t>
            </a:r>
            <a:r>
              <a:rPr lang="fi-FI" sz="1200" dirty="0" err="1"/>
              <a:t>has</a:t>
            </a:r>
            <a:r>
              <a:rPr lang="fi-FI" sz="1200" dirty="0"/>
              <a:t> </a:t>
            </a:r>
            <a:r>
              <a:rPr lang="fi-FI" sz="1200" dirty="0" err="1"/>
              <a:t>received</a:t>
            </a:r>
            <a:r>
              <a:rPr lang="fi-FI" sz="1200" dirty="0"/>
              <a:t> </a:t>
            </a:r>
            <a:r>
              <a:rPr lang="fi-FI" sz="1200" dirty="0" err="1"/>
              <a:t>funding</a:t>
            </a:r>
            <a:r>
              <a:rPr lang="fi-FI" sz="1200" dirty="0"/>
              <a:t> </a:t>
            </a:r>
            <a:r>
              <a:rPr lang="fi-FI" sz="1200" dirty="0" err="1"/>
              <a:t>from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r>
              <a:rPr lang="fi-FI" sz="1200" dirty="0"/>
              <a:t> Euratom </a:t>
            </a:r>
            <a:r>
              <a:rPr lang="fi-FI" sz="1200" dirty="0" err="1"/>
              <a:t>Research</a:t>
            </a:r>
            <a:r>
              <a:rPr lang="fi-FI" sz="1200" dirty="0"/>
              <a:t> and Training Program 2014-2018 </a:t>
            </a:r>
            <a:r>
              <a:rPr lang="fi-FI" sz="1200" dirty="0" err="1"/>
              <a:t>under</a:t>
            </a:r>
            <a:r>
              <a:rPr lang="fi-FI" sz="1200" dirty="0"/>
              <a:t> Grant No. 847594 (ARIEL) and </a:t>
            </a:r>
            <a:r>
              <a:rPr lang="fi-FI" sz="1200" dirty="0" err="1"/>
              <a:t>under</a:t>
            </a:r>
            <a:r>
              <a:rPr lang="fi-FI" sz="1200" dirty="0"/>
              <a:t> Grant No. 847552 (SANDA)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8AACE4-C8BF-339F-5FBE-E101B89A1518}"/>
              </a:ext>
            </a:extLst>
          </p:cNvPr>
          <p:cNvGrpSpPr/>
          <p:nvPr/>
        </p:nvGrpSpPr>
        <p:grpSpPr>
          <a:xfrm>
            <a:off x="175742" y="5791266"/>
            <a:ext cx="1427919" cy="682882"/>
            <a:chOff x="810040" y="5727043"/>
            <a:chExt cx="1427919" cy="68288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680315-D591-087F-FCF3-8EAE2E151725}"/>
                </a:ext>
              </a:extLst>
            </p:cNvPr>
            <p:cNvSpPr/>
            <p:nvPr/>
          </p:nvSpPr>
          <p:spPr>
            <a:xfrm>
              <a:off x="810040" y="5727043"/>
              <a:ext cx="1427919" cy="68288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074" name="Picture 2" descr="Technical University of Munich">
              <a:extLst>
                <a:ext uri="{FF2B5EF4-FFF2-40B4-BE49-F238E27FC236}">
                  <a16:creationId xmlns:a16="http://schemas.microsoft.com/office/drawing/2014/main" id="{AA4DADE1-0040-28EA-410B-BAA3D83914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37" y="5887509"/>
              <a:ext cx="695325" cy="361950"/>
            </a:xfrm>
            <a:prstGeom prst="rect">
              <a:avLst/>
            </a:prstGeom>
            <a:solidFill>
              <a:srgbClr val="0070C0"/>
            </a:solidFill>
          </p:spPr>
        </p:pic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81BFE6B9-E517-5A9F-D885-405B19084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280" y="5883193"/>
            <a:ext cx="2689501" cy="49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17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F31B52-7E05-A9F9-1C92-99771EE7D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39" y="1190136"/>
            <a:ext cx="6990695" cy="44777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414350-A477-7BE8-14E2-553713704D4F}"/>
              </a:ext>
            </a:extLst>
          </p:cNvPr>
          <p:cNvSpPr txBox="1"/>
          <p:nvPr/>
        </p:nvSpPr>
        <p:spPr>
          <a:xfrm>
            <a:off x="1038608" y="356255"/>
            <a:ext cx="8619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/>
              <a:t>Oxidization</a:t>
            </a:r>
            <a:r>
              <a:rPr lang="fi-FI" sz="2400" dirty="0"/>
              <a:t> of </a:t>
            </a:r>
            <a:r>
              <a:rPr lang="fi-FI" sz="2400" dirty="0" err="1"/>
              <a:t>refractory</a:t>
            </a:r>
            <a:r>
              <a:rPr lang="fi-FI" sz="2400" dirty="0"/>
              <a:t> </a:t>
            </a:r>
            <a:r>
              <a:rPr lang="fi-FI" sz="2400" dirty="0" err="1"/>
              <a:t>elements</a:t>
            </a:r>
            <a:r>
              <a:rPr lang="fi-FI" sz="2400" dirty="0"/>
              <a:t> (</a:t>
            </a:r>
            <a:r>
              <a:rPr lang="fi-FI" sz="2400" dirty="0" err="1"/>
              <a:t>studied</a:t>
            </a:r>
            <a:r>
              <a:rPr lang="fi-FI" sz="2400" dirty="0"/>
              <a:t> </a:t>
            </a:r>
            <a:r>
              <a:rPr lang="fi-FI" sz="2400" dirty="0" err="1"/>
              <a:t>with</a:t>
            </a:r>
            <a:r>
              <a:rPr lang="fi-FI" sz="2400" dirty="0"/>
              <a:t> </a:t>
            </a:r>
            <a:r>
              <a:rPr lang="fi-FI" sz="2400" dirty="0" err="1"/>
              <a:t>stable</a:t>
            </a:r>
            <a:r>
              <a:rPr lang="fi-FI" sz="2400" dirty="0"/>
              <a:t> </a:t>
            </a:r>
            <a:r>
              <a:rPr lang="fi-FI" sz="2400" dirty="0" err="1"/>
              <a:t>isotopes</a:t>
            </a:r>
            <a:r>
              <a:rPr lang="fi-FI" sz="24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D4205-CD03-A3C2-F876-B8CF9989A585}"/>
              </a:ext>
            </a:extLst>
          </p:cNvPr>
          <p:cNvSpPr txBox="1"/>
          <p:nvPr/>
        </p:nvSpPr>
        <p:spPr>
          <a:xfrm>
            <a:off x="7584134" y="2180410"/>
            <a:ext cx="3809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/>
              <a:t>This</a:t>
            </a:r>
            <a:r>
              <a:rPr lang="fi-FI" sz="2000" dirty="0"/>
              <a:t> </a:t>
            </a:r>
            <a:r>
              <a:rPr lang="fi-FI" sz="2000" dirty="0" err="1"/>
              <a:t>oxidisation</a:t>
            </a:r>
            <a:r>
              <a:rPr lang="fi-FI" sz="2000" dirty="0"/>
              <a:t> </a:t>
            </a:r>
            <a:r>
              <a:rPr lang="fi-FI" sz="2000" dirty="0" err="1"/>
              <a:t>takes</a:t>
            </a:r>
            <a:r>
              <a:rPr lang="fi-FI" sz="2000" dirty="0"/>
              <a:t> </a:t>
            </a:r>
            <a:r>
              <a:rPr lang="fi-FI" sz="2000" dirty="0" err="1"/>
              <a:t>place</a:t>
            </a:r>
            <a:r>
              <a:rPr lang="fi-FI" sz="2000" dirty="0"/>
              <a:t> in </a:t>
            </a:r>
          </a:p>
          <a:p>
            <a:r>
              <a:rPr lang="fi-FI" sz="2000" dirty="0" err="1"/>
              <a:t>the</a:t>
            </a:r>
            <a:r>
              <a:rPr lang="fi-FI" sz="2000" dirty="0"/>
              <a:t> RFQ </a:t>
            </a:r>
            <a:r>
              <a:rPr lang="fi-FI" sz="2000" dirty="0" err="1"/>
              <a:t>cooler</a:t>
            </a:r>
            <a:r>
              <a:rPr lang="fi-FI" sz="2000" dirty="0"/>
              <a:t> </a:t>
            </a:r>
            <a:r>
              <a:rPr lang="fi-FI" sz="2000" dirty="0" err="1"/>
              <a:t>buncher</a:t>
            </a:r>
            <a:r>
              <a:rPr lang="fi-FI" sz="2000" dirty="0"/>
              <a:t>, </a:t>
            </a:r>
          </a:p>
          <a:p>
            <a:r>
              <a:rPr lang="fi-FI" sz="2000" dirty="0" err="1"/>
              <a:t>not</a:t>
            </a:r>
            <a:r>
              <a:rPr lang="fi-FI" sz="2000" dirty="0"/>
              <a:t> in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ion</a:t>
            </a:r>
            <a:r>
              <a:rPr lang="fi-FI" sz="2000" dirty="0"/>
              <a:t> </a:t>
            </a:r>
            <a:r>
              <a:rPr lang="fi-FI" sz="2000" dirty="0" err="1"/>
              <a:t>guide</a:t>
            </a:r>
            <a:r>
              <a:rPr lang="fi-FI" sz="2000" dirty="0"/>
              <a:t> </a:t>
            </a:r>
          </a:p>
          <a:p>
            <a:r>
              <a:rPr lang="fi-FI" sz="2000" dirty="0"/>
              <a:t>(</a:t>
            </a:r>
            <a:r>
              <a:rPr lang="fi-FI" sz="2000" dirty="0" err="1"/>
              <a:t>or</a:t>
            </a:r>
            <a:r>
              <a:rPr lang="fi-FI" sz="2000" dirty="0"/>
              <a:t> </a:t>
            </a:r>
            <a:r>
              <a:rPr lang="fi-FI" sz="2000" dirty="0" err="1"/>
              <a:t>discharge</a:t>
            </a:r>
            <a:r>
              <a:rPr lang="fi-FI" sz="2000" dirty="0"/>
              <a:t> </a:t>
            </a:r>
            <a:r>
              <a:rPr lang="fi-FI" sz="2000" dirty="0" err="1"/>
              <a:t>source</a:t>
            </a:r>
            <a:r>
              <a:rPr lang="fi-FI" sz="2000" dirty="0"/>
              <a:t> in </a:t>
            </a:r>
            <a:r>
              <a:rPr lang="fi-FI" sz="2000" dirty="0" err="1"/>
              <a:t>this</a:t>
            </a:r>
            <a:r>
              <a:rPr lang="fi-FI" sz="2000" dirty="0"/>
              <a:t> case)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8707A9-68BD-6685-6456-5BB39B060DA9}"/>
              </a:ext>
            </a:extLst>
          </p:cNvPr>
          <p:cNvSpPr txBox="1"/>
          <p:nvPr/>
        </p:nvSpPr>
        <p:spPr>
          <a:xfrm>
            <a:off x="786261" y="5870803"/>
            <a:ext cx="102503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dirty="0"/>
              <a:t>Ville Virtanen, PhD </a:t>
            </a:r>
            <a:r>
              <a:rPr lang="fi-FI" sz="1600" dirty="0" err="1"/>
              <a:t>Thesis</a:t>
            </a:r>
            <a:r>
              <a:rPr lang="fi-FI" sz="1600" dirty="0"/>
              <a:t>, JYU 2025 https://jyx.jyu.fi/jyx/Record/jyx_123456789_106005?sid=209819217</a:t>
            </a:r>
          </a:p>
        </p:txBody>
      </p:sp>
    </p:spTree>
    <p:extLst>
      <p:ext uri="{BB962C8B-B14F-4D97-AF65-F5344CB8AC3E}">
        <p14:creationId xmlns:p14="http://schemas.microsoft.com/office/powerpoint/2010/main" val="37102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9469A-5F75-7FAA-75C2-30C085CC1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D7A0F1-E8E0-381F-176D-B0148BA7F5D6}"/>
              </a:ext>
            </a:extLst>
          </p:cNvPr>
          <p:cNvSpPr txBox="1"/>
          <p:nvPr/>
        </p:nvSpPr>
        <p:spPr>
          <a:xfrm>
            <a:off x="64000" y="389862"/>
            <a:ext cx="12128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How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independent</a:t>
            </a:r>
            <a:r>
              <a:rPr lang="fi-FI" sz="2400" dirty="0"/>
              <a:t> </a:t>
            </a:r>
            <a:r>
              <a:rPr lang="fi-FI" sz="2400" dirty="0" err="1"/>
              <a:t>isotopic</a:t>
            </a:r>
            <a:r>
              <a:rPr lang="fi-FI" sz="2400" dirty="0"/>
              <a:t> fission </a:t>
            </a:r>
            <a:r>
              <a:rPr lang="fi-FI" sz="2400" dirty="0" err="1"/>
              <a:t>yields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extracted</a:t>
            </a:r>
            <a:r>
              <a:rPr lang="fi-FI" sz="2400" dirty="0"/>
              <a:t> </a:t>
            </a:r>
            <a:r>
              <a:rPr lang="fi-FI" sz="2400" dirty="0" err="1"/>
              <a:t>from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measured</a:t>
            </a:r>
            <a:r>
              <a:rPr lang="fi-FI" sz="2400" dirty="0"/>
              <a:t> </a:t>
            </a:r>
            <a:r>
              <a:rPr lang="fi-FI" sz="2400" dirty="0" err="1"/>
              <a:t>distributions</a:t>
            </a:r>
            <a:r>
              <a:rPr lang="fi-FI" sz="24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59C2B-3648-AC46-1B1D-E4887D0B99F4}"/>
              </a:ext>
            </a:extLst>
          </p:cNvPr>
          <p:cNvSpPr txBox="1"/>
          <p:nvPr/>
        </p:nvSpPr>
        <p:spPr>
          <a:xfrm>
            <a:off x="9345672" y="4502958"/>
            <a:ext cx="2687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Element-dependent</a:t>
            </a:r>
            <a:r>
              <a:rPr lang="fi-FI" dirty="0"/>
              <a:t> (</a:t>
            </a:r>
            <a:r>
              <a:rPr lang="fi-FI" dirty="0" err="1"/>
              <a:t>chemical</a:t>
            </a:r>
            <a:r>
              <a:rPr lang="fi-FI" dirty="0"/>
              <a:t>) </a:t>
            </a:r>
            <a:r>
              <a:rPr lang="fi-FI" dirty="0" err="1"/>
              <a:t>effects</a:t>
            </a:r>
            <a:r>
              <a:rPr lang="fi-FI" dirty="0"/>
              <a:t> in transmission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for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isotopes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element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E81CA-700F-EED3-5E30-AF18716537F8}"/>
              </a:ext>
            </a:extLst>
          </p:cNvPr>
          <p:cNvGrpSpPr>
            <a:grpSpLocks noChangeAspect="1"/>
          </p:cNvGrpSpPr>
          <p:nvPr/>
        </p:nvGrpSpPr>
        <p:grpSpPr>
          <a:xfrm>
            <a:off x="8380716" y="1196752"/>
            <a:ext cx="3301165" cy="3087434"/>
            <a:chOff x="4570288" y="2177144"/>
            <a:chExt cx="4367213" cy="4084462"/>
          </a:xfrm>
        </p:grpSpPr>
        <p:sp>
          <p:nvSpPr>
            <p:cNvPr id="8" name="Freeform 66">
              <a:extLst>
                <a:ext uri="{FF2B5EF4-FFF2-40B4-BE49-F238E27FC236}">
                  <a16:creationId xmlns:a16="http://schemas.microsoft.com/office/drawing/2014/main" id="{017D3CCD-DAD8-4824-B476-56ED80AAF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295" y="3170919"/>
              <a:ext cx="3427413" cy="2525713"/>
            </a:xfrm>
            <a:custGeom>
              <a:avLst/>
              <a:gdLst>
                <a:gd name="T0" fmla="*/ 22 w 1441"/>
                <a:gd name="T1" fmla="*/ 1060 h 1061"/>
                <a:gd name="T2" fmla="*/ 52 w 1441"/>
                <a:gd name="T3" fmla="*/ 1058 h 1061"/>
                <a:gd name="T4" fmla="*/ 81 w 1441"/>
                <a:gd name="T5" fmla="*/ 1055 h 1061"/>
                <a:gd name="T6" fmla="*/ 111 w 1441"/>
                <a:gd name="T7" fmla="*/ 1051 h 1061"/>
                <a:gd name="T8" fmla="*/ 140 w 1441"/>
                <a:gd name="T9" fmla="*/ 1046 h 1061"/>
                <a:gd name="T10" fmla="*/ 170 w 1441"/>
                <a:gd name="T11" fmla="*/ 1038 h 1061"/>
                <a:gd name="T12" fmla="*/ 200 w 1441"/>
                <a:gd name="T13" fmla="*/ 1028 h 1061"/>
                <a:gd name="T14" fmla="*/ 229 w 1441"/>
                <a:gd name="T15" fmla="*/ 1015 h 1061"/>
                <a:gd name="T16" fmla="*/ 259 w 1441"/>
                <a:gd name="T17" fmla="*/ 999 h 1061"/>
                <a:gd name="T18" fmla="*/ 288 w 1441"/>
                <a:gd name="T19" fmla="*/ 977 h 1061"/>
                <a:gd name="T20" fmla="*/ 318 w 1441"/>
                <a:gd name="T21" fmla="*/ 951 h 1061"/>
                <a:gd name="T22" fmla="*/ 347 w 1441"/>
                <a:gd name="T23" fmla="*/ 919 h 1061"/>
                <a:gd name="T24" fmla="*/ 377 w 1441"/>
                <a:gd name="T25" fmla="*/ 881 h 1061"/>
                <a:gd name="T26" fmla="*/ 407 w 1441"/>
                <a:gd name="T27" fmla="*/ 836 h 1061"/>
                <a:gd name="T28" fmla="*/ 436 w 1441"/>
                <a:gd name="T29" fmla="*/ 783 h 1061"/>
                <a:gd name="T30" fmla="*/ 466 w 1441"/>
                <a:gd name="T31" fmla="*/ 724 h 1061"/>
                <a:gd name="T32" fmla="*/ 495 w 1441"/>
                <a:gd name="T33" fmla="*/ 659 h 1061"/>
                <a:gd name="T34" fmla="*/ 525 w 1441"/>
                <a:gd name="T35" fmla="*/ 588 h 1061"/>
                <a:gd name="T36" fmla="*/ 554 w 1441"/>
                <a:gd name="T37" fmla="*/ 513 h 1061"/>
                <a:gd name="T38" fmla="*/ 584 w 1441"/>
                <a:gd name="T39" fmla="*/ 435 h 1061"/>
                <a:gd name="T40" fmla="*/ 614 w 1441"/>
                <a:gd name="T41" fmla="*/ 357 h 1061"/>
                <a:gd name="T42" fmla="*/ 643 w 1441"/>
                <a:gd name="T43" fmla="*/ 281 h 1061"/>
                <a:gd name="T44" fmla="*/ 673 w 1441"/>
                <a:gd name="T45" fmla="*/ 209 h 1061"/>
                <a:gd name="T46" fmla="*/ 702 w 1441"/>
                <a:gd name="T47" fmla="*/ 144 h 1061"/>
                <a:gd name="T48" fmla="*/ 732 w 1441"/>
                <a:gd name="T49" fmla="*/ 89 h 1061"/>
                <a:gd name="T50" fmla="*/ 761 w 1441"/>
                <a:gd name="T51" fmla="*/ 46 h 1061"/>
                <a:gd name="T52" fmla="*/ 791 w 1441"/>
                <a:gd name="T53" fmla="*/ 16 h 1061"/>
                <a:gd name="T54" fmla="*/ 821 w 1441"/>
                <a:gd name="T55" fmla="*/ 2 h 1061"/>
                <a:gd name="T56" fmla="*/ 850 w 1441"/>
                <a:gd name="T57" fmla="*/ 3 h 1061"/>
                <a:gd name="T58" fmla="*/ 880 w 1441"/>
                <a:gd name="T59" fmla="*/ 19 h 1061"/>
                <a:gd name="T60" fmla="*/ 909 w 1441"/>
                <a:gd name="T61" fmla="*/ 50 h 1061"/>
                <a:gd name="T62" fmla="*/ 939 w 1441"/>
                <a:gd name="T63" fmla="*/ 95 h 1061"/>
                <a:gd name="T64" fmla="*/ 968 w 1441"/>
                <a:gd name="T65" fmla="*/ 151 h 1061"/>
                <a:gd name="T66" fmla="*/ 998 w 1441"/>
                <a:gd name="T67" fmla="*/ 217 h 1061"/>
                <a:gd name="T68" fmla="*/ 1027 w 1441"/>
                <a:gd name="T69" fmla="*/ 289 h 1061"/>
                <a:gd name="T70" fmla="*/ 1057 w 1441"/>
                <a:gd name="T71" fmla="*/ 366 h 1061"/>
                <a:gd name="T72" fmla="*/ 1087 w 1441"/>
                <a:gd name="T73" fmla="*/ 444 h 1061"/>
                <a:gd name="T74" fmla="*/ 1116 w 1441"/>
                <a:gd name="T75" fmla="*/ 522 h 1061"/>
                <a:gd name="T76" fmla="*/ 1146 w 1441"/>
                <a:gd name="T77" fmla="*/ 596 h 1061"/>
                <a:gd name="T78" fmla="*/ 1175 w 1441"/>
                <a:gd name="T79" fmla="*/ 667 h 1061"/>
                <a:gd name="T80" fmla="*/ 1205 w 1441"/>
                <a:gd name="T81" fmla="*/ 732 h 1061"/>
                <a:gd name="T82" fmla="*/ 1234 w 1441"/>
                <a:gd name="T83" fmla="*/ 790 h 1061"/>
                <a:gd name="T84" fmla="*/ 1264 w 1441"/>
                <a:gd name="T85" fmla="*/ 841 h 1061"/>
                <a:gd name="T86" fmla="*/ 1294 w 1441"/>
                <a:gd name="T87" fmla="*/ 886 h 1061"/>
                <a:gd name="T88" fmla="*/ 1323 w 1441"/>
                <a:gd name="T89" fmla="*/ 923 h 1061"/>
                <a:gd name="T90" fmla="*/ 1353 w 1441"/>
                <a:gd name="T91" fmla="*/ 955 h 1061"/>
                <a:gd name="T92" fmla="*/ 1382 w 1441"/>
                <a:gd name="T93" fmla="*/ 980 h 1061"/>
                <a:gd name="T94" fmla="*/ 1412 w 1441"/>
                <a:gd name="T95" fmla="*/ 1001 h 1061"/>
                <a:gd name="T96" fmla="*/ 1441 w 1441"/>
                <a:gd name="T97" fmla="*/ 1017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41" h="1061">
                  <a:moveTo>
                    <a:pt x="0" y="1061"/>
                  </a:moveTo>
                  <a:lnTo>
                    <a:pt x="7" y="1061"/>
                  </a:lnTo>
                  <a:lnTo>
                    <a:pt x="15" y="1060"/>
                  </a:lnTo>
                  <a:lnTo>
                    <a:pt x="22" y="1060"/>
                  </a:lnTo>
                  <a:lnTo>
                    <a:pt x="30" y="1059"/>
                  </a:lnTo>
                  <a:lnTo>
                    <a:pt x="37" y="1059"/>
                  </a:lnTo>
                  <a:lnTo>
                    <a:pt x="44" y="1058"/>
                  </a:lnTo>
                  <a:lnTo>
                    <a:pt x="52" y="1058"/>
                  </a:lnTo>
                  <a:lnTo>
                    <a:pt x="59" y="1057"/>
                  </a:lnTo>
                  <a:lnTo>
                    <a:pt x="67" y="1057"/>
                  </a:lnTo>
                  <a:lnTo>
                    <a:pt x="74" y="1056"/>
                  </a:lnTo>
                  <a:lnTo>
                    <a:pt x="81" y="1055"/>
                  </a:lnTo>
                  <a:lnTo>
                    <a:pt x="89" y="1054"/>
                  </a:lnTo>
                  <a:lnTo>
                    <a:pt x="96" y="1053"/>
                  </a:lnTo>
                  <a:lnTo>
                    <a:pt x="103" y="1052"/>
                  </a:lnTo>
                  <a:lnTo>
                    <a:pt x="111" y="1051"/>
                  </a:lnTo>
                  <a:lnTo>
                    <a:pt x="118" y="1050"/>
                  </a:lnTo>
                  <a:lnTo>
                    <a:pt x="126" y="1048"/>
                  </a:lnTo>
                  <a:lnTo>
                    <a:pt x="133" y="1047"/>
                  </a:lnTo>
                  <a:lnTo>
                    <a:pt x="140" y="1046"/>
                  </a:lnTo>
                  <a:lnTo>
                    <a:pt x="148" y="1044"/>
                  </a:lnTo>
                  <a:lnTo>
                    <a:pt x="155" y="1042"/>
                  </a:lnTo>
                  <a:lnTo>
                    <a:pt x="163" y="1040"/>
                  </a:lnTo>
                  <a:lnTo>
                    <a:pt x="170" y="1038"/>
                  </a:lnTo>
                  <a:lnTo>
                    <a:pt x="177" y="1036"/>
                  </a:lnTo>
                  <a:lnTo>
                    <a:pt x="185" y="1033"/>
                  </a:lnTo>
                  <a:lnTo>
                    <a:pt x="192" y="1031"/>
                  </a:lnTo>
                  <a:lnTo>
                    <a:pt x="200" y="1028"/>
                  </a:lnTo>
                  <a:lnTo>
                    <a:pt x="207" y="1025"/>
                  </a:lnTo>
                  <a:lnTo>
                    <a:pt x="214" y="1022"/>
                  </a:lnTo>
                  <a:lnTo>
                    <a:pt x="222" y="1019"/>
                  </a:lnTo>
                  <a:lnTo>
                    <a:pt x="229" y="1015"/>
                  </a:lnTo>
                  <a:lnTo>
                    <a:pt x="237" y="1011"/>
                  </a:lnTo>
                  <a:lnTo>
                    <a:pt x="244" y="1007"/>
                  </a:lnTo>
                  <a:lnTo>
                    <a:pt x="251" y="1003"/>
                  </a:lnTo>
                  <a:lnTo>
                    <a:pt x="259" y="999"/>
                  </a:lnTo>
                  <a:lnTo>
                    <a:pt x="266" y="994"/>
                  </a:lnTo>
                  <a:lnTo>
                    <a:pt x="274" y="989"/>
                  </a:lnTo>
                  <a:lnTo>
                    <a:pt x="281" y="983"/>
                  </a:lnTo>
                  <a:lnTo>
                    <a:pt x="288" y="977"/>
                  </a:lnTo>
                  <a:lnTo>
                    <a:pt x="296" y="971"/>
                  </a:lnTo>
                  <a:lnTo>
                    <a:pt x="303" y="965"/>
                  </a:lnTo>
                  <a:lnTo>
                    <a:pt x="310" y="958"/>
                  </a:lnTo>
                  <a:lnTo>
                    <a:pt x="318" y="951"/>
                  </a:lnTo>
                  <a:lnTo>
                    <a:pt x="325" y="944"/>
                  </a:lnTo>
                  <a:lnTo>
                    <a:pt x="333" y="936"/>
                  </a:lnTo>
                  <a:lnTo>
                    <a:pt x="340" y="928"/>
                  </a:lnTo>
                  <a:lnTo>
                    <a:pt x="347" y="919"/>
                  </a:lnTo>
                  <a:lnTo>
                    <a:pt x="355" y="910"/>
                  </a:lnTo>
                  <a:lnTo>
                    <a:pt x="362" y="901"/>
                  </a:lnTo>
                  <a:lnTo>
                    <a:pt x="370" y="891"/>
                  </a:lnTo>
                  <a:lnTo>
                    <a:pt x="377" y="881"/>
                  </a:lnTo>
                  <a:lnTo>
                    <a:pt x="384" y="870"/>
                  </a:lnTo>
                  <a:lnTo>
                    <a:pt x="392" y="859"/>
                  </a:lnTo>
                  <a:lnTo>
                    <a:pt x="399" y="847"/>
                  </a:lnTo>
                  <a:lnTo>
                    <a:pt x="407" y="836"/>
                  </a:lnTo>
                  <a:lnTo>
                    <a:pt x="414" y="823"/>
                  </a:lnTo>
                  <a:lnTo>
                    <a:pt x="421" y="810"/>
                  </a:lnTo>
                  <a:lnTo>
                    <a:pt x="429" y="797"/>
                  </a:lnTo>
                  <a:lnTo>
                    <a:pt x="436" y="783"/>
                  </a:lnTo>
                  <a:lnTo>
                    <a:pt x="444" y="769"/>
                  </a:lnTo>
                  <a:lnTo>
                    <a:pt x="451" y="755"/>
                  </a:lnTo>
                  <a:lnTo>
                    <a:pt x="458" y="740"/>
                  </a:lnTo>
                  <a:lnTo>
                    <a:pt x="466" y="724"/>
                  </a:lnTo>
                  <a:lnTo>
                    <a:pt x="473" y="709"/>
                  </a:lnTo>
                  <a:lnTo>
                    <a:pt x="480" y="692"/>
                  </a:lnTo>
                  <a:lnTo>
                    <a:pt x="488" y="676"/>
                  </a:lnTo>
                  <a:lnTo>
                    <a:pt x="495" y="659"/>
                  </a:lnTo>
                  <a:lnTo>
                    <a:pt x="503" y="642"/>
                  </a:lnTo>
                  <a:lnTo>
                    <a:pt x="510" y="624"/>
                  </a:lnTo>
                  <a:lnTo>
                    <a:pt x="517" y="606"/>
                  </a:lnTo>
                  <a:lnTo>
                    <a:pt x="525" y="588"/>
                  </a:lnTo>
                  <a:lnTo>
                    <a:pt x="532" y="570"/>
                  </a:lnTo>
                  <a:lnTo>
                    <a:pt x="540" y="551"/>
                  </a:lnTo>
                  <a:lnTo>
                    <a:pt x="547" y="532"/>
                  </a:lnTo>
                  <a:lnTo>
                    <a:pt x="554" y="513"/>
                  </a:lnTo>
                  <a:lnTo>
                    <a:pt x="562" y="494"/>
                  </a:lnTo>
                  <a:lnTo>
                    <a:pt x="569" y="474"/>
                  </a:lnTo>
                  <a:lnTo>
                    <a:pt x="577" y="455"/>
                  </a:lnTo>
                  <a:lnTo>
                    <a:pt x="584" y="435"/>
                  </a:lnTo>
                  <a:lnTo>
                    <a:pt x="591" y="415"/>
                  </a:lnTo>
                  <a:lnTo>
                    <a:pt x="599" y="396"/>
                  </a:lnTo>
                  <a:lnTo>
                    <a:pt x="606" y="376"/>
                  </a:lnTo>
                  <a:lnTo>
                    <a:pt x="614" y="357"/>
                  </a:lnTo>
                  <a:lnTo>
                    <a:pt x="621" y="338"/>
                  </a:lnTo>
                  <a:lnTo>
                    <a:pt x="628" y="318"/>
                  </a:lnTo>
                  <a:lnTo>
                    <a:pt x="636" y="299"/>
                  </a:lnTo>
                  <a:lnTo>
                    <a:pt x="643" y="281"/>
                  </a:lnTo>
                  <a:lnTo>
                    <a:pt x="650" y="262"/>
                  </a:lnTo>
                  <a:lnTo>
                    <a:pt x="658" y="244"/>
                  </a:lnTo>
                  <a:lnTo>
                    <a:pt x="665" y="226"/>
                  </a:lnTo>
                  <a:lnTo>
                    <a:pt x="673" y="209"/>
                  </a:lnTo>
                  <a:lnTo>
                    <a:pt x="680" y="192"/>
                  </a:lnTo>
                  <a:lnTo>
                    <a:pt x="687" y="176"/>
                  </a:lnTo>
                  <a:lnTo>
                    <a:pt x="695" y="160"/>
                  </a:lnTo>
                  <a:lnTo>
                    <a:pt x="702" y="144"/>
                  </a:lnTo>
                  <a:lnTo>
                    <a:pt x="710" y="129"/>
                  </a:lnTo>
                  <a:lnTo>
                    <a:pt x="717" y="115"/>
                  </a:lnTo>
                  <a:lnTo>
                    <a:pt x="724" y="102"/>
                  </a:lnTo>
                  <a:lnTo>
                    <a:pt x="732" y="89"/>
                  </a:lnTo>
                  <a:lnTo>
                    <a:pt x="739" y="77"/>
                  </a:lnTo>
                  <a:lnTo>
                    <a:pt x="747" y="66"/>
                  </a:lnTo>
                  <a:lnTo>
                    <a:pt x="754" y="56"/>
                  </a:lnTo>
                  <a:lnTo>
                    <a:pt x="761" y="46"/>
                  </a:lnTo>
                  <a:lnTo>
                    <a:pt x="769" y="37"/>
                  </a:lnTo>
                  <a:lnTo>
                    <a:pt x="776" y="29"/>
                  </a:lnTo>
                  <a:lnTo>
                    <a:pt x="784" y="22"/>
                  </a:lnTo>
                  <a:lnTo>
                    <a:pt x="791" y="16"/>
                  </a:lnTo>
                  <a:lnTo>
                    <a:pt x="798" y="11"/>
                  </a:lnTo>
                  <a:lnTo>
                    <a:pt x="806" y="7"/>
                  </a:lnTo>
                  <a:lnTo>
                    <a:pt x="813" y="4"/>
                  </a:lnTo>
                  <a:lnTo>
                    <a:pt x="821" y="2"/>
                  </a:lnTo>
                  <a:lnTo>
                    <a:pt x="828" y="0"/>
                  </a:lnTo>
                  <a:lnTo>
                    <a:pt x="835" y="0"/>
                  </a:lnTo>
                  <a:lnTo>
                    <a:pt x="843" y="1"/>
                  </a:lnTo>
                  <a:lnTo>
                    <a:pt x="850" y="3"/>
                  </a:lnTo>
                  <a:lnTo>
                    <a:pt x="857" y="5"/>
                  </a:lnTo>
                  <a:lnTo>
                    <a:pt x="865" y="9"/>
                  </a:lnTo>
                  <a:lnTo>
                    <a:pt x="872" y="14"/>
                  </a:lnTo>
                  <a:lnTo>
                    <a:pt x="880" y="19"/>
                  </a:lnTo>
                  <a:lnTo>
                    <a:pt x="887" y="26"/>
                  </a:lnTo>
                  <a:lnTo>
                    <a:pt x="894" y="33"/>
                  </a:lnTo>
                  <a:lnTo>
                    <a:pt x="902" y="41"/>
                  </a:lnTo>
                  <a:lnTo>
                    <a:pt x="909" y="50"/>
                  </a:lnTo>
                  <a:lnTo>
                    <a:pt x="917" y="60"/>
                  </a:lnTo>
                  <a:lnTo>
                    <a:pt x="924" y="71"/>
                  </a:lnTo>
                  <a:lnTo>
                    <a:pt x="931" y="83"/>
                  </a:lnTo>
                  <a:lnTo>
                    <a:pt x="939" y="95"/>
                  </a:lnTo>
                  <a:lnTo>
                    <a:pt x="946" y="108"/>
                  </a:lnTo>
                  <a:lnTo>
                    <a:pt x="954" y="122"/>
                  </a:lnTo>
                  <a:lnTo>
                    <a:pt x="961" y="136"/>
                  </a:lnTo>
                  <a:lnTo>
                    <a:pt x="968" y="151"/>
                  </a:lnTo>
                  <a:lnTo>
                    <a:pt x="976" y="167"/>
                  </a:lnTo>
                  <a:lnTo>
                    <a:pt x="983" y="183"/>
                  </a:lnTo>
                  <a:lnTo>
                    <a:pt x="991" y="200"/>
                  </a:lnTo>
                  <a:lnTo>
                    <a:pt x="998" y="217"/>
                  </a:lnTo>
                  <a:lnTo>
                    <a:pt x="1005" y="235"/>
                  </a:lnTo>
                  <a:lnTo>
                    <a:pt x="1013" y="252"/>
                  </a:lnTo>
                  <a:lnTo>
                    <a:pt x="1020" y="271"/>
                  </a:lnTo>
                  <a:lnTo>
                    <a:pt x="1027" y="289"/>
                  </a:lnTo>
                  <a:lnTo>
                    <a:pt x="1035" y="308"/>
                  </a:lnTo>
                  <a:lnTo>
                    <a:pt x="1042" y="327"/>
                  </a:lnTo>
                  <a:lnTo>
                    <a:pt x="1050" y="347"/>
                  </a:lnTo>
                  <a:lnTo>
                    <a:pt x="1057" y="366"/>
                  </a:lnTo>
                  <a:lnTo>
                    <a:pt x="1064" y="385"/>
                  </a:lnTo>
                  <a:lnTo>
                    <a:pt x="1072" y="405"/>
                  </a:lnTo>
                  <a:lnTo>
                    <a:pt x="1079" y="425"/>
                  </a:lnTo>
                  <a:lnTo>
                    <a:pt x="1087" y="444"/>
                  </a:lnTo>
                  <a:lnTo>
                    <a:pt x="1094" y="464"/>
                  </a:lnTo>
                  <a:lnTo>
                    <a:pt x="1101" y="483"/>
                  </a:lnTo>
                  <a:lnTo>
                    <a:pt x="1109" y="503"/>
                  </a:lnTo>
                  <a:lnTo>
                    <a:pt x="1116" y="522"/>
                  </a:lnTo>
                  <a:lnTo>
                    <a:pt x="1124" y="541"/>
                  </a:lnTo>
                  <a:lnTo>
                    <a:pt x="1131" y="560"/>
                  </a:lnTo>
                  <a:lnTo>
                    <a:pt x="1138" y="578"/>
                  </a:lnTo>
                  <a:lnTo>
                    <a:pt x="1146" y="596"/>
                  </a:lnTo>
                  <a:lnTo>
                    <a:pt x="1153" y="615"/>
                  </a:lnTo>
                  <a:lnTo>
                    <a:pt x="1161" y="632"/>
                  </a:lnTo>
                  <a:lnTo>
                    <a:pt x="1168" y="650"/>
                  </a:lnTo>
                  <a:lnTo>
                    <a:pt x="1175" y="667"/>
                  </a:lnTo>
                  <a:lnTo>
                    <a:pt x="1183" y="684"/>
                  </a:lnTo>
                  <a:lnTo>
                    <a:pt x="1190" y="700"/>
                  </a:lnTo>
                  <a:lnTo>
                    <a:pt x="1197" y="716"/>
                  </a:lnTo>
                  <a:lnTo>
                    <a:pt x="1205" y="732"/>
                  </a:lnTo>
                  <a:lnTo>
                    <a:pt x="1212" y="747"/>
                  </a:lnTo>
                  <a:lnTo>
                    <a:pt x="1220" y="762"/>
                  </a:lnTo>
                  <a:lnTo>
                    <a:pt x="1227" y="776"/>
                  </a:lnTo>
                  <a:lnTo>
                    <a:pt x="1234" y="790"/>
                  </a:lnTo>
                  <a:lnTo>
                    <a:pt x="1242" y="803"/>
                  </a:lnTo>
                  <a:lnTo>
                    <a:pt x="1249" y="816"/>
                  </a:lnTo>
                  <a:lnTo>
                    <a:pt x="1257" y="829"/>
                  </a:lnTo>
                  <a:lnTo>
                    <a:pt x="1264" y="841"/>
                  </a:lnTo>
                  <a:lnTo>
                    <a:pt x="1271" y="853"/>
                  </a:lnTo>
                  <a:lnTo>
                    <a:pt x="1279" y="864"/>
                  </a:lnTo>
                  <a:lnTo>
                    <a:pt x="1286" y="875"/>
                  </a:lnTo>
                  <a:lnTo>
                    <a:pt x="1294" y="886"/>
                  </a:lnTo>
                  <a:lnTo>
                    <a:pt x="1301" y="896"/>
                  </a:lnTo>
                  <a:lnTo>
                    <a:pt x="1308" y="905"/>
                  </a:lnTo>
                  <a:lnTo>
                    <a:pt x="1316" y="914"/>
                  </a:lnTo>
                  <a:lnTo>
                    <a:pt x="1323" y="923"/>
                  </a:lnTo>
                  <a:lnTo>
                    <a:pt x="1331" y="932"/>
                  </a:lnTo>
                  <a:lnTo>
                    <a:pt x="1338" y="940"/>
                  </a:lnTo>
                  <a:lnTo>
                    <a:pt x="1345" y="947"/>
                  </a:lnTo>
                  <a:lnTo>
                    <a:pt x="1353" y="955"/>
                  </a:lnTo>
                  <a:lnTo>
                    <a:pt x="1360" y="961"/>
                  </a:lnTo>
                  <a:lnTo>
                    <a:pt x="1368" y="968"/>
                  </a:lnTo>
                  <a:lnTo>
                    <a:pt x="1375" y="974"/>
                  </a:lnTo>
                  <a:lnTo>
                    <a:pt x="1382" y="980"/>
                  </a:lnTo>
                  <a:lnTo>
                    <a:pt x="1390" y="986"/>
                  </a:lnTo>
                  <a:lnTo>
                    <a:pt x="1397" y="991"/>
                  </a:lnTo>
                  <a:lnTo>
                    <a:pt x="1404" y="996"/>
                  </a:lnTo>
                  <a:lnTo>
                    <a:pt x="1412" y="1001"/>
                  </a:lnTo>
                  <a:lnTo>
                    <a:pt x="1419" y="1005"/>
                  </a:lnTo>
                  <a:lnTo>
                    <a:pt x="1427" y="1009"/>
                  </a:lnTo>
                  <a:lnTo>
                    <a:pt x="1434" y="1013"/>
                  </a:lnTo>
                  <a:lnTo>
                    <a:pt x="1441" y="1017"/>
                  </a:lnTo>
                </a:path>
              </a:pathLst>
            </a:custGeom>
            <a:noFill/>
            <a:ln w="1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4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09B02A8-0060-D0C9-EC3D-D7F90F78C8A8}"/>
                </a:ext>
              </a:extLst>
            </p:cNvPr>
            <p:cNvGrpSpPr/>
            <p:nvPr/>
          </p:nvGrpSpPr>
          <p:grpSpPr>
            <a:xfrm>
              <a:off x="5415657" y="5620432"/>
              <a:ext cx="119063" cy="119063"/>
              <a:chOff x="5127625" y="5148263"/>
              <a:chExt cx="119063" cy="119063"/>
            </a:xfrm>
          </p:grpSpPr>
          <p:sp>
            <p:nvSpPr>
              <p:cNvPr id="129" name="Line 68">
                <a:extLst>
                  <a:ext uri="{FF2B5EF4-FFF2-40B4-BE49-F238E27FC236}">
                    <a16:creationId xmlns:a16="http://schemas.microsoft.com/office/drawing/2014/main" id="{F981DD3D-9330-7A09-3C3E-C2FF2AA4D2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7625" y="5192713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30" name="Line 69">
                <a:extLst>
                  <a:ext uri="{FF2B5EF4-FFF2-40B4-BE49-F238E27FC236}">
                    <a16:creationId xmlns:a16="http://schemas.microsoft.com/office/drawing/2014/main" id="{8C036931-A9C6-2E23-793C-6735A1EF9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7625" y="5221288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31" name="Line 70">
                <a:extLst>
                  <a:ext uri="{FF2B5EF4-FFF2-40B4-BE49-F238E27FC236}">
                    <a16:creationId xmlns:a16="http://schemas.microsoft.com/office/drawing/2014/main" id="{1199C662-17F5-AD59-C163-9370451B7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6363" y="5192713"/>
                <a:ext cx="0" cy="28575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32" name="Oval 95">
                <a:extLst>
                  <a:ext uri="{FF2B5EF4-FFF2-40B4-BE49-F238E27FC236}">
                    <a16:creationId xmlns:a16="http://schemas.microsoft.com/office/drawing/2014/main" id="{35141F3A-5349-49A1-9733-F22AF0EAC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7625" y="5148263"/>
                <a:ext cx="119063" cy="1190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33" name="Oval 96">
                <a:extLst>
                  <a:ext uri="{FF2B5EF4-FFF2-40B4-BE49-F238E27FC236}">
                    <a16:creationId xmlns:a16="http://schemas.microsoft.com/office/drawing/2014/main" id="{ACCBAB04-058C-DDF6-6705-D6DEC2886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2388" y="5153025"/>
                <a:ext cx="106363" cy="106363"/>
              </a:xfrm>
              <a:prstGeom prst="ellipse">
                <a:avLst/>
              </a:prstGeom>
              <a:noFill/>
              <a:ln w="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F593537-D46D-5258-8B32-B5A0959363C7}"/>
                </a:ext>
              </a:extLst>
            </p:cNvPr>
            <p:cNvGrpSpPr/>
            <p:nvPr/>
          </p:nvGrpSpPr>
          <p:grpSpPr>
            <a:xfrm>
              <a:off x="5704582" y="5493432"/>
              <a:ext cx="119063" cy="119063"/>
              <a:chOff x="5416550" y="5021263"/>
              <a:chExt cx="119063" cy="119063"/>
            </a:xfrm>
          </p:grpSpPr>
          <p:sp>
            <p:nvSpPr>
              <p:cNvPr id="124" name="Line 71">
                <a:extLst>
                  <a:ext uri="{FF2B5EF4-FFF2-40B4-BE49-F238E27FC236}">
                    <a16:creationId xmlns:a16="http://schemas.microsoft.com/office/drawing/2014/main" id="{7E224DB5-7138-DA51-F9B5-DBD834C3A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6550" y="5045075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25" name="Line 72">
                <a:extLst>
                  <a:ext uri="{FF2B5EF4-FFF2-40B4-BE49-F238E27FC236}">
                    <a16:creationId xmlns:a16="http://schemas.microsoft.com/office/drawing/2014/main" id="{8C8D422A-2ADA-F9E9-4D40-4297B7DBCC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6550" y="5116513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26" name="Line 73">
                <a:extLst>
                  <a:ext uri="{FF2B5EF4-FFF2-40B4-BE49-F238E27FC236}">
                    <a16:creationId xmlns:a16="http://schemas.microsoft.com/office/drawing/2014/main" id="{69240695-3554-34A7-6827-5C8524FB1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6875" y="5045075"/>
                <a:ext cx="0" cy="71438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27" name="Oval 97">
                <a:extLst>
                  <a:ext uri="{FF2B5EF4-FFF2-40B4-BE49-F238E27FC236}">
                    <a16:creationId xmlns:a16="http://schemas.microsoft.com/office/drawing/2014/main" id="{72834F3A-8B61-12FC-F81B-927C55A95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6550" y="5021263"/>
                <a:ext cx="119063" cy="1190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28" name="Oval 98">
                <a:extLst>
                  <a:ext uri="{FF2B5EF4-FFF2-40B4-BE49-F238E27FC236}">
                    <a16:creationId xmlns:a16="http://schemas.microsoft.com/office/drawing/2014/main" id="{46DEAD26-A34B-5AC0-1FD2-55832096E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1313" y="5026025"/>
                <a:ext cx="107950" cy="107950"/>
              </a:xfrm>
              <a:prstGeom prst="ellipse">
                <a:avLst/>
              </a:prstGeom>
              <a:noFill/>
              <a:ln w="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424852F-88D8-4F3A-1118-0A746234075B}"/>
                </a:ext>
              </a:extLst>
            </p:cNvPr>
            <p:cNvGrpSpPr/>
            <p:nvPr/>
          </p:nvGrpSpPr>
          <p:grpSpPr>
            <a:xfrm>
              <a:off x="5998270" y="5241019"/>
              <a:ext cx="119063" cy="119063"/>
              <a:chOff x="5710238" y="4768850"/>
              <a:chExt cx="119063" cy="119063"/>
            </a:xfrm>
          </p:grpSpPr>
          <p:sp>
            <p:nvSpPr>
              <p:cNvPr id="119" name="Line 74">
                <a:extLst>
                  <a:ext uri="{FF2B5EF4-FFF2-40B4-BE49-F238E27FC236}">
                    <a16:creationId xmlns:a16="http://schemas.microsoft.com/office/drawing/2014/main" id="{245FA2BA-32C5-C685-3399-762E960A7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0238" y="4773613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20" name="Line 75">
                <a:extLst>
                  <a:ext uri="{FF2B5EF4-FFF2-40B4-BE49-F238E27FC236}">
                    <a16:creationId xmlns:a16="http://schemas.microsoft.com/office/drawing/2014/main" id="{079DD2AB-837E-1C37-7105-D4FAA3F5E1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0238" y="4883150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21" name="Line 76">
                <a:extLst>
                  <a:ext uri="{FF2B5EF4-FFF2-40B4-BE49-F238E27FC236}">
                    <a16:creationId xmlns:a16="http://schemas.microsoft.com/office/drawing/2014/main" id="{38C40214-A27A-FB9E-4AC2-28175397E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8975" y="4773613"/>
                <a:ext cx="0" cy="109538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22" name="Oval 99">
                <a:extLst>
                  <a:ext uri="{FF2B5EF4-FFF2-40B4-BE49-F238E27FC236}">
                    <a16:creationId xmlns:a16="http://schemas.microsoft.com/office/drawing/2014/main" id="{81F6FB2E-26C0-15FA-1AA4-58B077EB7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0238" y="4768850"/>
                <a:ext cx="119063" cy="1190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23" name="Oval 100">
                <a:extLst>
                  <a:ext uri="{FF2B5EF4-FFF2-40B4-BE49-F238E27FC236}">
                    <a16:creationId xmlns:a16="http://schemas.microsoft.com/office/drawing/2014/main" id="{5306F1B3-F121-7DEB-2CF0-92430E423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5000" y="4773613"/>
                <a:ext cx="106363" cy="107950"/>
              </a:xfrm>
              <a:prstGeom prst="ellipse">
                <a:avLst/>
              </a:prstGeom>
              <a:noFill/>
              <a:ln w="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AA1402-926E-4C09-4FE2-851856CABB2A}"/>
                </a:ext>
              </a:extLst>
            </p:cNvPr>
            <p:cNvGrpSpPr/>
            <p:nvPr/>
          </p:nvGrpSpPr>
          <p:grpSpPr>
            <a:xfrm>
              <a:off x="6288782" y="4463144"/>
              <a:ext cx="119063" cy="404813"/>
              <a:chOff x="6000750" y="3990975"/>
              <a:chExt cx="119063" cy="404813"/>
            </a:xfrm>
          </p:grpSpPr>
          <p:sp>
            <p:nvSpPr>
              <p:cNvPr id="114" name="Line 77">
                <a:extLst>
                  <a:ext uri="{FF2B5EF4-FFF2-40B4-BE49-F238E27FC236}">
                    <a16:creationId xmlns:a16="http://schemas.microsoft.com/office/drawing/2014/main" id="{385558DE-5861-54E2-C13F-660B89D4A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0750" y="3990975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15" name="Line 78">
                <a:extLst>
                  <a:ext uri="{FF2B5EF4-FFF2-40B4-BE49-F238E27FC236}">
                    <a16:creationId xmlns:a16="http://schemas.microsoft.com/office/drawing/2014/main" id="{D23B4F44-3FD0-0006-F85D-EB4D46518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0750" y="4395788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16" name="Line 79">
                <a:extLst>
                  <a:ext uri="{FF2B5EF4-FFF2-40B4-BE49-F238E27FC236}">
                    <a16:creationId xmlns:a16="http://schemas.microsoft.com/office/drawing/2014/main" id="{4D97A44E-7A8E-0827-090A-3CA053EE67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9488" y="3990975"/>
                <a:ext cx="0" cy="404813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17" name="Oval 101">
                <a:extLst>
                  <a:ext uri="{FF2B5EF4-FFF2-40B4-BE49-F238E27FC236}">
                    <a16:creationId xmlns:a16="http://schemas.microsoft.com/office/drawing/2014/main" id="{07E6C554-57E9-7431-6278-03A7941DE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0750" y="4133850"/>
                <a:ext cx="119063" cy="1190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18" name="Oval 102">
                <a:extLst>
                  <a:ext uri="{FF2B5EF4-FFF2-40B4-BE49-F238E27FC236}">
                    <a16:creationId xmlns:a16="http://schemas.microsoft.com/office/drawing/2014/main" id="{498CCC4E-AF48-E520-06A9-64396699A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5513" y="4138613"/>
                <a:ext cx="106363" cy="107950"/>
              </a:xfrm>
              <a:prstGeom prst="ellipse">
                <a:avLst/>
              </a:prstGeom>
              <a:noFill/>
              <a:ln w="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49B941D-2302-D2B1-A429-7ACEFE511939}"/>
                </a:ext>
              </a:extLst>
            </p:cNvPr>
            <p:cNvGrpSpPr/>
            <p:nvPr/>
          </p:nvGrpSpPr>
          <p:grpSpPr>
            <a:xfrm>
              <a:off x="6580882" y="3550332"/>
              <a:ext cx="119063" cy="608013"/>
              <a:chOff x="6292850" y="3078163"/>
              <a:chExt cx="119063" cy="608013"/>
            </a:xfrm>
          </p:grpSpPr>
          <p:sp>
            <p:nvSpPr>
              <p:cNvPr id="108" name="Oval 103">
                <a:extLst>
                  <a:ext uri="{FF2B5EF4-FFF2-40B4-BE49-F238E27FC236}">
                    <a16:creationId xmlns:a16="http://schemas.microsoft.com/office/drawing/2014/main" id="{C2606791-4520-B3A1-571B-15CF9D082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2850" y="3322638"/>
                <a:ext cx="119063" cy="1190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807BDAC6-CC11-107F-2FF8-B254F7801765}"/>
                  </a:ext>
                </a:extLst>
              </p:cNvPr>
              <p:cNvGrpSpPr/>
              <p:nvPr/>
            </p:nvGrpSpPr>
            <p:grpSpPr>
              <a:xfrm>
                <a:off x="6292850" y="3078163"/>
                <a:ext cx="119063" cy="608013"/>
                <a:chOff x="6292850" y="3078163"/>
                <a:chExt cx="119063" cy="608013"/>
              </a:xfrm>
            </p:grpSpPr>
            <p:sp>
              <p:nvSpPr>
                <p:cNvPr id="110" name="Line 80">
                  <a:extLst>
                    <a:ext uri="{FF2B5EF4-FFF2-40B4-BE49-F238E27FC236}">
                      <a16:creationId xmlns:a16="http://schemas.microsoft.com/office/drawing/2014/main" id="{47894C88-EBBA-1479-549C-18B67A2C73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92850" y="3078163"/>
                  <a:ext cx="119063" cy="0"/>
                </a:xfrm>
                <a:prstGeom prst="line">
                  <a:avLst/>
                </a:prstGeom>
                <a:noFill/>
                <a:ln w="12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400"/>
                </a:p>
              </p:txBody>
            </p:sp>
            <p:sp>
              <p:nvSpPr>
                <p:cNvPr id="111" name="Line 81">
                  <a:extLst>
                    <a:ext uri="{FF2B5EF4-FFF2-40B4-BE49-F238E27FC236}">
                      <a16:creationId xmlns:a16="http://schemas.microsoft.com/office/drawing/2014/main" id="{3DEEC1B6-5088-6738-CF62-6D8C01ED3D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92850" y="3686175"/>
                  <a:ext cx="119063" cy="0"/>
                </a:xfrm>
                <a:prstGeom prst="line">
                  <a:avLst/>
                </a:prstGeom>
                <a:noFill/>
                <a:ln w="12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400"/>
                </a:p>
              </p:txBody>
            </p:sp>
            <p:sp>
              <p:nvSpPr>
                <p:cNvPr id="112" name="Line 82">
                  <a:extLst>
                    <a:ext uri="{FF2B5EF4-FFF2-40B4-BE49-F238E27FC236}">
                      <a16:creationId xmlns:a16="http://schemas.microsoft.com/office/drawing/2014/main" id="{A45FD39E-CF9E-4700-8B0F-3B31AA3772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51588" y="3078163"/>
                  <a:ext cx="0" cy="608013"/>
                </a:xfrm>
                <a:prstGeom prst="line">
                  <a:avLst/>
                </a:prstGeom>
                <a:noFill/>
                <a:ln w="12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400"/>
                </a:p>
              </p:txBody>
            </p:sp>
            <p:sp>
              <p:nvSpPr>
                <p:cNvPr id="113" name="Oval 104">
                  <a:extLst>
                    <a:ext uri="{FF2B5EF4-FFF2-40B4-BE49-F238E27FC236}">
                      <a16:creationId xmlns:a16="http://schemas.microsoft.com/office/drawing/2014/main" id="{483B2361-EDB3-83EA-C3B2-C46C8C3D63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7613" y="3327400"/>
                  <a:ext cx="106363" cy="106363"/>
                </a:xfrm>
                <a:prstGeom prst="ellipse">
                  <a:avLst/>
                </a:prstGeom>
                <a:noFill/>
                <a:ln w="6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400"/>
                </a:p>
              </p:txBody>
            </p:sp>
          </p:grpSp>
        </p:grpSp>
        <p:sp>
          <p:nvSpPr>
            <p:cNvPr id="14" name="Oval 105">
              <a:extLst>
                <a:ext uri="{FF2B5EF4-FFF2-40B4-BE49-F238E27FC236}">
                  <a16:creationId xmlns:a16="http://schemas.microsoft.com/office/drawing/2014/main" id="{D42990A3-C2FD-DEDE-1D36-C8E0D0A4D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2982" y="3237594"/>
              <a:ext cx="119063" cy="119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4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8AAC6F0-B8A8-5E35-51DD-630FD29CE6DB}"/>
                </a:ext>
              </a:extLst>
            </p:cNvPr>
            <p:cNvGrpSpPr/>
            <p:nvPr/>
          </p:nvGrpSpPr>
          <p:grpSpPr>
            <a:xfrm>
              <a:off x="6872982" y="3094719"/>
              <a:ext cx="119063" cy="404813"/>
              <a:chOff x="6584950" y="2622550"/>
              <a:chExt cx="119063" cy="404813"/>
            </a:xfrm>
          </p:grpSpPr>
          <p:sp>
            <p:nvSpPr>
              <p:cNvPr id="104" name="Line 83">
                <a:extLst>
                  <a:ext uri="{FF2B5EF4-FFF2-40B4-BE49-F238E27FC236}">
                    <a16:creationId xmlns:a16="http://schemas.microsoft.com/office/drawing/2014/main" id="{095DB8AC-73B5-96D9-D052-6B925D8A3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4950" y="2622550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05" name="Line 84">
                <a:extLst>
                  <a:ext uri="{FF2B5EF4-FFF2-40B4-BE49-F238E27FC236}">
                    <a16:creationId xmlns:a16="http://schemas.microsoft.com/office/drawing/2014/main" id="{C860548F-CCFC-890C-C23D-2026E95B7F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4950" y="3027363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06" name="Line 85">
                <a:extLst>
                  <a:ext uri="{FF2B5EF4-FFF2-40B4-BE49-F238E27FC236}">
                    <a16:creationId xmlns:a16="http://schemas.microsoft.com/office/drawing/2014/main" id="{E170788D-DB57-DBFB-5651-5252C3730D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45275" y="2622550"/>
                <a:ext cx="0" cy="404813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CF848D15-391D-1CAE-5297-9C8C9FA65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89713" y="2770188"/>
                <a:ext cx="107950" cy="107950"/>
              </a:xfrm>
              <a:prstGeom prst="ellipse">
                <a:avLst/>
              </a:prstGeom>
              <a:noFill/>
              <a:ln w="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</p:grpSp>
        <p:sp>
          <p:nvSpPr>
            <p:cNvPr id="16" name="Oval 107">
              <a:extLst>
                <a:ext uri="{FF2B5EF4-FFF2-40B4-BE49-F238E27FC236}">
                  <a16:creationId xmlns:a16="http://schemas.microsoft.com/office/drawing/2014/main" id="{2D81EF8E-FFA5-4053-CEB5-25331AFD6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3495" y="3137582"/>
              <a:ext cx="119063" cy="119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400"/>
            </a:p>
          </p:txBody>
        </p:sp>
        <p:sp>
          <p:nvSpPr>
            <p:cNvPr id="17" name="Oval 109">
              <a:extLst>
                <a:ext uri="{FF2B5EF4-FFF2-40B4-BE49-F238E27FC236}">
                  <a16:creationId xmlns:a16="http://schemas.microsoft.com/office/drawing/2014/main" id="{5F85D123-5FFB-5131-4092-31444A109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5595" y="3340782"/>
              <a:ext cx="119063" cy="119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40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BE0EB47-22C4-7C45-E508-43FF3EA0D070}"/>
                </a:ext>
              </a:extLst>
            </p:cNvPr>
            <p:cNvGrpSpPr/>
            <p:nvPr/>
          </p:nvGrpSpPr>
          <p:grpSpPr>
            <a:xfrm>
              <a:off x="7455595" y="3147107"/>
              <a:ext cx="119063" cy="504825"/>
              <a:chOff x="7167563" y="2674938"/>
              <a:chExt cx="119063" cy="504825"/>
            </a:xfrm>
          </p:grpSpPr>
          <p:sp>
            <p:nvSpPr>
              <p:cNvPr id="100" name="Line 86">
                <a:extLst>
                  <a:ext uri="{FF2B5EF4-FFF2-40B4-BE49-F238E27FC236}">
                    <a16:creationId xmlns:a16="http://schemas.microsoft.com/office/drawing/2014/main" id="{EEABCA33-2840-5281-0722-38DDB4FDE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7563" y="2674938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01" name="Line 87">
                <a:extLst>
                  <a:ext uri="{FF2B5EF4-FFF2-40B4-BE49-F238E27FC236}">
                    <a16:creationId xmlns:a16="http://schemas.microsoft.com/office/drawing/2014/main" id="{AD49A920-49F9-98E7-D4AA-4135FA971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7563" y="3179763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02" name="Line 88">
                <a:extLst>
                  <a:ext uri="{FF2B5EF4-FFF2-40B4-BE49-F238E27FC236}">
                    <a16:creationId xmlns:a16="http://schemas.microsoft.com/office/drawing/2014/main" id="{8443194B-2D1B-7E3A-4C18-B91AB3F3EB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2674938"/>
                <a:ext cx="0" cy="504825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103" name="Oval 110">
                <a:extLst>
                  <a:ext uri="{FF2B5EF4-FFF2-40B4-BE49-F238E27FC236}">
                    <a16:creationId xmlns:a16="http://schemas.microsoft.com/office/drawing/2014/main" id="{0FF1EA01-2CF2-7E0D-A390-A96435243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2325" y="2873375"/>
                <a:ext cx="107950" cy="106363"/>
              </a:xfrm>
              <a:prstGeom prst="ellipse">
                <a:avLst/>
              </a:prstGeom>
              <a:noFill/>
              <a:ln w="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</p:grpSp>
        <p:sp>
          <p:nvSpPr>
            <p:cNvPr id="19" name="Oval 111">
              <a:extLst>
                <a:ext uri="{FF2B5EF4-FFF2-40B4-BE49-F238E27FC236}">
                  <a16:creationId xmlns:a16="http://schemas.microsoft.com/office/drawing/2014/main" id="{D0B34066-706D-8CD6-A6A3-DCB700E75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6107" y="4301219"/>
              <a:ext cx="119063" cy="119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6974E5A-5E02-3727-B4DC-EF198B9E680C}"/>
                </a:ext>
              </a:extLst>
            </p:cNvPr>
            <p:cNvGrpSpPr/>
            <p:nvPr/>
          </p:nvGrpSpPr>
          <p:grpSpPr>
            <a:xfrm>
              <a:off x="8038207" y="4918757"/>
              <a:ext cx="119063" cy="150813"/>
              <a:chOff x="7750175" y="4446588"/>
              <a:chExt cx="119063" cy="150813"/>
            </a:xfrm>
          </p:grpSpPr>
          <p:sp>
            <p:nvSpPr>
              <p:cNvPr id="95" name="Line 92">
                <a:extLst>
                  <a:ext uri="{FF2B5EF4-FFF2-40B4-BE49-F238E27FC236}">
                    <a16:creationId xmlns:a16="http://schemas.microsoft.com/office/drawing/2014/main" id="{2CABC260-7F54-886C-9DF9-AF3E3875D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0175" y="4446588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96" name="Line 93">
                <a:extLst>
                  <a:ext uri="{FF2B5EF4-FFF2-40B4-BE49-F238E27FC236}">
                    <a16:creationId xmlns:a16="http://schemas.microsoft.com/office/drawing/2014/main" id="{4766E573-7F47-6BE1-F01A-DE67514A11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0175" y="4597400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97" name="Line 94">
                <a:extLst>
                  <a:ext uri="{FF2B5EF4-FFF2-40B4-BE49-F238E27FC236}">
                    <a16:creationId xmlns:a16="http://schemas.microsoft.com/office/drawing/2014/main" id="{BD7B78EE-ACD1-8399-F7EC-BEBCBD5B4C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0500" y="4446588"/>
                <a:ext cx="0" cy="150813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98" name="Oval 113">
                <a:extLst>
                  <a:ext uri="{FF2B5EF4-FFF2-40B4-BE49-F238E27FC236}">
                    <a16:creationId xmlns:a16="http://schemas.microsoft.com/office/drawing/2014/main" id="{D24DC84E-8FF5-4D20-7512-C8786E620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0175" y="4462463"/>
                <a:ext cx="119063" cy="1190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99" name="Oval 114">
                <a:extLst>
                  <a:ext uri="{FF2B5EF4-FFF2-40B4-BE49-F238E27FC236}">
                    <a16:creationId xmlns:a16="http://schemas.microsoft.com/office/drawing/2014/main" id="{D455BE34-89A9-C552-E6D1-ACEFF82BC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4938" y="4467225"/>
                <a:ext cx="107950" cy="106363"/>
              </a:xfrm>
              <a:prstGeom prst="ellipse">
                <a:avLst/>
              </a:prstGeom>
              <a:noFill/>
              <a:ln w="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AD92519-2AA8-C66D-DA57-2A82226E7D2F}"/>
                </a:ext>
              </a:extLst>
            </p:cNvPr>
            <p:cNvGrpSpPr/>
            <p:nvPr/>
          </p:nvGrpSpPr>
          <p:grpSpPr>
            <a:xfrm>
              <a:off x="8328720" y="5436282"/>
              <a:ext cx="119063" cy="119063"/>
              <a:chOff x="8040688" y="4964113"/>
              <a:chExt cx="119063" cy="119063"/>
            </a:xfrm>
          </p:grpSpPr>
          <p:sp>
            <p:nvSpPr>
              <p:cNvPr id="93" name="Oval 115">
                <a:extLst>
                  <a:ext uri="{FF2B5EF4-FFF2-40B4-BE49-F238E27FC236}">
                    <a16:creationId xmlns:a16="http://schemas.microsoft.com/office/drawing/2014/main" id="{4617E193-CCAA-5DAE-6D0F-1CF00B681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40688" y="4964113"/>
                <a:ext cx="119063" cy="1190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94" name="Oval 116">
                <a:extLst>
                  <a:ext uri="{FF2B5EF4-FFF2-40B4-BE49-F238E27FC236}">
                    <a16:creationId xmlns:a16="http://schemas.microsoft.com/office/drawing/2014/main" id="{27B51C60-5618-6E46-0695-423C180FC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45450" y="4968875"/>
                <a:ext cx="107950" cy="107950"/>
              </a:xfrm>
              <a:prstGeom prst="ellipse">
                <a:avLst/>
              </a:prstGeom>
              <a:noFill/>
              <a:ln w="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6530F28-2AA2-90A8-F071-1A1AFA627254}"/>
                </a:ext>
              </a:extLst>
            </p:cNvPr>
            <p:cNvGrpSpPr/>
            <p:nvPr/>
          </p:nvGrpSpPr>
          <p:grpSpPr>
            <a:xfrm>
              <a:off x="4570288" y="2177144"/>
              <a:ext cx="4367213" cy="4084462"/>
              <a:chOff x="4260850" y="1704975"/>
              <a:chExt cx="4367213" cy="4084462"/>
            </a:xfrm>
          </p:grpSpPr>
          <p:sp>
            <p:nvSpPr>
              <p:cNvPr id="39" name="Line 8">
                <a:extLst>
                  <a:ext uri="{FF2B5EF4-FFF2-40B4-BE49-F238E27FC236}">
                    <a16:creationId xmlns:a16="http://schemas.microsoft.com/office/drawing/2014/main" id="{99221029-F50A-51A9-4BEF-1C2A92962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5363" y="1860550"/>
                <a:ext cx="0" cy="3449638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40" name="Line 9">
                <a:extLst>
                  <a:ext uri="{FF2B5EF4-FFF2-40B4-BE49-F238E27FC236}">
                    <a16:creationId xmlns:a16="http://schemas.microsoft.com/office/drawing/2014/main" id="{7619293B-1D29-447A-447E-522965BDB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2013" y="1860550"/>
                <a:ext cx="0" cy="3449638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41" name="Rectangle 12">
                <a:extLst>
                  <a:ext uri="{FF2B5EF4-FFF2-40B4-BE49-F238E27FC236}">
                    <a16:creationId xmlns:a16="http://schemas.microsoft.com/office/drawing/2014/main" id="{58D827A9-723C-11D0-9A4A-D38EB6FC8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0850" y="2082800"/>
                <a:ext cx="337186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120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2" name="Line 13">
                <a:extLst>
                  <a:ext uri="{FF2B5EF4-FFF2-40B4-BE49-F238E27FC236}">
                    <a16:creationId xmlns:a16="http://schemas.microsoft.com/office/drawing/2014/main" id="{4433E293-E045-01E4-9E70-EC98CABDD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2488" y="2698750"/>
                <a:ext cx="155575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43" name="Line 14">
                <a:extLst>
                  <a:ext uri="{FF2B5EF4-FFF2-40B4-BE49-F238E27FC236}">
                    <a16:creationId xmlns:a16="http://schemas.microsoft.com/office/drawing/2014/main" id="{B91F1CEE-5FF4-69AF-7BB6-202C36392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7725" y="2698750"/>
                <a:ext cx="157163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44" name="Rectangle 15">
                <a:extLst>
                  <a:ext uri="{FF2B5EF4-FFF2-40B4-BE49-F238E27FC236}">
                    <a16:creationId xmlns:a16="http://schemas.microsoft.com/office/drawing/2014/main" id="{52B5577F-2874-5397-03E0-E8A38F794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0850" y="2589213"/>
                <a:ext cx="337186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100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5" name="Line 16">
                <a:extLst>
                  <a:ext uri="{FF2B5EF4-FFF2-40B4-BE49-F238E27FC236}">
                    <a16:creationId xmlns:a16="http://schemas.microsoft.com/office/drawing/2014/main" id="{0350055A-A16E-C405-1B7C-61321379DA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2488" y="3205163"/>
                <a:ext cx="155575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46" name="Line 17">
                <a:extLst>
                  <a:ext uri="{FF2B5EF4-FFF2-40B4-BE49-F238E27FC236}">
                    <a16:creationId xmlns:a16="http://schemas.microsoft.com/office/drawing/2014/main" id="{92F55154-0025-0A8D-9689-DA8BEE205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7725" y="3205163"/>
                <a:ext cx="157163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47" name="Rectangle 18">
                <a:extLst>
                  <a:ext uri="{FF2B5EF4-FFF2-40B4-BE49-F238E27FC236}">
                    <a16:creationId xmlns:a16="http://schemas.microsoft.com/office/drawing/2014/main" id="{05A211D0-73A8-F1E2-4558-135E55C95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0387" y="3095625"/>
                <a:ext cx="224790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80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8" name="Line 19">
                <a:extLst>
                  <a:ext uri="{FF2B5EF4-FFF2-40B4-BE49-F238E27FC236}">
                    <a16:creationId xmlns:a16="http://schemas.microsoft.com/office/drawing/2014/main" id="{43245CAA-D958-7717-9B6D-546979FE94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2488" y="3713163"/>
                <a:ext cx="155575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49" name="Line 20">
                <a:extLst>
                  <a:ext uri="{FF2B5EF4-FFF2-40B4-BE49-F238E27FC236}">
                    <a16:creationId xmlns:a16="http://schemas.microsoft.com/office/drawing/2014/main" id="{1D3D675C-B0C7-DB6B-7014-822345CCE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7725" y="3713163"/>
                <a:ext cx="157163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50" name="Rectangle 21">
                <a:extLst>
                  <a:ext uri="{FF2B5EF4-FFF2-40B4-BE49-F238E27FC236}">
                    <a16:creationId xmlns:a16="http://schemas.microsoft.com/office/drawing/2014/main" id="{AE8452CB-E727-1732-2AF8-DA5404E43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0387" y="3603625"/>
                <a:ext cx="224790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60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1" name="Line 22">
                <a:extLst>
                  <a:ext uri="{FF2B5EF4-FFF2-40B4-BE49-F238E27FC236}">
                    <a16:creationId xmlns:a16="http://schemas.microsoft.com/office/drawing/2014/main" id="{515248C8-D5B0-4496-B914-17BC7BA44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2488" y="4217988"/>
                <a:ext cx="155575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52" name="Line 23">
                <a:extLst>
                  <a:ext uri="{FF2B5EF4-FFF2-40B4-BE49-F238E27FC236}">
                    <a16:creationId xmlns:a16="http://schemas.microsoft.com/office/drawing/2014/main" id="{7AD00243-71D7-FEF9-5B04-6AB91AC98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7725" y="4217988"/>
                <a:ext cx="157163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53" name="Rectangle 24">
                <a:extLst>
                  <a:ext uri="{FF2B5EF4-FFF2-40B4-BE49-F238E27FC236}">
                    <a16:creationId xmlns:a16="http://schemas.microsoft.com/office/drawing/2014/main" id="{3861AF38-D96B-B7D9-A884-C92C07B2D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0387" y="4108451"/>
                <a:ext cx="224790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40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4" name="Line 25">
                <a:extLst>
                  <a:ext uri="{FF2B5EF4-FFF2-40B4-BE49-F238E27FC236}">
                    <a16:creationId xmlns:a16="http://schemas.microsoft.com/office/drawing/2014/main" id="{2943D97A-B3FA-DDAC-BE40-3798A5478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2488" y="4724400"/>
                <a:ext cx="155575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55" name="Line 26">
                <a:extLst>
                  <a:ext uri="{FF2B5EF4-FFF2-40B4-BE49-F238E27FC236}">
                    <a16:creationId xmlns:a16="http://schemas.microsoft.com/office/drawing/2014/main" id="{2CDF9695-796E-8AA9-13BB-644320878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7725" y="4724400"/>
                <a:ext cx="157163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56" name="Rectangle 27">
                <a:extLst>
                  <a:ext uri="{FF2B5EF4-FFF2-40B4-BE49-F238E27FC236}">
                    <a16:creationId xmlns:a16="http://schemas.microsoft.com/office/drawing/2014/main" id="{2210DDE4-FCFD-D8F8-AB3D-8BA3AD639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0387" y="4614863"/>
                <a:ext cx="224790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20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7" name="Line 28">
                <a:extLst>
                  <a:ext uri="{FF2B5EF4-FFF2-40B4-BE49-F238E27FC236}">
                    <a16:creationId xmlns:a16="http://schemas.microsoft.com/office/drawing/2014/main" id="{35CB9E9E-2BB7-090B-B9BF-497F05FBD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2488" y="5230813"/>
                <a:ext cx="155575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58" name="Line 29">
                <a:extLst>
                  <a:ext uri="{FF2B5EF4-FFF2-40B4-BE49-F238E27FC236}">
                    <a16:creationId xmlns:a16="http://schemas.microsoft.com/office/drawing/2014/main" id="{7209B210-0A94-A3FC-510F-013DB710F0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7725" y="5230813"/>
                <a:ext cx="157163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59" name="Rectangle 30">
                <a:extLst>
                  <a:ext uri="{FF2B5EF4-FFF2-40B4-BE49-F238E27FC236}">
                    <a16:creationId xmlns:a16="http://schemas.microsoft.com/office/drawing/2014/main" id="{920E7A8D-5387-D0A0-9B16-9A81A3131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9925" y="5121274"/>
                <a:ext cx="112396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0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60" name="Line 31">
                <a:extLst>
                  <a:ext uri="{FF2B5EF4-FFF2-40B4-BE49-F238E27FC236}">
                    <a16:creationId xmlns:a16="http://schemas.microsoft.com/office/drawing/2014/main" id="{3140AF30-C01A-CBB2-C512-5C78A502F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4250" y="5319713"/>
                <a:ext cx="3698875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61" name="Line 32">
                <a:extLst>
                  <a:ext uri="{FF2B5EF4-FFF2-40B4-BE49-F238E27FC236}">
                    <a16:creationId xmlns:a16="http://schemas.microsoft.com/office/drawing/2014/main" id="{3C9DCBA5-781D-22AE-2E45-D15400D801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4250" y="1851025"/>
                <a:ext cx="3698875" cy="0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62" name="Rectangle 35">
                <a:extLst>
                  <a:ext uri="{FF2B5EF4-FFF2-40B4-BE49-F238E27FC236}">
                    <a16:creationId xmlns:a16="http://schemas.microsoft.com/office/drawing/2014/main" id="{294F79E1-1842-CBEE-10E5-47400DB81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29599" y="5545137"/>
                <a:ext cx="337186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120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63" name="Line 36">
                <a:extLst>
                  <a:ext uri="{FF2B5EF4-FFF2-40B4-BE49-F238E27FC236}">
                    <a16:creationId xmlns:a16="http://schemas.microsoft.com/office/drawing/2014/main" id="{4C784B4C-0243-41B2-2B1C-FCD90390C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1013" y="1773238"/>
                <a:ext cx="0" cy="8731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64" name="Line 37">
                <a:extLst>
                  <a:ext uri="{FF2B5EF4-FFF2-40B4-BE49-F238E27FC236}">
                    <a16:creationId xmlns:a16="http://schemas.microsoft.com/office/drawing/2014/main" id="{AAC77A21-5985-E362-F027-FD472E967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01013" y="5310188"/>
                <a:ext cx="0" cy="8731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65" name="Line 38">
                <a:extLst>
                  <a:ext uri="{FF2B5EF4-FFF2-40B4-BE49-F238E27FC236}">
                    <a16:creationId xmlns:a16="http://schemas.microsoft.com/office/drawing/2014/main" id="{1CA0663E-09C9-A334-97F1-06A8633F4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0500" y="1704975"/>
                <a:ext cx="0" cy="155575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66" name="Line 39">
                <a:extLst>
                  <a:ext uri="{FF2B5EF4-FFF2-40B4-BE49-F238E27FC236}">
                    <a16:creationId xmlns:a16="http://schemas.microsoft.com/office/drawing/2014/main" id="{3AB713A3-5915-7523-1661-342D2588A6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10500" y="5310188"/>
                <a:ext cx="0" cy="15716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67" name="Rectangle 40">
                <a:extLst>
                  <a:ext uri="{FF2B5EF4-FFF2-40B4-BE49-F238E27FC236}">
                    <a16:creationId xmlns:a16="http://schemas.microsoft.com/office/drawing/2014/main" id="{7A798A80-C5DF-F1C4-3F72-4A900CAFB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6988" y="5545137"/>
                <a:ext cx="322087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118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68" name="Line 41">
                <a:extLst>
                  <a:ext uri="{FF2B5EF4-FFF2-40B4-BE49-F238E27FC236}">
                    <a16:creationId xmlns:a16="http://schemas.microsoft.com/office/drawing/2014/main" id="{E4C39833-15CB-26E8-6557-088BC9A84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18400" y="1773238"/>
                <a:ext cx="0" cy="8731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69" name="Line 42">
                <a:extLst>
                  <a:ext uri="{FF2B5EF4-FFF2-40B4-BE49-F238E27FC236}">
                    <a16:creationId xmlns:a16="http://schemas.microsoft.com/office/drawing/2014/main" id="{AFDB1EEB-A68A-6F83-FF66-7E2D06B1EB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18400" y="5310188"/>
                <a:ext cx="0" cy="8731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70" name="Line 43">
                <a:extLst>
                  <a:ext uri="{FF2B5EF4-FFF2-40B4-BE49-F238E27FC236}">
                    <a16:creationId xmlns:a16="http://schemas.microsoft.com/office/drawing/2014/main" id="{94EB9F70-ADC2-44C2-01A9-4FFBE2B5A8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704975"/>
                <a:ext cx="0" cy="155575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71" name="Line 44">
                <a:extLst>
                  <a:ext uri="{FF2B5EF4-FFF2-40B4-BE49-F238E27FC236}">
                    <a16:creationId xmlns:a16="http://schemas.microsoft.com/office/drawing/2014/main" id="{526D368C-BA47-2D22-80D2-D74239379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27888" y="5310188"/>
                <a:ext cx="0" cy="15716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72" name="Rectangle 45">
                <a:extLst>
                  <a:ext uri="{FF2B5EF4-FFF2-40B4-BE49-F238E27FC236}">
                    <a16:creationId xmlns:a16="http://schemas.microsoft.com/office/drawing/2014/main" id="{C260341B-B247-F271-8E00-E28EBA015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2788" y="5545137"/>
                <a:ext cx="322087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116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73" name="Line 46">
                <a:extLst>
                  <a:ext uri="{FF2B5EF4-FFF2-40B4-BE49-F238E27FC236}">
                    <a16:creationId xmlns:a16="http://schemas.microsoft.com/office/drawing/2014/main" id="{6D27AC64-4FA9-A20A-66C1-4F55A0D8AA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5788" y="1773238"/>
                <a:ext cx="0" cy="8731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74" name="Line 47">
                <a:extLst>
                  <a:ext uri="{FF2B5EF4-FFF2-40B4-BE49-F238E27FC236}">
                    <a16:creationId xmlns:a16="http://schemas.microsoft.com/office/drawing/2014/main" id="{A60218A3-69C2-D22A-0512-C9D834D98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35788" y="5310188"/>
                <a:ext cx="0" cy="8731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75" name="Line 48">
                <a:extLst>
                  <a:ext uri="{FF2B5EF4-FFF2-40B4-BE49-F238E27FC236}">
                    <a16:creationId xmlns:a16="http://schemas.microsoft.com/office/drawing/2014/main" id="{9C06B9D3-D4FD-9E34-43CA-1B1887D902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45275" y="1704975"/>
                <a:ext cx="0" cy="155575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76" name="Line 49">
                <a:extLst>
                  <a:ext uri="{FF2B5EF4-FFF2-40B4-BE49-F238E27FC236}">
                    <a16:creationId xmlns:a16="http://schemas.microsoft.com/office/drawing/2014/main" id="{C1232E8B-8173-F1DB-F2E9-2153468E1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45275" y="5310188"/>
                <a:ext cx="0" cy="15716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77" name="Rectangle 50">
                <a:extLst>
                  <a:ext uri="{FF2B5EF4-FFF2-40B4-BE49-F238E27FC236}">
                    <a16:creationId xmlns:a16="http://schemas.microsoft.com/office/drawing/2014/main" id="{3DF64D1B-8DC8-2BFE-52F4-9199F36D4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175" y="5545137"/>
                <a:ext cx="322087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114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78" name="Line 51">
                <a:extLst>
                  <a:ext uri="{FF2B5EF4-FFF2-40B4-BE49-F238E27FC236}">
                    <a16:creationId xmlns:a16="http://schemas.microsoft.com/office/drawing/2014/main" id="{2CCF658B-E29F-3E49-5EA3-BFFB3915A9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1588" y="1773238"/>
                <a:ext cx="0" cy="8731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79" name="Line 52">
                <a:extLst>
                  <a:ext uri="{FF2B5EF4-FFF2-40B4-BE49-F238E27FC236}">
                    <a16:creationId xmlns:a16="http://schemas.microsoft.com/office/drawing/2014/main" id="{D67A5843-8300-A984-BCDD-C94DE4911B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51588" y="5310188"/>
                <a:ext cx="0" cy="8731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80" name="Line 53">
                <a:extLst>
                  <a:ext uri="{FF2B5EF4-FFF2-40B4-BE49-F238E27FC236}">
                    <a16:creationId xmlns:a16="http://schemas.microsoft.com/office/drawing/2014/main" id="{79B21578-63C9-0944-CB3C-56333BCEA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9488" y="1704975"/>
                <a:ext cx="0" cy="155575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81" name="Line 54">
                <a:extLst>
                  <a:ext uri="{FF2B5EF4-FFF2-40B4-BE49-F238E27FC236}">
                    <a16:creationId xmlns:a16="http://schemas.microsoft.com/office/drawing/2014/main" id="{0AE2ED57-B295-08FE-014F-C6815CF49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59488" y="5310188"/>
                <a:ext cx="0" cy="15716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82" name="Rectangle 55">
                <a:extLst>
                  <a:ext uri="{FF2B5EF4-FFF2-40B4-BE49-F238E27FC236}">
                    <a16:creationId xmlns:a16="http://schemas.microsoft.com/office/drawing/2014/main" id="{97497A57-A883-2864-D66D-7EC92B3BA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5975" y="5545137"/>
                <a:ext cx="322087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112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3" name="Line 56">
                <a:extLst>
                  <a:ext uri="{FF2B5EF4-FFF2-40B4-BE49-F238E27FC236}">
                    <a16:creationId xmlns:a16="http://schemas.microsoft.com/office/drawing/2014/main" id="{16BDABCA-6E46-1180-17CB-DB3B5C7E7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8975" y="1773238"/>
                <a:ext cx="0" cy="8731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84" name="Line 57">
                <a:extLst>
                  <a:ext uri="{FF2B5EF4-FFF2-40B4-BE49-F238E27FC236}">
                    <a16:creationId xmlns:a16="http://schemas.microsoft.com/office/drawing/2014/main" id="{676ED3D3-EABC-2EF5-8CDD-645F7284E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68975" y="5310188"/>
                <a:ext cx="0" cy="8731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85" name="Line 58">
                <a:extLst>
                  <a:ext uri="{FF2B5EF4-FFF2-40B4-BE49-F238E27FC236}">
                    <a16:creationId xmlns:a16="http://schemas.microsoft.com/office/drawing/2014/main" id="{E720DDC9-42BC-F50C-3A76-644706679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6875" y="1704975"/>
                <a:ext cx="0" cy="155575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86" name="Line 59">
                <a:extLst>
                  <a:ext uri="{FF2B5EF4-FFF2-40B4-BE49-F238E27FC236}">
                    <a16:creationId xmlns:a16="http://schemas.microsoft.com/office/drawing/2014/main" id="{5C5AB3AE-A393-A9A7-27BC-0507D1F97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76875" y="5310188"/>
                <a:ext cx="0" cy="15716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87" name="Rectangle 60">
                <a:extLst>
                  <a:ext uri="{FF2B5EF4-FFF2-40B4-BE49-F238E27FC236}">
                    <a16:creationId xmlns:a16="http://schemas.microsoft.com/office/drawing/2014/main" id="{D62B88F9-4B03-47CC-1968-051C565A6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3363" y="5545137"/>
                <a:ext cx="322087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110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8" name="Line 61">
                <a:extLst>
                  <a:ext uri="{FF2B5EF4-FFF2-40B4-BE49-F238E27FC236}">
                    <a16:creationId xmlns:a16="http://schemas.microsoft.com/office/drawing/2014/main" id="{FB361D8A-D68A-398D-0AC4-408A5CB1E5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6363" y="1773238"/>
                <a:ext cx="0" cy="8731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89" name="Line 62">
                <a:extLst>
                  <a:ext uri="{FF2B5EF4-FFF2-40B4-BE49-F238E27FC236}">
                    <a16:creationId xmlns:a16="http://schemas.microsoft.com/office/drawing/2014/main" id="{D0FF6F48-88EA-6F81-2A21-9289B05FED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86363" y="5310188"/>
                <a:ext cx="0" cy="87313"/>
              </a:xfrm>
              <a:prstGeom prst="line">
                <a:avLst/>
              </a:prstGeom>
              <a:noFill/>
              <a:ln w="12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90" name="Rectangle 65">
                <a:extLst>
                  <a:ext uri="{FF2B5EF4-FFF2-40B4-BE49-F238E27FC236}">
                    <a16:creationId xmlns:a16="http://schemas.microsoft.com/office/drawing/2014/main" id="{1E17EA20-D038-3A0D-0E5C-AA8374D48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9164" y="5545137"/>
                <a:ext cx="337186" cy="24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i-FI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ＭＳ Ｐゴシック" pitchFamily="34" charset="-128"/>
                  </a:rPr>
                  <a:t>108</a:t>
                </a:r>
                <a:endParaRPr kumimoji="0" lang="fi-FI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91" name="Freeform 67">
                <a:extLst>
                  <a:ext uri="{FF2B5EF4-FFF2-40B4-BE49-F238E27FC236}">
                    <a16:creationId xmlns:a16="http://schemas.microsoft.com/office/drawing/2014/main" id="{BF334523-ADC0-976F-F4BE-D92D45B74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1675" y="5119688"/>
                <a:ext cx="71438" cy="28575"/>
              </a:xfrm>
              <a:custGeom>
                <a:avLst/>
                <a:gdLst>
                  <a:gd name="T0" fmla="*/ 0 w 30"/>
                  <a:gd name="T1" fmla="*/ 0 h 12"/>
                  <a:gd name="T2" fmla="*/ 8 w 30"/>
                  <a:gd name="T3" fmla="*/ 3 h 12"/>
                  <a:gd name="T4" fmla="*/ 15 w 30"/>
                  <a:gd name="T5" fmla="*/ 7 h 12"/>
                  <a:gd name="T6" fmla="*/ 23 w 30"/>
                  <a:gd name="T7" fmla="*/ 10 h 12"/>
                  <a:gd name="T8" fmla="*/ 30 w 3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8" y="3"/>
                    </a:lnTo>
                    <a:lnTo>
                      <a:pt x="15" y="7"/>
                    </a:lnTo>
                    <a:lnTo>
                      <a:pt x="23" y="10"/>
                    </a:lnTo>
                    <a:lnTo>
                      <a:pt x="30" y="12"/>
                    </a:lnTo>
                  </a:path>
                </a:pathLst>
              </a:custGeom>
              <a:noFill/>
              <a:ln w="1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92" name="Oval 117">
                <a:extLst>
                  <a:ext uri="{FF2B5EF4-FFF2-40B4-BE49-F238E27FC236}">
                    <a16:creationId xmlns:a16="http://schemas.microsoft.com/office/drawing/2014/main" id="{1CB68BEF-C648-2C23-32FE-7795F9BCF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5463" y="2665413"/>
                <a:ext cx="119063" cy="1190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4C1B5A-B67B-5022-ACB8-BAB63380698D}"/>
                </a:ext>
              </a:extLst>
            </p:cNvPr>
            <p:cNvGrpSpPr/>
            <p:nvPr/>
          </p:nvGrpSpPr>
          <p:grpSpPr>
            <a:xfrm>
              <a:off x="7765305" y="4117193"/>
              <a:ext cx="119063" cy="404813"/>
              <a:chOff x="6000750" y="3990975"/>
              <a:chExt cx="119063" cy="404813"/>
            </a:xfrm>
          </p:grpSpPr>
          <p:sp>
            <p:nvSpPr>
              <p:cNvPr id="34" name="Line 77">
                <a:extLst>
                  <a:ext uri="{FF2B5EF4-FFF2-40B4-BE49-F238E27FC236}">
                    <a16:creationId xmlns:a16="http://schemas.microsoft.com/office/drawing/2014/main" id="{09C88E8D-BDE5-F8E9-C378-D98ED4974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0750" y="3990975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35" name="Line 78">
                <a:extLst>
                  <a:ext uri="{FF2B5EF4-FFF2-40B4-BE49-F238E27FC236}">
                    <a16:creationId xmlns:a16="http://schemas.microsoft.com/office/drawing/2014/main" id="{6E9B4565-E3B8-EDE0-2E9D-04C56431A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0750" y="4395788"/>
                <a:ext cx="119063" cy="0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36" name="Line 79">
                <a:extLst>
                  <a:ext uri="{FF2B5EF4-FFF2-40B4-BE49-F238E27FC236}">
                    <a16:creationId xmlns:a16="http://schemas.microsoft.com/office/drawing/2014/main" id="{E51F31F0-5442-AC68-01BB-06A908931C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9488" y="3990975"/>
                <a:ext cx="0" cy="404813"/>
              </a:xfrm>
              <a:prstGeom prst="line">
                <a:avLst/>
              </a:prstGeom>
              <a:noFill/>
              <a:ln w="12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37" name="Oval 101">
                <a:extLst>
                  <a:ext uri="{FF2B5EF4-FFF2-40B4-BE49-F238E27FC236}">
                    <a16:creationId xmlns:a16="http://schemas.microsoft.com/office/drawing/2014/main" id="{142DDA8A-A375-AA57-3834-86951442C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0750" y="4133850"/>
                <a:ext cx="119063" cy="1190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  <p:sp>
            <p:nvSpPr>
              <p:cNvPr id="38" name="Oval 102">
                <a:extLst>
                  <a:ext uri="{FF2B5EF4-FFF2-40B4-BE49-F238E27FC236}">
                    <a16:creationId xmlns:a16="http://schemas.microsoft.com/office/drawing/2014/main" id="{F5FDA739-D169-B9D5-7731-B97D3B8FA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5513" y="4138613"/>
                <a:ext cx="106363" cy="107950"/>
              </a:xfrm>
              <a:prstGeom prst="ellipse">
                <a:avLst/>
              </a:prstGeom>
              <a:noFill/>
              <a:ln w="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400"/>
              </a:p>
            </p:txBody>
          </p:sp>
        </p:grpSp>
        <p:sp>
          <p:nvSpPr>
            <p:cNvPr id="24" name="Line 89">
              <a:extLst>
                <a:ext uri="{FF2B5EF4-FFF2-40B4-BE49-F238E27FC236}">
                  <a16:creationId xmlns:a16="http://schemas.microsoft.com/office/drawing/2014/main" id="{FFF8B61B-8CEB-8E77-4EC9-0D744D6B3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2784" y="3370076"/>
              <a:ext cx="68263" cy="0"/>
            </a:xfrm>
            <a:prstGeom prst="line">
              <a:avLst/>
            </a:prstGeom>
            <a:noFill/>
            <a:ln w="7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400"/>
            </a:p>
          </p:txBody>
        </p:sp>
        <p:sp>
          <p:nvSpPr>
            <p:cNvPr id="25" name="Rectangle 126">
              <a:extLst>
                <a:ext uri="{FF2B5EF4-FFF2-40B4-BE49-F238E27FC236}">
                  <a16:creationId xmlns:a16="http://schemas.microsoft.com/office/drawing/2014/main" id="{87B417DD-A7BD-E738-C581-2EB02FA65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072" y="2389001"/>
              <a:ext cx="1539600" cy="24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34" charset="-128"/>
                </a:rPr>
                <a:t> </a:t>
              </a:r>
              <a:r>
                <a:rPr kumimoji="0" lang="fi-FI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34" charset="-128"/>
                </a:rPr>
                <a:t>Fit</a:t>
              </a:r>
              <a:r>
                <a:rPr kumimoji="0" lang="fi-FI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34" charset="-128"/>
                </a:rPr>
                <a:t> </a:t>
              </a:r>
              <a:r>
                <a:rPr kumimoji="0" lang="fi-FI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34" charset="-128"/>
                </a:rPr>
                <a:t>results</a:t>
              </a:r>
              <a:r>
                <a:rPr kumimoji="0" lang="fi-FI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34" charset="-128"/>
                </a:rPr>
                <a:t> for </a:t>
              </a:r>
              <a:r>
                <a:rPr kumimoji="0" lang="fi-FI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34" charset="-128"/>
                </a:rPr>
                <a:t>Pd</a:t>
              </a:r>
              <a:endParaRPr kumimoji="0" lang="fi-F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Rectangle 128">
              <a:extLst>
                <a:ext uri="{FF2B5EF4-FFF2-40B4-BE49-F238E27FC236}">
                  <a16:creationId xmlns:a16="http://schemas.microsoft.com/office/drawing/2014/main" id="{4B491836-8DA6-02EB-4B9D-CD7D5F86C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8010" y="2669989"/>
              <a:ext cx="142085" cy="21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ＭＳ Ｐゴシック" pitchFamily="34" charset="-128"/>
                </a:rPr>
                <a:t> c</a:t>
              </a:r>
              <a:endParaRPr kumimoji="0" lang="fi-F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Rectangle 129">
              <a:extLst>
                <a:ext uri="{FF2B5EF4-FFF2-40B4-BE49-F238E27FC236}">
                  <a16:creationId xmlns:a16="http://schemas.microsoft.com/office/drawing/2014/main" id="{BDC43CEB-5BBF-0128-7F37-4CE74FF8F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5959" y="2614426"/>
              <a:ext cx="50896" cy="12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ＭＳ Ｐゴシック" pitchFamily="34" charset="-128"/>
                </a:rPr>
                <a:t>2</a:t>
              </a:r>
              <a:endParaRPr kumimoji="0" lang="fi-F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Rectangle 130">
              <a:extLst>
                <a:ext uri="{FF2B5EF4-FFF2-40B4-BE49-F238E27FC236}">
                  <a16:creationId xmlns:a16="http://schemas.microsoft.com/office/drawing/2014/main" id="{F16DC2D0-09D0-38AE-7585-54B020EFB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584" y="2695389"/>
              <a:ext cx="33931" cy="162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ea typeface="ＭＳ Ｐゴシック" pitchFamily="34" charset="-128"/>
                </a:rPr>
                <a:t> </a:t>
              </a:r>
              <a:endParaRPr kumimoji="0" lang="fi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Rectangle 131">
              <a:extLst>
                <a:ext uri="{FF2B5EF4-FFF2-40B4-BE49-F238E27FC236}">
                  <a16:creationId xmlns:a16="http://schemas.microsoft.com/office/drawing/2014/main" id="{DA4CF753-BF4D-053E-3F5F-719E6C2E6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573" y="2709677"/>
              <a:ext cx="38172" cy="162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34" charset="-128"/>
                </a:rPr>
                <a:t> </a:t>
              </a:r>
              <a:endParaRPr kumimoji="0" lang="fi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" name="Rectangle 132">
              <a:extLst>
                <a:ext uri="{FF2B5EF4-FFF2-40B4-BE49-F238E27FC236}">
                  <a16:creationId xmlns:a16="http://schemas.microsoft.com/office/drawing/2014/main" id="{D7EC40F7-CC98-0F1B-5523-0F698DE08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2322" y="2709677"/>
              <a:ext cx="651043" cy="162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34" charset="-128"/>
                </a:rPr>
                <a:t> = 0.36343</a:t>
              </a:r>
              <a:endParaRPr kumimoji="0" lang="fi-F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1" name="Rectangle 134">
              <a:extLst>
                <a:ext uri="{FF2B5EF4-FFF2-40B4-BE49-F238E27FC236}">
                  <a16:creationId xmlns:a16="http://schemas.microsoft.com/office/drawing/2014/main" id="{EAFA7D9B-B3AC-C2ED-B3CA-35EF46572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072" y="2854139"/>
              <a:ext cx="1531118" cy="162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34" charset="-128"/>
                </a:rPr>
                <a:t>&lt;A&gt; = 114.8 ± 0.072003</a:t>
              </a:r>
              <a:endParaRPr kumimoji="0" lang="fi-F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2" name="Rectangle 136">
              <a:extLst>
                <a:ext uri="{FF2B5EF4-FFF2-40B4-BE49-F238E27FC236}">
                  <a16:creationId xmlns:a16="http://schemas.microsoft.com/office/drawing/2014/main" id="{9C15BAD5-4E16-3010-A168-1D7A3231B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072" y="2993840"/>
              <a:ext cx="1524757" cy="162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34" charset="-128"/>
                </a:rPr>
                <a:t> W = 2.8086 ± 0.058443</a:t>
              </a:r>
              <a:endParaRPr kumimoji="0" lang="fi-F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3" name="Rectangle 138">
              <a:extLst>
                <a:ext uri="{FF2B5EF4-FFF2-40B4-BE49-F238E27FC236}">
                  <a16:creationId xmlns:a16="http://schemas.microsoft.com/office/drawing/2014/main" id="{03673542-A08E-781C-E633-C05F5DFAC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072" y="3131951"/>
              <a:ext cx="1221502" cy="162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34" charset="-128"/>
                </a:rPr>
                <a:t> Y = 100 ± 0.38865</a:t>
              </a:r>
              <a:endParaRPr kumimoji="0" lang="fi-F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134" name="Picture 2">
            <a:extLst>
              <a:ext uri="{FF2B5EF4-FFF2-40B4-BE49-F238E27FC236}">
                <a16:creationId xmlns:a16="http://schemas.microsoft.com/office/drawing/2014/main" id="{4F052E3F-61A0-AC6A-7D79-CA4939349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632" y="914343"/>
            <a:ext cx="2741262" cy="546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394D269-3113-66D2-87E4-9EF04390DD1F}"/>
              </a:ext>
            </a:extLst>
          </p:cNvPr>
          <p:cNvCxnSpPr>
            <a:cxnSpLocks/>
          </p:cNvCxnSpPr>
          <p:nvPr/>
        </p:nvCxnSpPr>
        <p:spPr>
          <a:xfrm>
            <a:off x="6958404" y="1093937"/>
            <a:ext cx="0" cy="53285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8BF2CA38-8B05-C424-DD37-35A6B5CDFDCC}"/>
              </a:ext>
            </a:extLst>
          </p:cNvPr>
          <p:cNvCxnSpPr>
            <a:cxnSpLocks/>
          </p:cNvCxnSpPr>
          <p:nvPr/>
        </p:nvCxnSpPr>
        <p:spPr>
          <a:xfrm flipV="1">
            <a:off x="6958404" y="3882323"/>
            <a:ext cx="2489762" cy="256661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Picture 138">
            <a:extLst>
              <a:ext uri="{FF2B5EF4-FFF2-40B4-BE49-F238E27FC236}">
                <a16:creationId xmlns:a16="http://schemas.microsoft.com/office/drawing/2014/main" id="{7F33955D-2522-3093-D84C-56C49E3D7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48" y="952202"/>
            <a:ext cx="4712252" cy="3439045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EC670355-6DF7-3115-11CA-576E16C53650}"/>
              </a:ext>
            </a:extLst>
          </p:cNvPr>
          <p:cNvSpPr txBox="1"/>
          <p:nvPr/>
        </p:nvSpPr>
        <p:spPr>
          <a:xfrm>
            <a:off x="646833" y="4367788"/>
            <a:ext cx="471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Isobaric</a:t>
            </a:r>
            <a:r>
              <a:rPr lang="fi-FI" dirty="0"/>
              <a:t> </a:t>
            </a:r>
            <a:r>
              <a:rPr lang="fi-FI" dirty="0" err="1"/>
              <a:t>yield</a:t>
            </a:r>
            <a:r>
              <a:rPr lang="fi-FI" dirty="0"/>
              <a:t> </a:t>
            </a:r>
            <a:r>
              <a:rPr lang="fi-FI" dirty="0" err="1"/>
              <a:t>distributions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significantly</a:t>
            </a:r>
            <a:r>
              <a:rPr lang="fi-FI" dirty="0"/>
              <a:t> </a:t>
            </a:r>
            <a:r>
              <a:rPr lang="fi-FI" dirty="0" err="1"/>
              <a:t>depend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technique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determined</a:t>
            </a:r>
            <a:endParaRPr lang="en-US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AFB8614-4B5E-FB53-7F93-6FACDD1E60F8}"/>
              </a:ext>
            </a:extLst>
          </p:cNvPr>
          <p:cNvSpPr txBox="1"/>
          <p:nvPr/>
        </p:nvSpPr>
        <p:spPr>
          <a:xfrm>
            <a:off x="646833" y="5141569"/>
            <a:ext cx="4349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Yield</a:t>
            </a:r>
            <a:r>
              <a:rPr lang="fi-FI" dirty="0"/>
              <a:t> </a:t>
            </a:r>
            <a:r>
              <a:rPr lang="fi-FI" dirty="0" err="1"/>
              <a:t>measurement</a:t>
            </a:r>
            <a:r>
              <a:rPr lang="fi-FI" dirty="0"/>
              <a:t> is </a:t>
            </a:r>
            <a:r>
              <a:rPr lang="fi-FI" dirty="0" err="1"/>
              <a:t>anyway</a:t>
            </a:r>
            <a:r>
              <a:rPr lang="fi-FI" dirty="0"/>
              <a:t> </a:t>
            </a:r>
            <a:r>
              <a:rPr lang="fi-FI" dirty="0" err="1"/>
              <a:t>always</a:t>
            </a:r>
            <a:r>
              <a:rPr lang="fi-FI" dirty="0"/>
              <a:t> </a:t>
            </a:r>
          </a:p>
          <a:p>
            <a:r>
              <a:rPr lang="fi-FI" b="1" dirty="0"/>
              <a:t>a </a:t>
            </a:r>
            <a:r>
              <a:rPr lang="fi-FI" b="1" dirty="0" err="1"/>
              <a:t>ratio</a:t>
            </a:r>
            <a:r>
              <a:rPr lang="fi-FI" b="1" dirty="0"/>
              <a:t> </a:t>
            </a:r>
            <a:r>
              <a:rPr lang="fi-FI" b="1" dirty="0" err="1"/>
              <a:t>measurement</a:t>
            </a:r>
            <a:endParaRPr lang="fi-FI" b="1" dirty="0"/>
          </a:p>
          <a:p>
            <a:r>
              <a:rPr lang="fi-FI" b="1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isotopes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element</a:t>
            </a:r>
            <a:r>
              <a:rPr lang="fi-FI" dirty="0"/>
              <a:t>.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AC90881-590A-1617-F968-8F5E97FB533F}"/>
              </a:ext>
            </a:extLst>
          </p:cNvPr>
          <p:cNvSpPr txBox="1"/>
          <p:nvPr/>
        </p:nvSpPr>
        <p:spPr>
          <a:xfrm>
            <a:off x="511040" y="6204962"/>
            <a:ext cx="622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accurate</a:t>
            </a:r>
            <a:r>
              <a:rPr lang="fi-FI" dirty="0"/>
              <a:t> </a:t>
            </a:r>
            <a:r>
              <a:rPr lang="fi-FI" b="1" dirty="0" err="1"/>
              <a:t>mass</a:t>
            </a:r>
            <a:r>
              <a:rPr lang="fi-FI" b="1" dirty="0"/>
              <a:t> </a:t>
            </a:r>
            <a:r>
              <a:rPr lang="fi-FI" b="1" dirty="0" err="1"/>
              <a:t>distribution</a:t>
            </a:r>
            <a:r>
              <a:rPr lang="fi-FI" b="1" dirty="0"/>
              <a:t> </a:t>
            </a:r>
            <a:r>
              <a:rPr lang="fi-FI" dirty="0" err="1"/>
              <a:t>need</a:t>
            </a:r>
            <a:r>
              <a:rPr lang="fi-FI" dirty="0"/>
              <a:t> to </a:t>
            </a:r>
            <a:r>
              <a:rPr lang="fi-FI" dirty="0" err="1"/>
              <a:t>come</a:t>
            </a:r>
            <a:r>
              <a:rPr lang="fi-FI" dirty="0"/>
              <a:t> </a:t>
            </a:r>
            <a:r>
              <a:rPr lang="fi-FI" dirty="0" err="1"/>
              <a:t>elsewhere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666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5" grpId="0"/>
      <p:bldP spid="1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9E68922-0C95-3C85-1215-F173D1B75C1A}"/>
              </a:ext>
            </a:extLst>
          </p:cNvPr>
          <p:cNvGrpSpPr/>
          <p:nvPr/>
        </p:nvGrpSpPr>
        <p:grpSpPr>
          <a:xfrm>
            <a:off x="2715375" y="100503"/>
            <a:ext cx="9408654" cy="6423077"/>
            <a:chOff x="1391673" y="217461"/>
            <a:chExt cx="9408654" cy="642307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1D934A-1F29-9A29-BAA4-AEEFFC665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1673" y="217461"/>
              <a:ext cx="9408654" cy="642307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CA0D31-08DB-C72A-3359-7295B3A0B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7708" y="1513121"/>
              <a:ext cx="837294" cy="433422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59D398-0637-FC76-8901-070341F20B66}"/>
                  </a:ext>
                </a:extLst>
              </p:cNvPr>
              <p:cNvSpPr txBox="1"/>
              <p:nvPr/>
            </p:nvSpPr>
            <p:spPr>
              <a:xfrm>
                <a:off x="5132409" y="1021594"/>
                <a:ext cx="22872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i-FI" i="1" dirty="0" smtClean="0">
                          <a:latin typeface="Cambria Math" panose="02040503050406030204" pitchFamily="18" charset="0"/>
                        </a:rPr>
                        <m:t>∗(</m:t>
                      </m:r>
                      <m:r>
                        <a:rPr lang="fi-FI" i="1" dirty="0" err="1" smtClean="0">
                          <a:latin typeface="Cambria Math" panose="02040503050406030204" pitchFamily="18" charset="0"/>
                        </a:rPr>
                        <m:t>𝑐𝑛</m:t>
                      </m:r>
                      <m:r>
                        <a:rPr lang="fi-FI" i="1" dirty="0" smtClean="0">
                          <a:latin typeface="Cambria Math" panose="02040503050406030204" pitchFamily="18" charset="0"/>
                        </a:rPr>
                        <m:t>)=31.5 </m:t>
                      </m:r>
                      <m:r>
                        <a:rPr lang="fi-FI" i="1" dirty="0" err="1" smtClean="0"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59D398-0637-FC76-8901-070341F20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409" y="1021594"/>
                <a:ext cx="2287293" cy="369332"/>
              </a:xfrm>
              <a:prstGeom prst="rect">
                <a:avLst/>
              </a:prstGeom>
              <a:blipFill>
                <a:blip r:embed="rId4"/>
                <a:stretch>
                  <a:fillRect t="-11667" r="-2667" b="-2500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E32C89-4FE8-B582-3877-E332DB3239EF}"/>
                  </a:ext>
                </a:extLst>
              </p:cNvPr>
              <p:cNvSpPr txBox="1"/>
              <p:nvPr/>
            </p:nvSpPr>
            <p:spPr>
              <a:xfrm>
                <a:off x="67971" y="1842525"/>
                <a:ext cx="30194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600" dirty="0" err="1"/>
                  <a:t>The</a:t>
                </a:r>
                <a:r>
                  <a:rPr lang="fi-FI" sz="1600" dirty="0"/>
                  <a:t> </a:t>
                </a:r>
                <a:r>
                  <a:rPr lang="fi-FI" sz="1600" dirty="0" err="1"/>
                  <a:t>yields</a:t>
                </a:r>
                <a:r>
                  <a:rPr lang="fi-FI" sz="1600" dirty="0"/>
                  <a:t> for  </a:t>
                </a:r>
                <a14:m>
                  <m:oMath xmlns:m="http://schemas.openxmlformats.org/officeDocument/2006/math">
                    <m:r>
                      <a:rPr lang="fi-FI" sz="16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i-FI" sz="1600" i="1" dirty="0" smtClean="0">
                        <a:latin typeface="Cambria Math" panose="02040503050406030204" pitchFamily="18" charset="0"/>
                      </a:rPr>
                      <m:t>&gt;57 </m:t>
                    </m:r>
                  </m:oMath>
                </a14:m>
                <a:r>
                  <a:rPr lang="fi-FI" sz="1600" dirty="0" err="1"/>
                  <a:t>are</a:t>
                </a:r>
                <a:r>
                  <a:rPr lang="fi-FI" sz="1600" dirty="0"/>
                  <a:t> </a:t>
                </a:r>
                <a:r>
                  <a:rPr lang="fi-FI" sz="1600" dirty="0" err="1"/>
                  <a:t>from</a:t>
                </a:r>
                <a:r>
                  <a:rPr lang="fi-FI" sz="1600" dirty="0"/>
                  <a:t> an </a:t>
                </a:r>
                <a:r>
                  <a:rPr lang="fi-FI" sz="1600" dirty="0" err="1"/>
                  <a:t>unpublished</a:t>
                </a:r>
                <a:r>
                  <a:rPr lang="fi-FI" sz="1600" dirty="0"/>
                  <a:t> </a:t>
                </a:r>
                <a:r>
                  <a:rPr lang="fi-FI" sz="1600" dirty="0" err="1"/>
                  <a:t>measurement</a:t>
                </a:r>
                <a:endParaRPr lang="fi-FI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E32C89-4FE8-B582-3877-E332DB323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1" y="1842525"/>
                <a:ext cx="3019437" cy="584775"/>
              </a:xfrm>
              <a:prstGeom prst="rect">
                <a:avLst/>
              </a:prstGeom>
              <a:blipFill>
                <a:blip r:embed="rId5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ECA80D6-B6C2-7324-6BB8-261A7219655A}"/>
              </a:ext>
            </a:extLst>
          </p:cNvPr>
          <p:cNvSpPr txBox="1"/>
          <p:nvPr/>
        </p:nvSpPr>
        <p:spPr>
          <a:xfrm>
            <a:off x="134569" y="980751"/>
            <a:ext cx="27393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600" dirty="0"/>
              <a:t>EPJA, 52 (2016) 104. </a:t>
            </a:r>
          </a:p>
          <a:p>
            <a:r>
              <a:rPr lang="nn-NO" sz="1600" dirty="0"/>
              <a:t>/10.1140/epja/i2016-16104-4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4090687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51151D-7A13-710C-810E-4EA10FC29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708" y="1513121"/>
            <a:ext cx="837294" cy="4334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1EFA53-E752-5FBD-E885-388059BB7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809" y="105604"/>
            <a:ext cx="9540246" cy="64208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46CEC5-00A5-5638-A9DD-F099A7F1C547}"/>
                  </a:ext>
                </a:extLst>
              </p:cNvPr>
              <p:cNvSpPr txBox="1"/>
              <p:nvPr/>
            </p:nvSpPr>
            <p:spPr>
              <a:xfrm>
                <a:off x="5230364" y="1065137"/>
                <a:ext cx="21109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i-FI" i="1" dirty="0" smtClean="0">
                          <a:latin typeface="Cambria Math" panose="02040503050406030204" pitchFamily="18" charset="0"/>
                        </a:rPr>
                        <m:t>∗(</m:t>
                      </m:r>
                      <m:r>
                        <a:rPr lang="fi-FI" i="1" dirty="0" err="1" smtClean="0">
                          <a:latin typeface="Cambria Math" panose="02040503050406030204" pitchFamily="18" charset="0"/>
                        </a:rPr>
                        <m:t>𝑐𝑛</m:t>
                      </m:r>
                      <m:r>
                        <a:rPr lang="fi-FI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fi-FI" b="0" i="1" dirty="0" smtClean="0">
                          <a:latin typeface="Cambria Math" panose="02040503050406030204" pitchFamily="18" charset="0"/>
                        </a:rPr>
                        <m:t>29</m:t>
                      </m:r>
                      <m:r>
                        <a:rPr lang="fi-FI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i-FI" i="1" dirty="0" err="1" smtClean="0"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46CEC5-00A5-5638-A9DD-F099A7F1C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364" y="1065137"/>
                <a:ext cx="2110962" cy="369332"/>
              </a:xfrm>
              <a:prstGeom prst="rect">
                <a:avLst/>
              </a:prstGeom>
              <a:blipFill>
                <a:blip r:embed="rId4"/>
                <a:stretch>
                  <a:fillRect t="-11667" r="-3179" b="-2500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6693995-EF73-E38D-21F4-0C5264B5F3EA}"/>
              </a:ext>
            </a:extLst>
          </p:cNvPr>
          <p:cNvSpPr txBox="1"/>
          <p:nvPr/>
        </p:nvSpPr>
        <p:spPr>
          <a:xfrm>
            <a:off x="418010" y="6357180"/>
            <a:ext cx="114691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dirty="0"/>
              <a:t>Dmitry Gorelov, PhD </a:t>
            </a:r>
            <a:r>
              <a:rPr lang="fi-FI" sz="1600" dirty="0" err="1"/>
              <a:t>Thesis</a:t>
            </a:r>
            <a:r>
              <a:rPr lang="fi-FI" sz="1600" dirty="0"/>
              <a:t>, JYU 2015 https://jyx.jyu.fi/jyx/Record/jyx_123456789_48273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403333-B367-36C8-9D69-758925E3E299}"/>
              </a:ext>
            </a:extLst>
          </p:cNvPr>
          <p:cNvSpPr txBox="1"/>
          <p:nvPr/>
        </p:nvSpPr>
        <p:spPr>
          <a:xfrm>
            <a:off x="165179" y="1065137"/>
            <a:ext cx="2583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 err="1"/>
              <a:t>There</a:t>
            </a:r>
            <a:r>
              <a:rPr lang="fi-FI" sz="1600" dirty="0"/>
              <a:t> </a:t>
            </a:r>
            <a:r>
              <a:rPr lang="fi-FI" sz="1600" dirty="0" err="1"/>
              <a:t>are</a:t>
            </a:r>
            <a:r>
              <a:rPr lang="fi-FI" sz="1600" dirty="0"/>
              <a:t> 2023 data for </a:t>
            </a:r>
            <a:r>
              <a:rPr lang="fi-FI" sz="1600" dirty="0" err="1"/>
              <a:t>this</a:t>
            </a:r>
            <a:r>
              <a:rPr lang="fi-FI" sz="1600" dirty="0"/>
              <a:t>  – MR-TOF and PI-ICR –</a:t>
            </a:r>
          </a:p>
          <a:p>
            <a:pPr algn="ctr"/>
            <a:r>
              <a:rPr lang="fi-FI" sz="1600" dirty="0" err="1"/>
              <a:t>but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analysis</a:t>
            </a:r>
            <a:r>
              <a:rPr lang="fi-FI" sz="1600" dirty="0"/>
              <a:t> is </a:t>
            </a:r>
            <a:r>
              <a:rPr lang="fi-FI" sz="1600" dirty="0" err="1"/>
              <a:t>still</a:t>
            </a:r>
            <a:r>
              <a:rPr lang="fi-FI" sz="1600" dirty="0"/>
              <a:t> in </a:t>
            </a:r>
            <a:r>
              <a:rPr lang="fi-FI" sz="1600" dirty="0" err="1"/>
              <a:t>progress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406433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leese with a microphone">
            <a:extLst>
              <a:ext uri="{FF2B5EF4-FFF2-40B4-BE49-F238E27FC236}">
                <a16:creationId xmlns:a16="http://schemas.microsoft.com/office/drawing/2014/main" id="{C8088399-94E0-68C9-3968-1B26C066C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0"/>
            <a:ext cx="9153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4893A83-A8AD-D887-1504-47B37F0790AA}"/>
              </a:ext>
            </a:extLst>
          </p:cNvPr>
          <p:cNvSpPr/>
          <p:nvPr/>
        </p:nvSpPr>
        <p:spPr>
          <a:xfrm>
            <a:off x="318977" y="361507"/>
            <a:ext cx="6762307" cy="935665"/>
          </a:xfrm>
          <a:prstGeom prst="wedgeEllipseCallout">
            <a:avLst>
              <a:gd name="adj1" fmla="val 45630"/>
              <a:gd name="adj2" fmla="val 18014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/>
              <a:t>And then for something completely different</a:t>
            </a:r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A5F7D0-6AF7-2CEF-CB1B-8CF45463D328}"/>
              </a:ext>
            </a:extLst>
          </p:cNvPr>
          <p:cNvSpPr txBox="1"/>
          <p:nvPr/>
        </p:nvSpPr>
        <p:spPr>
          <a:xfrm>
            <a:off x="2017526" y="6211669"/>
            <a:ext cx="9614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</a:br>
            <a:r>
              <a:rPr lang="fi-FI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</a:t>
            </a:r>
            <a:r>
              <a:rPr lang="fi-FI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2.0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John Manard - 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https://www.flickr.com/photos/145739041@N05/54020963437/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6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3" name="Rectangle 616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5DD7C5-7A82-188B-1813-F2760DB41C6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Thank you for your attention!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Coffee or questions?</a:t>
            </a:r>
          </a:p>
        </p:txBody>
      </p:sp>
      <p:pic>
        <p:nvPicPr>
          <p:cNvPr id="6146" name="Picture 2" descr="Minimalist 220ml Ceramic Coffee Cup Solid Color with Base Couple Mug European Style Tea Cup Latte">
            <a:extLst>
              <a:ext uri="{FF2B5EF4-FFF2-40B4-BE49-F238E27FC236}">
                <a16:creationId xmlns:a16="http://schemas.microsoft.com/office/drawing/2014/main" id="{C13686FE-68BA-05A7-00D3-BEC7A70E8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>
            <a:fillRect/>
          </a:stretch>
        </p:blipFill>
        <p:spPr bwMode="auto">
          <a:xfrm>
            <a:off x="4971460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0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63E15C-F3DD-7CD1-E1EE-209668BAA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309877-017E-5AE0-026E-37B6E44A5C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71" r="21124"/>
          <a:stretch>
            <a:fillRect/>
          </a:stretch>
        </p:blipFill>
        <p:spPr>
          <a:xfrm rot="16200000">
            <a:off x="3581900" y="-2927215"/>
            <a:ext cx="5025151" cy="12192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31CA0CF-45AE-1DFD-4DF2-48F64E5B19BC}"/>
              </a:ext>
            </a:extLst>
          </p:cNvPr>
          <p:cNvSpPr/>
          <p:nvPr/>
        </p:nvSpPr>
        <p:spPr>
          <a:xfrm>
            <a:off x="1569854" y="4549751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84CDD3-AAFA-484F-63B3-ACF3DD315AB1}"/>
              </a:ext>
            </a:extLst>
          </p:cNvPr>
          <p:cNvSpPr/>
          <p:nvPr/>
        </p:nvSpPr>
        <p:spPr>
          <a:xfrm>
            <a:off x="3640067" y="2865259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DA3E13-BAD1-3D1D-B496-B8B4674F0F22}"/>
              </a:ext>
            </a:extLst>
          </p:cNvPr>
          <p:cNvSpPr/>
          <p:nvPr/>
        </p:nvSpPr>
        <p:spPr>
          <a:xfrm>
            <a:off x="4723052" y="1091755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E714E8-038A-423A-0918-223C108DC30B}"/>
              </a:ext>
            </a:extLst>
          </p:cNvPr>
          <p:cNvSpPr/>
          <p:nvPr/>
        </p:nvSpPr>
        <p:spPr>
          <a:xfrm>
            <a:off x="5861999" y="2085727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27FCC5-E807-FC30-DCE8-339E8A61741B}"/>
              </a:ext>
            </a:extLst>
          </p:cNvPr>
          <p:cNvSpPr/>
          <p:nvPr/>
        </p:nvSpPr>
        <p:spPr>
          <a:xfrm>
            <a:off x="6620620" y="2944152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E22DA8-9A71-D46D-0D0F-63114D22A3A7}"/>
              </a:ext>
            </a:extLst>
          </p:cNvPr>
          <p:cNvSpPr/>
          <p:nvPr/>
        </p:nvSpPr>
        <p:spPr>
          <a:xfrm>
            <a:off x="7000950" y="962176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6A3233-4429-8D00-83E6-A324D1543B02}"/>
              </a:ext>
            </a:extLst>
          </p:cNvPr>
          <p:cNvSpPr/>
          <p:nvPr/>
        </p:nvSpPr>
        <p:spPr>
          <a:xfrm>
            <a:off x="8712396" y="1899608"/>
            <a:ext cx="468000" cy="46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3A21D6-9219-D1E9-F841-C2E551ECE1AB}"/>
              </a:ext>
            </a:extLst>
          </p:cNvPr>
          <p:cNvSpPr/>
          <p:nvPr/>
        </p:nvSpPr>
        <p:spPr>
          <a:xfrm>
            <a:off x="10498705" y="2095856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C0B718-F433-5935-04BD-1E54B15A147D}"/>
              </a:ext>
            </a:extLst>
          </p:cNvPr>
          <p:cNvSpPr/>
          <p:nvPr/>
        </p:nvSpPr>
        <p:spPr>
          <a:xfrm>
            <a:off x="8186506" y="3073248"/>
            <a:ext cx="612000" cy="46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380D7D-7351-DD4F-0F91-4CE1D203A50D}"/>
              </a:ext>
            </a:extLst>
          </p:cNvPr>
          <p:cNvSpPr/>
          <p:nvPr/>
        </p:nvSpPr>
        <p:spPr>
          <a:xfrm>
            <a:off x="9824373" y="3153212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F250C73-5CF3-8FF3-135B-A194B323171E}"/>
              </a:ext>
            </a:extLst>
          </p:cNvPr>
          <p:cNvSpPr/>
          <p:nvPr/>
        </p:nvSpPr>
        <p:spPr>
          <a:xfrm>
            <a:off x="11069198" y="3702122"/>
            <a:ext cx="612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D77B45-96C3-1CF6-3FA4-91F4397CBCD3}"/>
              </a:ext>
            </a:extLst>
          </p:cNvPr>
          <p:cNvSpPr/>
          <p:nvPr/>
        </p:nvSpPr>
        <p:spPr>
          <a:xfrm>
            <a:off x="10292373" y="4558481"/>
            <a:ext cx="612000" cy="46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AF5267-9C2C-50B2-BD64-865D5554627A}"/>
              </a:ext>
            </a:extLst>
          </p:cNvPr>
          <p:cNvSpPr/>
          <p:nvPr/>
        </p:nvSpPr>
        <p:spPr>
          <a:xfrm>
            <a:off x="7615479" y="4468072"/>
            <a:ext cx="612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ED28D7-24D0-CCD0-406A-3EC86785E796}"/>
              </a:ext>
            </a:extLst>
          </p:cNvPr>
          <p:cNvSpPr txBox="1"/>
          <p:nvPr/>
        </p:nvSpPr>
        <p:spPr>
          <a:xfrm>
            <a:off x="2354234" y="4367801"/>
            <a:ext cx="27797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i-FI" dirty="0"/>
              <a:t>Target </a:t>
            </a:r>
            <a:r>
              <a:rPr lang="fi-FI" dirty="0" err="1"/>
              <a:t>chamber</a:t>
            </a:r>
            <a:endParaRPr lang="fi-FI" dirty="0"/>
          </a:p>
          <a:p>
            <a:pPr marL="342900" indent="-342900">
              <a:buAutoNum type="arabicPeriod"/>
            </a:pPr>
            <a:r>
              <a:rPr lang="fi-FI" dirty="0" err="1"/>
              <a:t>Off-line</a:t>
            </a:r>
            <a:r>
              <a:rPr lang="fi-FI" dirty="0"/>
              <a:t> </a:t>
            </a:r>
            <a:r>
              <a:rPr lang="fi-FI" dirty="0" err="1"/>
              <a:t>ion</a:t>
            </a:r>
            <a:r>
              <a:rPr lang="fi-FI" dirty="0"/>
              <a:t> </a:t>
            </a:r>
            <a:r>
              <a:rPr lang="fi-FI" dirty="0" err="1"/>
              <a:t>source</a:t>
            </a:r>
            <a:endParaRPr lang="fi-FI" dirty="0"/>
          </a:p>
          <a:p>
            <a:pPr marL="342900" indent="-342900">
              <a:buAutoNum type="arabicPeriod"/>
            </a:pPr>
            <a:r>
              <a:rPr lang="fi-FI" dirty="0" err="1"/>
              <a:t>Dipole</a:t>
            </a:r>
            <a:r>
              <a:rPr lang="fi-FI" dirty="0"/>
              <a:t> </a:t>
            </a:r>
            <a:r>
              <a:rPr lang="fi-FI" dirty="0" err="1"/>
              <a:t>magnet</a:t>
            </a:r>
            <a:endParaRPr lang="fi-FI" dirty="0"/>
          </a:p>
          <a:p>
            <a:pPr marL="342900" indent="-342900">
              <a:buAutoNum type="arabicPeriod"/>
            </a:pPr>
            <a:r>
              <a:rPr lang="fi-FI" dirty="0" err="1"/>
              <a:t>Switchyard</a:t>
            </a:r>
            <a:endParaRPr lang="fi-FI" dirty="0"/>
          </a:p>
          <a:p>
            <a:pPr marL="342900" indent="-342900">
              <a:buAutoNum type="arabicPeriod"/>
            </a:pPr>
            <a:r>
              <a:rPr lang="fi-FI" dirty="0"/>
              <a:t> </a:t>
            </a:r>
            <a:r>
              <a:rPr lang="fi-FI" dirty="0" err="1"/>
              <a:t>Decay</a:t>
            </a:r>
            <a:r>
              <a:rPr lang="fi-FI" dirty="0"/>
              <a:t> </a:t>
            </a:r>
            <a:r>
              <a:rPr lang="fi-FI" dirty="0" err="1"/>
              <a:t>spectroscopy</a:t>
            </a:r>
            <a:r>
              <a:rPr lang="fi-FI" dirty="0"/>
              <a:t> </a:t>
            </a:r>
            <a:r>
              <a:rPr lang="fi-FI" dirty="0" err="1"/>
              <a:t>line</a:t>
            </a:r>
            <a:r>
              <a:rPr lang="fi-FI" dirty="0"/>
              <a:t> (</a:t>
            </a:r>
            <a:r>
              <a:rPr lang="fi-FI" dirty="0" err="1"/>
              <a:t>currently</a:t>
            </a:r>
            <a:r>
              <a:rPr lang="fi-FI" dirty="0"/>
              <a:t> </a:t>
            </a:r>
            <a:r>
              <a:rPr lang="fi-FI" dirty="0" err="1"/>
              <a:t>occupied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SEASON)</a:t>
            </a:r>
          </a:p>
          <a:p>
            <a:pPr marL="342900" indent="-342900">
              <a:buAutoNum type="arabicPeriod"/>
            </a:pPr>
            <a:r>
              <a:rPr lang="fi-FI" dirty="0" err="1"/>
              <a:t>Atom</a:t>
            </a:r>
            <a:r>
              <a:rPr lang="fi-FI" dirty="0"/>
              <a:t> trap</a:t>
            </a:r>
          </a:p>
          <a:p>
            <a:endParaRPr lang="fi-FI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79E53F-8A24-DC12-7B0C-C99576D53C3A}"/>
              </a:ext>
            </a:extLst>
          </p:cNvPr>
          <p:cNvSpPr txBox="1"/>
          <p:nvPr/>
        </p:nvSpPr>
        <p:spPr>
          <a:xfrm>
            <a:off x="5173431" y="4367801"/>
            <a:ext cx="2851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7.RFQ </a:t>
            </a:r>
            <a:r>
              <a:rPr lang="fi-FI" b="1" dirty="0" err="1"/>
              <a:t>cooler</a:t>
            </a:r>
            <a:r>
              <a:rPr lang="fi-FI" b="1" dirty="0"/>
              <a:t>/</a:t>
            </a:r>
            <a:r>
              <a:rPr lang="fi-FI" b="1" dirty="0" err="1"/>
              <a:t>buncher</a:t>
            </a:r>
            <a:endParaRPr lang="fi-FI" b="1" dirty="0"/>
          </a:p>
          <a:p>
            <a:r>
              <a:rPr lang="fi-FI" dirty="0"/>
              <a:t>8. </a:t>
            </a:r>
            <a:r>
              <a:rPr lang="fi-FI" dirty="0" err="1"/>
              <a:t>Collinear</a:t>
            </a:r>
            <a:r>
              <a:rPr lang="fi-FI" dirty="0"/>
              <a:t> laser </a:t>
            </a:r>
            <a:r>
              <a:rPr lang="fi-FI" dirty="0" err="1"/>
              <a:t>line</a:t>
            </a:r>
            <a:endParaRPr lang="fi-FI" dirty="0"/>
          </a:p>
          <a:p>
            <a:r>
              <a:rPr lang="fi-FI" dirty="0"/>
              <a:t>9. RAPTOR</a:t>
            </a:r>
          </a:p>
          <a:p>
            <a:r>
              <a:rPr lang="fi-FI" b="1" dirty="0"/>
              <a:t>10. MR-</a:t>
            </a:r>
            <a:r>
              <a:rPr lang="fi-FI" b="1" dirty="0" err="1"/>
              <a:t>ToF</a:t>
            </a:r>
            <a:r>
              <a:rPr lang="fi-FI" b="1" dirty="0"/>
              <a:t>-MS</a:t>
            </a:r>
          </a:p>
          <a:p>
            <a:r>
              <a:rPr lang="fi-FI" dirty="0"/>
              <a:t>11. MORA</a:t>
            </a:r>
          </a:p>
          <a:p>
            <a:r>
              <a:rPr lang="fi-FI" b="1" dirty="0"/>
              <a:t>12. JYFLTRAP</a:t>
            </a:r>
          </a:p>
          <a:p>
            <a:r>
              <a:rPr lang="fi-FI" dirty="0"/>
              <a:t>13. </a:t>
            </a:r>
            <a:r>
              <a:rPr lang="fi-FI" dirty="0" err="1"/>
              <a:t>Decay</a:t>
            </a:r>
            <a:r>
              <a:rPr lang="fi-FI" dirty="0"/>
              <a:t> </a:t>
            </a:r>
            <a:r>
              <a:rPr lang="fi-FI" dirty="0" err="1"/>
              <a:t>station</a:t>
            </a:r>
            <a:endParaRPr lang="fi-FI" dirty="0"/>
          </a:p>
          <a:p>
            <a:pPr marL="342900" indent="-342900">
              <a:buAutoNum type="arabicPeriod"/>
            </a:pPr>
            <a:endParaRPr lang="fi-FI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C0EE2A-D65A-5162-7232-75D635B6D52D}"/>
              </a:ext>
            </a:extLst>
          </p:cNvPr>
          <p:cNvSpPr txBox="1"/>
          <p:nvPr/>
        </p:nvSpPr>
        <p:spPr>
          <a:xfrm>
            <a:off x="2080567" y="353926"/>
            <a:ext cx="8418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IGISOL </a:t>
            </a:r>
            <a:r>
              <a:rPr lang="fi-FI" sz="2400" dirty="0" err="1"/>
              <a:t>facility</a:t>
            </a:r>
            <a:r>
              <a:rPr lang="fi-FI" sz="2400" dirty="0"/>
              <a:t> in </a:t>
            </a:r>
            <a:r>
              <a:rPr lang="fi-FI" sz="2400" dirty="0" err="1"/>
              <a:t>the</a:t>
            </a:r>
            <a:r>
              <a:rPr lang="fi-FI" sz="2400" dirty="0"/>
              <a:t> JYU-ACCLAB in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University</a:t>
            </a:r>
            <a:r>
              <a:rPr lang="fi-FI" sz="2400" dirty="0"/>
              <a:t> of Jyväskylä</a:t>
            </a:r>
          </a:p>
        </p:txBody>
      </p:sp>
    </p:spTree>
    <p:extLst>
      <p:ext uri="{BB962C8B-B14F-4D97-AF65-F5344CB8AC3E}">
        <p14:creationId xmlns:p14="http://schemas.microsoft.com/office/powerpoint/2010/main" val="30803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ACCDC-29A9-DC5C-7D82-AB7041DDE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AE3623-FA63-6284-11DD-431556D62A4F}"/>
              </a:ext>
            </a:extLst>
          </p:cNvPr>
          <p:cNvSpPr txBox="1"/>
          <p:nvPr/>
        </p:nvSpPr>
        <p:spPr>
          <a:xfrm>
            <a:off x="438533" y="305853"/>
            <a:ext cx="1148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/>
              <a:t>Why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ion</a:t>
            </a:r>
            <a:r>
              <a:rPr lang="fi-FI" sz="2400" dirty="0"/>
              <a:t> </a:t>
            </a:r>
            <a:r>
              <a:rPr lang="fi-FI" sz="2400" dirty="0" err="1"/>
              <a:t>guide</a:t>
            </a:r>
            <a:r>
              <a:rPr lang="fi-FI" sz="2400" dirty="0"/>
              <a:t> </a:t>
            </a:r>
            <a:r>
              <a:rPr lang="fi-FI" sz="2400" dirty="0" err="1"/>
              <a:t>method</a:t>
            </a:r>
            <a:r>
              <a:rPr lang="fi-FI" sz="2400" dirty="0"/>
              <a:t> </a:t>
            </a:r>
            <a:r>
              <a:rPr lang="fi-FI" sz="2400" dirty="0" err="1"/>
              <a:t>fits</a:t>
            </a:r>
            <a:r>
              <a:rPr lang="fi-FI" sz="2400" dirty="0"/>
              <a:t> to </a:t>
            </a:r>
            <a:r>
              <a:rPr lang="fi-FI" sz="2400" dirty="0" err="1"/>
              <a:t>be</a:t>
            </a:r>
            <a:r>
              <a:rPr lang="fi-FI" sz="2400" dirty="0"/>
              <a:t> </a:t>
            </a:r>
            <a:r>
              <a:rPr lang="fi-FI" sz="2400" dirty="0" err="1"/>
              <a:t>used</a:t>
            </a:r>
            <a:r>
              <a:rPr lang="fi-FI" sz="2400" dirty="0"/>
              <a:t> to </a:t>
            </a:r>
            <a:r>
              <a:rPr lang="fi-FI" sz="2400" dirty="0" err="1"/>
              <a:t>determine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independent</a:t>
            </a:r>
            <a:r>
              <a:rPr lang="fi-FI" sz="2400" dirty="0"/>
              <a:t> fission </a:t>
            </a:r>
            <a:r>
              <a:rPr lang="fi-FI" sz="2400" dirty="0" err="1"/>
              <a:t>yields</a:t>
            </a:r>
            <a:r>
              <a:rPr lang="fi-FI" sz="2400" dirty="0"/>
              <a:t>?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193A678-1524-B122-002F-D0CC45744850}"/>
              </a:ext>
            </a:extLst>
          </p:cNvPr>
          <p:cNvSpPr/>
          <p:nvPr/>
        </p:nvSpPr>
        <p:spPr>
          <a:xfrm rot="20443777">
            <a:off x="1752110" y="1102811"/>
            <a:ext cx="1988269" cy="5751167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302F44-293B-99A0-B832-54C044EB03B0}"/>
              </a:ext>
            </a:extLst>
          </p:cNvPr>
          <p:cNvCxnSpPr>
            <a:cxnSpLocks/>
          </p:cNvCxnSpPr>
          <p:nvPr/>
        </p:nvCxnSpPr>
        <p:spPr>
          <a:xfrm>
            <a:off x="1167063" y="1949116"/>
            <a:ext cx="2923674" cy="315227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hord 15">
            <a:extLst>
              <a:ext uri="{FF2B5EF4-FFF2-40B4-BE49-F238E27FC236}">
                <a16:creationId xmlns:a16="http://schemas.microsoft.com/office/drawing/2014/main" id="{0D158A73-D9AD-CD10-0D8E-FB02A9DB7944}"/>
              </a:ext>
            </a:extLst>
          </p:cNvPr>
          <p:cNvSpPr/>
          <p:nvPr/>
        </p:nvSpPr>
        <p:spPr>
          <a:xfrm rot="9708932">
            <a:off x="545079" y="1056884"/>
            <a:ext cx="6346897" cy="4011669"/>
          </a:xfrm>
          <a:prstGeom prst="chord">
            <a:avLst>
              <a:gd name="adj1" fmla="val 4987471"/>
              <a:gd name="adj2" fmla="val 165421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6458E3-CEDA-7945-3C0E-90899840A631}"/>
              </a:ext>
            </a:extLst>
          </p:cNvPr>
          <p:cNvCxnSpPr/>
          <p:nvPr/>
        </p:nvCxnSpPr>
        <p:spPr>
          <a:xfrm flipV="1">
            <a:off x="2746244" y="2751142"/>
            <a:ext cx="1830341" cy="8903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ED090B2-EFED-60AA-7F6B-B71CAD047316}"/>
              </a:ext>
            </a:extLst>
          </p:cNvPr>
          <p:cNvSpPr/>
          <p:nvPr/>
        </p:nvSpPr>
        <p:spPr>
          <a:xfrm>
            <a:off x="4621850" y="257114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FCE5C6-47EF-8D06-C28A-8FC179FA93A3}"/>
              </a:ext>
            </a:extLst>
          </p:cNvPr>
          <p:cNvSpPr/>
          <p:nvPr/>
        </p:nvSpPr>
        <p:spPr>
          <a:xfrm>
            <a:off x="4872789" y="1263316"/>
            <a:ext cx="3597443" cy="1543647"/>
          </a:xfrm>
          <a:custGeom>
            <a:avLst/>
            <a:gdLst>
              <a:gd name="csX0" fmla="*/ 0 w 3597443"/>
              <a:gd name="csY0" fmla="*/ 1143000 h 1543647"/>
              <a:gd name="csX1" fmla="*/ 240632 w 3597443"/>
              <a:gd name="csY1" fmla="*/ 986589 h 1543647"/>
              <a:gd name="csX2" fmla="*/ 409074 w 3597443"/>
              <a:gd name="csY2" fmla="*/ 1239252 h 1543647"/>
              <a:gd name="csX3" fmla="*/ 794085 w 3597443"/>
              <a:gd name="csY3" fmla="*/ 1540042 h 1543647"/>
              <a:gd name="csX4" fmla="*/ 806116 w 3597443"/>
              <a:gd name="csY4" fmla="*/ 1022684 h 1543647"/>
              <a:gd name="csX5" fmla="*/ 505327 w 3597443"/>
              <a:gd name="csY5" fmla="*/ 685800 h 1543647"/>
              <a:gd name="csX6" fmla="*/ 204537 w 3597443"/>
              <a:gd name="csY6" fmla="*/ 300789 h 1543647"/>
              <a:gd name="csX7" fmla="*/ 842211 w 3597443"/>
              <a:gd name="csY7" fmla="*/ 300789 h 1543647"/>
              <a:gd name="csX8" fmla="*/ 950495 w 3597443"/>
              <a:gd name="csY8" fmla="*/ 577516 h 1543647"/>
              <a:gd name="csX9" fmla="*/ 1082843 w 3597443"/>
              <a:gd name="csY9" fmla="*/ 1010652 h 1543647"/>
              <a:gd name="csX10" fmla="*/ 1407695 w 3597443"/>
              <a:gd name="csY10" fmla="*/ 1034716 h 1543647"/>
              <a:gd name="csX11" fmla="*/ 1612232 w 3597443"/>
              <a:gd name="csY11" fmla="*/ 866273 h 1543647"/>
              <a:gd name="csX12" fmla="*/ 1720516 w 3597443"/>
              <a:gd name="csY12" fmla="*/ 697831 h 1543647"/>
              <a:gd name="csX13" fmla="*/ 2009274 w 3597443"/>
              <a:gd name="csY13" fmla="*/ 661737 h 1543647"/>
              <a:gd name="csX14" fmla="*/ 3597443 w 3597443"/>
              <a:gd name="csY14" fmla="*/ 0 h 154364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597443" h="1543647">
                <a:moveTo>
                  <a:pt x="0" y="1143000"/>
                </a:moveTo>
                <a:cubicBezTo>
                  <a:pt x="86226" y="1056773"/>
                  <a:pt x="172453" y="970547"/>
                  <a:pt x="240632" y="986589"/>
                </a:cubicBezTo>
                <a:cubicBezTo>
                  <a:pt x="308811" y="1002631"/>
                  <a:pt x="316832" y="1147010"/>
                  <a:pt x="409074" y="1239252"/>
                </a:cubicBezTo>
                <a:cubicBezTo>
                  <a:pt x="501316" y="1331494"/>
                  <a:pt x="727911" y="1576137"/>
                  <a:pt x="794085" y="1540042"/>
                </a:cubicBezTo>
                <a:cubicBezTo>
                  <a:pt x="860259" y="1503947"/>
                  <a:pt x="854242" y="1165058"/>
                  <a:pt x="806116" y="1022684"/>
                </a:cubicBezTo>
                <a:cubicBezTo>
                  <a:pt x="757990" y="880310"/>
                  <a:pt x="605590" y="806116"/>
                  <a:pt x="505327" y="685800"/>
                </a:cubicBezTo>
                <a:cubicBezTo>
                  <a:pt x="405064" y="565484"/>
                  <a:pt x="148390" y="364957"/>
                  <a:pt x="204537" y="300789"/>
                </a:cubicBezTo>
                <a:cubicBezTo>
                  <a:pt x="260684" y="236620"/>
                  <a:pt x="717885" y="254668"/>
                  <a:pt x="842211" y="300789"/>
                </a:cubicBezTo>
                <a:cubicBezTo>
                  <a:pt x="966537" y="346910"/>
                  <a:pt x="910390" y="459206"/>
                  <a:pt x="950495" y="577516"/>
                </a:cubicBezTo>
                <a:cubicBezTo>
                  <a:pt x="990600" y="695826"/>
                  <a:pt x="1006643" y="934452"/>
                  <a:pt x="1082843" y="1010652"/>
                </a:cubicBezTo>
                <a:cubicBezTo>
                  <a:pt x="1159043" y="1086852"/>
                  <a:pt x="1319464" y="1058779"/>
                  <a:pt x="1407695" y="1034716"/>
                </a:cubicBezTo>
                <a:cubicBezTo>
                  <a:pt x="1495927" y="1010653"/>
                  <a:pt x="1560095" y="922420"/>
                  <a:pt x="1612232" y="866273"/>
                </a:cubicBezTo>
                <a:cubicBezTo>
                  <a:pt x="1664369" y="810126"/>
                  <a:pt x="1654342" y="731920"/>
                  <a:pt x="1720516" y="697831"/>
                </a:cubicBezTo>
                <a:cubicBezTo>
                  <a:pt x="1786690" y="663742"/>
                  <a:pt x="1696453" y="778042"/>
                  <a:pt x="2009274" y="661737"/>
                </a:cubicBezTo>
                <a:cubicBezTo>
                  <a:pt x="2322095" y="545432"/>
                  <a:pt x="2959769" y="272716"/>
                  <a:pt x="3597443" y="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AE94DB9-9C23-4E0F-D27B-91BCCB43AC3B}"/>
              </a:ext>
            </a:extLst>
          </p:cNvPr>
          <p:cNvSpPr/>
          <p:nvPr/>
        </p:nvSpPr>
        <p:spPr>
          <a:xfrm>
            <a:off x="8475745" y="111539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BA86D59-3A19-D2FA-46AF-32C806CD8481}"/>
              </a:ext>
            </a:extLst>
          </p:cNvPr>
          <p:cNvSpPr/>
          <p:nvPr/>
        </p:nvSpPr>
        <p:spPr>
          <a:xfrm>
            <a:off x="3632194" y="3817970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304B87-1F27-A37E-D062-FBEB6C6F54EB}"/>
              </a:ext>
            </a:extLst>
          </p:cNvPr>
          <p:cNvSpPr txBox="1"/>
          <p:nvPr/>
        </p:nvSpPr>
        <p:spPr>
          <a:xfrm rot="20271336">
            <a:off x="3059675" y="3078802"/>
            <a:ext cx="173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Up</a:t>
            </a:r>
            <a:r>
              <a:rPr lang="fi-FI" dirty="0"/>
              <a:t> to ~100 </a:t>
            </a:r>
            <a:r>
              <a:rPr lang="fi-FI" dirty="0" err="1"/>
              <a:t>MeV</a:t>
            </a:r>
            <a:endParaRPr lang="fi-FI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26BC2CF-964A-7D97-43E0-DDE9CE960486}"/>
              </a:ext>
            </a:extLst>
          </p:cNvPr>
          <p:cNvSpPr/>
          <p:nvPr/>
        </p:nvSpPr>
        <p:spPr>
          <a:xfrm>
            <a:off x="2644541" y="358327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BBAC895-B11B-F6DF-BEA2-1A0ABE18B9A1}"/>
              </a:ext>
            </a:extLst>
          </p:cNvPr>
          <p:cNvSpPr/>
          <p:nvPr/>
        </p:nvSpPr>
        <p:spPr>
          <a:xfrm rot="20487882">
            <a:off x="1391594" y="1445611"/>
            <a:ext cx="2180342" cy="409993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E3BCB4-2E69-C88C-ABFA-DCFB29E1A193}"/>
              </a:ext>
            </a:extLst>
          </p:cNvPr>
          <p:cNvSpPr txBox="1"/>
          <p:nvPr/>
        </p:nvSpPr>
        <p:spPr>
          <a:xfrm>
            <a:off x="7359460" y="3834831"/>
            <a:ext cx="5071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The</a:t>
            </a:r>
            <a:r>
              <a:rPr lang="fi-FI" dirty="0"/>
              <a:t> fission products </a:t>
            </a:r>
            <a:r>
              <a:rPr lang="fi-FI" dirty="0" err="1"/>
              <a:t>are</a:t>
            </a:r>
            <a:r>
              <a:rPr lang="fi-FI" dirty="0"/>
              <a:t> (</a:t>
            </a:r>
            <a:r>
              <a:rPr lang="fi-FI" dirty="0" err="1"/>
              <a:t>mostly</a:t>
            </a:r>
            <a:r>
              <a:rPr lang="fi-FI" dirty="0"/>
              <a:t>) </a:t>
            </a:r>
            <a:r>
              <a:rPr lang="fi-FI" b="1" dirty="0" err="1"/>
              <a:t>primary</a:t>
            </a:r>
            <a:r>
              <a:rPr lang="fi-FI" b="1" dirty="0"/>
              <a:t> products </a:t>
            </a:r>
            <a:r>
              <a:rPr lang="fi-FI" b="1" dirty="0" err="1"/>
              <a:t>directly</a:t>
            </a:r>
            <a:r>
              <a:rPr lang="fi-FI" b="1" dirty="0"/>
              <a:t> </a:t>
            </a:r>
            <a:r>
              <a:rPr lang="fi-FI" b="1" dirty="0" err="1"/>
              <a:t>from</a:t>
            </a:r>
            <a:r>
              <a:rPr lang="fi-FI" b="1" dirty="0"/>
              <a:t> fission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46632C-D7F6-253D-8B2C-522741ACFA79}"/>
              </a:ext>
            </a:extLst>
          </p:cNvPr>
          <p:cNvSpPr txBox="1"/>
          <p:nvPr/>
        </p:nvSpPr>
        <p:spPr>
          <a:xfrm>
            <a:off x="7359460" y="4596772"/>
            <a:ext cx="4720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/>
              <a:t>Only</a:t>
            </a:r>
            <a:r>
              <a:rPr lang="fi-FI" sz="1600" dirty="0"/>
              <a:t> </a:t>
            </a:r>
            <a:r>
              <a:rPr lang="fi-FI" sz="1600" dirty="0" err="1"/>
              <a:t>place</a:t>
            </a:r>
            <a:r>
              <a:rPr lang="fi-FI" sz="1600" dirty="0"/>
              <a:t> </a:t>
            </a:r>
            <a:r>
              <a:rPr lang="fi-FI" sz="1600" dirty="0" err="1"/>
              <a:t>where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beta</a:t>
            </a:r>
            <a:r>
              <a:rPr lang="fi-FI" sz="1600" dirty="0"/>
              <a:t> </a:t>
            </a:r>
            <a:r>
              <a:rPr lang="fi-FI" sz="1600" dirty="0" err="1"/>
              <a:t>decay</a:t>
            </a:r>
            <a:r>
              <a:rPr lang="fi-FI" sz="1600" dirty="0"/>
              <a:t> </a:t>
            </a:r>
            <a:r>
              <a:rPr lang="fi-FI" sz="1600" dirty="0" err="1"/>
              <a:t>daughters</a:t>
            </a:r>
            <a:r>
              <a:rPr lang="fi-FI" sz="1600" dirty="0"/>
              <a:t> of fission products </a:t>
            </a:r>
            <a:r>
              <a:rPr lang="fi-FI" sz="1600" dirty="0" err="1"/>
              <a:t>can</a:t>
            </a:r>
            <a:r>
              <a:rPr lang="fi-FI" sz="1600" dirty="0"/>
              <a:t> </a:t>
            </a:r>
            <a:r>
              <a:rPr lang="fi-FI" sz="1600" dirty="0" err="1"/>
              <a:t>get</a:t>
            </a:r>
            <a:r>
              <a:rPr lang="fi-FI" sz="1600" dirty="0"/>
              <a:t> in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detected</a:t>
            </a:r>
            <a:r>
              <a:rPr lang="fi-FI" sz="1600" dirty="0"/>
              <a:t> </a:t>
            </a:r>
            <a:r>
              <a:rPr lang="fi-FI" sz="1600" dirty="0" err="1"/>
              <a:t>beam</a:t>
            </a:r>
            <a:r>
              <a:rPr lang="fi-FI" sz="1600" dirty="0"/>
              <a:t> is in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ion</a:t>
            </a:r>
            <a:r>
              <a:rPr lang="fi-FI" sz="1600" dirty="0"/>
              <a:t> </a:t>
            </a:r>
            <a:r>
              <a:rPr lang="fi-FI" sz="1600" dirty="0" err="1"/>
              <a:t>guide</a:t>
            </a:r>
            <a:r>
              <a:rPr lang="fi-FI" sz="1600" b="1" dirty="0"/>
              <a:t>, </a:t>
            </a:r>
            <a:r>
              <a:rPr lang="fi-FI" sz="1600" b="1" dirty="0" err="1"/>
              <a:t>not</a:t>
            </a:r>
            <a:r>
              <a:rPr lang="fi-FI" sz="1600" b="1" dirty="0"/>
              <a:t> </a:t>
            </a:r>
            <a:r>
              <a:rPr lang="fi-FI" sz="1600" b="1" dirty="0" err="1"/>
              <a:t>after</a:t>
            </a:r>
            <a:r>
              <a:rPr lang="fi-FI" sz="1600" b="1" dirty="0"/>
              <a:t> </a:t>
            </a:r>
            <a:r>
              <a:rPr lang="fi-FI" sz="1600" b="1" dirty="0" err="1"/>
              <a:t>the</a:t>
            </a:r>
            <a:r>
              <a:rPr lang="fi-FI" sz="1600" b="1" dirty="0"/>
              <a:t> </a:t>
            </a:r>
            <a:r>
              <a:rPr lang="fi-FI" sz="1600" b="1" dirty="0" err="1"/>
              <a:t>dipole</a:t>
            </a:r>
            <a:r>
              <a:rPr lang="fi-FI" sz="1600" b="1" dirty="0"/>
              <a:t> </a:t>
            </a:r>
            <a:r>
              <a:rPr lang="fi-FI" sz="1600" b="1" dirty="0" err="1"/>
              <a:t>magnet</a:t>
            </a:r>
            <a:endParaRPr lang="fi-FI" sz="16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589EBB-D0E9-1DA5-9092-FA49E2EA6028}"/>
              </a:ext>
            </a:extLst>
          </p:cNvPr>
          <p:cNvSpPr txBox="1"/>
          <p:nvPr/>
        </p:nvSpPr>
        <p:spPr>
          <a:xfrm>
            <a:off x="7359460" y="2286989"/>
            <a:ext cx="433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Ions</a:t>
            </a:r>
            <a:r>
              <a:rPr lang="fi-FI" dirty="0"/>
              <a:t> of </a:t>
            </a:r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element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produced</a:t>
            </a:r>
            <a:endParaRPr lang="fi-FI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A697BE-BACB-7E41-0F1D-911483A06EBB}"/>
              </a:ext>
            </a:extLst>
          </p:cNvPr>
          <p:cNvSpPr txBox="1"/>
          <p:nvPr/>
        </p:nvSpPr>
        <p:spPr>
          <a:xfrm>
            <a:off x="7359460" y="3402753"/>
            <a:ext cx="433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Charge</a:t>
            </a:r>
            <a:r>
              <a:rPr lang="fi-FI" dirty="0"/>
              <a:t> </a:t>
            </a:r>
            <a:r>
              <a:rPr lang="fi-FI" dirty="0" err="1"/>
              <a:t>state</a:t>
            </a:r>
            <a:r>
              <a:rPr lang="fi-FI" dirty="0"/>
              <a:t> is </a:t>
            </a:r>
            <a:r>
              <a:rPr lang="fi-FI" dirty="0" err="1"/>
              <a:t>concentrated</a:t>
            </a:r>
            <a:r>
              <a:rPr lang="fi-FI" dirty="0"/>
              <a:t> (1+)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912884-D562-B3A4-6F23-9888273E49BF}"/>
              </a:ext>
            </a:extLst>
          </p:cNvPr>
          <p:cNvSpPr txBox="1"/>
          <p:nvPr/>
        </p:nvSpPr>
        <p:spPr>
          <a:xfrm>
            <a:off x="7359460" y="2780060"/>
            <a:ext cx="4334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/>
              <a:t>Does</a:t>
            </a:r>
            <a:r>
              <a:rPr lang="fi-FI" sz="1600" dirty="0"/>
              <a:t> </a:t>
            </a:r>
            <a:r>
              <a:rPr lang="fi-FI" sz="1600" dirty="0" err="1"/>
              <a:t>not</a:t>
            </a:r>
            <a:r>
              <a:rPr lang="fi-FI" sz="1600" dirty="0"/>
              <a:t> </a:t>
            </a:r>
            <a:r>
              <a:rPr lang="fi-FI" sz="1600" dirty="0" err="1"/>
              <a:t>mean</a:t>
            </a:r>
            <a:r>
              <a:rPr lang="fi-FI" sz="1600" dirty="0"/>
              <a:t> </a:t>
            </a:r>
            <a:r>
              <a:rPr lang="fi-FI" sz="1600" dirty="0" err="1"/>
              <a:t>that</a:t>
            </a:r>
            <a:r>
              <a:rPr lang="fi-FI" sz="1600" dirty="0"/>
              <a:t> </a:t>
            </a:r>
            <a:r>
              <a:rPr lang="fi-FI" sz="1600" dirty="0" err="1"/>
              <a:t>efficiency</a:t>
            </a:r>
            <a:r>
              <a:rPr lang="fi-FI" sz="1600" dirty="0"/>
              <a:t> </a:t>
            </a:r>
            <a:r>
              <a:rPr lang="fi-FI" sz="1600" dirty="0" err="1"/>
              <a:t>was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same</a:t>
            </a:r>
            <a:r>
              <a:rPr lang="fi-FI" sz="1600" dirty="0"/>
              <a:t> for </a:t>
            </a:r>
            <a:r>
              <a:rPr lang="fi-FI" sz="1600" dirty="0" err="1"/>
              <a:t>all</a:t>
            </a:r>
            <a:r>
              <a:rPr lang="fi-FI" sz="1600" dirty="0"/>
              <a:t> </a:t>
            </a:r>
            <a:r>
              <a:rPr lang="fi-FI" sz="1600" dirty="0" err="1"/>
              <a:t>elements</a:t>
            </a:r>
            <a:endParaRPr lang="fi-FI" sz="160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FCBE353-DF4D-5773-ADF7-87F7ED8FAF8E}"/>
              </a:ext>
            </a:extLst>
          </p:cNvPr>
          <p:cNvSpPr/>
          <p:nvPr/>
        </p:nvSpPr>
        <p:spPr>
          <a:xfrm>
            <a:off x="2832705" y="3655181"/>
            <a:ext cx="788609" cy="304800"/>
          </a:xfrm>
          <a:custGeom>
            <a:avLst/>
            <a:gdLst>
              <a:gd name="csX0" fmla="*/ 0 w 788609"/>
              <a:gd name="csY0" fmla="*/ 29029 h 304800"/>
              <a:gd name="csX1" fmla="*/ 14514 w 788609"/>
              <a:gd name="csY1" fmla="*/ 19352 h 304800"/>
              <a:gd name="csX2" fmla="*/ 24190 w 788609"/>
              <a:gd name="csY2" fmla="*/ 12095 h 304800"/>
              <a:gd name="csX3" fmla="*/ 33866 w 788609"/>
              <a:gd name="csY3" fmla="*/ 7257 h 304800"/>
              <a:gd name="csX4" fmla="*/ 41124 w 788609"/>
              <a:gd name="csY4" fmla="*/ 2419 h 304800"/>
              <a:gd name="csX5" fmla="*/ 50800 w 788609"/>
              <a:gd name="csY5" fmla="*/ 0 h 304800"/>
              <a:gd name="csX6" fmla="*/ 58057 w 788609"/>
              <a:gd name="csY6" fmla="*/ 4838 h 304800"/>
              <a:gd name="csX7" fmla="*/ 62895 w 788609"/>
              <a:gd name="csY7" fmla="*/ 14514 h 304800"/>
              <a:gd name="csX8" fmla="*/ 67733 w 788609"/>
              <a:gd name="csY8" fmla="*/ 21771 h 304800"/>
              <a:gd name="csX9" fmla="*/ 70152 w 788609"/>
              <a:gd name="csY9" fmla="*/ 29029 h 304800"/>
              <a:gd name="csX10" fmla="*/ 74990 w 788609"/>
              <a:gd name="csY10" fmla="*/ 113695 h 304800"/>
              <a:gd name="csX11" fmla="*/ 82247 w 788609"/>
              <a:gd name="csY11" fmla="*/ 130629 h 304800"/>
              <a:gd name="csX12" fmla="*/ 106438 w 788609"/>
              <a:gd name="csY12" fmla="*/ 142724 h 304800"/>
              <a:gd name="csX13" fmla="*/ 113695 w 788609"/>
              <a:gd name="csY13" fmla="*/ 140305 h 304800"/>
              <a:gd name="csX14" fmla="*/ 128209 w 788609"/>
              <a:gd name="csY14" fmla="*/ 128209 h 304800"/>
              <a:gd name="csX15" fmla="*/ 130628 w 788609"/>
              <a:gd name="csY15" fmla="*/ 120952 h 304800"/>
              <a:gd name="csX16" fmla="*/ 157238 w 788609"/>
              <a:gd name="csY16" fmla="*/ 87086 h 304800"/>
              <a:gd name="csX17" fmla="*/ 169333 w 788609"/>
              <a:gd name="csY17" fmla="*/ 72571 h 304800"/>
              <a:gd name="csX18" fmla="*/ 239485 w 788609"/>
              <a:gd name="csY18" fmla="*/ 62895 h 304800"/>
              <a:gd name="csX19" fmla="*/ 270933 w 788609"/>
              <a:gd name="csY19" fmla="*/ 67733 h 304800"/>
              <a:gd name="csX20" fmla="*/ 280609 w 788609"/>
              <a:gd name="csY20" fmla="*/ 77409 h 304800"/>
              <a:gd name="csX21" fmla="*/ 278190 w 788609"/>
              <a:gd name="csY21" fmla="*/ 111276 h 304800"/>
              <a:gd name="csX22" fmla="*/ 275771 w 788609"/>
              <a:gd name="csY22" fmla="*/ 125790 h 304800"/>
              <a:gd name="csX23" fmla="*/ 273352 w 788609"/>
              <a:gd name="csY23" fmla="*/ 147562 h 304800"/>
              <a:gd name="csX24" fmla="*/ 275771 w 788609"/>
              <a:gd name="csY24" fmla="*/ 205619 h 304800"/>
              <a:gd name="csX25" fmla="*/ 292705 w 788609"/>
              <a:gd name="csY25" fmla="*/ 227390 h 304800"/>
              <a:gd name="csX26" fmla="*/ 297543 w 788609"/>
              <a:gd name="csY26" fmla="*/ 234648 h 304800"/>
              <a:gd name="csX27" fmla="*/ 307219 w 788609"/>
              <a:gd name="csY27" fmla="*/ 237067 h 304800"/>
              <a:gd name="csX28" fmla="*/ 341085 w 788609"/>
              <a:gd name="csY28" fmla="*/ 232229 h 304800"/>
              <a:gd name="csX29" fmla="*/ 345924 w 788609"/>
              <a:gd name="csY29" fmla="*/ 224971 h 304800"/>
              <a:gd name="csX30" fmla="*/ 353181 w 788609"/>
              <a:gd name="csY30" fmla="*/ 212876 h 304800"/>
              <a:gd name="csX31" fmla="*/ 358019 w 788609"/>
              <a:gd name="csY31" fmla="*/ 205619 h 304800"/>
              <a:gd name="csX32" fmla="*/ 362857 w 788609"/>
              <a:gd name="csY32" fmla="*/ 195943 h 304800"/>
              <a:gd name="csX33" fmla="*/ 379790 w 788609"/>
              <a:gd name="csY33" fmla="*/ 181429 h 304800"/>
              <a:gd name="csX34" fmla="*/ 447524 w 788609"/>
              <a:gd name="csY34" fmla="*/ 133048 h 304800"/>
              <a:gd name="csX35" fmla="*/ 483809 w 788609"/>
              <a:gd name="csY35" fmla="*/ 125790 h 304800"/>
              <a:gd name="csX36" fmla="*/ 500743 w 788609"/>
              <a:gd name="csY36" fmla="*/ 133048 h 304800"/>
              <a:gd name="csX37" fmla="*/ 505581 w 788609"/>
              <a:gd name="csY37" fmla="*/ 147562 h 304800"/>
              <a:gd name="csX38" fmla="*/ 500743 w 788609"/>
              <a:gd name="csY38" fmla="*/ 195943 h 304800"/>
              <a:gd name="csX39" fmla="*/ 520095 w 788609"/>
              <a:gd name="csY39" fmla="*/ 295124 h 304800"/>
              <a:gd name="csX40" fmla="*/ 529771 w 788609"/>
              <a:gd name="csY40" fmla="*/ 302381 h 304800"/>
              <a:gd name="csX41" fmla="*/ 551543 w 788609"/>
              <a:gd name="csY41" fmla="*/ 304800 h 304800"/>
              <a:gd name="csX42" fmla="*/ 570895 w 788609"/>
              <a:gd name="csY42" fmla="*/ 292705 h 304800"/>
              <a:gd name="csX43" fmla="*/ 612019 w 788609"/>
              <a:gd name="csY43" fmla="*/ 285448 h 304800"/>
              <a:gd name="csX44" fmla="*/ 631371 w 788609"/>
              <a:gd name="csY44" fmla="*/ 280609 h 304800"/>
              <a:gd name="csX45" fmla="*/ 674914 w 788609"/>
              <a:gd name="csY45" fmla="*/ 273352 h 304800"/>
              <a:gd name="csX46" fmla="*/ 699105 w 788609"/>
              <a:gd name="csY46" fmla="*/ 283029 h 304800"/>
              <a:gd name="csX47" fmla="*/ 718457 w 788609"/>
              <a:gd name="csY47" fmla="*/ 287867 h 304800"/>
              <a:gd name="csX48" fmla="*/ 762000 w 788609"/>
              <a:gd name="csY48" fmla="*/ 285448 h 304800"/>
              <a:gd name="csX49" fmla="*/ 769257 w 788609"/>
              <a:gd name="csY49" fmla="*/ 280609 h 304800"/>
              <a:gd name="csX50" fmla="*/ 783771 w 788609"/>
              <a:gd name="csY50" fmla="*/ 278190 h 304800"/>
              <a:gd name="csX51" fmla="*/ 788609 w 788609"/>
              <a:gd name="csY51" fmla="*/ 268514 h 304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</a:cxnLst>
            <a:rect l="l" t="t" r="r" b="b"/>
            <a:pathLst>
              <a:path w="788609" h="304800">
                <a:moveTo>
                  <a:pt x="0" y="29029"/>
                </a:moveTo>
                <a:cubicBezTo>
                  <a:pt x="4838" y="25803"/>
                  <a:pt x="9750" y="22687"/>
                  <a:pt x="14514" y="19352"/>
                </a:cubicBezTo>
                <a:cubicBezTo>
                  <a:pt x="17817" y="17040"/>
                  <a:pt x="20771" y="14232"/>
                  <a:pt x="24190" y="12095"/>
                </a:cubicBezTo>
                <a:cubicBezTo>
                  <a:pt x="27248" y="10184"/>
                  <a:pt x="30735" y="9046"/>
                  <a:pt x="33866" y="7257"/>
                </a:cubicBezTo>
                <a:cubicBezTo>
                  <a:pt x="36391" y="5815"/>
                  <a:pt x="38452" y="3564"/>
                  <a:pt x="41124" y="2419"/>
                </a:cubicBezTo>
                <a:cubicBezTo>
                  <a:pt x="44180" y="1109"/>
                  <a:pt x="47575" y="806"/>
                  <a:pt x="50800" y="0"/>
                </a:cubicBezTo>
                <a:cubicBezTo>
                  <a:pt x="53219" y="1613"/>
                  <a:pt x="56196" y="2605"/>
                  <a:pt x="58057" y="4838"/>
                </a:cubicBezTo>
                <a:cubicBezTo>
                  <a:pt x="60366" y="7608"/>
                  <a:pt x="61106" y="11383"/>
                  <a:pt x="62895" y="14514"/>
                </a:cubicBezTo>
                <a:cubicBezTo>
                  <a:pt x="64337" y="17038"/>
                  <a:pt x="66120" y="19352"/>
                  <a:pt x="67733" y="21771"/>
                </a:cubicBezTo>
                <a:cubicBezTo>
                  <a:pt x="68539" y="24190"/>
                  <a:pt x="69534" y="26555"/>
                  <a:pt x="70152" y="29029"/>
                </a:cubicBezTo>
                <a:cubicBezTo>
                  <a:pt x="77214" y="57277"/>
                  <a:pt x="73048" y="81644"/>
                  <a:pt x="74990" y="113695"/>
                </a:cubicBezTo>
                <a:cubicBezTo>
                  <a:pt x="75177" y="116773"/>
                  <a:pt x="81039" y="129421"/>
                  <a:pt x="82247" y="130629"/>
                </a:cubicBezTo>
                <a:cubicBezTo>
                  <a:pt x="91847" y="140229"/>
                  <a:pt x="95513" y="139993"/>
                  <a:pt x="106438" y="142724"/>
                </a:cubicBezTo>
                <a:cubicBezTo>
                  <a:pt x="108857" y="141918"/>
                  <a:pt x="111414" y="141445"/>
                  <a:pt x="113695" y="140305"/>
                </a:cubicBezTo>
                <a:cubicBezTo>
                  <a:pt x="120432" y="136937"/>
                  <a:pt x="122859" y="133560"/>
                  <a:pt x="128209" y="128209"/>
                </a:cubicBezTo>
                <a:cubicBezTo>
                  <a:pt x="129015" y="125790"/>
                  <a:pt x="129316" y="123138"/>
                  <a:pt x="130628" y="120952"/>
                </a:cubicBezTo>
                <a:cubicBezTo>
                  <a:pt x="140087" y="105188"/>
                  <a:pt x="145667" y="101550"/>
                  <a:pt x="157238" y="87086"/>
                </a:cubicBezTo>
                <a:cubicBezTo>
                  <a:pt x="160704" y="82754"/>
                  <a:pt x="163868" y="75093"/>
                  <a:pt x="169333" y="72571"/>
                </a:cubicBezTo>
                <a:cubicBezTo>
                  <a:pt x="192855" y="61714"/>
                  <a:pt x="213115" y="64283"/>
                  <a:pt x="239485" y="62895"/>
                </a:cubicBezTo>
                <a:cubicBezTo>
                  <a:pt x="249968" y="64508"/>
                  <a:pt x="260932" y="64203"/>
                  <a:pt x="270933" y="67733"/>
                </a:cubicBezTo>
                <a:cubicBezTo>
                  <a:pt x="275234" y="69251"/>
                  <a:pt x="279859" y="72910"/>
                  <a:pt x="280609" y="77409"/>
                </a:cubicBezTo>
                <a:cubicBezTo>
                  <a:pt x="282470" y="88573"/>
                  <a:pt x="279316" y="100014"/>
                  <a:pt x="278190" y="111276"/>
                </a:cubicBezTo>
                <a:cubicBezTo>
                  <a:pt x="277702" y="116156"/>
                  <a:pt x="276419" y="120928"/>
                  <a:pt x="275771" y="125790"/>
                </a:cubicBezTo>
                <a:cubicBezTo>
                  <a:pt x="274806" y="133028"/>
                  <a:pt x="274158" y="140305"/>
                  <a:pt x="273352" y="147562"/>
                </a:cubicBezTo>
                <a:cubicBezTo>
                  <a:pt x="274158" y="166914"/>
                  <a:pt x="271207" y="186795"/>
                  <a:pt x="275771" y="205619"/>
                </a:cubicBezTo>
                <a:cubicBezTo>
                  <a:pt x="277937" y="214554"/>
                  <a:pt x="287606" y="219740"/>
                  <a:pt x="292705" y="227390"/>
                </a:cubicBezTo>
                <a:cubicBezTo>
                  <a:pt x="294318" y="229809"/>
                  <a:pt x="295124" y="233035"/>
                  <a:pt x="297543" y="234648"/>
                </a:cubicBezTo>
                <a:cubicBezTo>
                  <a:pt x="300309" y="236492"/>
                  <a:pt x="303994" y="236261"/>
                  <a:pt x="307219" y="237067"/>
                </a:cubicBezTo>
                <a:cubicBezTo>
                  <a:pt x="318508" y="235454"/>
                  <a:pt x="330201" y="235630"/>
                  <a:pt x="341085" y="232229"/>
                </a:cubicBezTo>
                <a:cubicBezTo>
                  <a:pt x="343860" y="231362"/>
                  <a:pt x="344383" y="227437"/>
                  <a:pt x="345924" y="224971"/>
                </a:cubicBezTo>
                <a:cubicBezTo>
                  <a:pt x="348416" y="220984"/>
                  <a:pt x="350689" y="216863"/>
                  <a:pt x="353181" y="212876"/>
                </a:cubicBezTo>
                <a:cubicBezTo>
                  <a:pt x="354722" y="210411"/>
                  <a:pt x="356577" y="208143"/>
                  <a:pt x="358019" y="205619"/>
                </a:cubicBezTo>
                <a:cubicBezTo>
                  <a:pt x="359808" y="202488"/>
                  <a:pt x="360445" y="198623"/>
                  <a:pt x="362857" y="195943"/>
                </a:cubicBezTo>
                <a:cubicBezTo>
                  <a:pt x="367830" y="190417"/>
                  <a:pt x="374007" y="186100"/>
                  <a:pt x="379790" y="181429"/>
                </a:cubicBezTo>
                <a:cubicBezTo>
                  <a:pt x="387483" y="175215"/>
                  <a:pt x="427736" y="139644"/>
                  <a:pt x="447524" y="133048"/>
                </a:cubicBezTo>
                <a:cubicBezTo>
                  <a:pt x="459226" y="129147"/>
                  <a:pt x="471714" y="128209"/>
                  <a:pt x="483809" y="125790"/>
                </a:cubicBezTo>
                <a:cubicBezTo>
                  <a:pt x="489454" y="128209"/>
                  <a:pt x="496400" y="128705"/>
                  <a:pt x="500743" y="133048"/>
                </a:cubicBezTo>
                <a:cubicBezTo>
                  <a:pt x="504349" y="136654"/>
                  <a:pt x="505581" y="142462"/>
                  <a:pt x="505581" y="147562"/>
                </a:cubicBezTo>
                <a:cubicBezTo>
                  <a:pt x="505581" y="163769"/>
                  <a:pt x="502356" y="179816"/>
                  <a:pt x="500743" y="195943"/>
                </a:cubicBezTo>
                <a:cubicBezTo>
                  <a:pt x="501402" y="205494"/>
                  <a:pt x="497371" y="278081"/>
                  <a:pt x="520095" y="295124"/>
                </a:cubicBezTo>
                <a:cubicBezTo>
                  <a:pt x="523320" y="297543"/>
                  <a:pt x="525918" y="301195"/>
                  <a:pt x="529771" y="302381"/>
                </a:cubicBezTo>
                <a:cubicBezTo>
                  <a:pt x="536750" y="304528"/>
                  <a:pt x="544286" y="303994"/>
                  <a:pt x="551543" y="304800"/>
                </a:cubicBezTo>
                <a:cubicBezTo>
                  <a:pt x="576220" y="296574"/>
                  <a:pt x="531454" y="312426"/>
                  <a:pt x="570895" y="292705"/>
                </a:cubicBezTo>
                <a:cubicBezTo>
                  <a:pt x="582375" y="286965"/>
                  <a:pt x="600272" y="286623"/>
                  <a:pt x="612019" y="285448"/>
                </a:cubicBezTo>
                <a:cubicBezTo>
                  <a:pt x="618470" y="283835"/>
                  <a:pt x="624812" y="281702"/>
                  <a:pt x="631371" y="280609"/>
                </a:cubicBezTo>
                <a:cubicBezTo>
                  <a:pt x="686838" y="271363"/>
                  <a:pt x="627467" y="285214"/>
                  <a:pt x="674914" y="273352"/>
                </a:cubicBezTo>
                <a:cubicBezTo>
                  <a:pt x="696173" y="277604"/>
                  <a:pt x="678276" y="272614"/>
                  <a:pt x="699105" y="283029"/>
                </a:cubicBezTo>
                <a:cubicBezTo>
                  <a:pt x="704063" y="285508"/>
                  <a:pt x="713857" y="286947"/>
                  <a:pt x="718457" y="287867"/>
                </a:cubicBezTo>
                <a:cubicBezTo>
                  <a:pt x="732971" y="287061"/>
                  <a:pt x="747609" y="287504"/>
                  <a:pt x="762000" y="285448"/>
                </a:cubicBezTo>
                <a:cubicBezTo>
                  <a:pt x="764878" y="285037"/>
                  <a:pt x="766499" y="281529"/>
                  <a:pt x="769257" y="280609"/>
                </a:cubicBezTo>
                <a:cubicBezTo>
                  <a:pt x="773910" y="279058"/>
                  <a:pt x="779612" y="280790"/>
                  <a:pt x="783771" y="278190"/>
                </a:cubicBezTo>
                <a:cubicBezTo>
                  <a:pt x="786829" y="276279"/>
                  <a:pt x="786996" y="271739"/>
                  <a:pt x="788609" y="268514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871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9" grpId="0" animBg="1"/>
      <p:bldP spid="21" grpId="0" animBg="1"/>
      <p:bldP spid="22" grpId="0" animBg="1"/>
      <p:bldP spid="25" grpId="0" animBg="1"/>
      <p:bldP spid="26" grpId="0"/>
      <p:bldP spid="27" grpId="0" animBg="1"/>
      <p:bldP spid="30" grpId="0" animBg="1"/>
      <p:bldP spid="32" grpId="0"/>
      <p:bldP spid="33" grpId="0"/>
      <p:bldP spid="34" grpId="0"/>
      <p:bldP spid="35" grpId="0"/>
      <p:bldP spid="36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D30500-2308-5D6D-8E5F-431215721D8E}"/>
                  </a:ext>
                </a:extLst>
              </p:cNvPr>
              <p:cNvSpPr txBox="1"/>
              <p:nvPr/>
            </p:nvSpPr>
            <p:spPr>
              <a:xfrm>
                <a:off x="1038608" y="356255"/>
                <a:ext cx="10693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dirty="0" err="1"/>
                  <a:t>Why</a:t>
                </a:r>
                <a:r>
                  <a:rPr lang="fi-FI" sz="2400" dirty="0"/>
                  <a:t> </a:t>
                </a:r>
                <a:r>
                  <a:rPr lang="fi-FI" sz="2400" dirty="0" err="1"/>
                  <a:t>the</a:t>
                </a:r>
                <a:r>
                  <a:rPr lang="fi-FI" sz="2400" dirty="0"/>
                  <a:t> </a:t>
                </a:r>
                <a14:m>
                  <m:oMath xmlns:m="http://schemas.openxmlformats.org/officeDocument/2006/math">
                    <m:r>
                      <a:rPr lang="fi-FI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fi-FI" sz="2400" dirty="0"/>
                  <a:t> </a:t>
                </a:r>
                <a:r>
                  <a:rPr lang="fi-FI" sz="2400" dirty="0" err="1"/>
                  <a:t>decay</a:t>
                </a:r>
                <a:r>
                  <a:rPr lang="fi-FI" sz="2400" dirty="0"/>
                  <a:t> products of </a:t>
                </a:r>
                <a:r>
                  <a:rPr lang="fi-FI" sz="2400" dirty="0" err="1"/>
                  <a:t>the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dipole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magnet</a:t>
                </a:r>
                <a:r>
                  <a:rPr lang="fi-FI" sz="2400" dirty="0"/>
                  <a:t> </a:t>
                </a:r>
                <a:r>
                  <a:rPr lang="fi-FI" sz="2400" dirty="0" err="1"/>
                  <a:t>mass</a:t>
                </a:r>
                <a:r>
                  <a:rPr lang="fi-FI" sz="2400" dirty="0"/>
                  <a:t> </a:t>
                </a:r>
                <a:r>
                  <a:rPr lang="fi-FI" sz="2400" dirty="0" err="1"/>
                  <a:t>separated</a:t>
                </a:r>
                <a:r>
                  <a:rPr lang="fi-FI" sz="2400" dirty="0"/>
                  <a:t> </a:t>
                </a:r>
                <a:r>
                  <a:rPr lang="fi-FI" sz="2400" dirty="0" err="1"/>
                  <a:t>ions</a:t>
                </a:r>
                <a:r>
                  <a:rPr lang="fi-FI" sz="2400" dirty="0"/>
                  <a:t> </a:t>
                </a:r>
                <a:r>
                  <a:rPr lang="fi-FI" sz="2400" dirty="0" err="1"/>
                  <a:t>disappear</a:t>
                </a:r>
                <a:r>
                  <a:rPr lang="fi-FI" sz="2400" dirty="0"/>
                  <a:t>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3D30500-2308-5D6D-8E5F-431215721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08" y="356255"/>
                <a:ext cx="10693248" cy="461665"/>
              </a:xfrm>
              <a:prstGeom prst="rect">
                <a:avLst/>
              </a:prstGeom>
              <a:blipFill>
                <a:blip r:embed="rId2"/>
                <a:stretch>
                  <a:fillRect l="-855" t="-10526" r="-798" b="-2894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D0D20F3-5B99-1B00-9332-9287204B20A3}"/>
                  </a:ext>
                </a:extLst>
              </p:cNvPr>
              <p:cNvSpPr/>
              <p:nvPr/>
            </p:nvSpPr>
            <p:spPr>
              <a:xfrm>
                <a:off x="2128939" y="2176853"/>
                <a:ext cx="1188000" cy="11880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i-FI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sPre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D0D20F3-5B99-1B00-9332-9287204B20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939" y="2176853"/>
                <a:ext cx="1188000" cy="1188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8D2790-AE69-4189-348B-9322D76A6D96}"/>
                  </a:ext>
                </a:extLst>
              </p:cNvPr>
              <p:cNvSpPr txBox="1"/>
              <p:nvPr/>
            </p:nvSpPr>
            <p:spPr>
              <a:xfrm>
                <a:off x="4692808" y="2092627"/>
                <a:ext cx="34426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fi-FI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8D2790-AE69-4189-348B-9322D76A6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808" y="2092627"/>
                <a:ext cx="34426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8E8BE10-1AD4-A02E-9F6F-FCC408DE89E7}"/>
                  </a:ext>
                </a:extLst>
              </p:cNvPr>
              <p:cNvSpPr/>
              <p:nvPr/>
            </p:nvSpPr>
            <p:spPr>
              <a:xfrm>
                <a:off x="6721645" y="2267949"/>
                <a:ext cx="1116000" cy="10800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i-FI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fi-FI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sPre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8E8BE10-1AD4-A02E-9F6F-FCC408DE89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645" y="2267949"/>
                <a:ext cx="1116000" cy="10800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42491DCF-903E-275B-6A58-8B84DA78E95F}"/>
              </a:ext>
            </a:extLst>
          </p:cNvPr>
          <p:cNvSpPr/>
          <p:nvPr/>
        </p:nvSpPr>
        <p:spPr>
          <a:xfrm>
            <a:off x="1372939" y="1420853"/>
            <a:ext cx="2700000" cy="2700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4E2B50-40D9-6177-1287-7A91D676A29E}"/>
              </a:ext>
            </a:extLst>
          </p:cNvPr>
          <p:cNvSpPr/>
          <p:nvPr/>
        </p:nvSpPr>
        <p:spPr>
          <a:xfrm>
            <a:off x="5991916" y="1420853"/>
            <a:ext cx="2700000" cy="2700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AF15B6-317B-FE77-6D8C-010484200D20}"/>
                  </a:ext>
                </a:extLst>
              </p:cNvPr>
              <p:cNvSpPr txBox="1"/>
              <p:nvPr/>
            </p:nvSpPr>
            <p:spPr>
              <a:xfrm>
                <a:off x="1878630" y="3523353"/>
                <a:ext cx="1669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−1  </m:t>
                      </m:r>
                      <m:r>
                        <m:rPr>
                          <m:nor/>
                        </m:rPr>
                        <a:rPr lang="fi-FI" b="0" i="0" smtClean="0">
                          <a:latin typeface="Cambria Math" panose="02040503050406030204" pitchFamily="18" charset="0"/>
                        </a:rPr>
                        <m:t>electron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AF15B6-317B-FE77-6D8C-010484200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630" y="3523353"/>
                <a:ext cx="1669496" cy="276999"/>
              </a:xfrm>
              <a:prstGeom prst="rect">
                <a:avLst/>
              </a:prstGeom>
              <a:blipFill>
                <a:blip r:embed="rId6"/>
                <a:stretch>
                  <a:fillRect l="-1460" r="-365" b="-8889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1907BE-5190-2828-0066-A8CFFCB9E2C8}"/>
                  </a:ext>
                </a:extLst>
              </p:cNvPr>
              <p:cNvSpPr txBox="1"/>
              <p:nvPr/>
            </p:nvSpPr>
            <p:spPr>
              <a:xfrm>
                <a:off x="6470652" y="3387951"/>
                <a:ext cx="174252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fi-FI" b="0" dirty="0"/>
                  <a:t>Still no </a:t>
                </a:r>
                <a:r>
                  <a:rPr lang="fi-FI" b="0" dirty="0" err="1"/>
                  <a:t>more</a:t>
                </a:r>
                <a:r>
                  <a:rPr lang="fi-FI" b="0" dirty="0"/>
                  <a:t> </a:t>
                </a:r>
                <a:r>
                  <a:rPr lang="fi-FI" b="0" dirty="0" err="1"/>
                  <a:t>than</a:t>
                </a:r>
                <a:endParaRPr lang="fi-FI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−1  </m:t>
                      </m:r>
                      <m:r>
                        <m:rPr>
                          <m:nor/>
                        </m:rPr>
                        <a:rPr lang="fi-FI" b="0" i="0" smtClean="0">
                          <a:latin typeface="Cambria Math" panose="02040503050406030204" pitchFamily="18" charset="0"/>
                        </a:rPr>
                        <m:t>electron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1907BE-5190-2828-0066-A8CFFCB9E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652" y="3387951"/>
                <a:ext cx="1742528" cy="553998"/>
              </a:xfrm>
              <a:prstGeom prst="rect">
                <a:avLst/>
              </a:prstGeom>
              <a:blipFill>
                <a:blip r:embed="rId7"/>
                <a:stretch>
                  <a:fillRect l="-7692" t="-13187" r="-8042" b="-329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7D9E5BF-931A-BEC3-8CA8-B021EEBC4D3B}"/>
              </a:ext>
            </a:extLst>
          </p:cNvPr>
          <p:cNvCxnSpPr>
            <a:cxnSpLocks/>
          </p:cNvCxnSpPr>
          <p:nvPr/>
        </p:nvCxnSpPr>
        <p:spPr>
          <a:xfrm>
            <a:off x="3316939" y="2770853"/>
            <a:ext cx="32150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C274AF7-6DD9-403A-67B4-0E68A37C8124}"/>
              </a:ext>
            </a:extLst>
          </p:cNvPr>
          <p:cNvSpPr txBox="1"/>
          <p:nvPr/>
        </p:nvSpPr>
        <p:spPr>
          <a:xfrm>
            <a:off x="1789743" y="1502607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/>
              <a:t>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F06C48-8090-516C-84D1-9B47D0F60B8A}"/>
              </a:ext>
            </a:extLst>
          </p:cNvPr>
          <p:cNvSpPr txBox="1"/>
          <p:nvPr/>
        </p:nvSpPr>
        <p:spPr>
          <a:xfrm>
            <a:off x="6382449" y="1515450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/>
              <a:t>+2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50ED80-5A09-897A-7A20-396507D8FE79}"/>
                  </a:ext>
                </a:extLst>
              </p:cNvPr>
              <p:cNvSpPr txBox="1"/>
              <p:nvPr/>
            </p:nvSpPr>
            <p:spPr>
              <a:xfrm>
                <a:off x="4864938" y="4401514"/>
                <a:ext cx="745784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err="1"/>
                  <a:t>The</a:t>
                </a:r>
                <a:r>
                  <a:rPr lang="fi-FI" dirty="0"/>
                  <a:t> 2+ (</a:t>
                </a:r>
                <a:r>
                  <a:rPr lang="fi-FI" dirty="0" err="1"/>
                  <a:t>or</a:t>
                </a:r>
                <a:r>
                  <a:rPr lang="fi-FI" dirty="0"/>
                  <a:t> </a:t>
                </a:r>
                <a:r>
                  <a:rPr lang="fi-FI" dirty="0" err="1"/>
                  <a:t>higher</a:t>
                </a:r>
                <a:r>
                  <a:rPr lang="fi-FI" dirty="0"/>
                  <a:t>) </a:t>
                </a:r>
                <a:r>
                  <a:rPr lang="fi-FI" dirty="0" err="1"/>
                  <a:t>ion</a:t>
                </a:r>
                <a:r>
                  <a:rPr lang="fi-FI" dirty="0"/>
                  <a:t> </a:t>
                </a:r>
                <a:r>
                  <a:rPr lang="fi-FI" dirty="0" err="1"/>
                  <a:t>does</a:t>
                </a:r>
                <a:r>
                  <a:rPr lang="fi-FI" dirty="0"/>
                  <a:t> </a:t>
                </a:r>
                <a:r>
                  <a:rPr lang="fi-FI" dirty="0" err="1"/>
                  <a:t>not</a:t>
                </a:r>
                <a:r>
                  <a:rPr lang="fi-FI" dirty="0"/>
                  <a:t> </a:t>
                </a:r>
                <a:r>
                  <a:rPr lang="fi-FI" dirty="0" err="1"/>
                  <a:t>have</a:t>
                </a:r>
                <a:r>
                  <a:rPr lang="fi-FI" dirty="0"/>
                  <a:t> </a:t>
                </a:r>
                <a:r>
                  <a:rPr lang="fi-FI" dirty="0" err="1"/>
                  <a:t>time</a:t>
                </a:r>
                <a:r>
                  <a:rPr lang="fi-FI" dirty="0"/>
                  <a:t> to </a:t>
                </a:r>
                <a:r>
                  <a:rPr lang="fi-FI" dirty="0" err="1"/>
                  <a:t>reset</a:t>
                </a:r>
                <a:r>
                  <a:rPr lang="fi-FI" dirty="0"/>
                  <a:t> </a:t>
                </a:r>
                <a:r>
                  <a:rPr lang="fi-FI" dirty="0" err="1"/>
                  <a:t>its</a:t>
                </a:r>
                <a:r>
                  <a:rPr lang="fi-FI" dirty="0"/>
                  <a:t> </a:t>
                </a:r>
                <a:r>
                  <a:rPr lang="fi-FI" dirty="0" err="1"/>
                  <a:t>charge</a:t>
                </a:r>
                <a:r>
                  <a:rPr lang="fi-FI" dirty="0"/>
                  <a:t> </a:t>
                </a:r>
                <a:r>
                  <a:rPr lang="fi-FI" dirty="0" err="1"/>
                  <a:t>state</a:t>
                </a:r>
                <a:r>
                  <a:rPr lang="fi-FI" dirty="0"/>
                  <a:t> in RFQ.</a:t>
                </a:r>
              </a:p>
              <a:p>
                <a:endParaRPr lang="fi-FI" dirty="0"/>
              </a:p>
              <a:p>
                <a:r>
                  <a:rPr lang="fi-FI" dirty="0" err="1"/>
                  <a:t>They</a:t>
                </a:r>
                <a:r>
                  <a:rPr lang="fi-FI" dirty="0"/>
                  <a:t> </a:t>
                </a:r>
                <a:r>
                  <a:rPr lang="fi-FI" dirty="0" err="1"/>
                  <a:t>appear</a:t>
                </a:r>
                <a:r>
                  <a:rPr lang="fi-FI" dirty="0"/>
                  <a:t> at </a:t>
                </a:r>
                <a:r>
                  <a:rPr lang="fi-FI" dirty="0" err="1"/>
                  <a:t>different</a:t>
                </a:r>
                <a:r>
                  <a:rPr lang="fi-FI" dirty="0"/>
                  <a:t> </a:t>
                </a:r>
                <a14:m>
                  <m:oMath xmlns:m="http://schemas.openxmlformats.org/officeDocument/2006/math">
                    <m:r>
                      <a:rPr lang="fi-FI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i-FI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i-FI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fi-FI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dirty="0" err="1"/>
                  <a:t>instead</a:t>
                </a:r>
                <a:endParaRPr lang="fi-FI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50ED80-5A09-897A-7A20-396507D8F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938" y="4401514"/>
                <a:ext cx="7457843" cy="923330"/>
              </a:xfrm>
              <a:prstGeom prst="rect">
                <a:avLst/>
              </a:prstGeom>
              <a:blipFill>
                <a:blip r:embed="rId8"/>
                <a:stretch>
                  <a:fillRect l="-654" t="-2649" b="-1059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C8FF89B-0711-455C-B937-3AF021943F58}"/>
              </a:ext>
            </a:extLst>
          </p:cNvPr>
          <p:cNvSpPr txBox="1"/>
          <p:nvPr/>
        </p:nvSpPr>
        <p:spPr>
          <a:xfrm>
            <a:off x="662255" y="4298190"/>
            <a:ext cx="361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A 1+ </a:t>
            </a:r>
            <a:r>
              <a:rPr lang="fi-FI" dirty="0" err="1"/>
              <a:t>ion</a:t>
            </a:r>
            <a:r>
              <a:rPr lang="fi-FI" dirty="0"/>
              <a:t> in RFQ </a:t>
            </a:r>
            <a:r>
              <a:rPr lang="fi-FI" dirty="0" err="1"/>
              <a:t>cooler</a:t>
            </a:r>
            <a:r>
              <a:rPr lang="fi-FI" dirty="0"/>
              <a:t>, for </a:t>
            </a:r>
            <a:r>
              <a:rPr lang="fi-FI" dirty="0" err="1"/>
              <a:t>example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724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1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2CC189-4CA9-C077-F2DB-5C825F53C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2CCE2E-C5CB-683D-C638-BFB6504F9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D41F5A-E2C9-9D74-3472-47426AEDD9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71" r="21124"/>
          <a:stretch>
            <a:fillRect/>
          </a:stretch>
        </p:blipFill>
        <p:spPr>
          <a:xfrm rot="16200000">
            <a:off x="3625588" y="-3267776"/>
            <a:ext cx="5025151" cy="12192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7E7E13A-C7B4-F0D9-AB15-D8644820D53A}"/>
              </a:ext>
            </a:extLst>
          </p:cNvPr>
          <p:cNvSpPr/>
          <p:nvPr/>
        </p:nvSpPr>
        <p:spPr>
          <a:xfrm>
            <a:off x="1569854" y="4183583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83DDD9-6A68-E799-9978-3C9DBEC23847}"/>
              </a:ext>
            </a:extLst>
          </p:cNvPr>
          <p:cNvSpPr/>
          <p:nvPr/>
        </p:nvSpPr>
        <p:spPr>
          <a:xfrm>
            <a:off x="3640067" y="2499091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70031F0-774B-3E27-2959-9E801F1E3744}"/>
              </a:ext>
            </a:extLst>
          </p:cNvPr>
          <p:cNvSpPr/>
          <p:nvPr/>
        </p:nvSpPr>
        <p:spPr>
          <a:xfrm>
            <a:off x="4723052" y="725587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3B7F3D-2755-F596-B209-A9CA7CA8658D}"/>
              </a:ext>
            </a:extLst>
          </p:cNvPr>
          <p:cNvSpPr/>
          <p:nvPr/>
        </p:nvSpPr>
        <p:spPr>
          <a:xfrm>
            <a:off x="5861999" y="1719559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4E3AE8-0CB2-C995-F679-D870B281370A}"/>
              </a:ext>
            </a:extLst>
          </p:cNvPr>
          <p:cNvSpPr/>
          <p:nvPr/>
        </p:nvSpPr>
        <p:spPr>
          <a:xfrm>
            <a:off x="6620620" y="2577984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17D9D2-80BB-9A41-EFFC-D098495DD9E8}"/>
              </a:ext>
            </a:extLst>
          </p:cNvPr>
          <p:cNvSpPr/>
          <p:nvPr/>
        </p:nvSpPr>
        <p:spPr>
          <a:xfrm>
            <a:off x="7000950" y="596008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FB451F-ADDA-DE3A-9CFF-C7B1684FB537}"/>
              </a:ext>
            </a:extLst>
          </p:cNvPr>
          <p:cNvSpPr/>
          <p:nvPr/>
        </p:nvSpPr>
        <p:spPr>
          <a:xfrm>
            <a:off x="8700364" y="1626591"/>
            <a:ext cx="468000" cy="46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21FDBC-0A1C-4B3E-30C8-C59018E73BB0}"/>
              </a:ext>
            </a:extLst>
          </p:cNvPr>
          <p:cNvSpPr/>
          <p:nvPr/>
        </p:nvSpPr>
        <p:spPr>
          <a:xfrm>
            <a:off x="10498705" y="1729688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7EBD34-6602-8C78-1E6A-606F8B47860F}"/>
              </a:ext>
            </a:extLst>
          </p:cNvPr>
          <p:cNvSpPr/>
          <p:nvPr/>
        </p:nvSpPr>
        <p:spPr>
          <a:xfrm>
            <a:off x="8186506" y="2707080"/>
            <a:ext cx="612000" cy="46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4111AD-83F1-B4D0-612A-321559F61443}"/>
              </a:ext>
            </a:extLst>
          </p:cNvPr>
          <p:cNvSpPr/>
          <p:nvPr/>
        </p:nvSpPr>
        <p:spPr>
          <a:xfrm>
            <a:off x="9824373" y="2787044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4809C8-6D61-8470-EC81-D6A40875A47A}"/>
              </a:ext>
            </a:extLst>
          </p:cNvPr>
          <p:cNvSpPr/>
          <p:nvPr/>
        </p:nvSpPr>
        <p:spPr>
          <a:xfrm>
            <a:off x="11069198" y="3335954"/>
            <a:ext cx="612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E54E322-5D2A-172A-9E2F-EE75707856AA}"/>
              </a:ext>
            </a:extLst>
          </p:cNvPr>
          <p:cNvSpPr/>
          <p:nvPr/>
        </p:nvSpPr>
        <p:spPr>
          <a:xfrm>
            <a:off x="10275172" y="4224348"/>
            <a:ext cx="612000" cy="46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575C22-EA3C-DF35-6FB8-2465A92B8724}"/>
              </a:ext>
            </a:extLst>
          </p:cNvPr>
          <p:cNvSpPr/>
          <p:nvPr/>
        </p:nvSpPr>
        <p:spPr>
          <a:xfrm>
            <a:off x="7615479" y="4101904"/>
            <a:ext cx="612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0E1CE88-29DB-70B4-8D4B-4BBA3676FBD4}"/>
                  </a:ext>
                </a:extLst>
              </p:cNvPr>
              <p:cNvSpPr txBox="1"/>
              <p:nvPr/>
            </p:nvSpPr>
            <p:spPr>
              <a:xfrm>
                <a:off x="4254291" y="2302906"/>
                <a:ext cx="1873521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err="1"/>
                  <a:t>Mass</a:t>
                </a:r>
                <a:r>
                  <a:rPr lang="fi-FI" dirty="0"/>
                  <a:t> </a:t>
                </a:r>
                <a:r>
                  <a:rPr lang="fi-FI" dirty="0" err="1"/>
                  <a:t>number</a:t>
                </a:r>
                <a:r>
                  <a:rPr lang="fi-FI" dirty="0"/>
                  <a:t> </a:t>
                </a:r>
                <a14:m>
                  <m:oMath xmlns:m="http://schemas.openxmlformats.org/officeDocument/2006/math">
                    <m:r>
                      <a:rPr lang="fi-FI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i-FI" dirty="0"/>
                  <a:t> </a:t>
                </a:r>
              </a:p>
              <a:p>
                <a:r>
                  <a:rPr lang="fi-FI" dirty="0" err="1"/>
                  <a:t>selection</a:t>
                </a:r>
                <a:endParaRPr lang="fi-FI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0E1CE88-29DB-70B4-8D4B-4BBA3676F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291" y="2302906"/>
                <a:ext cx="1873521" cy="646331"/>
              </a:xfrm>
              <a:prstGeom prst="rect">
                <a:avLst/>
              </a:prstGeom>
              <a:blipFill>
                <a:blip r:embed="rId3"/>
                <a:stretch>
                  <a:fillRect l="-2589" t="-3704" b="-1388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96320EC-7021-82B2-C1AD-D5F3C1D4EC60}"/>
              </a:ext>
            </a:extLst>
          </p:cNvPr>
          <p:cNvSpPr txBox="1"/>
          <p:nvPr/>
        </p:nvSpPr>
        <p:spPr>
          <a:xfrm>
            <a:off x="4787462" y="4254221"/>
            <a:ext cx="269530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More </a:t>
            </a:r>
            <a:r>
              <a:rPr lang="fi-FI" dirty="0" err="1"/>
              <a:t>dedicated</a:t>
            </a:r>
            <a:r>
              <a:rPr lang="fi-FI" dirty="0"/>
              <a:t> </a:t>
            </a:r>
            <a:r>
              <a:rPr lang="fi-FI" dirty="0" err="1"/>
              <a:t>mass</a:t>
            </a:r>
            <a:r>
              <a:rPr lang="fi-FI" dirty="0"/>
              <a:t> </a:t>
            </a:r>
            <a:r>
              <a:rPr lang="fi-FI" dirty="0" err="1"/>
              <a:t>analysis</a:t>
            </a:r>
            <a:r>
              <a:rPr lang="fi-FI" dirty="0"/>
              <a:t>  of 1+ </a:t>
            </a:r>
            <a:r>
              <a:rPr lang="fi-FI" dirty="0" err="1"/>
              <a:t>ions</a:t>
            </a:r>
            <a:r>
              <a:rPr lang="fi-FI" dirty="0"/>
              <a:t>:</a:t>
            </a:r>
          </a:p>
          <a:p>
            <a:r>
              <a:rPr lang="fi-FI" b="1" dirty="0"/>
              <a:t>Time of </a:t>
            </a:r>
            <a:r>
              <a:rPr lang="fi-FI" b="1" dirty="0" err="1"/>
              <a:t>flight</a:t>
            </a:r>
            <a:endParaRPr lang="fi-FI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56D64C-AEC4-F60D-784A-FD3CEF271A0C}"/>
              </a:ext>
            </a:extLst>
          </p:cNvPr>
          <p:cNvSpPr txBox="1"/>
          <p:nvPr/>
        </p:nvSpPr>
        <p:spPr>
          <a:xfrm>
            <a:off x="1038608" y="356255"/>
            <a:ext cx="7057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How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independent</a:t>
            </a:r>
            <a:r>
              <a:rPr lang="fi-FI" sz="2400" dirty="0"/>
              <a:t> fission </a:t>
            </a:r>
            <a:r>
              <a:rPr lang="fi-FI" sz="2400" dirty="0" err="1"/>
              <a:t>yields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determined</a:t>
            </a:r>
            <a:r>
              <a:rPr lang="fi-FI" sz="2400" dirty="0"/>
              <a:t>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920DA88-2C79-A0BB-5662-67E6A3CFF3F0}"/>
              </a:ext>
            </a:extLst>
          </p:cNvPr>
          <p:cNvCxnSpPr/>
          <p:nvPr/>
        </p:nvCxnSpPr>
        <p:spPr>
          <a:xfrm flipH="1" flipV="1">
            <a:off x="5026141" y="1555424"/>
            <a:ext cx="158319" cy="7436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14712A-F346-ECEC-8F7B-7D55E4D4204F}"/>
                  </a:ext>
                </a:extLst>
              </p:cNvPr>
              <p:cNvSpPr txBox="1"/>
              <p:nvPr/>
            </p:nvSpPr>
            <p:spPr>
              <a:xfrm>
                <a:off x="9513883" y="495793"/>
                <a:ext cx="2535242" cy="92333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dirty="0" err="1"/>
                  <a:t>Bunching</a:t>
                </a:r>
                <a:r>
                  <a:rPr lang="fi-FI" dirty="0"/>
                  <a:t> and </a:t>
                </a:r>
                <a:r>
                  <a:rPr lang="fi-FI" dirty="0" err="1"/>
                  <a:t>regenerating</a:t>
                </a:r>
                <a:r>
                  <a:rPr lang="fi-FI" dirty="0"/>
                  <a:t> </a:t>
                </a:r>
                <a:r>
                  <a:rPr lang="fi-FI" dirty="0" err="1"/>
                  <a:t>the</a:t>
                </a:r>
                <a:r>
                  <a:rPr lang="fi-FI" dirty="0"/>
                  <a:t> </a:t>
                </a:r>
                <a:r>
                  <a:rPr lang="fi-FI" dirty="0" err="1"/>
                  <a:t>ion</a:t>
                </a:r>
                <a:r>
                  <a:rPr lang="fi-FI" dirty="0"/>
                  <a:t> </a:t>
                </a:r>
                <a:r>
                  <a:rPr lang="fi-FI" dirty="0" err="1"/>
                  <a:t>beam</a:t>
                </a:r>
                <a:r>
                  <a:rPr lang="fi-FI" dirty="0"/>
                  <a:t> after </a:t>
                </a:r>
                <a14:m>
                  <m:oMath xmlns:m="http://schemas.openxmlformats.org/officeDocument/2006/math">
                    <m:r>
                      <a:rPr lang="fi-FI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i-FI" dirty="0"/>
                  <a:t> selection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14712A-F346-ECEC-8F7B-7D55E4D42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883" y="495793"/>
                <a:ext cx="2535242" cy="923330"/>
              </a:xfrm>
              <a:prstGeom prst="rect">
                <a:avLst/>
              </a:prstGeom>
              <a:blipFill>
                <a:blip r:embed="rId4"/>
                <a:stretch>
                  <a:fillRect l="-1914" t="-1948" b="-909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0DF7B2-F0C5-80C1-45B0-EBB04EFF00EF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6135115" y="3089198"/>
            <a:ext cx="2270059" cy="11650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47F4C50-F5C5-53B6-6701-0E470253FBE0}"/>
              </a:ext>
            </a:extLst>
          </p:cNvPr>
          <p:cNvCxnSpPr>
            <a:cxnSpLocks/>
          </p:cNvCxnSpPr>
          <p:nvPr/>
        </p:nvCxnSpPr>
        <p:spPr>
          <a:xfrm flipV="1">
            <a:off x="9707843" y="4101904"/>
            <a:ext cx="629071" cy="10756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034F47-E5EA-C5B2-9B4A-8131DAACF3A9}"/>
              </a:ext>
            </a:extLst>
          </p:cNvPr>
          <p:cNvCxnSpPr>
            <a:cxnSpLocks/>
          </p:cNvCxnSpPr>
          <p:nvPr/>
        </p:nvCxnSpPr>
        <p:spPr>
          <a:xfrm flipH="1">
            <a:off x="9278848" y="1419123"/>
            <a:ext cx="1058066" cy="9805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1F8583F-E21E-FD3C-C06F-7C7C919C54CA}"/>
              </a:ext>
            </a:extLst>
          </p:cNvPr>
          <p:cNvSpPr txBox="1"/>
          <p:nvPr/>
        </p:nvSpPr>
        <p:spPr>
          <a:xfrm>
            <a:off x="8460228" y="5185380"/>
            <a:ext cx="269530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More </a:t>
            </a:r>
            <a:r>
              <a:rPr lang="fi-FI" dirty="0" err="1"/>
              <a:t>dedicated</a:t>
            </a:r>
            <a:r>
              <a:rPr lang="fi-FI" dirty="0"/>
              <a:t> </a:t>
            </a:r>
            <a:r>
              <a:rPr lang="fi-FI" dirty="0" err="1"/>
              <a:t>mass</a:t>
            </a:r>
            <a:r>
              <a:rPr lang="fi-FI" dirty="0"/>
              <a:t> </a:t>
            </a:r>
            <a:r>
              <a:rPr lang="fi-FI" dirty="0" err="1"/>
              <a:t>analysis</a:t>
            </a:r>
            <a:r>
              <a:rPr lang="fi-FI" dirty="0"/>
              <a:t>  of 1+ </a:t>
            </a:r>
            <a:r>
              <a:rPr lang="fi-FI" dirty="0" err="1"/>
              <a:t>ions</a:t>
            </a:r>
            <a:r>
              <a:rPr lang="fi-FI" dirty="0"/>
              <a:t>:</a:t>
            </a:r>
          </a:p>
          <a:p>
            <a:r>
              <a:rPr lang="fi-FI" b="1" dirty="0" err="1"/>
              <a:t>Mass</a:t>
            </a:r>
            <a:r>
              <a:rPr lang="fi-FI" b="1" dirty="0"/>
              <a:t> </a:t>
            </a:r>
            <a:r>
              <a:rPr lang="fi-FI" b="1" dirty="0" err="1"/>
              <a:t>filtering</a:t>
            </a:r>
            <a:r>
              <a:rPr lang="fi-FI" b="1" dirty="0"/>
              <a:t> </a:t>
            </a:r>
            <a:r>
              <a:rPr lang="fi-FI" dirty="0" err="1"/>
              <a:t>or</a:t>
            </a:r>
            <a:r>
              <a:rPr lang="fi-FI" b="1" dirty="0"/>
              <a:t> PI-ICR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7CE362-2B46-3152-A4EB-AEBF15F50409}"/>
                  </a:ext>
                </a:extLst>
              </p:cNvPr>
              <p:cNvSpPr txBox="1"/>
              <p:nvPr/>
            </p:nvSpPr>
            <p:spPr>
              <a:xfrm>
                <a:off x="3317531" y="3210023"/>
                <a:ext cx="2893968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b="1" dirty="0"/>
                  <a:t>Gamma </a:t>
                </a:r>
                <a:r>
                  <a:rPr lang="fi-FI" b="1" dirty="0" err="1"/>
                  <a:t>ray</a:t>
                </a:r>
                <a:r>
                  <a:rPr lang="fi-FI" b="1" dirty="0"/>
                  <a:t> </a:t>
                </a:r>
                <a:r>
                  <a:rPr lang="fi-FI" b="1" dirty="0" err="1"/>
                  <a:t>measurement</a:t>
                </a:r>
                <a:r>
                  <a:rPr lang="fi-FI" b="1" dirty="0"/>
                  <a:t> </a:t>
                </a:r>
                <a:r>
                  <a:rPr lang="fi-FI" dirty="0" err="1"/>
                  <a:t>after</a:t>
                </a:r>
                <a:r>
                  <a:rPr lang="fi-FI" dirty="0"/>
                  <a:t> </a:t>
                </a:r>
                <a14:m>
                  <m:oMath xmlns:m="http://schemas.openxmlformats.org/officeDocument/2006/math">
                    <m:r>
                      <a:rPr lang="fi-FI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i-FI" dirty="0"/>
                  <a:t> selection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7CE362-2B46-3152-A4EB-AEBF15F50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531" y="3210023"/>
                <a:ext cx="2893968" cy="646331"/>
              </a:xfrm>
              <a:prstGeom prst="rect">
                <a:avLst/>
              </a:prstGeom>
              <a:blipFill>
                <a:blip r:embed="rId5"/>
                <a:stretch>
                  <a:fillRect l="-1468" t="-3704" r="-1468" b="-1388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D7458AA-BC4F-B5DC-7968-79CA68DDD6F1}"/>
              </a:ext>
            </a:extLst>
          </p:cNvPr>
          <p:cNvCxnSpPr>
            <a:cxnSpLocks/>
          </p:cNvCxnSpPr>
          <p:nvPr/>
        </p:nvCxnSpPr>
        <p:spPr>
          <a:xfrm flipV="1">
            <a:off x="6211499" y="2928992"/>
            <a:ext cx="1023451" cy="5539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5E23DA9-5333-2915-5854-A9F9467608AF}"/>
                  </a:ext>
                </a:extLst>
              </p:cNvPr>
              <p:cNvSpPr txBox="1"/>
              <p:nvPr/>
            </p:nvSpPr>
            <p:spPr>
              <a:xfrm>
                <a:off x="1396061" y="5508111"/>
                <a:ext cx="62194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err="1"/>
                  <a:t>The</a:t>
                </a:r>
                <a:r>
                  <a:rPr lang="fi-FI" dirty="0"/>
                  <a:t> </a:t>
                </a:r>
                <a:r>
                  <a:rPr lang="fi-FI" dirty="0" err="1"/>
                  <a:t>result</a:t>
                </a:r>
                <a:r>
                  <a:rPr lang="fi-FI" dirty="0"/>
                  <a:t> of </a:t>
                </a:r>
                <a:r>
                  <a:rPr lang="fi-FI" dirty="0" err="1"/>
                  <a:t>each</a:t>
                </a:r>
                <a:r>
                  <a:rPr lang="fi-FI" dirty="0"/>
                  <a:t> </a:t>
                </a:r>
                <a:r>
                  <a:rPr lang="fi-FI" dirty="0" err="1"/>
                  <a:t>measurement</a:t>
                </a:r>
                <a:r>
                  <a:rPr lang="fi-FI" dirty="0"/>
                  <a:t> is </a:t>
                </a:r>
              </a:p>
              <a:p>
                <a:r>
                  <a:rPr lang="fi-FI" b="1" dirty="0" err="1"/>
                  <a:t>the</a:t>
                </a:r>
                <a:r>
                  <a:rPr lang="fi-FI" b="1" dirty="0"/>
                  <a:t> </a:t>
                </a:r>
                <a:r>
                  <a:rPr lang="fi-FI" b="1" dirty="0" err="1"/>
                  <a:t>isobaric</a:t>
                </a:r>
                <a:r>
                  <a:rPr lang="fi-FI" b="1" dirty="0"/>
                  <a:t> </a:t>
                </a:r>
                <a:r>
                  <a:rPr lang="fi-FI" b="1" dirty="0" err="1"/>
                  <a:t>yield</a:t>
                </a:r>
                <a:r>
                  <a:rPr lang="fi-FI" b="1" dirty="0"/>
                  <a:t> </a:t>
                </a:r>
                <a:r>
                  <a:rPr lang="fi-FI" b="1" dirty="0" err="1"/>
                  <a:t>distribution</a:t>
                </a:r>
                <a:r>
                  <a:rPr lang="fi-FI" b="1" dirty="0"/>
                  <a:t> of a </a:t>
                </a:r>
                <a:r>
                  <a:rPr lang="fi-FI" b="1" dirty="0" err="1"/>
                  <a:t>certain</a:t>
                </a:r>
                <a:r>
                  <a:rPr lang="fi-FI" b="1" dirty="0"/>
                  <a:t> </a:t>
                </a:r>
                <a:r>
                  <a:rPr lang="fi-FI" b="1" dirty="0" err="1"/>
                  <a:t>mass</a:t>
                </a:r>
                <a:r>
                  <a:rPr lang="fi-FI" b="1" dirty="0"/>
                  <a:t> number </a:t>
                </a:r>
                <a14:m>
                  <m:oMath xmlns:m="http://schemas.openxmlformats.org/officeDocument/2006/math">
                    <m:r>
                      <a:rPr lang="fi-FI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i-FI" b="1" dirty="0"/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5E23DA9-5333-2915-5854-A9F946760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061" y="5508111"/>
                <a:ext cx="6219418" cy="646331"/>
              </a:xfrm>
              <a:prstGeom prst="rect">
                <a:avLst/>
              </a:prstGeom>
              <a:blipFill>
                <a:blip r:embed="rId6"/>
                <a:stretch>
                  <a:fillRect l="-784" t="-4717" b="-15094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70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9" grpId="0" animBg="1"/>
      <p:bldP spid="36" grpId="0" animBg="1"/>
      <p:bldP spid="40" grpId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8639824-64E8-AFA0-D5F7-6878120D6299}"/>
              </a:ext>
            </a:extLst>
          </p:cNvPr>
          <p:cNvGrpSpPr/>
          <p:nvPr/>
        </p:nvGrpSpPr>
        <p:grpSpPr>
          <a:xfrm>
            <a:off x="2012523" y="817920"/>
            <a:ext cx="8166953" cy="4693819"/>
            <a:chOff x="979615" y="1401813"/>
            <a:chExt cx="8166953" cy="469381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6B7D293-2A54-BB11-98F7-5115FB95F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9615" y="1401813"/>
              <a:ext cx="8166953" cy="4693819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B78A378-6F3E-3CAC-0194-72EAC072D058}"/>
                </a:ext>
              </a:extLst>
            </p:cNvPr>
            <p:cNvCxnSpPr/>
            <p:nvPr/>
          </p:nvCxnSpPr>
          <p:spPr>
            <a:xfrm flipV="1">
              <a:off x="4153469" y="2192740"/>
              <a:ext cx="0" cy="1041779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B2D3F07-68B1-AA91-EE60-289BF767B4D1}"/>
                </a:ext>
              </a:extLst>
            </p:cNvPr>
            <p:cNvCxnSpPr/>
            <p:nvPr/>
          </p:nvCxnSpPr>
          <p:spPr>
            <a:xfrm flipV="1">
              <a:off x="4710752" y="2276905"/>
              <a:ext cx="0" cy="1041779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A69A588-67CA-4494-E8A9-DEEBAF15D408}"/>
                </a:ext>
              </a:extLst>
            </p:cNvPr>
            <p:cNvCxnSpPr/>
            <p:nvPr/>
          </p:nvCxnSpPr>
          <p:spPr>
            <a:xfrm flipV="1">
              <a:off x="6284793" y="2499826"/>
              <a:ext cx="0" cy="1041779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23831C3-45F4-61ED-5BC3-4A63DB53394D}"/>
                </a:ext>
              </a:extLst>
            </p:cNvPr>
            <p:cNvCxnSpPr/>
            <p:nvPr/>
          </p:nvCxnSpPr>
          <p:spPr>
            <a:xfrm flipV="1">
              <a:off x="6842076" y="2594185"/>
              <a:ext cx="0" cy="1041779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7EADBB2-4C03-FF1E-DE9F-70ED4FE2B10E}"/>
                </a:ext>
              </a:extLst>
            </p:cNvPr>
            <p:cNvCxnSpPr>
              <a:cxnSpLocks/>
            </p:cNvCxnSpPr>
            <p:nvPr/>
          </p:nvCxnSpPr>
          <p:spPr>
            <a:xfrm>
              <a:off x="4153469" y="2351964"/>
              <a:ext cx="557283" cy="8416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E08DF58-4431-F675-1155-09DE0A9F623C}"/>
                </a:ext>
              </a:extLst>
            </p:cNvPr>
            <p:cNvCxnSpPr>
              <a:cxnSpLocks/>
            </p:cNvCxnSpPr>
            <p:nvPr/>
          </p:nvCxnSpPr>
          <p:spPr>
            <a:xfrm>
              <a:off x="4710752" y="2436129"/>
              <a:ext cx="1574041" cy="222921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534847C-A8BB-18DD-5B41-C2504BD96360}"/>
                </a:ext>
              </a:extLst>
            </p:cNvPr>
            <p:cNvCxnSpPr>
              <a:cxnSpLocks/>
            </p:cNvCxnSpPr>
            <p:nvPr/>
          </p:nvCxnSpPr>
          <p:spPr>
            <a:xfrm>
              <a:off x="6284793" y="2659050"/>
              <a:ext cx="557283" cy="8416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0C34EA-7558-01E6-C301-A920D18442F0}"/>
                </a:ext>
              </a:extLst>
            </p:cNvPr>
            <p:cNvSpPr txBox="1"/>
            <p:nvPr/>
          </p:nvSpPr>
          <p:spPr>
            <a:xfrm>
              <a:off x="4195508" y="2104121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dirty="0">
                  <a:solidFill>
                    <a:srgbClr val="FF0000"/>
                  </a:solidFill>
                </a:rPr>
                <a:t>170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F2CEF9-D31E-7007-813A-65D18C5AFAE3}"/>
                </a:ext>
              </a:extLst>
            </p:cNvPr>
            <p:cNvSpPr txBox="1"/>
            <p:nvPr/>
          </p:nvSpPr>
          <p:spPr>
            <a:xfrm>
              <a:off x="6326831" y="2402882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dirty="0">
                  <a:solidFill>
                    <a:srgbClr val="FF0000"/>
                  </a:solidFill>
                </a:rPr>
                <a:t>170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362FF3-A2E3-4648-BEAE-7DC46FF43B71}"/>
                </a:ext>
              </a:extLst>
            </p:cNvPr>
            <p:cNvSpPr txBox="1"/>
            <p:nvPr/>
          </p:nvSpPr>
          <p:spPr>
            <a:xfrm>
              <a:off x="5240150" y="2269386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dirty="0">
                  <a:solidFill>
                    <a:srgbClr val="FF0000"/>
                  </a:solidFill>
                </a:rPr>
                <a:t>470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4293C79-BEB8-67EB-71BD-CEBAACAB1551}"/>
              </a:ext>
            </a:extLst>
          </p:cNvPr>
          <p:cNvSpPr txBox="1"/>
          <p:nvPr/>
        </p:nvSpPr>
        <p:spPr>
          <a:xfrm>
            <a:off x="184701" y="348426"/>
            <a:ext cx="11822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/>
              <a:t>Example</a:t>
            </a:r>
            <a:r>
              <a:rPr lang="fi-FI" sz="2400" dirty="0"/>
              <a:t>: </a:t>
            </a:r>
            <a:r>
              <a:rPr lang="fi-FI" sz="2400" dirty="0" err="1"/>
              <a:t>isobaric</a:t>
            </a:r>
            <a:r>
              <a:rPr lang="fi-FI" sz="2400" dirty="0"/>
              <a:t> </a:t>
            </a:r>
            <a:r>
              <a:rPr lang="fi-FI" sz="2400" dirty="0" err="1"/>
              <a:t>yields</a:t>
            </a:r>
            <a:r>
              <a:rPr lang="fi-FI" sz="2400" dirty="0"/>
              <a:t> </a:t>
            </a:r>
            <a:r>
              <a:rPr lang="fi-FI" sz="2400" dirty="0" err="1"/>
              <a:t>with</a:t>
            </a:r>
            <a:r>
              <a:rPr lang="fi-FI" sz="2400" dirty="0"/>
              <a:t> </a:t>
            </a:r>
            <a:r>
              <a:rPr lang="fi-FI" sz="2400" dirty="0" err="1"/>
              <a:t>multireflection</a:t>
            </a:r>
            <a:r>
              <a:rPr lang="fi-FI" sz="2400" dirty="0"/>
              <a:t> </a:t>
            </a:r>
            <a:r>
              <a:rPr lang="fi-FI" sz="2400" dirty="0" err="1"/>
              <a:t>time</a:t>
            </a:r>
            <a:r>
              <a:rPr lang="fi-FI" sz="2400" dirty="0"/>
              <a:t> of </a:t>
            </a:r>
            <a:r>
              <a:rPr lang="fi-FI" sz="2400" dirty="0" err="1"/>
              <a:t>flighth</a:t>
            </a:r>
            <a:r>
              <a:rPr lang="fi-FI" sz="2400" dirty="0"/>
              <a:t> </a:t>
            </a:r>
            <a:r>
              <a:rPr lang="fi-FI" sz="2400" dirty="0" err="1"/>
              <a:t>mass</a:t>
            </a:r>
            <a:r>
              <a:rPr lang="fi-FI" sz="2400" dirty="0"/>
              <a:t> </a:t>
            </a:r>
            <a:r>
              <a:rPr lang="fi-FI" sz="2400" dirty="0" err="1"/>
              <a:t>separator</a:t>
            </a:r>
            <a:r>
              <a:rPr lang="fi-FI" sz="2400" dirty="0"/>
              <a:t>:  MR-TOF-MS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E9C74F-5257-F8CA-3698-1991853E72AF}"/>
              </a:ext>
            </a:extLst>
          </p:cNvPr>
          <p:cNvSpPr txBox="1"/>
          <p:nvPr/>
        </p:nvSpPr>
        <p:spPr>
          <a:xfrm>
            <a:off x="1522418" y="6123336"/>
            <a:ext cx="100165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dirty="0"/>
              <a:t>Ville Virtanen, PhD </a:t>
            </a:r>
            <a:r>
              <a:rPr lang="fi-FI" sz="1600" dirty="0" err="1"/>
              <a:t>Thesis</a:t>
            </a:r>
            <a:r>
              <a:rPr lang="fi-FI" sz="1600" dirty="0"/>
              <a:t>, JYU 2025 https://jyx.jyu.fi/jyx/Record/jyx_123456789_106005?sid=209819217</a:t>
            </a:r>
          </a:p>
        </p:txBody>
      </p:sp>
    </p:spTree>
    <p:extLst>
      <p:ext uri="{BB962C8B-B14F-4D97-AF65-F5344CB8AC3E}">
        <p14:creationId xmlns:p14="http://schemas.microsoft.com/office/powerpoint/2010/main" val="182257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C344CB-8B6F-85B6-2CBD-2A429FB5C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514"/>
            <a:ext cx="12192000" cy="5520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F7C405-8EE0-0D5D-BC47-98D0EFCF6392}"/>
                  </a:ext>
                </a:extLst>
              </p:cNvPr>
              <p:cNvSpPr txBox="1"/>
              <p:nvPr/>
            </p:nvSpPr>
            <p:spPr>
              <a:xfrm>
                <a:off x="5387548" y="1099593"/>
                <a:ext cx="64508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800" dirty="0"/>
                  <a:t>A=96 </a:t>
                </a:r>
                <a:r>
                  <a:rPr lang="fi-FI" sz="2400" baseline="30000" dirty="0"/>
                  <a:t>232</a:t>
                </a:r>
                <a:r>
                  <a:rPr lang="fi-FI" sz="2400" dirty="0"/>
                  <a:t>Th 25 </a:t>
                </a:r>
                <a14:m>
                  <m:oMath xmlns:m="http://schemas.openxmlformats.org/officeDocument/2006/math">
                    <m:r>
                      <a:rPr lang="fi-FI" sz="2400" i="1" dirty="0" smtClean="0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r>
                  <a:rPr lang="fi-FI" sz="2400" dirty="0"/>
                  <a:t> </a:t>
                </a:r>
                <a14:m>
                  <m:oMath xmlns:m="http://schemas.openxmlformats.org/officeDocument/2006/math">
                    <m:r>
                      <a:rPr lang="fi-FI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i-FI" sz="2400" dirty="0"/>
                  <a:t>-</a:t>
                </a:r>
                <a:r>
                  <a:rPr lang="fi-FI" sz="2400" dirty="0" err="1"/>
                  <a:t>induced</a:t>
                </a:r>
                <a:r>
                  <a:rPr lang="fi-FI" sz="2400" dirty="0"/>
                  <a:t> fission products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F7C405-8EE0-0D5D-BC47-98D0EFCF6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548" y="1099593"/>
                <a:ext cx="6450869" cy="523220"/>
              </a:xfrm>
              <a:prstGeom prst="rect">
                <a:avLst/>
              </a:prstGeom>
              <a:blipFill>
                <a:blip r:embed="rId3"/>
                <a:stretch>
                  <a:fillRect l="-1985" t="-11628" r="-378" b="-3139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105E810-B777-958D-FF62-9BCD50630AC8}"/>
              </a:ext>
            </a:extLst>
          </p:cNvPr>
          <p:cNvSpPr txBox="1"/>
          <p:nvPr/>
        </p:nvSpPr>
        <p:spPr>
          <a:xfrm>
            <a:off x="5080660" y="6015177"/>
            <a:ext cx="193514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fi-FI" sz="1100" dirty="0"/>
          </a:p>
          <a:p>
            <a:r>
              <a:rPr lang="fi-FI" dirty="0"/>
              <a:t>Time of </a:t>
            </a:r>
            <a:r>
              <a:rPr lang="fi-FI" dirty="0" err="1"/>
              <a:t>flight</a:t>
            </a:r>
            <a:r>
              <a:rPr lang="fi-FI" dirty="0"/>
              <a:t> / 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683BF-C1D7-73C4-2C1B-432749045D1D}"/>
              </a:ext>
            </a:extLst>
          </p:cNvPr>
          <p:cNvSpPr txBox="1"/>
          <p:nvPr/>
        </p:nvSpPr>
        <p:spPr>
          <a:xfrm>
            <a:off x="1244600" y="388082"/>
            <a:ext cx="1005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0               1                2                3               4                5                6                7               8                9              10             11  µs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9339DE-AF99-E6A8-D28B-731A877F9EC7}"/>
              </a:ext>
            </a:extLst>
          </p:cNvPr>
          <p:cNvCxnSpPr>
            <a:cxnSpLocks/>
          </p:cNvCxnSpPr>
          <p:nvPr/>
        </p:nvCxnSpPr>
        <p:spPr>
          <a:xfrm>
            <a:off x="1397000" y="789164"/>
            <a:ext cx="0" cy="4894086"/>
          </a:xfrm>
          <a:prstGeom prst="line">
            <a:avLst/>
          </a:prstGeom>
          <a:ln w="3175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93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75908-9771-55B8-BF1C-D0F8886B2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514"/>
            <a:ext cx="12192000" cy="5520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0683A5-7796-7B9C-6DE1-C47C9AB32C42}"/>
                  </a:ext>
                </a:extLst>
              </p:cNvPr>
              <p:cNvSpPr txBox="1"/>
              <p:nvPr/>
            </p:nvSpPr>
            <p:spPr>
              <a:xfrm>
                <a:off x="5387548" y="1099593"/>
                <a:ext cx="64508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800" dirty="0"/>
                  <a:t>A=96 </a:t>
                </a:r>
                <a:r>
                  <a:rPr lang="fi-FI" sz="2400" baseline="30000" dirty="0"/>
                  <a:t>232</a:t>
                </a:r>
                <a:r>
                  <a:rPr lang="fi-FI" sz="2400" dirty="0"/>
                  <a:t>Th 25 </a:t>
                </a:r>
                <a14:m>
                  <m:oMath xmlns:m="http://schemas.openxmlformats.org/officeDocument/2006/math">
                    <m:r>
                      <a:rPr lang="fi-FI" sz="2400" i="1" dirty="0" smtClean="0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r>
                  <a:rPr lang="fi-FI" sz="2400" dirty="0"/>
                  <a:t> </a:t>
                </a:r>
                <a14:m>
                  <m:oMath xmlns:m="http://schemas.openxmlformats.org/officeDocument/2006/math">
                    <m:r>
                      <a:rPr lang="fi-FI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i-FI" sz="2400" dirty="0"/>
                  <a:t>-</a:t>
                </a:r>
                <a:r>
                  <a:rPr lang="fi-FI" sz="2400" dirty="0" err="1"/>
                  <a:t>induced</a:t>
                </a:r>
                <a:r>
                  <a:rPr lang="fi-FI" sz="2400" dirty="0"/>
                  <a:t> fission products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0683A5-7796-7B9C-6DE1-C47C9AB32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548" y="1099593"/>
                <a:ext cx="6450869" cy="523220"/>
              </a:xfrm>
              <a:prstGeom prst="rect">
                <a:avLst/>
              </a:prstGeom>
              <a:blipFill>
                <a:blip r:embed="rId3"/>
                <a:stretch>
                  <a:fillRect l="-1985" t="-11628" r="-378" b="-3139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33111C9-4FE6-B683-0F5A-527E8E73F6E2}"/>
              </a:ext>
            </a:extLst>
          </p:cNvPr>
          <p:cNvSpPr txBox="1"/>
          <p:nvPr/>
        </p:nvSpPr>
        <p:spPr>
          <a:xfrm>
            <a:off x="1816100" y="2578100"/>
            <a:ext cx="20042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i-FI" dirty="0" err="1">
                <a:solidFill>
                  <a:srgbClr val="FF0000"/>
                </a:solidFill>
              </a:rPr>
              <a:t>Rounds</a:t>
            </a:r>
            <a:r>
              <a:rPr lang="fi-FI" dirty="0">
                <a:solidFill>
                  <a:srgbClr val="FF0000"/>
                </a:solidFill>
              </a:rPr>
              <a:t> in MR-TOF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80D446-EAD6-2D99-678D-A84B8F12BAA2}"/>
              </a:ext>
            </a:extLst>
          </p:cNvPr>
          <p:cNvSpPr/>
          <p:nvPr/>
        </p:nvSpPr>
        <p:spPr>
          <a:xfrm>
            <a:off x="1377950" y="3251200"/>
            <a:ext cx="41275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2E2B14-8A50-305C-D424-1BAB3E86C4A0}"/>
              </a:ext>
            </a:extLst>
          </p:cNvPr>
          <p:cNvCxnSpPr/>
          <p:nvPr/>
        </p:nvCxnSpPr>
        <p:spPr>
          <a:xfrm flipH="1">
            <a:off x="1720850" y="2947432"/>
            <a:ext cx="279400" cy="3037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15BFBEF-BA54-DECA-712D-C64D69BA8949}"/>
              </a:ext>
            </a:extLst>
          </p:cNvPr>
          <p:cNvSpPr txBox="1"/>
          <p:nvPr/>
        </p:nvSpPr>
        <p:spPr>
          <a:xfrm>
            <a:off x="5080660" y="6015177"/>
            <a:ext cx="193514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fi-FI" sz="1100" dirty="0"/>
          </a:p>
          <a:p>
            <a:r>
              <a:rPr lang="fi-FI" dirty="0"/>
              <a:t>Time of </a:t>
            </a:r>
            <a:r>
              <a:rPr lang="fi-FI" dirty="0" err="1"/>
              <a:t>flight</a:t>
            </a:r>
            <a:r>
              <a:rPr lang="fi-FI" dirty="0"/>
              <a:t> / 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A63A4-B49D-0932-005E-69A5A918E99A}"/>
              </a:ext>
            </a:extLst>
          </p:cNvPr>
          <p:cNvSpPr txBox="1"/>
          <p:nvPr/>
        </p:nvSpPr>
        <p:spPr>
          <a:xfrm>
            <a:off x="1244600" y="388082"/>
            <a:ext cx="1005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0               1                2                3               4                5                6                7               8                9              10             11  µs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C3DBD7-054F-67F7-4154-B0F1FF65344E}"/>
              </a:ext>
            </a:extLst>
          </p:cNvPr>
          <p:cNvCxnSpPr>
            <a:cxnSpLocks/>
          </p:cNvCxnSpPr>
          <p:nvPr/>
        </p:nvCxnSpPr>
        <p:spPr>
          <a:xfrm>
            <a:off x="1397000" y="789164"/>
            <a:ext cx="0" cy="2520000"/>
          </a:xfrm>
          <a:prstGeom prst="line">
            <a:avLst/>
          </a:prstGeom>
          <a:ln w="3175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E564FC-0BE9-9E11-5BA1-9D4DEA6D9FD6}"/>
              </a:ext>
            </a:extLst>
          </p:cNvPr>
          <p:cNvCxnSpPr>
            <a:cxnSpLocks/>
          </p:cNvCxnSpPr>
          <p:nvPr/>
        </p:nvCxnSpPr>
        <p:spPr>
          <a:xfrm>
            <a:off x="1397000" y="3631756"/>
            <a:ext cx="0" cy="2124000"/>
          </a:xfrm>
          <a:prstGeom prst="line">
            <a:avLst/>
          </a:prstGeom>
          <a:ln w="3175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2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CBE9C2-142A-40D8-E05C-87DBFE5F5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514"/>
            <a:ext cx="12192000" cy="5520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627753-881B-ECBF-B759-7B34F003D07B}"/>
                  </a:ext>
                </a:extLst>
              </p:cNvPr>
              <p:cNvSpPr txBox="1"/>
              <p:nvPr/>
            </p:nvSpPr>
            <p:spPr>
              <a:xfrm>
                <a:off x="5387548" y="1099593"/>
                <a:ext cx="64508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800" dirty="0"/>
                  <a:t>A=96 </a:t>
                </a:r>
                <a:r>
                  <a:rPr lang="fi-FI" sz="2400" baseline="30000" dirty="0"/>
                  <a:t>232</a:t>
                </a:r>
                <a:r>
                  <a:rPr lang="fi-FI" sz="2400" dirty="0"/>
                  <a:t>Th 25 </a:t>
                </a:r>
                <a14:m>
                  <m:oMath xmlns:m="http://schemas.openxmlformats.org/officeDocument/2006/math">
                    <m:r>
                      <a:rPr lang="fi-FI" sz="2400" i="1" dirty="0" smtClean="0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r>
                  <a:rPr lang="fi-FI" sz="2400" dirty="0"/>
                  <a:t> </a:t>
                </a:r>
                <a14:m>
                  <m:oMath xmlns:m="http://schemas.openxmlformats.org/officeDocument/2006/math">
                    <m:r>
                      <a:rPr lang="fi-FI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i-FI" sz="2400" dirty="0"/>
                  <a:t>-</a:t>
                </a:r>
                <a:r>
                  <a:rPr lang="fi-FI" sz="2400" dirty="0" err="1"/>
                  <a:t>induced</a:t>
                </a:r>
                <a:r>
                  <a:rPr lang="fi-FI" sz="2400" dirty="0"/>
                  <a:t> fission products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627753-881B-ECBF-B759-7B34F003D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548" y="1099593"/>
                <a:ext cx="6450869" cy="523220"/>
              </a:xfrm>
              <a:prstGeom prst="rect">
                <a:avLst/>
              </a:prstGeom>
              <a:blipFill>
                <a:blip r:embed="rId3"/>
                <a:stretch>
                  <a:fillRect l="-1985" t="-11628" r="-378" b="-3139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EC38342-7658-DD91-16D6-81425ECFCAB5}"/>
              </a:ext>
            </a:extLst>
          </p:cNvPr>
          <p:cNvSpPr txBox="1"/>
          <p:nvPr/>
        </p:nvSpPr>
        <p:spPr>
          <a:xfrm>
            <a:off x="5080660" y="6015177"/>
            <a:ext cx="193514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fi-FI" sz="1100" dirty="0"/>
          </a:p>
          <a:p>
            <a:r>
              <a:rPr lang="fi-FI" dirty="0"/>
              <a:t>Time of </a:t>
            </a:r>
            <a:r>
              <a:rPr lang="fi-FI" dirty="0" err="1"/>
              <a:t>flight</a:t>
            </a:r>
            <a:r>
              <a:rPr lang="fi-FI" dirty="0"/>
              <a:t> / 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296EBF-3F5A-8ABC-2764-BC1FE935EC3C}"/>
              </a:ext>
            </a:extLst>
          </p:cNvPr>
          <p:cNvSpPr txBox="1"/>
          <p:nvPr/>
        </p:nvSpPr>
        <p:spPr>
          <a:xfrm>
            <a:off x="1244600" y="388082"/>
            <a:ext cx="1005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0               1                2                3               4                5                6                7               8                9              10             11  µs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83AE96-4480-9BF8-2586-FB07E5000670}"/>
              </a:ext>
            </a:extLst>
          </p:cNvPr>
          <p:cNvCxnSpPr>
            <a:cxnSpLocks/>
          </p:cNvCxnSpPr>
          <p:nvPr/>
        </p:nvCxnSpPr>
        <p:spPr>
          <a:xfrm>
            <a:off x="1397000" y="789164"/>
            <a:ext cx="0" cy="2520000"/>
          </a:xfrm>
          <a:prstGeom prst="line">
            <a:avLst/>
          </a:prstGeom>
          <a:ln w="3175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E5283C-C0AD-5A68-7583-8BD94049A668}"/>
              </a:ext>
            </a:extLst>
          </p:cNvPr>
          <p:cNvCxnSpPr>
            <a:cxnSpLocks/>
          </p:cNvCxnSpPr>
          <p:nvPr/>
        </p:nvCxnSpPr>
        <p:spPr>
          <a:xfrm>
            <a:off x="1397000" y="3631756"/>
            <a:ext cx="0" cy="2124000"/>
          </a:xfrm>
          <a:prstGeom prst="line">
            <a:avLst/>
          </a:prstGeom>
          <a:ln w="3175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758109-7328-F842-FB32-C0BA8430DD46}"/>
              </a:ext>
            </a:extLst>
          </p:cNvPr>
          <p:cNvSpPr txBox="1"/>
          <p:nvPr/>
        </p:nvSpPr>
        <p:spPr>
          <a:xfrm>
            <a:off x="1816100" y="2578100"/>
            <a:ext cx="20042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i-FI" dirty="0" err="1">
                <a:solidFill>
                  <a:srgbClr val="FF0000"/>
                </a:solidFill>
              </a:rPr>
              <a:t>Rounds</a:t>
            </a:r>
            <a:r>
              <a:rPr lang="fi-FI" dirty="0">
                <a:solidFill>
                  <a:srgbClr val="FF0000"/>
                </a:solidFill>
              </a:rPr>
              <a:t> in MR-TOF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EFCA21-8475-2C7F-98A3-843C60A4B44B}"/>
              </a:ext>
            </a:extLst>
          </p:cNvPr>
          <p:cNvSpPr/>
          <p:nvPr/>
        </p:nvSpPr>
        <p:spPr>
          <a:xfrm>
            <a:off x="1377950" y="3251200"/>
            <a:ext cx="41275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E03FA7-9A08-9493-70CC-93216BF5D5D4}"/>
              </a:ext>
            </a:extLst>
          </p:cNvPr>
          <p:cNvCxnSpPr/>
          <p:nvPr/>
        </p:nvCxnSpPr>
        <p:spPr>
          <a:xfrm flipH="1">
            <a:off x="1720850" y="2947432"/>
            <a:ext cx="279400" cy="3037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763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7083</TotalTime>
  <Words>844</Words>
  <Application>Microsoft Office PowerPoint</Application>
  <PresentationFormat>Widescreen</PresentationFormat>
  <Paragraphs>143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Cambria Math</vt:lpstr>
      <vt:lpstr>Symbol</vt:lpstr>
      <vt:lpstr>Office Theme</vt:lpstr>
      <vt:lpstr>Neutron rich nuclei and fission studies at the IGISOL facility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Penttilä, Heikki</dc:creator>
  <cp:lastModifiedBy>Penttilä, Heikki</cp:lastModifiedBy>
  <cp:revision>21</cp:revision>
  <dcterms:created xsi:type="dcterms:W3CDTF">2026-03-05T15:27:57Z</dcterms:created>
  <dcterms:modified xsi:type="dcterms:W3CDTF">2026-03-10T20:42:27Z</dcterms:modified>
</cp:coreProperties>
</file>