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82" r:id="rId10"/>
    <p:sldId id="269" r:id="rId11"/>
    <p:sldId id="273" r:id="rId12"/>
    <p:sldId id="275" r:id="rId13"/>
    <p:sldId id="271" r:id="rId14"/>
    <p:sldId id="280" r:id="rId15"/>
    <p:sldId id="281" r:id="rId16"/>
  </p:sldIdLst>
  <p:sldSz cx="12192000" cy="6858000"/>
  <p:notesSz cx="6858000" cy="9144000"/>
  <p:embeddedFontLst>
    <p:embeddedFont>
      <p:font typeface="Noto Sans Symbols" pitchFamily="2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gb0DruxLE59jfVyqU0XM6n+t4I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B1E072-AD54-4497-BBFF-2B06CD9EB139}">
  <a:tblStyle styleId="{07B1E072-AD54-4497-BBFF-2B06CD9EB13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6"/>
    <p:restoredTop sz="93402"/>
  </p:normalViewPr>
  <p:slideViewPr>
    <p:cSldViewPr snapToGrid="0">
      <p:cViewPr varScale="1">
        <p:scale>
          <a:sx n="76" d="100"/>
          <a:sy n="76" d="100"/>
        </p:scale>
        <p:origin x="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2" name="Google Shape;34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>
            <a:spLocks noGrp="1"/>
          </p:cNvSpPr>
          <p:nvPr>
            <p:ph type="ctrTitle"/>
          </p:nvPr>
        </p:nvSpPr>
        <p:spPr>
          <a:xfrm>
            <a:off x="1066800" y="1122680"/>
            <a:ext cx="10058400" cy="2286000"/>
          </a:xfrm>
          <a:prstGeom prst="roundRect">
            <a:avLst>
              <a:gd name="adj" fmla="val 16667"/>
            </a:avLst>
          </a:prstGeom>
          <a:solidFill>
            <a:srgbClr val="930D14"/>
          </a:solidFill>
          <a:ln>
            <a:noFill/>
          </a:ln>
          <a:effectLst>
            <a:outerShdw blurRad="50800" dist="101600" dir="2700000" algn="tl" rotWithShape="0">
              <a:srgbClr val="930D14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1275715" y="3602355"/>
            <a:ext cx="9683750" cy="1655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925982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3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3"/>
          <p:cNvSpPr txBox="1">
            <a:spLocks noGrp="1"/>
          </p:cNvSpPr>
          <p:nvPr>
            <p:ph type="body" idx="1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43"/>
          <p:cNvSpPr txBox="1">
            <a:spLocks noGrp="1"/>
          </p:cNvSpPr>
          <p:nvPr>
            <p:ph type="body" idx="2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43"/>
          <p:cNvSpPr txBox="1">
            <a:spLocks noGrp="1"/>
          </p:cNvSpPr>
          <p:nvPr>
            <p:ph type="body" idx="3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3"/>
          <p:cNvSpPr txBox="1">
            <a:spLocks noGrp="1"/>
          </p:cNvSpPr>
          <p:nvPr>
            <p:ph type="body" idx="4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/>
          <p:nvPr/>
        </p:nvSpPr>
        <p:spPr>
          <a:xfrm>
            <a:off x="0" y="6190615"/>
            <a:ext cx="12192000" cy="667385"/>
          </a:xfrm>
          <a:prstGeom prst="rect">
            <a:avLst/>
          </a:prstGeom>
          <a:solidFill>
            <a:srgbClr val="930D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3"/>
          <p:cNvSpPr txBox="1">
            <a:spLocks noGrp="1"/>
          </p:cNvSpPr>
          <p:nvPr>
            <p:ph type="title"/>
          </p:nvPr>
        </p:nvSpPr>
        <p:spPr>
          <a:xfrm>
            <a:off x="0" y="-635"/>
            <a:ext cx="12192635" cy="685165"/>
          </a:xfrm>
          <a:prstGeom prst="rect">
            <a:avLst/>
          </a:prstGeom>
          <a:solidFill>
            <a:srgbClr val="930D1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body" idx="1"/>
          </p:nvPr>
        </p:nvSpPr>
        <p:spPr>
          <a:xfrm>
            <a:off x="838200" y="805180"/>
            <a:ext cx="10515600" cy="47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dt" idx="10"/>
          </p:nvPr>
        </p:nvSpPr>
        <p:spPr>
          <a:xfrm>
            <a:off x="175641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Enhong Wang </a:t>
            </a:r>
            <a:r>
              <a:rPr lang="en-US" altLang="zh-CN" dirty="0"/>
              <a:t>FISSION</a:t>
            </a:r>
            <a:r>
              <a:rPr lang="en-US" dirty="0"/>
              <a:t>202</a:t>
            </a:r>
            <a:r>
              <a:rPr lang="en-US" altLang="zh-CN" dirty="0"/>
              <a:t>6</a:t>
            </a:r>
            <a:endParaRPr dirty="0"/>
          </a:p>
        </p:txBody>
      </p:sp>
      <p:sp>
        <p:nvSpPr>
          <p:cNvPr id="27" name="Google Shape;27;p33"/>
          <p:cNvSpPr txBox="1">
            <a:spLocks noGrp="1"/>
          </p:cNvSpPr>
          <p:nvPr>
            <p:ph type="sldNum" idx="12"/>
          </p:nvPr>
        </p:nvSpPr>
        <p:spPr>
          <a:xfrm>
            <a:off x="9257030" y="6341745"/>
            <a:ext cx="274320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33"/>
          <p:cNvPicPr preferRelativeResize="0"/>
          <p:nvPr/>
        </p:nvPicPr>
        <p:blipFill rotWithShape="1">
          <a:blip r:embed="rId2">
            <a:alphaModFix/>
          </a:blip>
          <a:srcRect l="20668" t="12090" r="4279" b="13582"/>
          <a:stretch/>
        </p:blipFill>
        <p:spPr>
          <a:xfrm>
            <a:off x="0" y="6191250"/>
            <a:ext cx="969645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" name="Google Shape;70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>
            <a:spLocks noGrp="1"/>
          </p:cNvSpPr>
          <p:nvPr>
            <p:ph type="ctrTitle"/>
          </p:nvPr>
        </p:nvSpPr>
        <p:spPr>
          <a:xfrm>
            <a:off x="1066800" y="136525"/>
            <a:ext cx="10058400" cy="2286000"/>
          </a:xfrm>
          <a:prstGeom prst="roundRect">
            <a:avLst>
              <a:gd name="adj" fmla="val 5398"/>
            </a:avLst>
          </a:prstGeom>
          <a:solidFill>
            <a:srgbClr val="930D14"/>
          </a:solidFill>
          <a:ln>
            <a:noFill/>
          </a:ln>
          <a:effectLst>
            <a:outerShdw blurRad="50800" dist="101600" dir="2700000" algn="tl" rotWithShape="0">
              <a:srgbClr val="930D14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dirty="0"/>
              <a:t>Multi-phonon </a:t>
            </a:r>
            <a:r>
              <a:rPr lang="en-US" sz="4400" dirty="0" err="1"/>
              <a:t>γ</a:t>
            </a:r>
            <a:r>
              <a:rPr lang="en-US" sz="4400" dirty="0"/>
              <a:t> vibration study from </a:t>
            </a:r>
            <a:r>
              <a:rPr lang="en-US" sz="4400" dirty="0" err="1"/>
              <a:t>AGATA+Gammasphere</a:t>
            </a:r>
            <a:r>
              <a:rPr lang="en-US" sz="4400" dirty="0"/>
              <a:t> complimentary setup</a:t>
            </a:r>
            <a:endParaRPr sz="4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577753" y="2691130"/>
            <a:ext cx="11425270" cy="264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Enhong Wang </a:t>
            </a:r>
            <a:endParaRPr sz="20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Shandong University (China) and Vanderbilt University</a:t>
            </a:r>
            <a:r>
              <a:rPr lang="zh-CN" altLang="en-US" sz="20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2000" b="1" dirty="0">
                <a:latin typeface="Arial"/>
                <a:ea typeface="Arial"/>
                <a:cs typeface="Arial"/>
                <a:sym typeface="Arial"/>
              </a:rPr>
              <a:t>(US)</a:t>
            </a:r>
            <a:endParaRPr sz="20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en-US" sz="1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Mojahed</a:t>
            </a:r>
            <a:r>
              <a:rPr lang="en-US" sz="1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Abushawish</a:t>
            </a:r>
            <a:r>
              <a:rPr lang="en-US" sz="1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(IP2I), 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J.H. Hamilton (Vanderbilt), A. Navin (GANIL), S. Bhattacharyya (VECC, HBNI), </a:t>
            </a:r>
            <a:r>
              <a:rPr lang="en-US" altLang="zh-CN" sz="1400" dirty="0">
                <a:latin typeface="Arial"/>
                <a:ea typeface="Arial"/>
                <a:cs typeface="Arial"/>
                <a:sym typeface="Arial"/>
              </a:rPr>
              <a:t>J. </a:t>
            </a:r>
            <a:r>
              <a:rPr lang="en-US" altLang="zh-CN" sz="1400" dirty="0" err="1">
                <a:latin typeface="Arial"/>
                <a:ea typeface="Arial"/>
                <a:cs typeface="Arial"/>
                <a:sym typeface="Arial"/>
              </a:rPr>
              <a:t>Dudouet</a:t>
            </a:r>
            <a:r>
              <a:rPr lang="en-US" altLang="zh-CN" sz="1400" dirty="0">
                <a:latin typeface="Arial"/>
                <a:ea typeface="Arial"/>
                <a:cs typeface="Arial"/>
                <a:sym typeface="Arial"/>
              </a:rPr>
              <a:t>(IP2I), 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G. Bhat (GDC-S), J.A. Sheikh (KU,IUST), S. Jehangir (IUST), S. Sun (Shandong U), S.Y. Wang (Shandong U), Q. Bin (Shandong U), C.F. Jiao (SYSU), O.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Stezowski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(IP2I), Y.X. Luo (LBNL), J.O. Rasmussen (LBNL), S.J. Zhu (THU)</a:t>
            </a:r>
            <a:r>
              <a:rPr lang="en-US" altLang="zh-CN" sz="1400" dirty="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zh-CN" alt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400" dirty="0">
                <a:latin typeface="Arial"/>
                <a:ea typeface="Arial"/>
                <a:cs typeface="Arial"/>
                <a:sym typeface="Arial"/>
              </a:rPr>
              <a:t>A.V.</a:t>
            </a:r>
            <a:r>
              <a:rPr lang="zh-CN" alt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400" dirty="0">
                <a:latin typeface="Arial"/>
                <a:ea typeface="Arial"/>
                <a:cs typeface="Arial"/>
                <a:sym typeface="Arial"/>
              </a:rPr>
              <a:t>Ramayya</a:t>
            </a:r>
            <a:r>
              <a:rPr lang="zh-CN" alt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400" dirty="0">
                <a:latin typeface="Arial"/>
                <a:ea typeface="Arial"/>
                <a:cs typeface="Arial"/>
                <a:sym typeface="Arial"/>
              </a:rPr>
              <a:t>(Vanderbilt)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>
                <a:latin typeface="Arial"/>
                <a:ea typeface="Arial"/>
                <a:cs typeface="Arial"/>
                <a:sym typeface="Arial"/>
              </a:rPr>
              <a:t>et al.</a:t>
            </a:r>
            <a:endParaRPr sz="1400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>
            <a:spLocks noGrp="1"/>
          </p:cNvSpPr>
          <p:nvPr>
            <p:ph type="sldNum" idx="12"/>
          </p:nvPr>
        </p:nvSpPr>
        <p:spPr>
          <a:xfrm>
            <a:off x="925982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125D1C7-1B77-BE13-AEA6-0BCA65F8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56" y="5339080"/>
            <a:ext cx="3037839" cy="151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4"/>
          <p:cNvSpPr txBox="1">
            <a:spLocks noGrp="1"/>
          </p:cNvSpPr>
          <p:nvPr>
            <p:ph type="title"/>
          </p:nvPr>
        </p:nvSpPr>
        <p:spPr>
          <a:xfrm>
            <a:off x="0" y="-635"/>
            <a:ext cx="12192635" cy="685165"/>
          </a:xfrm>
          <a:prstGeom prst="rect">
            <a:avLst/>
          </a:prstGeom>
          <a:solidFill>
            <a:srgbClr val="930D1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54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dirty="0"/>
              <a:t>Results on </a:t>
            </a:r>
            <a:r>
              <a:rPr lang="en-US" baseline="30000" dirty="0"/>
              <a:t>104</a:t>
            </a:r>
            <a:r>
              <a:rPr lang="en-US" dirty="0"/>
              <a:t>Nb </a:t>
            </a:r>
            <a:endParaRPr dirty="0"/>
          </a:p>
        </p:txBody>
      </p:sp>
      <p:sp>
        <p:nvSpPr>
          <p:cNvPr id="451" name="Google Shape;451;p14"/>
          <p:cNvSpPr txBox="1">
            <a:spLocks noGrp="1"/>
          </p:cNvSpPr>
          <p:nvPr>
            <p:ph type="sldNum" idx="12"/>
          </p:nvPr>
        </p:nvSpPr>
        <p:spPr>
          <a:xfrm>
            <a:off x="9257030" y="6341745"/>
            <a:ext cx="274320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452" name="Google Shape;4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CN" dirty="0"/>
              <a:t>Enhong Wang, FISSION2026, March</a:t>
            </a:r>
            <a:r>
              <a:rPr lang="zh-CN" altLang="en-US" dirty="0"/>
              <a:t> </a:t>
            </a:r>
            <a:r>
              <a:rPr lang="en-US" altLang="zh-CN" dirty="0"/>
              <a:t>11</a:t>
            </a:r>
          </a:p>
        </p:txBody>
      </p:sp>
      <p:pic>
        <p:nvPicPr>
          <p:cNvPr id="453" name="Google Shape;4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255" y="2496459"/>
            <a:ext cx="1779179" cy="2791188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14"/>
          <p:cNvSpPr txBox="1"/>
          <p:nvPr/>
        </p:nvSpPr>
        <p:spPr>
          <a:xfrm>
            <a:off x="376873" y="5278152"/>
            <a:ext cx="2498090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 Rev C 78, 014313 (2008)</a:t>
            </a: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5" name="Google Shape;455;p14"/>
          <p:cNvPicPr preferRelativeResize="0"/>
          <p:nvPr/>
        </p:nvPicPr>
        <p:blipFill rotWithShape="1">
          <a:blip r:embed="rId4">
            <a:alphaModFix/>
          </a:blip>
          <a:srcRect b="16772"/>
          <a:stretch/>
        </p:blipFill>
        <p:spPr>
          <a:xfrm>
            <a:off x="2707251" y="3021363"/>
            <a:ext cx="1674041" cy="249509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4"/>
          <p:cNvSpPr txBox="1"/>
          <p:nvPr/>
        </p:nvSpPr>
        <p:spPr>
          <a:xfrm>
            <a:off x="2493328" y="5568457"/>
            <a:ext cx="2887345" cy="33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 Rev C 89, 044326 (2014)</a:t>
            </a: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7" name="Google Shape;457;p14"/>
          <p:cNvSpPr txBox="1"/>
          <p:nvPr/>
        </p:nvSpPr>
        <p:spPr>
          <a:xfrm>
            <a:off x="1910715" y="779780"/>
            <a:ext cx="253047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Previous results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D2A45C0-4F88-C5CD-F528-F8D1C5203EDB}"/>
              </a:ext>
            </a:extLst>
          </p:cNvPr>
          <p:cNvGrpSpPr/>
          <p:nvPr/>
        </p:nvGrpSpPr>
        <p:grpSpPr>
          <a:xfrm>
            <a:off x="4062758" y="651024"/>
            <a:ext cx="7495903" cy="4723597"/>
            <a:chOff x="4925423" y="968097"/>
            <a:chExt cx="7160560" cy="44128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D49EF0B5-C7E1-2F5B-1B0A-4EDC46C4D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86" t="15917" r="28456" b="6443"/>
            <a:stretch/>
          </p:blipFill>
          <p:spPr>
            <a:xfrm>
              <a:off x="5310002" y="1692908"/>
              <a:ext cx="6775981" cy="3688081"/>
            </a:xfrm>
            <a:prstGeom prst="rect">
              <a:avLst/>
            </a:prstGeom>
          </p:spPr>
        </p:pic>
        <p:sp>
          <p:nvSpPr>
            <p:cNvPr id="464" name="Google Shape;464;p14"/>
            <p:cNvSpPr txBox="1"/>
            <p:nvPr/>
          </p:nvSpPr>
          <p:spPr>
            <a:xfrm>
              <a:off x="8108337" y="1587266"/>
              <a:ext cx="465455" cy="337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r>
                <a:rPr lang="en-US" sz="1600" dirty="0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γ</a:t>
              </a:r>
              <a:endParaRPr sz="16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4AA2166E-66A1-811F-529B-6589463E6D59}"/>
                </a:ext>
              </a:extLst>
            </p:cNvPr>
            <p:cNvGrpSpPr/>
            <p:nvPr/>
          </p:nvGrpSpPr>
          <p:grpSpPr>
            <a:xfrm>
              <a:off x="4925423" y="968097"/>
              <a:ext cx="6674097" cy="4292750"/>
              <a:chOff x="4925423" y="968097"/>
              <a:chExt cx="6674097" cy="4292750"/>
            </a:xfrm>
          </p:grpSpPr>
          <p:cxnSp>
            <p:nvCxnSpPr>
              <p:cNvPr id="462" name="Google Shape;462;p14"/>
              <p:cNvCxnSpPr>
                <a:cxnSpLocks/>
              </p:cNvCxnSpPr>
              <p:nvPr/>
            </p:nvCxnSpPr>
            <p:spPr>
              <a:xfrm flipH="1" flipV="1">
                <a:off x="4925423" y="3917939"/>
                <a:ext cx="2885983" cy="479133"/>
              </a:xfrm>
              <a:prstGeom prst="straightConnector1">
                <a:avLst/>
              </a:prstGeom>
              <a:noFill/>
              <a:ln w="57150" cap="flat" cmpd="sng">
                <a:solidFill>
                  <a:srgbClr val="0070C0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623B4108-BE0D-B126-C69A-EB924F1F3562}"/>
                  </a:ext>
                </a:extLst>
              </p:cNvPr>
              <p:cNvGrpSpPr/>
              <p:nvPr/>
            </p:nvGrpSpPr>
            <p:grpSpPr>
              <a:xfrm>
                <a:off x="6867704" y="968097"/>
                <a:ext cx="4731816" cy="4292750"/>
                <a:chOff x="6867704" y="968097"/>
                <a:chExt cx="4731816" cy="4292750"/>
              </a:xfrm>
            </p:grpSpPr>
            <p:sp>
              <p:nvSpPr>
                <p:cNvPr id="458" name="Google Shape;458;p14"/>
                <p:cNvSpPr txBox="1"/>
                <p:nvPr/>
              </p:nvSpPr>
              <p:spPr>
                <a:xfrm>
                  <a:off x="8034020" y="1342015"/>
                  <a:ext cx="1182370" cy="3508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band 1</a:t>
                  </a:r>
                  <a:endParaRPr sz="16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dirty="0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endParaRPr>
                </a:p>
              </p:txBody>
            </p:sp>
            <p:sp>
              <p:nvSpPr>
                <p:cNvPr id="459" name="Google Shape;459;p14"/>
                <p:cNvSpPr txBox="1"/>
                <p:nvPr/>
              </p:nvSpPr>
              <p:spPr>
                <a:xfrm>
                  <a:off x="9234585" y="1331541"/>
                  <a:ext cx="1182370" cy="6140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band 2</a:t>
                  </a:r>
                  <a:endParaRPr sz="16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r>
                    <a:rPr lang="en-US" sz="1600" dirty="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γ</a:t>
                  </a:r>
                  <a:endParaRPr sz="1600" dirty="0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endParaRPr>
                </a:p>
              </p:txBody>
            </p:sp>
            <p:sp>
              <p:nvSpPr>
                <p:cNvPr id="460" name="Google Shape;460;p14"/>
                <p:cNvSpPr txBox="1"/>
                <p:nvPr/>
              </p:nvSpPr>
              <p:spPr>
                <a:xfrm>
                  <a:off x="10417150" y="1346293"/>
                  <a:ext cx="1182370" cy="6140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band 3</a:t>
                  </a:r>
                  <a:endParaRPr sz="16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</a:t>
                  </a:r>
                  <a:r>
                    <a:rPr lang="en-US" sz="1600" dirty="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γ</a:t>
                  </a:r>
                  <a:endParaRPr sz="1600" dirty="0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endParaRPr>
                </a:p>
              </p:txBody>
            </p:sp>
            <p:pic>
              <p:nvPicPr>
                <p:cNvPr id="466" name="Google Shape;466;p1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9553892" y="4827142"/>
                  <a:ext cx="909955" cy="4337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68" name="Google Shape;468;p14"/>
                <p:cNvSpPr txBox="1"/>
                <p:nvPr/>
              </p:nvSpPr>
              <p:spPr>
                <a:xfrm>
                  <a:off x="6867704" y="968097"/>
                  <a:ext cx="2530475" cy="460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New results</a:t>
                  </a:r>
                  <a:endParaRPr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62CABEF6-2C12-F310-6CCF-7133F41C6070}"/>
              </a:ext>
            </a:extLst>
          </p:cNvPr>
          <p:cNvSpPr txBox="1"/>
          <p:nvPr/>
        </p:nvSpPr>
        <p:spPr>
          <a:xfrm>
            <a:off x="5648641" y="5280592"/>
            <a:ext cx="61682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5</a:t>
            </a:r>
            <a:r>
              <a:rPr lang="en-US" altLang="zh-CN" b="1" baseline="30000" dirty="0">
                <a:solidFill>
                  <a:srgbClr val="FF0000"/>
                </a:solidFill>
              </a:rPr>
              <a:t>-</a:t>
            </a:r>
            <a:r>
              <a:rPr lang="en-US" altLang="zh-CN" b="1" dirty="0">
                <a:solidFill>
                  <a:srgbClr val="FF0000"/>
                </a:solidFill>
              </a:rPr>
              <a:t> ground </a:t>
            </a:r>
            <a:r>
              <a:rPr lang="en-US" altLang="zh-CN" dirty="0"/>
              <a:t>+ low spin 10 keV isomer are assigned from</a:t>
            </a:r>
          </a:p>
          <a:p>
            <a:r>
              <a:rPr lang="en-US" altLang="zh-CN" sz="1200" dirty="0"/>
              <a:t>1) Mass measurement, M. Hukkanen </a:t>
            </a:r>
            <a:r>
              <a:rPr lang="en-US" altLang="zh-CN" sz="1200" i="1" dirty="0"/>
              <a:t>et al.</a:t>
            </a:r>
            <a:r>
              <a:rPr lang="en-US" altLang="zh-CN" sz="1200" dirty="0"/>
              <a:t> Phys. Lett. B 856, 138916 (2024)</a:t>
            </a:r>
          </a:p>
          <a:p>
            <a:r>
              <a:rPr lang="en-US" altLang="zh-CN" sz="1200" dirty="0"/>
              <a:t>2) </a:t>
            </a:r>
            <a:r>
              <a:rPr lang="en-US" altLang="zh-CN" sz="1200" baseline="30000" dirty="0"/>
              <a:t>104</a:t>
            </a:r>
            <a:r>
              <a:rPr lang="en-US" altLang="zh-CN" sz="1200" dirty="0"/>
              <a:t>Nb </a:t>
            </a:r>
            <a:r>
              <a:rPr lang="en-US" altLang="zh-CN" sz="1200" dirty="0">
                <a:latin typeface="Symbol" panose="05050102010706020507" pitchFamily="18" charset="2"/>
              </a:rPr>
              <a:t>b-</a:t>
            </a:r>
            <a:r>
              <a:rPr lang="en-US" altLang="zh-CN" sz="1200" dirty="0"/>
              <a:t>decay, S. Nandi </a:t>
            </a:r>
            <a:r>
              <a:rPr lang="en-US" altLang="zh-CN" sz="1200" i="1" dirty="0"/>
              <a:t>et al.</a:t>
            </a:r>
            <a:r>
              <a:rPr lang="en-US" altLang="zh-CN" sz="1200" dirty="0"/>
              <a:t> Phys. Scr. 100, 075302 (2025)</a:t>
            </a:r>
          </a:p>
          <a:p>
            <a:r>
              <a:rPr lang="en-US" altLang="zh-CN" sz="1200" dirty="0"/>
              <a:t>3)</a:t>
            </a:r>
            <a:r>
              <a:rPr lang="zh-CN" altLang="en-US" sz="1200" dirty="0"/>
              <a:t> </a:t>
            </a:r>
            <a:r>
              <a:rPr lang="en-US" altLang="zh-CN" sz="1200" baseline="30000" dirty="0"/>
              <a:t>104</a:t>
            </a:r>
            <a:r>
              <a:rPr lang="en-US" altLang="zh-CN" sz="1200" dirty="0"/>
              <a:t>Mo</a:t>
            </a:r>
            <a:r>
              <a:rPr lang="zh-CN" altLang="en-US" sz="1200" dirty="0"/>
              <a:t> </a:t>
            </a:r>
            <a:r>
              <a:rPr lang="en-US" altLang="zh-CN" sz="1200" dirty="0"/>
              <a:t>B. M. Musangu et al., Phys. Rev. C 104, 064318 (2021)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38D4BA-86F5-3A77-8AFF-F2DD01FDC6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052" t="21202" r="36358" b="8449"/>
          <a:stretch/>
        </p:blipFill>
        <p:spPr>
          <a:xfrm>
            <a:off x="302638" y="1546170"/>
            <a:ext cx="4399796" cy="4119061"/>
          </a:xfrm>
          <a:prstGeom prst="rect">
            <a:avLst/>
          </a:prstGeom>
        </p:spPr>
      </p:pic>
      <p:sp>
        <p:nvSpPr>
          <p:cNvPr id="559" name="Google Shape;559;p18"/>
          <p:cNvSpPr txBox="1">
            <a:spLocks noGrp="1"/>
          </p:cNvSpPr>
          <p:nvPr>
            <p:ph type="title"/>
          </p:nvPr>
        </p:nvSpPr>
        <p:spPr>
          <a:xfrm>
            <a:off x="0" y="-635"/>
            <a:ext cx="12192635" cy="685165"/>
          </a:xfrm>
          <a:prstGeom prst="rect">
            <a:avLst/>
          </a:prstGeom>
          <a:solidFill>
            <a:srgbClr val="930D1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54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dirty="0"/>
              <a:t>Coincidence spectra and</a:t>
            </a:r>
            <a:r>
              <a:rPr lang="zh-CN" altLang="en-US" dirty="0"/>
              <a:t> </a:t>
            </a:r>
            <a:r>
              <a:rPr lang="en-US" altLang="zh-CN" dirty="0"/>
              <a:t>angular correlations</a:t>
            </a:r>
            <a:endParaRPr dirty="0"/>
          </a:p>
        </p:txBody>
      </p:sp>
      <p:sp>
        <p:nvSpPr>
          <p:cNvPr id="560" name="Google Shape;56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CN" dirty="0"/>
              <a:t>Enhong Wang, FISSION2026, March</a:t>
            </a:r>
            <a:r>
              <a:rPr lang="zh-CN" altLang="en-US" dirty="0"/>
              <a:t> </a:t>
            </a:r>
            <a:r>
              <a:rPr lang="en-US" altLang="zh-CN" dirty="0"/>
              <a:t>11</a:t>
            </a:r>
          </a:p>
        </p:txBody>
      </p:sp>
      <p:sp>
        <p:nvSpPr>
          <p:cNvPr id="561" name="Google Shape;561;p18"/>
          <p:cNvSpPr txBox="1">
            <a:spLocks noGrp="1"/>
          </p:cNvSpPr>
          <p:nvPr>
            <p:ph type="sldNum" idx="12"/>
          </p:nvPr>
        </p:nvSpPr>
        <p:spPr>
          <a:xfrm>
            <a:off x="9257030" y="6341745"/>
            <a:ext cx="274320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562" name="Google Shape;56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5718" y="968693"/>
            <a:ext cx="5133340" cy="175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784107" y="2743125"/>
            <a:ext cx="5071110" cy="142748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18"/>
          <p:cNvSpPr txBox="1"/>
          <p:nvPr/>
        </p:nvSpPr>
        <p:spPr>
          <a:xfrm>
            <a:off x="8759558" y="1144820"/>
            <a:ext cx="1181735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238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U+</a:t>
            </a:r>
            <a:r>
              <a:rPr lang="en-US" sz="18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data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18"/>
          <p:cNvSpPr txBox="1"/>
          <p:nvPr/>
        </p:nvSpPr>
        <p:spPr>
          <a:xfrm>
            <a:off x="8678431" y="3043477"/>
            <a:ext cx="12033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252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Cf data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6" name="Google Shape;566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58308" y="5394086"/>
            <a:ext cx="909955" cy="433705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18"/>
          <p:cNvSpPr txBox="1"/>
          <p:nvPr/>
        </p:nvSpPr>
        <p:spPr>
          <a:xfrm>
            <a:off x="575213" y="963846"/>
            <a:ext cx="1182370" cy="61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band 1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0</a:t>
            </a:r>
            <a:r>
              <a:rPr lang="en-US" sz="16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endParaRPr sz="1600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568" name="Google Shape;568;p18"/>
          <p:cNvSpPr txBox="1"/>
          <p:nvPr/>
        </p:nvSpPr>
        <p:spPr>
          <a:xfrm>
            <a:off x="2072581" y="967155"/>
            <a:ext cx="1379855" cy="61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band 2 new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1</a:t>
            </a:r>
            <a:r>
              <a:rPr lang="en-US" sz="16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endParaRPr sz="1600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569" name="Google Shape;569;p18"/>
          <p:cNvSpPr txBox="1"/>
          <p:nvPr/>
        </p:nvSpPr>
        <p:spPr>
          <a:xfrm>
            <a:off x="3483869" y="949021"/>
            <a:ext cx="1356360" cy="61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band 3 new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2</a:t>
            </a:r>
            <a:r>
              <a:rPr lang="en-US" sz="16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endParaRPr sz="1600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grpSp>
        <p:nvGrpSpPr>
          <p:cNvPr id="570" name="Google Shape;570;p18"/>
          <p:cNvGrpSpPr/>
          <p:nvPr/>
        </p:nvGrpSpPr>
        <p:grpSpPr>
          <a:xfrm>
            <a:off x="2326264" y="2343389"/>
            <a:ext cx="1880870" cy="2881630"/>
            <a:chOff x="4130" y="3204"/>
            <a:chExt cx="2962" cy="4538"/>
          </a:xfrm>
        </p:grpSpPr>
        <p:sp>
          <p:nvSpPr>
            <p:cNvPr id="571" name="Google Shape;571;p18"/>
            <p:cNvSpPr/>
            <p:nvPr/>
          </p:nvSpPr>
          <p:spPr>
            <a:xfrm rot="17112681">
              <a:off x="3961" y="7279"/>
              <a:ext cx="632" cy="293"/>
            </a:xfrm>
            <a:prstGeom prst="rect">
              <a:avLst/>
            </a:prstGeom>
            <a:noFill/>
            <a:ln w="5715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4185" y="6246"/>
              <a:ext cx="632" cy="293"/>
            </a:xfrm>
            <a:prstGeom prst="rect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6389" y="3204"/>
              <a:ext cx="632" cy="224"/>
            </a:xfrm>
            <a:prstGeom prst="rect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8"/>
            <p:cNvSpPr/>
            <p:nvPr/>
          </p:nvSpPr>
          <p:spPr>
            <a:xfrm>
              <a:off x="6115" y="4445"/>
              <a:ext cx="632" cy="293"/>
            </a:xfrm>
            <a:prstGeom prst="rect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8"/>
            <p:cNvSpPr/>
            <p:nvPr/>
          </p:nvSpPr>
          <p:spPr>
            <a:xfrm>
              <a:off x="6451" y="4031"/>
              <a:ext cx="632" cy="293"/>
            </a:xfrm>
            <a:prstGeom prst="rect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6460" y="4782"/>
              <a:ext cx="632" cy="293"/>
            </a:xfrm>
            <a:prstGeom prst="rect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8"/>
            <p:cNvSpPr/>
            <p:nvPr/>
          </p:nvSpPr>
          <p:spPr>
            <a:xfrm rot="17112534">
              <a:off x="6234" y="5833"/>
              <a:ext cx="632" cy="243"/>
            </a:xfrm>
            <a:prstGeom prst="rect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 rot="17225383">
              <a:off x="5508" y="5577"/>
              <a:ext cx="632" cy="293"/>
            </a:xfrm>
            <a:prstGeom prst="rect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9" name="Google Shape;579;p18"/>
          <p:cNvGrpSpPr/>
          <p:nvPr/>
        </p:nvGrpSpPr>
        <p:grpSpPr>
          <a:xfrm>
            <a:off x="777006" y="3282237"/>
            <a:ext cx="2560320" cy="2273935"/>
            <a:chOff x="1872" y="4843"/>
            <a:chExt cx="4032" cy="3581"/>
          </a:xfrm>
        </p:grpSpPr>
        <p:sp>
          <p:nvSpPr>
            <p:cNvPr id="580" name="Google Shape;580;p18"/>
            <p:cNvSpPr/>
            <p:nvPr/>
          </p:nvSpPr>
          <p:spPr>
            <a:xfrm rot="17004503">
              <a:off x="3316" y="7253"/>
              <a:ext cx="632" cy="293"/>
            </a:xfrm>
            <a:prstGeom prst="rect">
              <a:avLst/>
            </a:prstGeom>
            <a:noFill/>
            <a:ln w="5715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1872" y="8131"/>
              <a:ext cx="632" cy="293"/>
            </a:xfrm>
            <a:prstGeom prst="rect">
              <a:avLst/>
            </a:prstGeom>
            <a:noFill/>
            <a:ln w="5715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4368" y="5794"/>
              <a:ext cx="632" cy="293"/>
            </a:xfrm>
            <a:prstGeom prst="rect">
              <a:avLst/>
            </a:prstGeom>
            <a:noFill/>
            <a:ln w="5715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4329" y="5151"/>
              <a:ext cx="632" cy="293"/>
            </a:xfrm>
            <a:prstGeom prst="rect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4070" y="4843"/>
              <a:ext cx="632" cy="293"/>
            </a:xfrm>
            <a:prstGeom prst="rect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 rot="17365031">
              <a:off x="5442" y="5054"/>
              <a:ext cx="632" cy="293"/>
            </a:xfrm>
            <a:prstGeom prst="rect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6" name="Google Shape;586;p18"/>
          <p:cNvSpPr/>
          <p:nvPr/>
        </p:nvSpPr>
        <p:spPr>
          <a:xfrm>
            <a:off x="11117171" y="1144820"/>
            <a:ext cx="334010" cy="241935"/>
          </a:xfrm>
          <a:prstGeom prst="rect">
            <a:avLst/>
          </a:prstGeom>
          <a:noFill/>
          <a:ln w="5715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8"/>
          <p:cNvSpPr/>
          <p:nvPr/>
        </p:nvSpPr>
        <p:spPr>
          <a:xfrm>
            <a:off x="10748412" y="2766620"/>
            <a:ext cx="777875" cy="182880"/>
          </a:xfrm>
          <a:prstGeom prst="rect">
            <a:avLst/>
          </a:prstGeom>
          <a:noFill/>
          <a:ln w="5715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9" name="Google Shape;589;p18"/>
          <p:cNvGrpSpPr/>
          <p:nvPr/>
        </p:nvGrpSpPr>
        <p:grpSpPr>
          <a:xfrm>
            <a:off x="776864" y="3732291"/>
            <a:ext cx="2739390" cy="1847215"/>
            <a:chOff x="1903" y="5587"/>
            <a:chExt cx="4314" cy="2909"/>
          </a:xfrm>
        </p:grpSpPr>
        <p:sp>
          <p:nvSpPr>
            <p:cNvPr id="590" name="Google Shape;590;p18"/>
            <p:cNvSpPr/>
            <p:nvPr/>
          </p:nvSpPr>
          <p:spPr>
            <a:xfrm>
              <a:off x="1903" y="8098"/>
              <a:ext cx="698" cy="398"/>
            </a:xfrm>
            <a:prstGeom prst="rect">
              <a:avLst/>
            </a:prstGeom>
            <a:noFill/>
            <a:ln w="5715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 rot="17053435">
              <a:off x="3314" y="7259"/>
              <a:ext cx="698" cy="398"/>
            </a:xfrm>
            <a:prstGeom prst="rect">
              <a:avLst/>
            </a:prstGeom>
            <a:noFill/>
            <a:ln w="5715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8"/>
            <p:cNvSpPr/>
            <p:nvPr/>
          </p:nvSpPr>
          <p:spPr>
            <a:xfrm rot="17121514">
              <a:off x="5669" y="5737"/>
              <a:ext cx="698" cy="398"/>
            </a:xfrm>
            <a:prstGeom prst="rect">
              <a:avLst/>
            </a:prstGeom>
            <a:noFill/>
            <a:ln w="5715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3" name="Google Shape;593;p18"/>
          <p:cNvGrpSpPr/>
          <p:nvPr/>
        </p:nvGrpSpPr>
        <p:grpSpPr>
          <a:xfrm>
            <a:off x="3585529" y="2854394"/>
            <a:ext cx="643255" cy="693420"/>
            <a:chOff x="6262" y="4569"/>
            <a:chExt cx="1013" cy="1092"/>
          </a:xfrm>
        </p:grpSpPr>
        <p:sp>
          <p:nvSpPr>
            <p:cNvPr id="594" name="Google Shape;594;p18"/>
            <p:cNvSpPr/>
            <p:nvPr/>
          </p:nvSpPr>
          <p:spPr>
            <a:xfrm>
              <a:off x="6573" y="5310"/>
              <a:ext cx="702" cy="351"/>
            </a:xfrm>
            <a:prstGeom prst="rect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6552" y="4569"/>
              <a:ext cx="636" cy="351"/>
            </a:xfrm>
            <a:prstGeom prst="rect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6262" y="4972"/>
              <a:ext cx="642" cy="351"/>
            </a:xfrm>
            <a:prstGeom prst="rect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A0CBB2C8-521F-9AF6-5455-7EA96EA3921A}"/>
              </a:ext>
            </a:extLst>
          </p:cNvPr>
          <p:cNvSpPr txBox="1"/>
          <p:nvPr/>
        </p:nvSpPr>
        <p:spPr>
          <a:xfrm>
            <a:off x="11027849" y="4777307"/>
            <a:ext cx="956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Th. Q-Q</a:t>
            </a:r>
          </a:p>
          <a:p>
            <a:r>
              <a:rPr lang="en-US" altLang="zh-CN" dirty="0"/>
              <a:t>A2=0.10</a:t>
            </a:r>
          </a:p>
          <a:p>
            <a:r>
              <a:rPr lang="en-US" altLang="zh-CN" dirty="0"/>
              <a:t>A4=0.00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EA28332-E49E-1921-87D4-7FE5F37D0B53}"/>
              </a:ext>
            </a:extLst>
          </p:cNvPr>
          <p:cNvSpPr txBox="1"/>
          <p:nvPr/>
        </p:nvSpPr>
        <p:spPr>
          <a:xfrm>
            <a:off x="392278" y="5807819"/>
            <a:ext cx="3326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Phys.</a:t>
            </a:r>
            <a:r>
              <a:rPr lang="zh-CN" altLang="en-US" dirty="0"/>
              <a:t> </a:t>
            </a:r>
            <a:r>
              <a:rPr lang="en-US" altLang="zh-CN" dirty="0"/>
              <a:t>Rev.</a:t>
            </a:r>
            <a:r>
              <a:rPr lang="zh-CN" altLang="en-US" dirty="0"/>
              <a:t> </a:t>
            </a:r>
            <a:r>
              <a:rPr lang="en-US" altLang="zh-CN" dirty="0"/>
              <a:t>Lett.</a:t>
            </a:r>
            <a:r>
              <a:rPr lang="zh-CN" altLang="en-US" dirty="0"/>
              <a:t> </a:t>
            </a:r>
            <a:r>
              <a:rPr lang="en-US" altLang="zh-CN" dirty="0"/>
              <a:t>136, 072501 (2026)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5797589-3F20-BE61-E036-089E6CB2F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7714" y="919130"/>
            <a:ext cx="2567213" cy="498529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895611C-1560-E2BE-4B06-03CD96461C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2383" y="4430282"/>
            <a:ext cx="3777761" cy="161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9E73BAA-6C80-654B-F579-E3F43DF79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63" y="822960"/>
            <a:ext cx="5038357" cy="3755355"/>
          </a:xfrm>
          <a:prstGeom prst="rect">
            <a:avLst/>
          </a:prstGeom>
        </p:spPr>
      </p:pic>
      <p:sp>
        <p:nvSpPr>
          <p:cNvPr id="641" name="Google Shape;641;p20"/>
          <p:cNvSpPr txBox="1">
            <a:spLocks noGrp="1"/>
          </p:cNvSpPr>
          <p:nvPr>
            <p:ph type="title"/>
          </p:nvPr>
        </p:nvSpPr>
        <p:spPr>
          <a:xfrm>
            <a:off x="0" y="-635"/>
            <a:ext cx="12192635" cy="685165"/>
          </a:xfrm>
          <a:prstGeom prst="rect">
            <a:avLst/>
          </a:prstGeom>
          <a:solidFill>
            <a:srgbClr val="930D1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54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dirty="0"/>
              <a:t>Systematics and TPSM calculations</a:t>
            </a:r>
            <a:endParaRPr dirty="0"/>
          </a:p>
        </p:txBody>
      </p:sp>
      <p:sp>
        <p:nvSpPr>
          <p:cNvPr id="646" name="Google Shape;646;p20"/>
          <p:cNvSpPr txBox="1">
            <a:spLocks noGrp="1"/>
          </p:cNvSpPr>
          <p:nvPr>
            <p:ph type="sldNum" idx="12"/>
          </p:nvPr>
        </p:nvSpPr>
        <p:spPr>
          <a:xfrm>
            <a:off x="9257030" y="6341745"/>
            <a:ext cx="274320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647" name="Google Shape;6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CN" dirty="0"/>
              <a:t>Enhong Wang, FISSION2026, March</a:t>
            </a:r>
            <a:r>
              <a:rPr lang="zh-CN" altLang="en-US" dirty="0"/>
              <a:t> </a:t>
            </a:r>
            <a:r>
              <a:rPr lang="en-US" altLang="zh-CN" dirty="0"/>
              <a:t>11</a:t>
            </a:r>
          </a:p>
        </p:txBody>
      </p:sp>
      <p:sp>
        <p:nvSpPr>
          <p:cNvPr id="648" name="Google Shape;648;p20"/>
          <p:cNvSpPr txBox="1"/>
          <p:nvPr/>
        </p:nvSpPr>
        <p:spPr>
          <a:xfrm>
            <a:off x="757899" y="4624482"/>
            <a:ext cx="5145696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Pairing gap 2</a:t>
            </a:r>
            <a:r>
              <a:rPr lang="en-US" sz="18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18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 2.1 MeV, 2</a:t>
            </a:r>
            <a:r>
              <a:rPr lang="en-US" sz="18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18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~1.7MeV</a:t>
            </a: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4 </a:t>
            </a:r>
            <a:r>
              <a:rPr lang="en-US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qp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states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E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xp p and n</a:t>
            </a:r>
            <a:r>
              <a:rPr lang="zh-CN" alt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K both up to 5/2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solidFill>
                  <a:schemeClr val="dk1"/>
                </a:solidFill>
              </a:rPr>
              <a:t>p</a:t>
            </a:r>
            <a:r>
              <a:rPr lang="zh-CN" alt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5/2</a:t>
            </a:r>
            <a:r>
              <a:rPr lang="en-US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[422], 5/2</a:t>
            </a:r>
            <a:r>
              <a:rPr lang="en-US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[303]</a:t>
            </a:r>
            <a:r>
              <a:rPr lang="en-US" altLang="zh-C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3/2</a:t>
            </a:r>
            <a:r>
              <a:rPr lang="en-US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[301]</a:t>
            </a:r>
            <a:endParaRPr lang="en-US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zh-CN" alt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5/2</a:t>
            </a:r>
            <a:r>
              <a:rPr lang="en-US" altLang="zh-CN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</a:t>
            </a:r>
            <a:r>
              <a:rPr lang="en-US" altLang="zh-C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[532], 3/2</a:t>
            </a:r>
            <a:r>
              <a:rPr lang="en-US" altLang="zh-CN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altLang="zh-C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[411],</a:t>
            </a:r>
            <a:r>
              <a:rPr lang="zh-CN" alt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5/2</a:t>
            </a:r>
            <a:r>
              <a:rPr lang="en-US" altLang="zh-CN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altLang="zh-C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[413]</a:t>
            </a:r>
            <a:r>
              <a:rPr lang="en-US" altLang="zh-CN" dirty="0">
                <a:solidFill>
                  <a:schemeClr val="dk1"/>
                </a:solidFill>
              </a:rPr>
              <a:t>,</a:t>
            </a:r>
            <a:r>
              <a:rPr lang="zh-CN" altLang="en-US" dirty="0">
                <a:solidFill>
                  <a:schemeClr val="dk1"/>
                </a:solidFill>
              </a:rPr>
              <a:t> </a:t>
            </a:r>
            <a:r>
              <a:rPr lang="en-US" altLang="zh-C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1/2</a:t>
            </a:r>
            <a:r>
              <a:rPr lang="en-US" altLang="zh-CN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altLang="zh-C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[411]</a:t>
            </a: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Bands 2 and 3 with K=7 and 9 are not 2qp</a:t>
            </a:r>
            <a:endParaRPr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20"/>
          <p:cNvSpPr txBox="1"/>
          <p:nvPr/>
        </p:nvSpPr>
        <p:spPr>
          <a:xfrm>
            <a:off x="2073804" y="691302"/>
            <a:ext cx="2997835" cy="39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 energy levels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1" name="Google Shape;651;p20"/>
          <p:cNvCxnSpPr/>
          <p:nvPr/>
        </p:nvCxnSpPr>
        <p:spPr>
          <a:xfrm rot="10800000" flipH="1">
            <a:off x="1202690" y="2248758"/>
            <a:ext cx="4342130" cy="254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652" name="Google Shape;652;p20"/>
          <p:cNvCxnSpPr/>
          <p:nvPr/>
        </p:nvCxnSpPr>
        <p:spPr>
          <a:xfrm rot="10800000" flipH="1">
            <a:off x="1207770" y="2607533"/>
            <a:ext cx="4342130" cy="254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53" name="Google Shape;653;p20"/>
          <p:cNvSpPr txBox="1"/>
          <p:nvPr/>
        </p:nvSpPr>
        <p:spPr>
          <a:xfrm>
            <a:off x="5586095" y="2424653"/>
            <a:ext cx="63563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18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2000" baseline="-2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20"/>
          <p:cNvSpPr txBox="1"/>
          <p:nvPr/>
        </p:nvSpPr>
        <p:spPr>
          <a:xfrm>
            <a:off x="5589270" y="2048098"/>
            <a:ext cx="63563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18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2000" baseline="-2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BA9F878-E8E5-D692-8820-373B19DBB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712" y="2843399"/>
            <a:ext cx="3213555" cy="2766959"/>
          </a:xfrm>
          <a:prstGeom prst="rect">
            <a:avLst/>
          </a:prstGeom>
        </p:spPr>
      </p:pic>
      <p:sp>
        <p:nvSpPr>
          <p:cNvPr id="10" name="Google Shape;747;p24">
            <a:extLst>
              <a:ext uri="{FF2B5EF4-FFF2-40B4-BE49-F238E27FC236}">
                <a16:creationId xmlns:a16="http://schemas.microsoft.com/office/drawing/2014/main" id="{15E69CCD-C43A-1244-7B59-A29E6003C11F}"/>
              </a:ext>
            </a:extLst>
          </p:cNvPr>
          <p:cNvSpPr txBox="1"/>
          <p:nvPr/>
        </p:nvSpPr>
        <p:spPr>
          <a:xfrm>
            <a:off x="6428764" y="5526771"/>
            <a:ext cx="567655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Level energies and B(M1)/B(E2) are well reproduced</a:t>
            </a: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8F66311-DACF-5C53-DC6C-F642FC1E5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208" y="784861"/>
            <a:ext cx="3494530" cy="1659819"/>
          </a:xfrm>
          <a:prstGeom prst="rect">
            <a:avLst/>
          </a:prstGeom>
        </p:spPr>
      </p:pic>
      <p:sp>
        <p:nvSpPr>
          <p:cNvPr id="13" name="Google Shape;663;p21">
            <a:extLst>
              <a:ext uri="{FF2B5EF4-FFF2-40B4-BE49-F238E27FC236}">
                <a16:creationId xmlns:a16="http://schemas.microsoft.com/office/drawing/2014/main" id="{4FC2B08D-A8FD-F468-7AC1-973E57D2B52D}"/>
              </a:ext>
            </a:extLst>
          </p:cNvPr>
          <p:cNvSpPr txBox="1"/>
          <p:nvPr/>
        </p:nvSpPr>
        <p:spPr>
          <a:xfrm>
            <a:off x="6907819" y="2320542"/>
            <a:ext cx="39941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1800" i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(2)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(slope) are close for 0</a:t>
            </a:r>
            <a:r>
              <a:rPr lang="en-US" sz="18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1</a:t>
            </a:r>
            <a:r>
              <a:rPr lang="en-US" sz="18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2</a:t>
            </a:r>
            <a:r>
              <a:rPr lang="en-US" sz="18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endParaRPr sz="1800" baseline="30000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C104400-686E-9DA6-ACC7-1D8029B678E0}"/>
              </a:ext>
            </a:extLst>
          </p:cNvPr>
          <p:cNvSpPr txBox="1"/>
          <p:nvPr/>
        </p:nvSpPr>
        <p:spPr>
          <a:xfrm>
            <a:off x="10628630" y="3834971"/>
            <a:ext cx="1056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Symbol" panose="05050102010706020507" pitchFamily="18" charset="2"/>
              </a:rPr>
              <a:t>e</a:t>
            </a:r>
            <a:r>
              <a:rPr lang="en-US" altLang="zh-CN" sz="1600" dirty="0"/>
              <a:t>=0.32</a:t>
            </a:r>
          </a:p>
          <a:p>
            <a:r>
              <a:rPr lang="en-US" altLang="zh-CN" sz="1600" dirty="0">
                <a:latin typeface="Symbol" panose="05050102010706020507" pitchFamily="18" charset="2"/>
              </a:rPr>
              <a:t>e</a:t>
            </a:r>
            <a:r>
              <a:rPr lang="en-US" altLang="zh-CN" sz="1600" dirty="0"/>
              <a:t>’=0.19</a:t>
            </a:r>
            <a:endParaRPr lang="zh-CN" altLang="en-US" sz="16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43D0278-0AF6-F839-0F59-5EADA156BF0C}"/>
              </a:ext>
            </a:extLst>
          </p:cNvPr>
          <p:cNvSpPr txBox="1"/>
          <p:nvPr/>
        </p:nvSpPr>
        <p:spPr>
          <a:xfrm>
            <a:off x="7132712" y="5873095"/>
            <a:ext cx="3326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Phys.</a:t>
            </a:r>
            <a:r>
              <a:rPr lang="zh-CN" altLang="en-US" dirty="0"/>
              <a:t> </a:t>
            </a:r>
            <a:r>
              <a:rPr lang="en-US" altLang="zh-CN" dirty="0"/>
              <a:t>Rev.</a:t>
            </a:r>
            <a:r>
              <a:rPr lang="zh-CN" altLang="en-US" dirty="0"/>
              <a:t> </a:t>
            </a:r>
            <a:r>
              <a:rPr lang="en-US" altLang="zh-CN" dirty="0"/>
              <a:t>Lett.</a:t>
            </a:r>
            <a:r>
              <a:rPr lang="zh-CN" altLang="en-US" dirty="0"/>
              <a:t> </a:t>
            </a:r>
            <a:r>
              <a:rPr lang="en-US" altLang="zh-CN" dirty="0"/>
              <a:t>136, 072501 (2026)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6D611A2-B5BD-0BF5-EC36-BA1974A730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3" t="70601" r="62559" b="2252"/>
          <a:stretch/>
        </p:blipFill>
        <p:spPr>
          <a:xfrm>
            <a:off x="5303520" y="862068"/>
            <a:ext cx="4977200" cy="1804631"/>
          </a:xfrm>
          <a:prstGeom prst="rect">
            <a:avLst/>
          </a:prstGeom>
        </p:spPr>
      </p:pic>
      <p:sp>
        <p:nvSpPr>
          <p:cNvPr id="494" name="Google Shape;494;p16"/>
          <p:cNvSpPr txBox="1">
            <a:spLocks noGrp="1"/>
          </p:cNvSpPr>
          <p:nvPr>
            <p:ph type="title"/>
          </p:nvPr>
        </p:nvSpPr>
        <p:spPr>
          <a:xfrm>
            <a:off x="0" y="-635"/>
            <a:ext cx="12192635" cy="685165"/>
          </a:xfrm>
          <a:prstGeom prst="rect">
            <a:avLst/>
          </a:prstGeom>
          <a:solidFill>
            <a:srgbClr val="930D1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54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dirty="0"/>
              <a:t>Lifetime measurements and oblate isomer </a:t>
            </a:r>
            <a:endParaRPr dirty="0"/>
          </a:p>
        </p:txBody>
      </p:sp>
      <p:sp>
        <p:nvSpPr>
          <p:cNvPr id="495" name="Google Shape;49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CN" dirty="0"/>
              <a:t>Enhong Wang, FISSION2026, March</a:t>
            </a:r>
            <a:r>
              <a:rPr lang="zh-CN" altLang="en-US" dirty="0"/>
              <a:t> </a:t>
            </a:r>
            <a:r>
              <a:rPr lang="en-US" altLang="zh-CN" dirty="0"/>
              <a:t>11</a:t>
            </a:r>
          </a:p>
        </p:txBody>
      </p:sp>
      <p:sp>
        <p:nvSpPr>
          <p:cNvPr id="496" name="Google Shape;496;p16"/>
          <p:cNvSpPr txBox="1">
            <a:spLocks noGrp="1"/>
          </p:cNvSpPr>
          <p:nvPr>
            <p:ph type="sldNum" idx="12"/>
          </p:nvPr>
        </p:nvSpPr>
        <p:spPr>
          <a:xfrm>
            <a:off x="9257030" y="6341745"/>
            <a:ext cx="274320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502" name="Google Shape;502;p16"/>
          <p:cNvPicPr preferRelativeResize="0"/>
          <p:nvPr/>
        </p:nvPicPr>
        <p:blipFill rotWithShape="1">
          <a:blip r:embed="rId4">
            <a:alphaModFix/>
          </a:blip>
          <a:srcRect t="32504" r="-2357" b="34036"/>
          <a:stretch/>
        </p:blipFill>
        <p:spPr>
          <a:xfrm>
            <a:off x="617418" y="3791634"/>
            <a:ext cx="3872051" cy="215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141" y="812029"/>
            <a:ext cx="4114800" cy="2616968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16"/>
          <p:cNvSpPr txBox="1"/>
          <p:nvPr/>
        </p:nvSpPr>
        <p:spPr>
          <a:xfrm>
            <a:off x="1897997" y="1165783"/>
            <a:ext cx="233005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gate on delayed 141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6"/>
          <p:cNvSpPr txBox="1"/>
          <p:nvPr/>
        </p:nvSpPr>
        <p:spPr>
          <a:xfrm>
            <a:off x="2553443" y="2230348"/>
            <a:ext cx="19050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prompt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6"/>
          <p:cNvSpPr txBox="1"/>
          <p:nvPr/>
        </p:nvSpPr>
        <p:spPr>
          <a:xfrm>
            <a:off x="2195513" y="5861821"/>
            <a:ext cx="12033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252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Cf data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6"/>
          <p:cNvSpPr txBox="1"/>
          <p:nvPr/>
        </p:nvSpPr>
        <p:spPr>
          <a:xfrm>
            <a:off x="1686243" y="3266083"/>
            <a:ext cx="171259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238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U+</a:t>
            </a:r>
            <a:r>
              <a:rPr lang="en-US" sz="18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data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77A3480-B2E5-A5CE-1B7E-D99E87903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0489" y="2579634"/>
            <a:ext cx="3378141" cy="315589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AF04C04-89C4-6637-4A6C-EC5B3D7BACC2}"/>
              </a:ext>
            </a:extLst>
          </p:cNvPr>
          <p:cNvSpPr txBox="1"/>
          <p:nvPr/>
        </p:nvSpPr>
        <p:spPr>
          <a:xfrm>
            <a:off x="7334858" y="5648464"/>
            <a:ext cx="31277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C</a:t>
            </a:r>
            <a:r>
              <a:rPr lang="zh-CN" altLang="en-US" sz="1600" dirty="0"/>
              <a:t>ranking model with the shell correction method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566319C-39F1-F4C9-9A1A-41F59A92CD51}"/>
              </a:ext>
            </a:extLst>
          </p:cNvPr>
          <p:cNvGrpSpPr/>
          <p:nvPr/>
        </p:nvGrpSpPr>
        <p:grpSpPr>
          <a:xfrm>
            <a:off x="4680328" y="2130087"/>
            <a:ext cx="2257368" cy="2627638"/>
            <a:chOff x="4680328" y="2130087"/>
            <a:chExt cx="2257368" cy="2627638"/>
          </a:xfrm>
        </p:grpSpPr>
        <p:sp>
          <p:nvSpPr>
            <p:cNvPr id="8" name="Google Shape;545;p17">
              <a:extLst>
                <a:ext uri="{FF2B5EF4-FFF2-40B4-BE49-F238E27FC236}">
                  <a16:creationId xmlns:a16="http://schemas.microsoft.com/office/drawing/2014/main" id="{C0149AA7-35D3-D957-87A0-6AC756E0BE87}"/>
                </a:ext>
              </a:extLst>
            </p:cNvPr>
            <p:cNvSpPr txBox="1"/>
            <p:nvPr/>
          </p:nvSpPr>
          <p:spPr>
            <a:xfrm>
              <a:off x="4690092" y="2674820"/>
              <a:ext cx="2128835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ICC=0.07(7)</a:t>
              </a: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E1=0.04, M1=0.09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</a:rPr>
                <a:t>97 is E2</a:t>
              </a: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43;p17">
              <a:extLst>
                <a:ext uri="{FF2B5EF4-FFF2-40B4-BE49-F238E27FC236}">
                  <a16:creationId xmlns:a16="http://schemas.microsoft.com/office/drawing/2014/main" id="{5A6C0926-3439-BAC7-B6E4-38B423B37315}"/>
                </a:ext>
              </a:extLst>
            </p:cNvPr>
            <p:cNvSpPr txBox="1"/>
            <p:nvPr/>
          </p:nvSpPr>
          <p:spPr>
            <a:xfrm>
              <a:off x="5086852" y="2383637"/>
              <a:ext cx="1422400" cy="3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E1 or M1</a:t>
              </a:r>
              <a:endParaRPr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" name="Google Shape;544;p17">
              <a:extLst>
                <a:ext uri="{FF2B5EF4-FFF2-40B4-BE49-F238E27FC236}">
                  <a16:creationId xmlns:a16="http://schemas.microsoft.com/office/drawing/2014/main" id="{BFB0A6D1-5C51-17C3-0827-7CBB4AB645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7029" y="2130087"/>
              <a:ext cx="658180" cy="284411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12" name="Google Shape;548;p17">
              <a:extLst>
                <a:ext uri="{FF2B5EF4-FFF2-40B4-BE49-F238E27FC236}">
                  <a16:creationId xmlns:a16="http://schemas.microsoft.com/office/drawing/2014/main" id="{09DF75E6-1F3D-58DB-7551-3D865CB7B413}"/>
                </a:ext>
              </a:extLst>
            </p:cNvPr>
            <p:cNvSpPr txBox="1"/>
            <p:nvPr/>
          </p:nvSpPr>
          <p:spPr>
            <a:xfrm>
              <a:off x="4680328" y="3557437"/>
              <a:ext cx="2257368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141 keV E1(M1) isomeric transition indicates strong hindrance.   </a:t>
              </a:r>
              <a:endParaRPr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5"/>
          <p:cNvSpPr txBox="1">
            <a:spLocks noGrp="1"/>
          </p:cNvSpPr>
          <p:nvPr>
            <p:ph type="title"/>
          </p:nvPr>
        </p:nvSpPr>
        <p:spPr>
          <a:xfrm>
            <a:off x="0" y="-635"/>
            <a:ext cx="12192635" cy="685165"/>
          </a:xfrm>
          <a:prstGeom prst="rect">
            <a:avLst/>
          </a:prstGeom>
          <a:solidFill>
            <a:srgbClr val="930D1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54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761" name="Google Shape;761;p25"/>
          <p:cNvSpPr txBox="1">
            <a:spLocks noGrp="1"/>
          </p:cNvSpPr>
          <p:nvPr>
            <p:ph type="body" idx="1"/>
          </p:nvPr>
        </p:nvSpPr>
        <p:spPr>
          <a:xfrm>
            <a:off x="838200" y="1148080"/>
            <a:ext cx="10515600" cy="488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Transitions in </a:t>
            </a:r>
            <a:r>
              <a:rPr lang="en-US" sz="2400" baseline="30000" dirty="0"/>
              <a:t>104</a:t>
            </a:r>
            <a:r>
              <a:rPr lang="en-US" sz="2400" dirty="0"/>
              <a:t>Nb have been unambiguously identified; new bands have been discovered up to high spin</a:t>
            </a:r>
            <a:endParaRPr sz="2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Lifetime has been measured; an oblate shape isomer is proposed</a:t>
            </a:r>
            <a:endParaRPr sz="2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Spins and parities are tentatively assigned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Two new bands are assigned to 1 and 2 phonon </a:t>
            </a:r>
            <a:r>
              <a:rPr lang="en-US" sz="2400" dirty="0"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2400" dirty="0"/>
              <a:t> vibrational bands coupled to the known band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Triaxial projected shell model calculations well reproduce the multi phonon </a:t>
            </a:r>
            <a:r>
              <a:rPr lang="en-US" sz="2400" dirty="0"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2400" dirty="0"/>
              <a:t> vibrational bands</a:t>
            </a:r>
            <a:endParaRPr sz="2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The complicated </a:t>
            </a:r>
            <a:r>
              <a:rPr lang="en-US" sz="2400" dirty="0">
                <a:solidFill>
                  <a:srgbClr val="FF0000"/>
                </a:solidFill>
              </a:rPr>
              <a:t>multi quasiparticles + multi phonon vibration + rotation</a:t>
            </a:r>
            <a:r>
              <a:rPr lang="en-US" sz="2400" dirty="0"/>
              <a:t> mode shed light on self-consistent unified microscopic model description</a:t>
            </a:r>
            <a:endParaRPr sz="2400" dirty="0"/>
          </a:p>
        </p:txBody>
      </p:sp>
      <p:sp>
        <p:nvSpPr>
          <p:cNvPr id="762" name="Google Shape;762;p25"/>
          <p:cNvSpPr txBox="1">
            <a:spLocks noGrp="1"/>
          </p:cNvSpPr>
          <p:nvPr>
            <p:ph type="sldNum" idx="12"/>
          </p:nvPr>
        </p:nvSpPr>
        <p:spPr>
          <a:xfrm>
            <a:off x="9257030" y="6341745"/>
            <a:ext cx="274320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763" name="Google Shape;7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CN" dirty="0"/>
              <a:t>Enhong Wang, FISSION2026, March</a:t>
            </a:r>
            <a:r>
              <a:rPr lang="zh-CN" altLang="en-US" dirty="0"/>
              <a:t> </a:t>
            </a:r>
            <a:r>
              <a:rPr lang="en-US" altLang="zh-CN" dirty="0"/>
              <a:t>11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6"/>
          <p:cNvSpPr txBox="1">
            <a:spLocks noGrp="1"/>
          </p:cNvSpPr>
          <p:nvPr>
            <p:ph type="title"/>
          </p:nvPr>
        </p:nvSpPr>
        <p:spPr>
          <a:xfrm>
            <a:off x="0" y="-635"/>
            <a:ext cx="12192635" cy="685165"/>
          </a:xfrm>
          <a:prstGeom prst="rect">
            <a:avLst/>
          </a:prstGeom>
          <a:solidFill>
            <a:srgbClr val="930D1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54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Thanks </a:t>
            </a:r>
            <a:endParaRPr/>
          </a:p>
        </p:txBody>
      </p:sp>
      <p:sp>
        <p:nvSpPr>
          <p:cNvPr id="770" name="Google Shape;770;p26"/>
          <p:cNvSpPr txBox="1">
            <a:spLocks noGrp="1"/>
          </p:cNvSpPr>
          <p:nvPr>
            <p:ph type="sldNum" idx="12"/>
          </p:nvPr>
        </p:nvSpPr>
        <p:spPr>
          <a:xfrm>
            <a:off x="9257030" y="6341745"/>
            <a:ext cx="274320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771" name="Google Shape;77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CN" dirty="0"/>
              <a:t>Enhong Wang, FISSION2026, March</a:t>
            </a:r>
            <a:r>
              <a:rPr lang="zh-CN" altLang="en-US" dirty="0"/>
              <a:t> </a:t>
            </a:r>
            <a:r>
              <a:rPr lang="en-US" altLang="zh-CN" dirty="0"/>
              <a:t>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30D1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54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Talk plan</a:t>
            </a:r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 dirty="0"/>
              <a:t>Introduction</a:t>
            </a:r>
            <a:endParaRPr sz="2400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imSun"/>
              <a:buChar char="﹣"/>
            </a:pPr>
            <a:r>
              <a:rPr lang="en-US" sz="2000" dirty="0"/>
              <a:t>1 phono</a:t>
            </a:r>
            <a:r>
              <a:rPr lang="en-US" sz="2055" dirty="0"/>
              <a:t>n </a:t>
            </a:r>
            <a:r>
              <a:rPr lang="en-US" sz="2055" dirty="0"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2055" dirty="0"/>
              <a:t> vibra</a:t>
            </a:r>
            <a:r>
              <a:rPr lang="en-US" sz="2000" dirty="0"/>
              <a:t>tional band</a:t>
            </a:r>
            <a:endParaRPr sz="2000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imSun"/>
              <a:buChar char="﹣"/>
            </a:pPr>
            <a:r>
              <a:rPr lang="en-US" sz="2000" dirty="0"/>
              <a:t>2 pho</a:t>
            </a:r>
            <a:r>
              <a:rPr lang="en-US" sz="2055" dirty="0"/>
              <a:t>non </a:t>
            </a:r>
            <a:r>
              <a:rPr lang="en-US" sz="2055" dirty="0"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2055" dirty="0"/>
              <a:t> vibrational band</a:t>
            </a:r>
            <a:endParaRPr sz="2055" dirty="0"/>
          </a:p>
          <a:p>
            <a:pPr marL="228600" lvl="0" indent="-22862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395" dirty="0"/>
              <a:t>Motivation</a:t>
            </a:r>
            <a:endParaRPr sz="2395" dirty="0"/>
          </a:p>
          <a:p>
            <a:pPr marL="685800" lvl="1" indent="-22865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imSun"/>
              <a:buChar char="﹣"/>
            </a:pPr>
            <a:r>
              <a:rPr lang="en-US" sz="2055" dirty="0"/>
              <a:t>Search for odd-odd case: 2 valence </a:t>
            </a:r>
            <a:r>
              <a:rPr lang="en-US" sz="2055" dirty="0" err="1"/>
              <a:t>nucleons+vibration+rotation</a:t>
            </a:r>
            <a:endParaRPr sz="2055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 dirty="0"/>
              <a:t>Experimental setup</a:t>
            </a:r>
            <a:endParaRPr sz="2400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imSun"/>
              <a:buChar char="﹣"/>
            </a:pPr>
            <a:r>
              <a:rPr lang="en-US" sz="2000" dirty="0"/>
              <a:t>Spontaneous fission with </a:t>
            </a:r>
            <a:r>
              <a:rPr lang="en-US" sz="2000" dirty="0" err="1"/>
              <a:t>Gammasphere</a:t>
            </a:r>
            <a:endParaRPr sz="2000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imSun"/>
              <a:buChar char="﹣"/>
            </a:pPr>
            <a:r>
              <a:rPr lang="en-US" sz="2000" dirty="0"/>
              <a:t>Induced fission with VAMOS++, AGATA and EXOGAM</a:t>
            </a:r>
            <a:endParaRPr sz="20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 dirty="0"/>
              <a:t>Results and discussion</a:t>
            </a:r>
            <a:endParaRPr sz="2400" dirty="0"/>
          </a:p>
          <a:p>
            <a:pPr marL="685800" lvl="1" indent="-22865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imSun"/>
              <a:buChar char="﹣"/>
            </a:pPr>
            <a:r>
              <a:rPr lang="en-US" sz="2055" dirty="0"/>
              <a:t>Level scheme, lifetime, systematics, theoretical calculations</a:t>
            </a:r>
            <a:endParaRPr sz="2055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 dirty="0"/>
              <a:t>Summary</a:t>
            </a:r>
            <a:endParaRPr sz="2400" dirty="0"/>
          </a:p>
        </p:txBody>
      </p:sp>
      <p:sp>
        <p:nvSpPr>
          <p:cNvPr id="106" name="Google Shape;106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Enhong Wang, </a:t>
            </a:r>
            <a:r>
              <a:rPr lang="en-US" altLang="zh-CN" dirty="0"/>
              <a:t>FISSION2026</a:t>
            </a:r>
            <a:r>
              <a:rPr lang="en-US" dirty="0"/>
              <a:t>, M</a:t>
            </a:r>
            <a:r>
              <a:rPr lang="en-US" altLang="zh-CN" dirty="0"/>
              <a:t>arch</a:t>
            </a:r>
            <a:r>
              <a:rPr lang="zh-CN" altLang="en-US" dirty="0"/>
              <a:t> </a:t>
            </a:r>
            <a:r>
              <a:rPr lang="en-US" altLang="zh-CN" dirty="0"/>
              <a:t>11</a:t>
            </a:r>
            <a:endParaRPr dirty="0"/>
          </a:p>
        </p:txBody>
      </p:sp>
      <p:sp>
        <p:nvSpPr>
          <p:cNvPr id="107" name="Google Shape;107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0" y="-635"/>
            <a:ext cx="12192635" cy="685165"/>
          </a:xfrm>
          <a:prstGeom prst="rect">
            <a:avLst/>
          </a:prstGeom>
          <a:solidFill>
            <a:srgbClr val="930D1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54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Surface vibration in deformed nuclei</a:t>
            </a:r>
            <a:endParaRPr/>
          </a:p>
        </p:txBody>
      </p:sp>
      <p:sp>
        <p:nvSpPr>
          <p:cNvPr id="113" name="Google Shape;1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CN" dirty="0"/>
              <a:t>Enhong Wang, FISSION2026, March</a:t>
            </a:r>
            <a:r>
              <a:rPr lang="zh-CN" altLang="en-US" dirty="0"/>
              <a:t> </a:t>
            </a:r>
            <a:r>
              <a:rPr lang="en-US" altLang="zh-CN" dirty="0"/>
              <a:t>11</a:t>
            </a:r>
          </a:p>
        </p:txBody>
      </p:sp>
      <p:sp>
        <p:nvSpPr>
          <p:cNvPr id="114" name="Google Shape;114;p3"/>
          <p:cNvSpPr txBox="1">
            <a:spLocks noGrp="1"/>
          </p:cNvSpPr>
          <p:nvPr>
            <p:ph type="sldNum" idx="12"/>
          </p:nvPr>
        </p:nvSpPr>
        <p:spPr>
          <a:xfrm>
            <a:off x="9257030" y="6341745"/>
            <a:ext cx="274320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2351405" y="100330"/>
            <a:ext cx="7336790" cy="85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 txBox="1">
            <a:spLocks noGrp="1"/>
          </p:cNvSpPr>
          <p:nvPr>
            <p:ph type="body" idx="1"/>
          </p:nvPr>
        </p:nvSpPr>
        <p:spPr>
          <a:xfrm>
            <a:off x="727075" y="1168400"/>
            <a:ext cx="4335780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Single particle</a:t>
            </a:r>
            <a:endParaRPr sz="24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Collective</a:t>
            </a:r>
            <a:endParaRPr sz="240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55"/>
              <a:buFont typeface="SimSun"/>
              <a:buChar char="﹣"/>
            </a:pPr>
            <a:r>
              <a:rPr lang="en-US" sz="2055" b="1">
                <a:solidFill>
                  <a:srgbClr val="FF0000"/>
                </a:solidFill>
              </a:rPr>
              <a:t>Surface vibration (quarupole, octuple, hexadecupole...)</a:t>
            </a:r>
            <a:endParaRPr sz="2055" b="1">
              <a:solidFill>
                <a:srgbClr val="FF000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55"/>
              <a:buFont typeface="SimSun"/>
              <a:buChar char="﹣"/>
            </a:pPr>
            <a:r>
              <a:rPr lang="en-US" sz="2055"/>
              <a:t>Rotation</a:t>
            </a:r>
            <a:endParaRPr sz="2055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55"/>
              <a:buFont typeface="SimSun"/>
              <a:buChar char="﹣"/>
            </a:pPr>
            <a:r>
              <a:rPr lang="en-US" sz="2055"/>
              <a:t>Fission</a:t>
            </a:r>
            <a:endParaRPr sz="2055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55"/>
              <a:buFont typeface="SimSun"/>
              <a:buChar char="﹣"/>
            </a:pPr>
            <a:r>
              <a:rPr lang="en-US" sz="2055"/>
              <a:t>Giant resonance</a:t>
            </a:r>
            <a:endParaRPr sz="2055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55"/>
              <a:buFont typeface="SimSun"/>
              <a:buChar char="﹣"/>
            </a:pPr>
            <a:r>
              <a:rPr lang="en-US" sz="2055"/>
              <a:t>Scissors mode</a:t>
            </a:r>
            <a:endParaRPr sz="2055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55"/>
              <a:buFont typeface="SimSun"/>
              <a:buChar char="﹣"/>
            </a:pPr>
            <a:r>
              <a:rPr lang="en-US" sz="2055"/>
              <a:t>Pygmy resonance</a:t>
            </a:r>
            <a:endParaRPr sz="2395"/>
          </a:p>
        </p:txBody>
      </p:sp>
      <p:grpSp>
        <p:nvGrpSpPr>
          <p:cNvPr id="117" name="Google Shape;117;p3"/>
          <p:cNvGrpSpPr/>
          <p:nvPr/>
        </p:nvGrpSpPr>
        <p:grpSpPr>
          <a:xfrm>
            <a:off x="3625215" y="724535"/>
            <a:ext cx="7808595" cy="5442585"/>
            <a:chOff x="5709" y="1141"/>
            <a:chExt cx="12297" cy="8571"/>
          </a:xfrm>
        </p:grpSpPr>
        <p:pic>
          <p:nvPicPr>
            <p:cNvPr id="118" name="Google Shape;11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50" y="1844"/>
              <a:ext cx="1994" cy="2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673" y="2028"/>
              <a:ext cx="1730" cy="1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137" y="1910"/>
              <a:ext cx="1901" cy="201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1" name="Google Shape;121;p3"/>
            <p:cNvGrpSpPr/>
            <p:nvPr/>
          </p:nvGrpSpPr>
          <p:grpSpPr>
            <a:xfrm>
              <a:off x="12134" y="2538"/>
              <a:ext cx="516" cy="904"/>
              <a:chOff x="13566" y="2631"/>
              <a:chExt cx="516" cy="904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13566" y="2631"/>
                <a:ext cx="455" cy="904"/>
              </a:xfrm>
              <a:prstGeom prst="ellipse">
                <a:avLst/>
              </a:prstGeom>
              <a:noFill/>
              <a:ln w="12600" cap="flat" cmpd="sng">
                <a:solidFill>
                  <a:srgbClr val="3465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13854" y="2858"/>
                <a:ext cx="228" cy="2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24" name="Google Shape;124;p3"/>
              <p:cNvCxnSpPr/>
              <p:nvPr/>
            </p:nvCxnSpPr>
            <p:spPr>
              <a:xfrm rot="10800000">
                <a:off x="14012" y="3028"/>
                <a:ext cx="0" cy="22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465A4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125" name="Google Shape;125;p3"/>
            <p:cNvGrpSpPr/>
            <p:nvPr/>
          </p:nvGrpSpPr>
          <p:grpSpPr>
            <a:xfrm>
              <a:off x="14396" y="2626"/>
              <a:ext cx="625" cy="904"/>
              <a:chOff x="3282" y="5408"/>
              <a:chExt cx="625" cy="904"/>
            </a:xfrm>
          </p:grpSpPr>
          <p:sp>
            <p:nvSpPr>
              <p:cNvPr id="126" name="Google Shape;126;p3"/>
              <p:cNvSpPr/>
              <p:nvPr/>
            </p:nvSpPr>
            <p:spPr>
              <a:xfrm>
                <a:off x="3282" y="5408"/>
                <a:ext cx="455" cy="904"/>
              </a:xfrm>
              <a:prstGeom prst="ellipse">
                <a:avLst/>
              </a:prstGeom>
              <a:noFill/>
              <a:ln w="12600" cap="flat" cmpd="sng">
                <a:solidFill>
                  <a:srgbClr val="3465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3679" y="5634"/>
                <a:ext cx="228" cy="2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28" name="Google Shape;128;p3"/>
              <p:cNvCxnSpPr/>
              <p:nvPr/>
            </p:nvCxnSpPr>
            <p:spPr>
              <a:xfrm rot="10800000">
                <a:off x="3729" y="5804"/>
                <a:ext cx="0" cy="22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465A4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129" name="Google Shape;129;p3"/>
            <p:cNvGrpSpPr/>
            <p:nvPr/>
          </p:nvGrpSpPr>
          <p:grpSpPr>
            <a:xfrm>
              <a:off x="17031" y="2625"/>
              <a:ext cx="629" cy="904"/>
              <a:chOff x="18052" y="2496"/>
              <a:chExt cx="629" cy="904"/>
            </a:xfrm>
          </p:grpSpPr>
          <p:sp>
            <p:nvSpPr>
              <p:cNvPr id="130" name="Google Shape;130;p3"/>
              <p:cNvSpPr/>
              <p:nvPr/>
            </p:nvSpPr>
            <p:spPr>
              <a:xfrm>
                <a:off x="18052" y="2496"/>
                <a:ext cx="455" cy="904"/>
              </a:xfrm>
              <a:prstGeom prst="ellipse">
                <a:avLst/>
              </a:prstGeom>
              <a:noFill/>
              <a:ln w="12600" cap="flat" cmpd="sng">
                <a:solidFill>
                  <a:srgbClr val="3465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18453" y="2722"/>
                <a:ext cx="228" cy="2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2" name="Google Shape;132;p3"/>
              <p:cNvCxnSpPr/>
              <p:nvPr/>
            </p:nvCxnSpPr>
            <p:spPr>
              <a:xfrm rot="10800000">
                <a:off x="18499" y="2892"/>
                <a:ext cx="0" cy="22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465A4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133" name="Google Shape;133;p3"/>
            <p:cNvSpPr/>
            <p:nvPr/>
          </p:nvSpPr>
          <p:spPr>
            <a:xfrm>
              <a:off x="5709" y="1970"/>
              <a:ext cx="357" cy="2397"/>
            </a:xfrm>
            <a:prstGeom prst="rightBrace">
              <a:avLst>
                <a:gd name="adj1" fmla="val 55556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8999" y="1141"/>
              <a:ext cx="8457" cy="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Surface oscillation E*~ several MeV (L=2,3,...)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15122" y="3823"/>
              <a:ext cx="2034" cy="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en-US" sz="1600" b="0" i="0" u="none" strike="noStrike" cap="none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,3</a:t>
              </a:r>
              <a:r>
                <a:rPr lang="en-US" sz="1600" b="0" i="0" u="none" strike="noStrike" cap="none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,5</a:t>
              </a:r>
              <a:r>
                <a:rPr lang="en-US" sz="1600" b="0" i="0" u="none" strike="noStrike" cap="none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...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6" name="Google Shape;136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029" y="4409"/>
              <a:ext cx="9317" cy="5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3"/>
            <p:cNvSpPr txBox="1"/>
            <p:nvPr/>
          </p:nvSpPr>
          <p:spPr>
            <a:xfrm>
              <a:off x="13884" y="9229"/>
              <a:ext cx="2088" cy="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1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NNDC</a:t>
              </a:r>
              <a:endParaRPr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0347" y="3983"/>
              <a:ext cx="2590" cy="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r>
                <a:rPr lang="en-US" sz="1600" b="0" strike="noStrike" baseline="-25000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β</a:t>
              </a:r>
              <a:r>
                <a:rPr lang="en-US" sz="1600" b="0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=</a:t>
              </a:r>
              <a:r>
                <a:rPr lang="en-US"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1, 0</a:t>
              </a:r>
              <a:r>
                <a:rPr lang="en-US" sz="1600" b="0" strike="noStrike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lang="en-US"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2</a:t>
              </a:r>
              <a:r>
                <a:rPr lang="en-US" sz="1600" b="0" strike="noStrike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lang="en-US"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4</a:t>
              </a:r>
              <a:r>
                <a:rPr lang="en-US" sz="1600" b="0" strike="noStrike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lang="en-US"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...</a:t>
              </a:r>
              <a:r>
                <a:rPr lang="en-US" sz="1600" b="0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 </a:t>
              </a:r>
              <a:endParaRPr sz="1600" b="0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12589" y="3875"/>
              <a:ext cx="2919" cy="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r>
                <a:rPr lang="en-US" sz="1600" b="0" strike="noStrike" baseline="-25000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γ</a:t>
              </a:r>
              <a:r>
                <a:rPr lang="en-US" sz="1600" b="0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=</a:t>
              </a:r>
              <a:r>
                <a:rPr lang="en-US"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1, 2</a:t>
              </a:r>
              <a:r>
                <a:rPr lang="en-US" sz="1600" b="0" strike="noStrike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lang="en-US"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,3</a:t>
              </a:r>
              <a:r>
                <a:rPr lang="en-US" sz="1600" b="0" strike="noStrike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lang="en-US"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,4</a:t>
              </a:r>
              <a:r>
                <a:rPr lang="en-US" sz="1600" b="0" strike="noStrike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lang="en-US"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... </a:t>
              </a: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10424" y="5016"/>
              <a:ext cx="2273" cy="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controversial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12644" y="4721"/>
              <a:ext cx="2089" cy="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γ</a:t>
              </a:r>
              <a:r>
                <a:rPr lang="en-US"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vibration</a:t>
              </a: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0299" y="4581"/>
              <a:ext cx="2089" cy="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β</a:t>
              </a:r>
              <a:r>
                <a:rPr lang="en-US"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vibration</a:t>
              </a: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919" y="1170"/>
              <a:ext cx="10087" cy="8525"/>
            </a:xfrm>
            <a:prstGeom prst="roundRect">
              <a:avLst>
                <a:gd name="adj" fmla="val 5665"/>
              </a:avLst>
            </a:prstGeom>
            <a:noFill/>
            <a:ln w="12700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656" y="1415"/>
              <a:ext cx="525" cy="791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5" name="Google Shape;145;p3"/>
            <p:cNvCxnSpPr/>
            <p:nvPr/>
          </p:nvCxnSpPr>
          <p:spPr>
            <a:xfrm rot="10800000">
              <a:off x="6423" y="4128"/>
              <a:ext cx="1528" cy="5265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146;p3"/>
            <p:cNvCxnSpPr/>
            <p:nvPr/>
          </p:nvCxnSpPr>
          <p:spPr>
            <a:xfrm flipH="1">
              <a:off x="6423" y="1363"/>
              <a:ext cx="1589" cy="278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7" name="Google Shape;147;p3"/>
            <p:cNvSpPr txBox="1"/>
            <p:nvPr/>
          </p:nvSpPr>
          <p:spPr>
            <a:xfrm>
              <a:off x="8245" y="3836"/>
              <a:ext cx="1653" cy="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rotation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3"/>
          <p:cNvSpPr txBox="1"/>
          <p:nvPr/>
        </p:nvSpPr>
        <p:spPr>
          <a:xfrm>
            <a:off x="269875" y="690880"/>
            <a:ext cx="4206875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Various nuclear motion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3"/>
          <p:cNvGrpSpPr/>
          <p:nvPr/>
        </p:nvGrpSpPr>
        <p:grpSpPr>
          <a:xfrm>
            <a:off x="632510" y="1667510"/>
            <a:ext cx="3364230" cy="4440114"/>
            <a:chOff x="8610" y="1762"/>
            <a:chExt cx="5693" cy="7958"/>
          </a:xfrm>
        </p:grpSpPr>
        <p:pic>
          <p:nvPicPr>
            <p:cNvPr id="150" name="Google Shape;150;p3"/>
            <p:cNvPicPr preferRelativeResize="0"/>
            <p:nvPr/>
          </p:nvPicPr>
          <p:blipFill rotWithShape="1">
            <a:blip r:embed="rId7">
              <a:alphaModFix/>
            </a:blip>
            <a:srcRect t="2017"/>
            <a:stretch/>
          </p:blipFill>
          <p:spPr>
            <a:xfrm>
              <a:off x="8610" y="1762"/>
              <a:ext cx="5693" cy="7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3"/>
            <p:cNvSpPr txBox="1"/>
            <p:nvPr/>
          </p:nvSpPr>
          <p:spPr>
            <a:xfrm>
              <a:off x="9182" y="9170"/>
              <a:ext cx="4675" cy="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i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Nucl. Phys. A129, 113 (1969) </a:t>
              </a:r>
              <a:endParaRPr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>
            <a:spLocks noGrp="1"/>
          </p:cNvSpPr>
          <p:nvPr>
            <p:ph type="title"/>
          </p:nvPr>
        </p:nvSpPr>
        <p:spPr>
          <a:xfrm>
            <a:off x="0" y="-635"/>
            <a:ext cx="12192635" cy="685165"/>
          </a:xfrm>
          <a:prstGeom prst="rect">
            <a:avLst/>
          </a:prstGeom>
          <a:solidFill>
            <a:srgbClr val="930D1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54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One phonon </a:t>
            </a: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γ </a:t>
            </a:r>
            <a:r>
              <a:rPr lang="en-US"/>
              <a:t>vibrational band</a:t>
            </a:r>
            <a:endParaRPr/>
          </a:p>
        </p:txBody>
      </p:sp>
      <p:sp>
        <p:nvSpPr>
          <p:cNvPr id="157" name="Google Shape;157;p4"/>
          <p:cNvSpPr txBox="1">
            <a:spLocks noGrp="1"/>
          </p:cNvSpPr>
          <p:nvPr>
            <p:ph type="body" idx="1"/>
          </p:nvPr>
        </p:nvSpPr>
        <p:spPr>
          <a:xfrm>
            <a:off x="100331" y="819150"/>
            <a:ext cx="10653014" cy="47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Band structure is related to triaxiality and </a:t>
            </a:r>
            <a:r>
              <a:rPr lang="en-US" sz="2400"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2400"/>
              <a:t> softness</a:t>
            </a:r>
            <a:endParaRPr sz="2400"/>
          </a:p>
        </p:txBody>
      </p:sp>
      <p:sp>
        <p:nvSpPr>
          <p:cNvPr id="158" name="Google Shape;15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CN" dirty="0"/>
              <a:t>Enhong Wang, FISSION2026, March</a:t>
            </a:r>
            <a:r>
              <a:rPr lang="zh-CN" altLang="en-US" dirty="0"/>
              <a:t> </a:t>
            </a:r>
            <a:r>
              <a:rPr lang="en-US" altLang="zh-CN" dirty="0"/>
              <a:t>11</a:t>
            </a:r>
          </a:p>
        </p:txBody>
      </p:sp>
      <p:sp>
        <p:nvSpPr>
          <p:cNvPr id="159" name="Google Shape;159;p4"/>
          <p:cNvSpPr txBox="1">
            <a:spLocks noGrp="1"/>
          </p:cNvSpPr>
          <p:nvPr>
            <p:ph type="sldNum" idx="12"/>
          </p:nvPr>
        </p:nvSpPr>
        <p:spPr>
          <a:xfrm>
            <a:off x="9257030" y="6341745"/>
            <a:ext cx="274320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60" name="Google Shape;16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718" y="1292478"/>
            <a:ext cx="6358255" cy="373888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"/>
          <p:cNvSpPr txBox="1"/>
          <p:nvPr/>
        </p:nvSpPr>
        <p:spPr>
          <a:xfrm>
            <a:off x="414845" y="4940310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Phys. Lett. B 260(3),265(1991) and </a:t>
            </a:r>
            <a:endParaRPr sz="14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Rivista del Nuovo Cimento Vol. 45, 461, (2022)</a:t>
            </a:r>
            <a:endParaRPr sz="14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6892925" y="3526790"/>
            <a:ext cx="2458085" cy="42862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416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5" name="Google Shape;165;p4"/>
          <p:cNvSpPr txBox="1"/>
          <p:nvPr/>
        </p:nvSpPr>
        <p:spPr>
          <a:xfrm>
            <a:off x="7108825" y="4138930"/>
            <a:ext cx="1951355" cy="34036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1" name="Google Shape;171;p4"/>
          <p:cNvSpPr txBox="1"/>
          <p:nvPr/>
        </p:nvSpPr>
        <p:spPr>
          <a:xfrm>
            <a:off x="7050407" y="3834384"/>
            <a:ext cx="2118741" cy="33274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t="-74" r="16" b="-8236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2" name="Google Shape;172;p4"/>
          <p:cNvSpPr txBox="1"/>
          <p:nvPr/>
        </p:nvSpPr>
        <p:spPr>
          <a:xfrm>
            <a:off x="9325610" y="3526790"/>
            <a:ext cx="83375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axial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9328785" y="3842385"/>
            <a:ext cx="83375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triaxial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9319895" y="4147185"/>
            <a:ext cx="158813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stiff triaxial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7162165" y="3227070"/>
            <a:ext cx="17907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band energy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4" descr="Weixin Image_20240525115346"/>
          <p:cNvPicPr preferRelativeResize="0"/>
          <p:nvPr/>
        </p:nvPicPr>
        <p:blipFill rotWithShape="1">
          <a:blip r:embed="rId7">
            <a:alphaModFix/>
          </a:blip>
          <a:srcRect l="6704" t="32806" r="12423" b="22556"/>
          <a:stretch/>
        </p:blipFill>
        <p:spPr>
          <a:xfrm>
            <a:off x="9234170" y="769620"/>
            <a:ext cx="2857500" cy="210375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"/>
          <p:cNvSpPr txBox="1"/>
          <p:nvPr/>
        </p:nvSpPr>
        <p:spPr>
          <a:xfrm>
            <a:off x="9057005" y="2924810"/>
            <a:ext cx="3061335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Modern atomic and nuclear physics. F.J. Yang and J. H. Hamilton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 txBox="1"/>
          <p:nvPr/>
        </p:nvSpPr>
        <p:spPr>
          <a:xfrm>
            <a:off x="284480" y="5495925"/>
            <a:ext cx="6664325" cy="7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Phonon angular momentum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along the symmetry axis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 transitions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</a:t>
            </a:r>
            <a:r>
              <a:rPr lang="en-US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bands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having a large E2 component</a:t>
            </a: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3076301" y="2173128"/>
            <a:ext cx="1324249" cy="313093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5128007" y="1942217"/>
            <a:ext cx="1608074" cy="328742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6714" y="4342224"/>
            <a:ext cx="1495425" cy="28130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"/>
          <p:cNvSpPr txBox="1">
            <a:spLocks noGrp="1"/>
          </p:cNvSpPr>
          <p:nvPr>
            <p:ph type="title"/>
          </p:nvPr>
        </p:nvSpPr>
        <p:spPr>
          <a:xfrm>
            <a:off x="0" y="-635"/>
            <a:ext cx="12192635" cy="685165"/>
          </a:xfrm>
          <a:prstGeom prst="rect">
            <a:avLst/>
          </a:prstGeom>
          <a:solidFill>
            <a:srgbClr val="930D1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54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dirty="0"/>
              <a:t>Two phonon </a:t>
            </a:r>
            <a:r>
              <a:rPr lang="en-US" dirty="0">
                <a:latin typeface="Noto Sans Symbols"/>
                <a:ea typeface="Noto Sans Symbols"/>
                <a:cs typeface="Noto Sans Symbols"/>
                <a:sym typeface="Noto Sans Symbols"/>
              </a:rPr>
              <a:t>γ </a:t>
            </a:r>
            <a:r>
              <a:rPr lang="en-US" dirty="0"/>
              <a:t>vibrational band in </a:t>
            </a:r>
            <a:r>
              <a:rPr lang="en-US" b="1" u="sng" dirty="0"/>
              <a:t>even-even</a:t>
            </a:r>
            <a:r>
              <a:rPr lang="en-US" dirty="0"/>
              <a:t> nuclei</a:t>
            </a:r>
            <a:endParaRPr dirty="0"/>
          </a:p>
        </p:txBody>
      </p:sp>
      <p:sp>
        <p:nvSpPr>
          <p:cNvPr id="190" name="Google Shape;190;p5"/>
          <p:cNvSpPr txBox="1">
            <a:spLocks noGrp="1"/>
          </p:cNvSpPr>
          <p:nvPr>
            <p:ph type="body" idx="1"/>
          </p:nvPr>
        </p:nvSpPr>
        <p:spPr>
          <a:xfrm>
            <a:off x="201837" y="707410"/>
            <a:ext cx="11798393" cy="168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00000"/>
              </a:lnSpc>
              <a:buSzPts val="1800"/>
            </a:pPr>
            <a:r>
              <a:rPr lang="en-US" altLang="zh-CN" sz="1600" dirty="0"/>
              <a:t>Collective dynamics of many-body systems</a:t>
            </a:r>
          </a:p>
          <a:p>
            <a:pPr marL="228600" lvl="0" indent="-228600">
              <a:lnSpc>
                <a:spcPct val="100000"/>
              </a:lnSpc>
              <a:buSzPts val="1800"/>
            </a:pPr>
            <a:r>
              <a:rPr lang="en-US" altLang="zh-CN" sz="1600" dirty="0"/>
              <a:t>Highlights the nonlinear, correlated, and anharmonic nature of</a:t>
            </a:r>
            <a:r>
              <a:rPr lang="zh-CN" altLang="en-US" sz="1600" dirty="0"/>
              <a:t> </a:t>
            </a:r>
            <a:r>
              <a:rPr lang="en-US" altLang="zh-CN" sz="1600" dirty="0"/>
              <a:t>nuclear system</a:t>
            </a:r>
          </a:p>
          <a:p>
            <a:pPr marL="228600" lvl="0" indent="-228600">
              <a:lnSpc>
                <a:spcPct val="100000"/>
              </a:lnSpc>
              <a:buSzPts val="1800"/>
            </a:pPr>
            <a:r>
              <a:rPr lang="en-US" sz="1600" b="1" dirty="0">
                <a:solidFill>
                  <a:srgbClr val="FF0000"/>
                </a:solidFill>
              </a:rPr>
              <a:t>First observed in </a:t>
            </a:r>
            <a:r>
              <a:rPr lang="en-US" sz="1600" b="1" baseline="30000" dirty="0">
                <a:solidFill>
                  <a:srgbClr val="FF0000"/>
                </a:solidFill>
              </a:rPr>
              <a:t>168</a:t>
            </a:r>
            <a:r>
              <a:rPr lang="en-US" sz="1600" b="1" dirty="0">
                <a:solidFill>
                  <a:srgbClr val="FF0000"/>
                </a:solidFill>
              </a:rPr>
              <a:t>Er (PRL 66, 691 (1991)).  </a:t>
            </a:r>
            <a:r>
              <a:rPr lang="en-US" sz="1600" dirty="0"/>
              <a:t>First harmonic in </a:t>
            </a:r>
            <a:r>
              <a:rPr lang="en-US" sz="1600" baseline="30000" dirty="0"/>
              <a:t>106</a:t>
            </a:r>
            <a:r>
              <a:rPr lang="en-US" sz="1600" dirty="0"/>
              <a:t>Mo (PRL 75, 2280 (1995)).  Other regions A~130, 230...</a:t>
            </a:r>
            <a:endParaRPr sz="16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 dirty="0"/>
              <a:t>Fingerprints and identification of 2</a:t>
            </a:r>
            <a:r>
              <a:rPr lang="en-US" sz="1600" dirty="0">
                <a:latin typeface="Noto Sans Symbols"/>
                <a:ea typeface="Noto Sans Symbols"/>
                <a:cs typeface="Noto Sans Symbols"/>
                <a:sym typeface="Noto Sans Symbols"/>
              </a:rPr>
              <a:t>γ </a:t>
            </a:r>
            <a:r>
              <a:rPr lang="en-US" sz="1600" dirty="0"/>
              <a:t>bands</a:t>
            </a:r>
          </a:p>
        </p:txBody>
      </p:sp>
      <p:sp>
        <p:nvSpPr>
          <p:cNvPr id="191" name="Google Shape;19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CN" dirty="0"/>
              <a:t>Enhong Wang, FISSION2026, March</a:t>
            </a:r>
            <a:r>
              <a:rPr lang="zh-CN" altLang="en-US" dirty="0"/>
              <a:t> </a:t>
            </a:r>
            <a:r>
              <a:rPr lang="en-US" altLang="zh-CN" dirty="0"/>
              <a:t>11</a:t>
            </a:r>
          </a:p>
        </p:txBody>
      </p:sp>
      <p:sp>
        <p:nvSpPr>
          <p:cNvPr id="192" name="Google Shape;192;p5"/>
          <p:cNvSpPr txBox="1">
            <a:spLocks noGrp="1"/>
          </p:cNvSpPr>
          <p:nvPr>
            <p:ph type="sldNum" idx="12"/>
          </p:nvPr>
        </p:nvSpPr>
        <p:spPr>
          <a:xfrm>
            <a:off x="9257030" y="6341745"/>
            <a:ext cx="274320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96" name="Google Shape;19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2782" y="2408746"/>
            <a:ext cx="3364593" cy="355346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"/>
          <p:cNvSpPr txBox="1"/>
          <p:nvPr/>
        </p:nvSpPr>
        <p:spPr>
          <a:xfrm>
            <a:off x="8411210" y="5883910"/>
            <a:ext cx="2652395" cy="29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PRL 75, 2280 (1995)</a:t>
            </a:r>
            <a:endParaRPr sz="14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5"/>
          <p:cNvSpPr txBox="1"/>
          <p:nvPr/>
        </p:nvSpPr>
        <p:spPr>
          <a:xfrm>
            <a:off x="4507019" y="3526884"/>
            <a:ext cx="2550160" cy="631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 inertia J</a:t>
            </a:r>
            <a:r>
              <a:rPr lang="en-US" sz="16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(2)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rotational parameter</a:t>
            </a:r>
            <a:endParaRPr sz="1600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200" name="Google Shape;200;p5"/>
          <p:cNvSpPr txBox="1"/>
          <p:nvPr/>
        </p:nvSpPr>
        <p:spPr>
          <a:xfrm>
            <a:off x="1509395" y="5916716"/>
            <a:ext cx="2652395" cy="29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PRL 75, 2280 (1995)</a:t>
            </a:r>
            <a:endParaRPr sz="14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1" name="Google Shape;201;p5"/>
          <p:cNvPicPr preferRelativeResize="0"/>
          <p:nvPr/>
        </p:nvPicPr>
        <p:blipFill rotWithShape="1">
          <a:blip r:embed="rId5">
            <a:alphaModFix/>
          </a:blip>
          <a:srcRect l="13557" t="10022" r="18091"/>
          <a:stretch/>
        </p:blipFill>
        <p:spPr>
          <a:xfrm>
            <a:off x="859155" y="2710621"/>
            <a:ext cx="2550160" cy="325158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5"/>
          <p:cNvSpPr txBox="1"/>
          <p:nvPr/>
        </p:nvSpPr>
        <p:spPr>
          <a:xfrm>
            <a:off x="1006475" y="2909361"/>
            <a:ext cx="650240" cy="29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g.s.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"/>
          <p:cNvSpPr txBox="1"/>
          <p:nvPr/>
        </p:nvSpPr>
        <p:spPr>
          <a:xfrm>
            <a:off x="1694180" y="2982174"/>
            <a:ext cx="642620" cy="29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endParaRPr sz="1800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204" name="Google Shape;204;p5"/>
          <p:cNvSpPr txBox="1"/>
          <p:nvPr/>
        </p:nvSpPr>
        <p:spPr>
          <a:xfrm>
            <a:off x="2829560" y="3146851"/>
            <a:ext cx="650240" cy="29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endParaRPr sz="18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205" name="Google Shape;205;p5"/>
          <p:cNvSpPr txBox="1"/>
          <p:nvPr/>
        </p:nvSpPr>
        <p:spPr>
          <a:xfrm>
            <a:off x="838835" y="2325583"/>
            <a:ext cx="2828925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6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0</a:t>
            </a:r>
            <a:r>
              <a:rPr lang="en-US" sz="16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</a:t>
            </a:r>
            <a:r>
              <a:rPr lang="en-US" sz="16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1</a:t>
            </a:r>
            <a:r>
              <a:rPr lang="en-US" sz="16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 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allowed E2 2</a:t>
            </a:r>
            <a:r>
              <a:rPr lang="en-US" sz="16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0</a:t>
            </a:r>
            <a:r>
              <a:rPr lang="en-US" sz="16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forbidden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5"/>
          <p:cNvSpPr/>
          <p:nvPr/>
        </p:nvSpPr>
        <p:spPr>
          <a:xfrm>
            <a:off x="1509395" y="3258820"/>
            <a:ext cx="313690" cy="2339975"/>
          </a:xfrm>
          <a:prstGeom prst="ellipse">
            <a:avLst/>
          </a:prstGeom>
          <a:noFill/>
          <a:ln w="381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2149475" y="3439160"/>
            <a:ext cx="681355" cy="1563370"/>
          </a:xfrm>
          <a:prstGeom prst="ellipse">
            <a:avLst/>
          </a:prstGeom>
          <a:noFill/>
          <a:ln w="381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5"/>
          <p:cNvSpPr txBox="1"/>
          <p:nvPr/>
        </p:nvSpPr>
        <p:spPr>
          <a:xfrm>
            <a:off x="11618976" y="3371088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25104" y="4032344"/>
            <a:ext cx="24193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60994" y="4615909"/>
            <a:ext cx="3548380" cy="30035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5"/>
          <p:cNvSpPr txBox="1"/>
          <p:nvPr/>
        </p:nvSpPr>
        <p:spPr>
          <a:xfrm>
            <a:off x="4505749" y="4881974"/>
            <a:ext cx="3023870" cy="39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lang="en-US" sz="2000" i="1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en-US" sz="2000" dirty="0" err="1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000" baseline="-25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000" dirty="0" err="1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altLang="zh-CN" sz="2000" dirty="0" err="1"/>
              <a:t>ℏ</a:t>
            </a:r>
            <a:r>
              <a:rPr lang="en-US" sz="2000" dirty="0" err="1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ω</a:t>
            </a:r>
            <a:endParaRPr sz="2000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0A0D019-D963-9A26-310C-B42C5D54873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635" cy="685165"/>
          </a:xfrm>
          <a:prstGeom prst="rect">
            <a:avLst/>
          </a:prstGeom>
          <a:solidFill>
            <a:srgbClr val="930D1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5600"/>
            <a:r>
              <a:rPr lang="en-US" dirty="0"/>
              <a:t>Odd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A: single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particle+collective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.+collective rot.</a:t>
            </a:r>
          </a:p>
        </p:txBody>
      </p:sp>
      <p:sp>
        <p:nvSpPr>
          <p:cNvPr id="252" name="Google Shape;252;p7"/>
          <p:cNvSpPr txBox="1">
            <a:spLocks noGrp="1"/>
          </p:cNvSpPr>
          <p:nvPr>
            <p:ph type="title"/>
          </p:nvPr>
        </p:nvSpPr>
        <p:spPr>
          <a:xfrm>
            <a:off x="0" y="-635"/>
            <a:ext cx="12192635" cy="685165"/>
          </a:xfrm>
          <a:prstGeom prst="rect">
            <a:avLst/>
          </a:prstGeom>
          <a:solidFill>
            <a:srgbClr val="930D1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54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dirty="0"/>
              <a:t>How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about </a:t>
            </a:r>
            <a:r>
              <a:rPr lang="en-US" b="1" u="sng" dirty="0">
                <a:latin typeface="Arial"/>
                <a:ea typeface="Arial"/>
                <a:cs typeface="Arial"/>
                <a:sym typeface="Arial"/>
              </a:rPr>
              <a:t>odd-odd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nuclei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55D6888-5117-E71F-413D-02C2EC727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76" y="988282"/>
            <a:ext cx="7093901" cy="4168012"/>
          </a:xfrm>
          <a:prstGeom prst="rect">
            <a:avLst/>
          </a:prstGeom>
        </p:spPr>
      </p:pic>
      <p:sp>
        <p:nvSpPr>
          <p:cNvPr id="253" name="Google Shape;253;p7"/>
          <p:cNvSpPr txBox="1">
            <a:spLocks noGrp="1"/>
          </p:cNvSpPr>
          <p:nvPr>
            <p:ph type="sldNum" idx="12"/>
          </p:nvPr>
        </p:nvSpPr>
        <p:spPr>
          <a:xfrm>
            <a:off x="9257030" y="6341745"/>
            <a:ext cx="274320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54" name="Google Shape;25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CN" dirty="0"/>
              <a:t>Enhong Wang, FISSION2026, March</a:t>
            </a:r>
            <a:r>
              <a:rPr lang="zh-CN" altLang="en-US" dirty="0"/>
              <a:t> </a:t>
            </a:r>
            <a:r>
              <a:rPr lang="en-US" altLang="zh-CN" dirty="0"/>
              <a:t>11</a:t>
            </a:r>
          </a:p>
        </p:txBody>
      </p:sp>
      <p:sp>
        <p:nvSpPr>
          <p:cNvPr id="272" name="Google Shape;272;p7"/>
          <p:cNvSpPr txBox="1"/>
          <p:nvPr/>
        </p:nvSpPr>
        <p:spPr>
          <a:xfrm>
            <a:off x="1625266" y="5322501"/>
            <a:ext cx="587449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Degree of redness represents production yields in the spontaneous fission of  </a:t>
            </a:r>
            <a:r>
              <a:rPr lang="en-US" sz="10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252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Cf 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7"/>
          <p:cNvSpPr txBox="1"/>
          <p:nvPr/>
        </p:nvSpPr>
        <p:spPr>
          <a:xfrm>
            <a:off x="8427122" y="1058059"/>
            <a:ext cx="3345110" cy="2455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phonon </a:t>
            </a:r>
            <a:r>
              <a:rPr lang="en-US" sz="18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vibrational bands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aseline="30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phonon </a:t>
            </a:r>
            <a:r>
              <a:rPr lang="en-US" sz="1800" i="1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vibrational bands</a:t>
            </a:r>
            <a:endParaRPr sz="18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7"/>
          <p:cNvSpPr/>
          <p:nvPr/>
        </p:nvSpPr>
        <p:spPr>
          <a:xfrm>
            <a:off x="8127638" y="1082226"/>
            <a:ext cx="202565" cy="277495"/>
          </a:xfrm>
          <a:prstGeom prst="rect">
            <a:avLst/>
          </a:prstGeom>
          <a:noFill/>
          <a:ln w="381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3092879" y="3838364"/>
            <a:ext cx="647700" cy="655955"/>
          </a:xfrm>
          <a:prstGeom prst="ellipse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/>
          <p:nvPr/>
        </p:nvSpPr>
        <p:spPr>
          <a:xfrm>
            <a:off x="8123193" y="1532633"/>
            <a:ext cx="238760" cy="28511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06;p8">
            <a:extLst>
              <a:ext uri="{FF2B5EF4-FFF2-40B4-BE49-F238E27FC236}">
                <a16:creationId xmlns:a16="http://schemas.microsoft.com/office/drawing/2014/main" id="{F2943A87-167F-4D12-B4D2-CE6B85EC3E26}"/>
              </a:ext>
            </a:extLst>
          </p:cNvPr>
          <p:cNvSpPr txBox="1"/>
          <p:nvPr/>
        </p:nvSpPr>
        <p:spPr>
          <a:xfrm rot="-5400000">
            <a:off x="-755481" y="2559976"/>
            <a:ext cx="2153920" cy="33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Increasing triaxiality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Google Shape;303;p8">
            <a:extLst>
              <a:ext uri="{FF2B5EF4-FFF2-40B4-BE49-F238E27FC236}">
                <a16:creationId xmlns:a16="http://schemas.microsoft.com/office/drawing/2014/main" id="{43680466-5779-7596-E5D8-D9C3C14B0798}"/>
              </a:ext>
            </a:extLst>
          </p:cNvPr>
          <p:cNvCxnSpPr/>
          <p:nvPr/>
        </p:nvCxnSpPr>
        <p:spPr>
          <a:xfrm rot="10800000">
            <a:off x="592659" y="2234856"/>
            <a:ext cx="0" cy="127889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" name="Google Shape;305;p8">
            <a:extLst>
              <a:ext uri="{FF2B5EF4-FFF2-40B4-BE49-F238E27FC236}">
                <a16:creationId xmlns:a16="http://schemas.microsoft.com/office/drawing/2014/main" id="{8846E928-43EF-AD16-E8B6-4FC291D99F2B}"/>
              </a:ext>
            </a:extLst>
          </p:cNvPr>
          <p:cNvSpPr txBox="1"/>
          <p:nvPr/>
        </p:nvSpPr>
        <p:spPr>
          <a:xfrm>
            <a:off x="766445" y="5090660"/>
            <a:ext cx="466123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Spherical → Sudden large prolate</a:t>
            </a:r>
            <a:r>
              <a:rPr lang="en-US" altLang="zh-CN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Oblate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Google Shape;304;p8">
            <a:extLst>
              <a:ext uri="{FF2B5EF4-FFF2-40B4-BE49-F238E27FC236}">
                <a16:creationId xmlns:a16="http://schemas.microsoft.com/office/drawing/2014/main" id="{33E8C9DE-BC3E-43BF-457E-21F028CA0AA3}"/>
              </a:ext>
            </a:extLst>
          </p:cNvPr>
          <p:cNvCxnSpPr/>
          <p:nvPr/>
        </p:nvCxnSpPr>
        <p:spPr>
          <a:xfrm>
            <a:off x="1561219" y="5068386"/>
            <a:ext cx="1897380" cy="254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8" name="Google Shape;307;p8">
            <a:extLst>
              <a:ext uri="{FF2B5EF4-FFF2-40B4-BE49-F238E27FC236}">
                <a16:creationId xmlns:a16="http://schemas.microsoft.com/office/drawing/2014/main" id="{887ACE80-C744-AA14-CB4F-978C7FE5D16F}"/>
              </a:ext>
            </a:extLst>
          </p:cNvPr>
          <p:cNvSpPr txBox="1"/>
          <p:nvPr/>
        </p:nvSpPr>
        <p:spPr>
          <a:xfrm>
            <a:off x="102552" y="5594150"/>
            <a:ext cx="7934325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do the valence proton and neutron change the shape of odd-odd nuclei?</a:t>
            </a:r>
            <a:endParaRPr sz="1600" b="1"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 it possible to form multi-phonon </a:t>
            </a:r>
            <a:r>
              <a:rPr lang="en-US" sz="1600" b="1" i="1" dirty="0">
                <a:solidFill>
                  <a:srgbClr val="FF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6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vibrational bands in odd-odd nuclei?</a:t>
            </a:r>
            <a:endParaRPr sz="1600" b="1"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08;p8">
            <a:extLst>
              <a:ext uri="{FF2B5EF4-FFF2-40B4-BE49-F238E27FC236}">
                <a16:creationId xmlns:a16="http://schemas.microsoft.com/office/drawing/2014/main" id="{71092046-1396-D62F-7041-B5F7C2D5F44B}"/>
              </a:ext>
            </a:extLst>
          </p:cNvPr>
          <p:cNvSpPr txBox="1"/>
          <p:nvPr/>
        </p:nvSpPr>
        <p:spPr>
          <a:xfrm>
            <a:off x="8128969" y="5736212"/>
            <a:ext cx="33441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104</a:t>
            </a:r>
            <a:r>
              <a:rPr lang="en-US" sz="20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 is an excellent case 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B1AF075-F4D5-4D29-7B89-CD752969DFE9}"/>
              </a:ext>
            </a:extLst>
          </p:cNvPr>
          <p:cNvSpPr txBox="1"/>
          <p:nvPr/>
        </p:nvSpPr>
        <p:spPr>
          <a:xfrm>
            <a:off x="8177317" y="1930508"/>
            <a:ext cx="38617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Our collaboration</a:t>
            </a:r>
          </a:p>
          <a:p>
            <a:r>
              <a:rPr lang="en-US" altLang="zh-CN" sz="1200" baseline="30000" dirty="0"/>
              <a:t>103</a:t>
            </a:r>
            <a:r>
              <a:rPr lang="en-US" altLang="zh-CN" sz="1200" dirty="0"/>
              <a:t>Mo</a:t>
            </a:r>
            <a:r>
              <a:rPr lang="zh-CN" altLang="en-US" sz="1200" dirty="0"/>
              <a:t> </a:t>
            </a:r>
            <a:r>
              <a:rPr lang="en-US" altLang="zh-CN" sz="1200" dirty="0"/>
              <a:t>IJMPE 26, 1750030 (2017)</a:t>
            </a:r>
          </a:p>
          <a:p>
            <a:r>
              <a:rPr lang="en-US" altLang="zh-CN" sz="1200" baseline="30000" dirty="0"/>
              <a:t>105</a:t>
            </a:r>
            <a:r>
              <a:rPr lang="en-US" altLang="zh-CN" sz="1200" dirty="0"/>
              <a:t>Mo</a:t>
            </a:r>
            <a:r>
              <a:rPr lang="zh-CN" altLang="en-US" sz="1200" dirty="0"/>
              <a:t> </a:t>
            </a:r>
            <a:r>
              <a:rPr lang="en-US" altLang="zh-CN" sz="1200" dirty="0"/>
              <a:t>PRC 74, 054301 (2006)</a:t>
            </a:r>
            <a:endParaRPr lang="en-US" altLang="zh-CN" sz="1200" b="1" dirty="0">
              <a:solidFill>
                <a:srgbClr val="FF0000"/>
              </a:solidFill>
            </a:endParaRPr>
          </a:p>
          <a:p>
            <a:r>
              <a:rPr lang="en-US" altLang="zh-CN" sz="1200" baseline="30000" dirty="0">
                <a:solidFill>
                  <a:schemeClr val="tx1"/>
                </a:solidFill>
              </a:rPr>
              <a:t>107</a:t>
            </a:r>
            <a:r>
              <a:rPr lang="en-US" altLang="zh-CN" sz="1200" dirty="0">
                <a:solidFill>
                  <a:schemeClr val="tx1"/>
                </a:solidFill>
              </a:rPr>
              <a:t>Mo</a:t>
            </a:r>
            <a:r>
              <a:rPr lang="zh-CN" altLang="en-US" sz="1200" dirty="0">
                <a:solidFill>
                  <a:schemeClr val="tx1"/>
                </a:solidFill>
              </a:rPr>
              <a:t> </a:t>
            </a:r>
            <a:r>
              <a:rPr lang="en-US" altLang="zh-CN" sz="1200" dirty="0">
                <a:solidFill>
                  <a:schemeClr val="tx1"/>
                </a:solidFill>
              </a:rPr>
              <a:t>PRC 96, 034319 (2017)</a:t>
            </a:r>
          </a:p>
          <a:p>
            <a:r>
              <a:rPr lang="en-US" altLang="zh-CN" sz="1200" baseline="30000" dirty="0">
                <a:solidFill>
                  <a:schemeClr val="tx1"/>
                </a:solidFill>
              </a:rPr>
              <a:t>104,106</a:t>
            </a:r>
            <a:r>
              <a:rPr lang="en-US" altLang="zh-CN" sz="1200" dirty="0">
                <a:solidFill>
                  <a:schemeClr val="tx1"/>
                </a:solidFill>
              </a:rPr>
              <a:t>Mo</a:t>
            </a:r>
            <a:r>
              <a:rPr lang="zh-CN" altLang="en-US" sz="1200" dirty="0">
                <a:solidFill>
                  <a:schemeClr val="tx1"/>
                </a:solidFill>
              </a:rPr>
              <a:t> </a:t>
            </a:r>
            <a:r>
              <a:rPr lang="en-US" altLang="zh-CN" sz="1200" dirty="0">
                <a:solidFill>
                  <a:schemeClr val="tx1"/>
                </a:solidFill>
              </a:rPr>
              <a:t>PRC 104, 064318 (2021)</a:t>
            </a:r>
          </a:p>
          <a:p>
            <a:r>
              <a:rPr lang="en-US" altLang="zh-CN" sz="1200" baseline="30000" dirty="0"/>
              <a:t>103</a:t>
            </a:r>
            <a:r>
              <a:rPr lang="en-US" altLang="zh-CN" sz="1200" dirty="0"/>
              <a:t>Nb</a:t>
            </a:r>
            <a:r>
              <a:rPr lang="zh-CN" altLang="en-US" sz="1200" dirty="0"/>
              <a:t> </a:t>
            </a:r>
            <a:r>
              <a:rPr lang="en-US" altLang="zh-CN" sz="1200" dirty="0"/>
              <a:t>PLB 675, 420 (2009)</a:t>
            </a:r>
            <a:r>
              <a:rPr lang="zh-CN" altLang="en-US" sz="1200" dirty="0"/>
              <a:t> </a:t>
            </a:r>
            <a:endParaRPr lang="en-US" altLang="zh-CN" sz="1200" dirty="0"/>
          </a:p>
          <a:p>
            <a:r>
              <a:rPr lang="en-US" altLang="zh-CN" sz="1200" baseline="30000" dirty="0"/>
              <a:t>105</a:t>
            </a:r>
            <a:r>
              <a:rPr lang="en-US" altLang="zh-CN" sz="1200" dirty="0"/>
              <a:t>Nb</a:t>
            </a:r>
            <a:r>
              <a:rPr lang="zh-CN" altLang="en-US" sz="1200" dirty="0"/>
              <a:t> </a:t>
            </a:r>
            <a:r>
              <a:rPr lang="en-US" altLang="zh-CN" sz="1200" dirty="0"/>
              <a:t>PRC 88, 054311 (2013)</a:t>
            </a:r>
          </a:p>
          <a:p>
            <a:r>
              <a:rPr lang="en-US" altLang="zh-CN" sz="1200" baseline="30000" dirty="0"/>
              <a:t>108,110,112,114</a:t>
            </a:r>
            <a:r>
              <a:rPr lang="en-US" altLang="zh-CN" sz="1200" dirty="0"/>
              <a:t>Ru</a:t>
            </a:r>
            <a:r>
              <a:rPr lang="zh-CN" altLang="en-US" sz="1200" dirty="0"/>
              <a:t> </a:t>
            </a:r>
            <a:r>
              <a:rPr lang="en-US" altLang="zh-CN" sz="1200" dirty="0"/>
              <a:t>PLB</a:t>
            </a:r>
            <a:r>
              <a:rPr lang="zh-CN" altLang="en-US" sz="1200" dirty="0"/>
              <a:t> </a:t>
            </a:r>
            <a:r>
              <a:rPr lang="en-US" altLang="zh-CN" sz="1200" dirty="0"/>
              <a:t>670,</a:t>
            </a:r>
            <a:r>
              <a:rPr lang="zh-CN" altLang="en-US" sz="1200" dirty="0"/>
              <a:t> </a:t>
            </a:r>
            <a:r>
              <a:rPr lang="en-US" altLang="zh-CN" sz="1200" dirty="0"/>
              <a:t>307</a:t>
            </a:r>
            <a:r>
              <a:rPr lang="zh-CN" altLang="en-US" sz="1200" dirty="0"/>
              <a:t> </a:t>
            </a:r>
            <a:r>
              <a:rPr lang="en-US" altLang="zh-CN" sz="1200" dirty="0"/>
              <a:t>(2009);</a:t>
            </a:r>
            <a:r>
              <a:rPr lang="zh-CN" altLang="en-US" sz="1200" dirty="0"/>
              <a:t> </a:t>
            </a:r>
            <a:r>
              <a:rPr lang="en-US" altLang="zh-CN" sz="1200" dirty="0"/>
              <a:t>PRC</a:t>
            </a:r>
            <a:r>
              <a:rPr lang="zh-CN" altLang="en-US" sz="1200" dirty="0"/>
              <a:t> </a:t>
            </a:r>
            <a:r>
              <a:rPr lang="en-US" altLang="zh-CN" sz="1200" dirty="0"/>
              <a:t>83, 054317 (2011)</a:t>
            </a:r>
          </a:p>
          <a:p>
            <a:r>
              <a:rPr lang="en-US" altLang="zh-CN" sz="1200" baseline="30000" dirty="0"/>
              <a:t>114</a:t>
            </a:r>
            <a:r>
              <a:rPr lang="en-US" altLang="zh-CN" sz="1200" dirty="0"/>
              <a:t>Pd</a:t>
            </a:r>
            <a:r>
              <a:rPr lang="zh-CN" altLang="en-US" sz="1200" dirty="0"/>
              <a:t> </a:t>
            </a:r>
            <a:r>
              <a:rPr lang="en-US" altLang="zh-CN" sz="1200" dirty="0"/>
              <a:t>IJMPE</a:t>
            </a:r>
            <a:r>
              <a:rPr lang="zh-CN" altLang="en-US" sz="1200" dirty="0"/>
              <a:t> </a:t>
            </a:r>
            <a:r>
              <a:rPr lang="en-US" altLang="zh-CN" sz="1200" dirty="0"/>
              <a:t>25, 1650064 (2016)</a:t>
            </a:r>
          </a:p>
          <a:p>
            <a:r>
              <a:rPr lang="en-US" altLang="zh-CN" sz="1200" dirty="0"/>
              <a:t>...</a:t>
            </a:r>
          </a:p>
          <a:p>
            <a:r>
              <a:rPr lang="en-US" altLang="zh-CN" sz="1200" dirty="0"/>
              <a:t>Other groups</a:t>
            </a:r>
          </a:p>
          <a:p>
            <a:r>
              <a:rPr lang="en-US" altLang="zh-CN" sz="1200" baseline="30000" dirty="0"/>
              <a:t>106</a:t>
            </a:r>
            <a:r>
              <a:rPr lang="en-US" altLang="zh-CN" sz="1200" dirty="0"/>
              <a:t>Mo</a:t>
            </a:r>
            <a:r>
              <a:rPr lang="zh-CN" altLang="en-US" sz="1200" dirty="0"/>
              <a:t> </a:t>
            </a:r>
            <a:r>
              <a:rPr lang="en-US" altLang="zh-CN" sz="1200" dirty="0"/>
              <a:t>Phys. Rev. Lett. 75, 2280 (1995)</a:t>
            </a:r>
          </a:p>
          <a:p>
            <a:r>
              <a:rPr lang="en-US" altLang="zh-CN" sz="1200" baseline="30000" dirty="0"/>
              <a:t>110</a:t>
            </a:r>
            <a:r>
              <a:rPr lang="en-US" altLang="zh-CN" sz="1200" dirty="0"/>
              <a:t>Mo</a:t>
            </a:r>
            <a:r>
              <a:rPr lang="zh-CN" altLang="en-US" sz="1200" dirty="0"/>
              <a:t> </a:t>
            </a:r>
            <a:r>
              <a:rPr lang="en-US" altLang="zh-CN" sz="1200" dirty="0"/>
              <a:t>Phys. Rev. C 101, 044311 (2020)</a:t>
            </a:r>
          </a:p>
          <a:p>
            <a:r>
              <a:rPr lang="en-US" altLang="zh-CN" sz="1200" baseline="30000" dirty="0">
                <a:solidFill>
                  <a:schemeClr val="tx1"/>
                </a:solidFill>
              </a:rPr>
              <a:t>112,114</a:t>
            </a:r>
            <a:r>
              <a:rPr lang="en-US" altLang="zh-CN" sz="1200" dirty="0">
                <a:solidFill>
                  <a:schemeClr val="tx1"/>
                </a:solidFill>
              </a:rPr>
              <a:t>Mo T. Sumikama in</a:t>
            </a:r>
            <a:r>
              <a:rPr lang="zh-CN" altLang="en-US" sz="1200" dirty="0">
                <a:solidFill>
                  <a:schemeClr val="tx1"/>
                </a:solidFill>
              </a:rPr>
              <a:t> </a:t>
            </a:r>
            <a:r>
              <a:rPr lang="en-US" altLang="zh-CN" sz="1200" dirty="0">
                <a:solidFill>
                  <a:schemeClr val="tx1"/>
                </a:solidFill>
              </a:rPr>
              <a:t>INPC2025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A28711F-D17F-0868-DF63-5BBC4DA6F482}"/>
              </a:ext>
            </a:extLst>
          </p:cNvPr>
          <p:cNvSpPr txBox="1"/>
          <p:nvPr/>
        </p:nvSpPr>
        <p:spPr>
          <a:xfrm>
            <a:off x="8178436" y="4725850"/>
            <a:ext cx="336308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Nb</a:t>
            </a:r>
            <a:r>
              <a:rPr lang="en-US" altLang="zh-CN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altLang="zh-CN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Tc, Rh:</a:t>
            </a:r>
            <a:r>
              <a:rPr lang="zh-CN" altLang="en-US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candidates for odd-odd multi-phonon </a:t>
            </a:r>
            <a:r>
              <a:rPr lang="en-US" altLang="zh-CN" sz="1600" dirty="0" err="1">
                <a:solidFill>
                  <a:srgbClr val="FF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altLang="zh-CN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vibrationals</a:t>
            </a:r>
            <a:endParaRPr lang="en-US" altLang="zh-CN" sz="16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specific theoretical description currently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animBg="1"/>
      <p:bldP spid="8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930D1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54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Spontaneous fission with high fold </a:t>
            </a: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γ−</a:t>
            </a:r>
            <a:r>
              <a:rPr lang="en-US"/>
              <a:t>ray setup</a:t>
            </a:r>
            <a:endParaRPr/>
          </a:p>
        </p:txBody>
      </p:sp>
      <p:pic>
        <p:nvPicPr>
          <p:cNvPr id="329" name="Google Shape;329;p10"/>
          <p:cNvPicPr preferRelativeResize="0"/>
          <p:nvPr/>
        </p:nvPicPr>
        <p:blipFill rotWithShape="1">
          <a:blip r:embed="rId3">
            <a:alphaModFix/>
          </a:blip>
          <a:srcRect t="10262" r="4905"/>
          <a:stretch/>
        </p:blipFill>
        <p:spPr>
          <a:xfrm>
            <a:off x="1223009" y="2379345"/>
            <a:ext cx="2901315" cy="367919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0"/>
          <p:cNvSpPr/>
          <p:nvPr/>
        </p:nvSpPr>
        <p:spPr>
          <a:xfrm>
            <a:off x="5441313" y="2341245"/>
            <a:ext cx="5465445" cy="368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281305" marR="0" lvl="0" indent="-27749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strike="noStrik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252</a:t>
            </a:r>
            <a:r>
              <a:rPr lang="en-US"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Cf Source of 62 </a:t>
            </a:r>
            <a:r>
              <a:rPr lang="en-US" sz="18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μCi</a:t>
            </a:r>
            <a:r>
              <a:rPr lang="en-US"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sandwiched between two 10mg/cm</a:t>
            </a:r>
            <a:r>
              <a:rPr lang="en-US" sz="1800" b="0" strike="noStrik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Fe in a 7.62 cm PE ball</a:t>
            </a: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1305" marR="0" lvl="0" indent="-27749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angular momentum for both fission partners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1305" marR="0" lvl="0" indent="-27749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Gammasphere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Detector Array with 101 Compton-suppressed Ge Detectors</a:t>
            </a:r>
            <a:endParaRPr sz="18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1305" marR="0" lvl="0" indent="-277494" algn="l" rtl="0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~1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</a:t>
            </a:r>
            <a:r>
              <a:rPr lang="en-US"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coincidence time window</a:t>
            </a: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1305" marR="0" lvl="0" indent="-277494" algn="l" rtl="0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5.7x10</a:t>
            </a:r>
            <a:r>
              <a:rPr lang="en-US" sz="1800" b="1" baseline="30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triple coincidences + </a:t>
            </a:r>
            <a:r>
              <a:rPr lang="en-US" altLang="zh-CN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altLang="zh-CN" sz="1800" b="1" baseline="30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CN" alt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four-fold coincidences</a:t>
            </a: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1305" marR="0" lvl="0" indent="-277494" algn="l" rtl="0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strike="noStrike" dirty="0" err="1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γ−γ</a:t>
            </a:r>
            <a:r>
              <a:rPr lang="en-US" sz="18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angular correlation</a:t>
            </a:r>
          </a:p>
          <a:p>
            <a:pPr marL="281305" marR="0" lvl="0" indent="-277494" algn="l" rtl="0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g</a:t>
            </a:r>
            <a:r>
              <a:rPr lang="zh-CN" altLang="en-US" sz="1800" dirty="0">
                <a:solidFill>
                  <a:schemeClr val="dk1"/>
                </a:solidFill>
              </a:rPr>
              <a:t> </a:t>
            </a:r>
            <a:r>
              <a:rPr lang="en-US" altLang="zh-CN" sz="1800" dirty="0">
                <a:solidFill>
                  <a:schemeClr val="dk1"/>
                </a:solidFill>
              </a:rPr>
              <a:t>factor</a:t>
            </a:r>
            <a:endParaRPr sz="18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1305" marR="0" lvl="0" indent="-277494" algn="l" rtl="0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strike="noStrik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Over 3000 </a:t>
            </a:r>
            <a:r>
              <a:rPr lang="en-US" sz="1800" dirty="0" err="1">
                <a:solidFill>
                  <a:srgbClr val="0070C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800" b="0" strike="noStrik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-rays from hundreds of nuclei</a:t>
            </a:r>
            <a:endParaRPr sz="1800" b="0" strike="noStrik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1305" marR="0" lvl="0" indent="-163195" algn="l" rtl="0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strike="noStrik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0"/>
          <p:cNvSpPr/>
          <p:nvPr/>
        </p:nvSpPr>
        <p:spPr>
          <a:xfrm>
            <a:off x="5756273" y="4340225"/>
            <a:ext cx="4773295" cy="5524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2" name="Google Shape;33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2358" y="937895"/>
            <a:ext cx="1722755" cy="132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67018" y="937240"/>
            <a:ext cx="1485360" cy="132948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0"/>
          <p:cNvSpPr txBox="1">
            <a:spLocks noGrp="1"/>
          </p:cNvSpPr>
          <p:nvPr>
            <p:ph type="sldNum" idx="12"/>
          </p:nvPr>
        </p:nvSpPr>
        <p:spPr>
          <a:xfrm>
            <a:off x="9257030" y="6341745"/>
            <a:ext cx="274320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35" name="Google Shape;33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CN" dirty="0"/>
              <a:t>Enhong Wang, FISSION2026, March</a:t>
            </a:r>
            <a:r>
              <a:rPr lang="zh-CN" altLang="en-US" dirty="0"/>
              <a:t> </a:t>
            </a:r>
            <a:r>
              <a:rPr lang="en-US" altLang="zh-CN" dirty="0"/>
              <a:t>11</a:t>
            </a:r>
          </a:p>
        </p:txBody>
      </p:sp>
      <p:sp>
        <p:nvSpPr>
          <p:cNvPr id="337" name="Google Shape;337;p10"/>
          <p:cNvSpPr txBox="1"/>
          <p:nvPr/>
        </p:nvSpPr>
        <p:spPr>
          <a:xfrm>
            <a:off x="1271269" y="679450"/>
            <a:ext cx="3054350" cy="101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fold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statistics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angular momentum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79189" y="1656080"/>
            <a:ext cx="980440" cy="98298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0"/>
          <p:cNvSpPr txBox="1"/>
          <p:nvPr/>
        </p:nvSpPr>
        <p:spPr>
          <a:xfrm>
            <a:off x="1263649" y="1597660"/>
            <a:ext cx="2992755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High difficulty of data analysis</a:t>
            </a:r>
            <a:endParaRPr sz="2000" i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1"/>
          <p:cNvSpPr txBox="1">
            <a:spLocks noGrp="1"/>
          </p:cNvSpPr>
          <p:nvPr>
            <p:ph type="title"/>
          </p:nvPr>
        </p:nvSpPr>
        <p:spPr>
          <a:xfrm>
            <a:off x="0" y="-635"/>
            <a:ext cx="12192635" cy="685165"/>
          </a:xfrm>
          <a:prstGeom prst="rect">
            <a:avLst/>
          </a:prstGeom>
          <a:solidFill>
            <a:srgbClr val="930D1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54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Induced fission with A, Z identification setup</a:t>
            </a:r>
            <a:endParaRPr/>
          </a:p>
        </p:txBody>
      </p:sp>
      <p:sp>
        <p:nvSpPr>
          <p:cNvPr id="345" name="Google Shape;345;p11"/>
          <p:cNvSpPr txBox="1">
            <a:spLocks noGrp="1"/>
          </p:cNvSpPr>
          <p:nvPr>
            <p:ph type="body" idx="1"/>
          </p:nvPr>
        </p:nvSpPr>
        <p:spPr>
          <a:xfrm>
            <a:off x="154614" y="1601144"/>
            <a:ext cx="5268286" cy="4351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000" dirty="0"/>
              <a:t>Fission induced by fusion and transfer reactions</a:t>
            </a:r>
            <a:endParaRPr sz="2000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imSun"/>
              <a:buChar char="﹣"/>
            </a:pPr>
            <a:r>
              <a:rPr lang="en-US" sz="2000" baseline="30000" dirty="0"/>
              <a:t>238</a:t>
            </a:r>
            <a:r>
              <a:rPr lang="en-US" sz="2000" dirty="0"/>
              <a:t>U@ 6.2MeV/u + </a:t>
            </a:r>
            <a:r>
              <a:rPr lang="en-US" sz="2000" baseline="30000" dirty="0"/>
              <a:t>9</a:t>
            </a:r>
            <a:r>
              <a:rPr lang="en-US" sz="2000" dirty="0"/>
              <a:t>Be (1.85mg/cm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  <a:endParaRPr sz="20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000" dirty="0"/>
              <a:t>Experimental setup:</a:t>
            </a:r>
            <a:endParaRPr sz="2000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imSun"/>
              <a:buChar char="﹣"/>
            </a:pPr>
            <a:r>
              <a:rPr lang="en-US" sz="2000" dirty="0"/>
              <a:t>AGATA (prompt </a:t>
            </a:r>
            <a:r>
              <a:rPr lang="en-US" sz="2000" dirty="0"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2000" dirty="0"/>
              <a:t>-ray)</a:t>
            </a:r>
            <a:endParaRPr sz="2000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SimSun"/>
              <a:buChar char="﹣"/>
            </a:pPr>
            <a:r>
              <a:rPr lang="en-US" sz="2000" dirty="0">
                <a:solidFill>
                  <a:srgbClr val="FF0000"/>
                </a:solidFill>
              </a:rPr>
              <a:t>VAMOS++ (fragments identification)</a:t>
            </a:r>
            <a:endParaRPr sz="2000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imSun"/>
              <a:buChar char="﹣"/>
            </a:pPr>
            <a:r>
              <a:rPr lang="en-US" sz="2000" dirty="0"/>
              <a:t>EXOGAM (delayed </a:t>
            </a:r>
            <a:r>
              <a:rPr lang="en-US" sz="2000" dirty="0"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2000" dirty="0"/>
              <a:t>-ray in 1-200 µs)</a:t>
            </a:r>
            <a:endParaRPr sz="2000" dirty="0"/>
          </a:p>
        </p:txBody>
      </p:sp>
      <p:pic>
        <p:nvPicPr>
          <p:cNvPr id="346" name="Google Shape;346;p11" descr="vamos"/>
          <p:cNvPicPr preferRelativeResize="0"/>
          <p:nvPr/>
        </p:nvPicPr>
        <p:blipFill rotWithShape="1">
          <a:blip r:embed="rId3">
            <a:alphaModFix/>
          </a:blip>
          <a:srcRect r="11042" b="89637"/>
          <a:stretch/>
        </p:blipFill>
        <p:spPr>
          <a:xfrm>
            <a:off x="5422900" y="1332865"/>
            <a:ext cx="5836285" cy="46926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1"/>
          <p:cNvSpPr txBox="1"/>
          <p:nvPr/>
        </p:nvSpPr>
        <p:spPr>
          <a:xfrm>
            <a:off x="6348095" y="5675630"/>
            <a:ext cx="3220720" cy="322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 Phys J A 53: 1-8 (2017)</a:t>
            </a:r>
            <a:endParaRPr sz="18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Google Shape;348;p11"/>
          <p:cNvSpPr txBox="1">
            <a:spLocks noGrp="1"/>
          </p:cNvSpPr>
          <p:nvPr>
            <p:ph type="sldNum" idx="12"/>
          </p:nvPr>
        </p:nvSpPr>
        <p:spPr>
          <a:xfrm>
            <a:off x="9257030" y="6341745"/>
            <a:ext cx="274320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349" name="Google Shape;34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CN" dirty="0"/>
              <a:t>Enhong Wang, FISSION2026, March</a:t>
            </a:r>
            <a:r>
              <a:rPr lang="zh-CN" altLang="en-US" dirty="0"/>
              <a:t> </a:t>
            </a:r>
            <a:r>
              <a:rPr lang="en-US" altLang="zh-CN" dirty="0"/>
              <a:t>11</a:t>
            </a:r>
          </a:p>
        </p:txBody>
      </p:sp>
      <p:pic>
        <p:nvPicPr>
          <p:cNvPr id="350" name="Google Shape;350;p11"/>
          <p:cNvPicPr preferRelativeResize="0"/>
          <p:nvPr/>
        </p:nvPicPr>
        <p:blipFill rotWithShape="1">
          <a:blip r:embed="rId4">
            <a:alphaModFix/>
          </a:blip>
          <a:srcRect l="2738" t="2940"/>
          <a:stretch/>
        </p:blipFill>
        <p:spPr>
          <a:xfrm>
            <a:off x="5337810" y="1740535"/>
            <a:ext cx="6585585" cy="374523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1"/>
          <p:cNvSpPr txBox="1"/>
          <p:nvPr/>
        </p:nvSpPr>
        <p:spPr>
          <a:xfrm>
            <a:off x="911860" y="778510"/>
            <a:ext cx="55880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e661 and e680 experiments at GANIL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 txBox="1"/>
          <p:nvPr/>
        </p:nvSpPr>
        <p:spPr>
          <a:xfrm>
            <a:off x="7002145" y="905510"/>
            <a:ext cx="433895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A, Z identification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983095" y="949960"/>
            <a:ext cx="2754630" cy="389255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11"/>
          <p:cNvPicPr preferRelativeResize="0"/>
          <p:nvPr/>
        </p:nvPicPr>
        <p:blipFill rotWithShape="1">
          <a:blip r:embed="rId5">
            <a:alphaModFix/>
          </a:blip>
          <a:srcRect l="5000" t="1188" r="2697" b="1463"/>
          <a:stretch/>
        </p:blipFill>
        <p:spPr>
          <a:xfrm>
            <a:off x="9793605" y="913765"/>
            <a:ext cx="89090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92;p13">
            <a:extLst>
              <a:ext uri="{FF2B5EF4-FFF2-40B4-BE49-F238E27FC236}">
                <a16:creationId xmlns:a16="http://schemas.microsoft.com/office/drawing/2014/main" id="{B0C70E1D-9849-F7FF-6982-E0911C2178B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885"/>
          <a:stretch/>
        </p:blipFill>
        <p:spPr>
          <a:xfrm>
            <a:off x="515620" y="4235450"/>
            <a:ext cx="3190240" cy="176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FBC948-AFB6-42DE-B913-05D682FB8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Isotope</a:t>
            </a:r>
            <a:r>
              <a:rPr kumimoji="1" lang="zh-CN" altLang="en-US" dirty="0"/>
              <a:t> </a:t>
            </a:r>
            <a:r>
              <a:rPr kumimoji="1" lang="en-US" altLang="zh-CN" dirty="0"/>
              <a:t>identification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E46B45-EAFD-F693-C67C-7B7E63AC63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5" name="Google Shape;386;p13">
            <a:extLst>
              <a:ext uri="{FF2B5EF4-FFF2-40B4-BE49-F238E27FC236}">
                <a16:creationId xmlns:a16="http://schemas.microsoft.com/office/drawing/2014/main" id="{05ED6AA7-B3DE-A8B4-982C-C766384804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05382" y="1123008"/>
            <a:ext cx="3841538" cy="23148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87;p13">
            <a:extLst>
              <a:ext uri="{FF2B5EF4-FFF2-40B4-BE49-F238E27FC236}">
                <a16:creationId xmlns:a16="http://schemas.microsoft.com/office/drawing/2014/main" id="{D7421C60-B807-AFF2-8D6D-17C17D055E8A}"/>
              </a:ext>
            </a:extLst>
          </p:cNvPr>
          <p:cNvSpPr txBox="1"/>
          <p:nvPr/>
        </p:nvSpPr>
        <p:spPr>
          <a:xfrm>
            <a:off x="6661785" y="769064"/>
            <a:ext cx="259524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Identification of Nb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90;p13">
            <a:extLst>
              <a:ext uri="{FF2B5EF4-FFF2-40B4-BE49-F238E27FC236}">
                <a16:creationId xmlns:a16="http://schemas.microsoft.com/office/drawing/2014/main" id="{7EC9EC54-7B33-08C0-907D-369E0AFEFC07}"/>
              </a:ext>
            </a:extLst>
          </p:cNvPr>
          <p:cNvSpPr txBox="1"/>
          <p:nvPr/>
        </p:nvSpPr>
        <p:spPr>
          <a:xfrm>
            <a:off x="1300057" y="3780462"/>
            <a:ext cx="24669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238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U+</a:t>
            </a:r>
            <a:r>
              <a:rPr lang="en-US" sz="18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data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392;p13">
            <a:extLst>
              <a:ext uri="{FF2B5EF4-FFF2-40B4-BE49-F238E27FC236}">
                <a16:creationId xmlns:a16="http://schemas.microsoft.com/office/drawing/2014/main" id="{4BE90506-E1C8-B6C9-F37C-A2E7E7FDDF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885"/>
          <a:stretch/>
        </p:blipFill>
        <p:spPr>
          <a:xfrm>
            <a:off x="1108287" y="1151582"/>
            <a:ext cx="3633470" cy="19473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93;p13">
            <a:extLst>
              <a:ext uri="{FF2B5EF4-FFF2-40B4-BE49-F238E27FC236}">
                <a16:creationId xmlns:a16="http://schemas.microsoft.com/office/drawing/2014/main" id="{1703D141-F645-B731-9403-A7D8848AD662}"/>
              </a:ext>
            </a:extLst>
          </p:cNvPr>
          <p:cNvSpPr txBox="1"/>
          <p:nvPr/>
        </p:nvSpPr>
        <p:spPr>
          <a:xfrm>
            <a:off x="2171912" y="3069549"/>
            <a:ext cx="181737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 from </a:t>
            </a:r>
            <a:r>
              <a:rPr lang="en-US" sz="18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E/E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95;p13">
            <a:extLst>
              <a:ext uri="{FF2B5EF4-FFF2-40B4-BE49-F238E27FC236}">
                <a16:creationId xmlns:a16="http://schemas.microsoft.com/office/drawing/2014/main" id="{49DE9B3F-CF2E-0CED-9CFD-43923E76F78B}"/>
              </a:ext>
            </a:extLst>
          </p:cNvPr>
          <p:cNvSpPr txBox="1"/>
          <p:nvPr/>
        </p:nvSpPr>
        <p:spPr>
          <a:xfrm>
            <a:off x="3286503" y="3783606"/>
            <a:ext cx="3042119" cy="4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VAMOS++ and AGATA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398;p13">
            <a:extLst>
              <a:ext uri="{FF2B5EF4-FFF2-40B4-BE49-F238E27FC236}">
                <a16:creationId xmlns:a16="http://schemas.microsoft.com/office/drawing/2014/main" id="{FC9C8567-0649-779E-6BE4-9B5A2C30BC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917" y="4315132"/>
            <a:ext cx="1347903" cy="161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99;p13">
            <a:extLst>
              <a:ext uri="{FF2B5EF4-FFF2-40B4-BE49-F238E27FC236}">
                <a16:creationId xmlns:a16="http://schemas.microsoft.com/office/drawing/2014/main" id="{3EE3593B-5127-42F2-9D9E-AD86DE22BEF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3502" y="4333547"/>
            <a:ext cx="4210050" cy="180784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400;p13">
            <a:extLst>
              <a:ext uri="{FF2B5EF4-FFF2-40B4-BE49-F238E27FC236}">
                <a16:creationId xmlns:a16="http://schemas.microsoft.com/office/drawing/2014/main" id="{08B2E29A-B2AE-835A-1897-A68A71C4F302}"/>
              </a:ext>
            </a:extLst>
          </p:cNvPr>
          <p:cNvSpPr txBox="1"/>
          <p:nvPr/>
        </p:nvSpPr>
        <p:spPr>
          <a:xfrm>
            <a:off x="1290532" y="5477817"/>
            <a:ext cx="309880" cy="17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401;p13">
            <a:extLst>
              <a:ext uri="{FF2B5EF4-FFF2-40B4-BE49-F238E27FC236}">
                <a16:creationId xmlns:a16="http://schemas.microsoft.com/office/drawing/2014/main" id="{1E28B151-0D01-D535-048A-2A3B4E94721E}"/>
              </a:ext>
            </a:extLst>
          </p:cNvPr>
          <p:cNvSpPr txBox="1"/>
          <p:nvPr/>
        </p:nvSpPr>
        <p:spPr>
          <a:xfrm>
            <a:off x="1361652" y="5471467"/>
            <a:ext cx="22479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2;p13">
            <a:extLst>
              <a:ext uri="{FF2B5EF4-FFF2-40B4-BE49-F238E27FC236}">
                <a16:creationId xmlns:a16="http://schemas.microsoft.com/office/drawing/2014/main" id="{66376121-EAB1-1E4D-0215-B29AD210B03C}"/>
              </a:ext>
            </a:extLst>
          </p:cNvPr>
          <p:cNvSpPr txBox="1"/>
          <p:nvPr/>
        </p:nvSpPr>
        <p:spPr>
          <a:xfrm>
            <a:off x="1472142" y="5246042"/>
            <a:ext cx="22479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403;p13">
            <a:extLst>
              <a:ext uri="{FF2B5EF4-FFF2-40B4-BE49-F238E27FC236}">
                <a16:creationId xmlns:a16="http://schemas.microsoft.com/office/drawing/2014/main" id="{021D482C-DFDA-0658-5827-1D3A1E45B916}"/>
              </a:ext>
            </a:extLst>
          </p:cNvPr>
          <p:cNvSpPr txBox="1"/>
          <p:nvPr/>
        </p:nvSpPr>
        <p:spPr>
          <a:xfrm>
            <a:off x="1519767" y="5309542"/>
            <a:ext cx="22479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404;p13">
            <a:extLst>
              <a:ext uri="{FF2B5EF4-FFF2-40B4-BE49-F238E27FC236}">
                <a16:creationId xmlns:a16="http://schemas.microsoft.com/office/drawing/2014/main" id="{EBE4FD6B-8819-7187-88A3-5BD663317233}"/>
              </a:ext>
            </a:extLst>
          </p:cNvPr>
          <p:cNvSpPr txBox="1"/>
          <p:nvPr/>
        </p:nvSpPr>
        <p:spPr>
          <a:xfrm>
            <a:off x="1570567" y="5252392"/>
            <a:ext cx="22479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405;p13">
            <a:extLst>
              <a:ext uri="{FF2B5EF4-FFF2-40B4-BE49-F238E27FC236}">
                <a16:creationId xmlns:a16="http://schemas.microsoft.com/office/drawing/2014/main" id="{151D94DC-DC68-4A20-C388-64F3002B022F}"/>
              </a:ext>
            </a:extLst>
          </p:cNvPr>
          <p:cNvSpPr txBox="1"/>
          <p:nvPr/>
        </p:nvSpPr>
        <p:spPr>
          <a:xfrm>
            <a:off x="1646767" y="5226992"/>
            <a:ext cx="22479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406;p13">
            <a:extLst>
              <a:ext uri="{FF2B5EF4-FFF2-40B4-BE49-F238E27FC236}">
                <a16:creationId xmlns:a16="http://schemas.microsoft.com/office/drawing/2014/main" id="{42F20321-C967-3081-E389-8CD73DA53003}"/>
              </a:ext>
            </a:extLst>
          </p:cNvPr>
          <p:cNvSpPr txBox="1"/>
          <p:nvPr/>
        </p:nvSpPr>
        <p:spPr>
          <a:xfrm>
            <a:off x="1703917" y="5252392"/>
            <a:ext cx="22479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407;p13">
            <a:extLst>
              <a:ext uri="{FF2B5EF4-FFF2-40B4-BE49-F238E27FC236}">
                <a16:creationId xmlns:a16="http://schemas.microsoft.com/office/drawing/2014/main" id="{64F04561-0DB8-42F5-1137-7386D7E05C16}"/>
              </a:ext>
            </a:extLst>
          </p:cNvPr>
          <p:cNvSpPr txBox="1"/>
          <p:nvPr/>
        </p:nvSpPr>
        <p:spPr>
          <a:xfrm>
            <a:off x="1799167" y="5176192"/>
            <a:ext cx="22479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08;p13">
            <a:extLst>
              <a:ext uri="{FF2B5EF4-FFF2-40B4-BE49-F238E27FC236}">
                <a16:creationId xmlns:a16="http://schemas.microsoft.com/office/drawing/2014/main" id="{C12FF80C-D158-5065-6033-1BA512004964}"/>
              </a:ext>
            </a:extLst>
          </p:cNvPr>
          <p:cNvSpPr txBox="1"/>
          <p:nvPr/>
        </p:nvSpPr>
        <p:spPr>
          <a:xfrm>
            <a:off x="1780117" y="4988867"/>
            <a:ext cx="22479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409;p13">
            <a:extLst>
              <a:ext uri="{FF2B5EF4-FFF2-40B4-BE49-F238E27FC236}">
                <a16:creationId xmlns:a16="http://schemas.microsoft.com/office/drawing/2014/main" id="{4C89F299-B819-A849-3B80-161EE3C5F907}"/>
              </a:ext>
            </a:extLst>
          </p:cNvPr>
          <p:cNvSpPr txBox="1"/>
          <p:nvPr/>
        </p:nvSpPr>
        <p:spPr>
          <a:xfrm>
            <a:off x="2281767" y="4760267"/>
            <a:ext cx="22479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410;p13">
            <a:extLst>
              <a:ext uri="{FF2B5EF4-FFF2-40B4-BE49-F238E27FC236}">
                <a16:creationId xmlns:a16="http://schemas.microsoft.com/office/drawing/2014/main" id="{A0321FE9-CA44-564F-62DF-FC9DA8CD5451}"/>
              </a:ext>
            </a:extLst>
          </p:cNvPr>
          <p:cNvSpPr txBox="1"/>
          <p:nvPr/>
        </p:nvSpPr>
        <p:spPr>
          <a:xfrm>
            <a:off x="2310342" y="4820592"/>
            <a:ext cx="22479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11;p13">
            <a:extLst>
              <a:ext uri="{FF2B5EF4-FFF2-40B4-BE49-F238E27FC236}">
                <a16:creationId xmlns:a16="http://schemas.microsoft.com/office/drawing/2014/main" id="{12EED243-8892-B761-4FB2-4235964F5B4A}"/>
              </a:ext>
            </a:extLst>
          </p:cNvPr>
          <p:cNvSpPr txBox="1"/>
          <p:nvPr/>
        </p:nvSpPr>
        <p:spPr>
          <a:xfrm>
            <a:off x="2380192" y="4836467"/>
            <a:ext cx="22479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12;p13">
            <a:extLst>
              <a:ext uri="{FF2B5EF4-FFF2-40B4-BE49-F238E27FC236}">
                <a16:creationId xmlns:a16="http://schemas.microsoft.com/office/drawing/2014/main" id="{886559E9-9089-A015-4A45-34F2096B7668}"/>
              </a:ext>
            </a:extLst>
          </p:cNvPr>
          <p:cNvSpPr txBox="1"/>
          <p:nvPr/>
        </p:nvSpPr>
        <p:spPr>
          <a:xfrm>
            <a:off x="2459567" y="4861867"/>
            <a:ext cx="22479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413;p13">
            <a:extLst>
              <a:ext uri="{FF2B5EF4-FFF2-40B4-BE49-F238E27FC236}">
                <a16:creationId xmlns:a16="http://schemas.microsoft.com/office/drawing/2014/main" id="{2DEE3784-C77F-AD0C-C650-27C577AB40FD}"/>
              </a:ext>
            </a:extLst>
          </p:cNvPr>
          <p:cNvSpPr txBox="1"/>
          <p:nvPr/>
        </p:nvSpPr>
        <p:spPr>
          <a:xfrm>
            <a:off x="2586567" y="4934892"/>
            <a:ext cx="22479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414;p13">
            <a:extLst>
              <a:ext uri="{FF2B5EF4-FFF2-40B4-BE49-F238E27FC236}">
                <a16:creationId xmlns:a16="http://schemas.microsoft.com/office/drawing/2014/main" id="{9C510E3B-A8A6-918E-3137-80C160E6E238}"/>
              </a:ext>
            </a:extLst>
          </p:cNvPr>
          <p:cNvSpPr txBox="1"/>
          <p:nvPr/>
        </p:nvSpPr>
        <p:spPr>
          <a:xfrm>
            <a:off x="2650067" y="4884092"/>
            <a:ext cx="22479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415;p13">
            <a:extLst>
              <a:ext uri="{FF2B5EF4-FFF2-40B4-BE49-F238E27FC236}">
                <a16:creationId xmlns:a16="http://schemas.microsoft.com/office/drawing/2014/main" id="{394EA1C1-B73E-C242-EA2A-71A29D72E043}"/>
              </a:ext>
            </a:extLst>
          </p:cNvPr>
          <p:cNvSpPr txBox="1"/>
          <p:nvPr/>
        </p:nvSpPr>
        <p:spPr>
          <a:xfrm>
            <a:off x="2853267" y="4925367"/>
            <a:ext cx="22479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416;p13">
            <a:extLst>
              <a:ext uri="{FF2B5EF4-FFF2-40B4-BE49-F238E27FC236}">
                <a16:creationId xmlns:a16="http://schemas.microsoft.com/office/drawing/2014/main" id="{4714B447-720A-F1CF-7CB4-0DA8D464ECDF}"/>
              </a:ext>
            </a:extLst>
          </p:cNvPr>
          <p:cNvSpPr txBox="1"/>
          <p:nvPr/>
        </p:nvSpPr>
        <p:spPr>
          <a:xfrm>
            <a:off x="2964392" y="5017442"/>
            <a:ext cx="22479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417;p13">
            <a:extLst>
              <a:ext uri="{FF2B5EF4-FFF2-40B4-BE49-F238E27FC236}">
                <a16:creationId xmlns:a16="http://schemas.microsoft.com/office/drawing/2014/main" id="{F93672D2-0F1D-1CE9-56B7-F7B035D4389C}"/>
              </a:ext>
            </a:extLst>
          </p:cNvPr>
          <p:cNvSpPr txBox="1"/>
          <p:nvPr/>
        </p:nvSpPr>
        <p:spPr>
          <a:xfrm>
            <a:off x="3234267" y="4890442"/>
            <a:ext cx="22479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418;p13">
            <a:extLst>
              <a:ext uri="{FF2B5EF4-FFF2-40B4-BE49-F238E27FC236}">
                <a16:creationId xmlns:a16="http://schemas.microsoft.com/office/drawing/2014/main" id="{5BE532AB-19A8-589F-9DE0-43DA0DC4DEEF}"/>
              </a:ext>
            </a:extLst>
          </p:cNvPr>
          <p:cNvSpPr txBox="1"/>
          <p:nvPr/>
        </p:nvSpPr>
        <p:spPr>
          <a:xfrm>
            <a:off x="1641052" y="4440862"/>
            <a:ext cx="22479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⬜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419;p13">
            <a:extLst>
              <a:ext uri="{FF2B5EF4-FFF2-40B4-BE49-F238E27FC236}">
                <a16:creationId xmlns:a16="http://schemas.microsoft.com/office/drawing/2014/main" id="{9DD25961-C2AB-EC09-E41C-84011E63F610}"/>
              </a:ext>
            </a:extLst>
          </p:cNvPr>
          <p:cNvSpPr txBox="1"/>
          <p:nvPr/>
        </p:nvSpPr>
        <p:spPr>
          <a:xfrm>
            <a:off x="1837902" y="4859962"/>
            <a:ext cx="22479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⬜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420;p13">
            <a:extLst>
              <a:ext uri="{FF2B5EF4-FFF2-40B4-BE49-F238E27FC236}">
                <a16:creationId xmlns:a16="http://schemas.microsoft.com/office/drawing/2014/main" id="{E529E63A-393D-14C0-D17A-A9A4522D0EE4}"/>
              </a:ext>
            </a:extLst>
          </p:cNvPr>
          <p:cNvSpPr txBox="1"/>
          <p:nvPr/>
        </p:nvSpPr>
        <p:spPr>
          <a:xfrm>
            <a:off x="2390352" y="4440862"/>
            <a:ext cx="22479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⬜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421;p13">
            <a:extLst>
              <a:ext uri="{FF2B5EF4-FFF2-40B4-BE49-F238E27FC236}">
                <a16:creationId xmlns:a16="http://schemas.microsoft.com/office/drawing/2014/main" id="{3895A980-439F-850A-79A2-C74432F8BCB1}"/>
              </a:ext>
            </a:extLst>
          </p:cNvPr>
          <p:cNvSpPr txBox="1"/>
          <p:nvPr/>
        </p:nvSpPr>
        <p:spPr>
          <a:xfrm>
            <a:off x="2491952" y="4656762"/>
            <a:ext cx="22479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⬜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422;p13">
            <a:extLst>
              <a:ext uri="{FF2B5EF4-FFF2-40B4-BE49-F238E27FC236}">
                <a16:creationId xmlns:a16="http://schemas.microsoft.com/office/drawing/2014/main" id="{3645D2C4-D914-CE5A-F544-483EAA2180DA}"/>
              </a:ext>
            </a:extLst>
          </p:cNvPr>
          <p:cNvSpPr txBox="1"/>
          <p:nvPr/>
        </p:nvSpPr>
        <p:spPr>
          <a:xfrm>
            <a:off x="2691977" y="4986962"/>
            <a:ext cx="22479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⬜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423;p13">
            <a:extLst>
              <a:ext uri="{FF2B5EF4-FFF2-40B4-BE49-F238E27FC236}">
                <a16:creationId xmlns:a16="http://schemas.microsoft.com/office/drawing/2014/main" id="{EB441BD7-29A8-DECC-C017-440B2F6FE0A0}"/>
              </a:ext>
            </a:extLst>
          </p:cNvPr>
          <p:cNvSpPr txBox="1"/>
          <p:nvPr/>
        </p:nvSpPr>
        <p:spPr>
          <a:xfrm>
            <a:off x="2911052" y="4898062"/>
            <a:ext cx="22479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⬜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424;p13">
            <a:extLst>
              <a:ext uri="{FF2B5EF4-FFF2-40B4-BE49-F238E27FC236}">
                <a16:creationId xmlns:a16="http://schemas.microsoft.com/office/drawing/2014/main" id="{88998587-AD0F-893F-D2C3-D98F2342A7CD}"/>
              </a:ext>
            </a:extLst>
          </p:cNvPr>
          <p:cNvSpPr txBox="1"/>
          <p:nvPr/>
        </p:nvSpPr>
        <p:spPr>
          <a:xfrm>
            <a:off x="3041227" y="4993312"/>
            <a:ext cx="22479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⬜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425;p13">
            <a:extLst>
              <a:ext uri="{FF2B5EF4-FFF2-40B4-BE49-F238E27FC236}">
                <a16:creationId xmlns:a16="http://schemas.microsoft.com/office/drawing/2014/main" id="{0EC1E505-A393-B8C0-C642-945BAD910B09}"/>
              </a:ext>
            </a:extLst>
          </p:cNvPr>
          <p:cNvSpPr txBox="1"/>
          <p:nvPr/>
        </p:nvSpPr>
        <p:spPr>
          <a:xfrm>
            <a:off x="3415242" y="5201592"/>
            <a:ext cx="224790" cy="15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426;p13">
            <a:extLst>
              <a:ext uri="{FF2B5EF4-FFF2-40B4-BE49-F238E27FC236}">
                <a16:creationId xmlns:a16="http://schemas.microsoft.com/office/drawing/2014/main" id="{A7780C9A-87F0-FBA1-2CC7-99B4A9FFF0AC}"/>
              </a:ext>
            </a:extLst>
          </p:cNvPr>
          <p:cNvSpPr txBox="1"/>
          <p:nvPr/>
        </p:nvSpPr>
        <p:spPr>
          <a:xfrm>
            <a:off x="3580342" y="5153967"/>
            <a:ext cx="224790" cy="15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27;p13">
            <a:extLst>
              <a:ext uri="{FF2B5EF4-FFF2-40B4-BE49-F238E27FC236}">
                <a16:creationId xmlns:a16="http://schemas.microsoft.com/office/drawing/2014/main" id="{0C7CEE01-CF3F-6104-D8D7-B51F69EB1584}"/>
              </a:ext>
            </a:extLst>
          </p:cNvPr>
          <p:cNvSpPr txBox="1"/>
          <p:nvPr/>
        </p:nvSpPr>
        <p:spPr>
          <a:xfrm>
            <a:off x="3637492" y="5252392"/>
            <a:ext cx="224790" cy="15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28;p13">
            <a:extLst>
              <a:ext uri="{FF2B5EF4-FFF2-40B4-BE49-F238E27FC236}">
                <a16:creationId xmlns:a16="http://schemas.microsoft.com/office/drawing/2014/main" id="{2B960EF7-1A62-DAE4-C720-B7217CF81415}"/>
              </a:ext>
            </a:extLst>
          </p:cNvPr>
          <p:cNvSpPr txBox="1"/>
          <p:nvPr/>
        </p:nvSpPr>
        <p:spPr>
          <a:xfrm>
            <a:off x="3386032" y="5033317"/>
            <a:ext cx="22479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⬜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9;p13">
            <a:extLst>
              <a:ext uri="{FF2B5EF4-FFF2-40B4-BE49-F238E27FC236}">
                <a16:creationId xmlns:a16="http://schemas.microsoft.com/office/drawing/2014/main" id="{DABA435D-043A-64B3-ECE5-39CDBE93CD1A}"/>
              </a:ext>
            </a:extLst>
          </p:cNvPr>
          <p:cNvSpPr txBox="1"/>
          <p:nvPr/>
        </p:nvSpPr>
        <p:spPr>
          <a:xfrm>
            <a:off x="3719407" y="5160317"/>
            <a:ext cx="22479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⬜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0;p13">
            <a:extLst>
              <a:ext uri="{FF2B5EF4-FFF2-40B4-BE49-F238E27FC236}">
                <a16:creationId xmlns:a16="http://schemas.microsoft.com/office/drawing/2014/main" id="{3B473855-BA34-83D9-B80C-DB1AB0E816CF}"/>
              </a:ext>
            </a:extLst>
          </p:cNvPr>
          <p:cNvSpPr txBox="1"/>
          <p:nvPr/>
        </p:nvSpPr>
        <p:spPr>
          <a:xfrm>
            <a:off x="3989282" y="5138092"/>
            <a:ext cx="22479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⬜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31;p13">
            <a:extLst>
              <a:ext uri="{FF2B5EF4-FFF2-40B4-BE49-F238E27FC236}">
                <a16:creationId xmlns:a16="http://schemas.microsoft.com/office/drawing/2014/main" id="{7625893B-032C-12C5-C2B2-B9FE75EA2042}"/>
              </a:ext>
            </a:extLst>
          </p:cNvPr>
          <p:cNvSpPr txBox="1"/>
          <p:nvPr/>
        </p:nvSpPr>
        <p:spPr>
          <a:xfrm>
            <a:off x="4078182" y="5207942"/>
            <a:ext cx="22479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32;p13">
            <a:extLst>
              <a:ext uri="{FF2B5EF4-FFF2-40B4-BE49-F238E27FC236}">
                <a16:creationId xmlns:a16="http://schemas.microsoft.com/office/drawing/2014/main" id="{408CE729-5AB8-70C3-0821-DB47E1FC27A8}"/>
              </a:ext>
            </a:extLst>
          </p:cNvPr>
          <p:cNvSpPr txBox="1"/>
          <p:nvPr/>
        </p:nvSpPr>
        <p:spPr>
          <a:xfrm>
            <a:off x="4106757" y="5357167"/>
            <a:ext cx="22479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33;p13">
            <a:extLst>
              <a:ext uri="{FF2B5EF4-FFF2-40B4-BE49-F238E27FC236}">
                <a16:creationId xmlns:a16="http://schemas.microsoft.com/office/drawing/2014/main" id="{2DB9925E-CC21-7667-6A28-A3111FEDA236}"/>
              </a:ext>
            </a:extLst>
          </p:cNvPr>
          <p:cNvSpPr txBox="1"/>
          <p:nvPr/>
        </p:nvSpPr>
        <p:spPr>
          <a:xfrm>
            <a:off x="4351232" y="5411142"/>
            <a:ext cx="22479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34;p13">
            <a:extLst>
              <a:ext uri="{FF2B5EF4-FFF2-40B4-BE49-F238E27FC236}">
                <a16:creationId xmlns:a16="http://schemas.microsoft.com/office/drawing/2014/main" id="{2A2E0FCE-165B-6500-C506-5BF92B773B71}"/>
              </a:ext>
            </a:extLst>
          </p:cNvPr>
          <p:cNvSpPr txBox="1"/>
          <p:nvPr/>
        </p:nvSpPr>
        <p:spPr>
          <a:xfrm>
            <a:off x="4443307" y="5344467"/>
            <a:ext cx="22479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⬜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35;p13">
            <a:extLst>
              <a:ext uri="{FF2B5EF4-FFF2-40B4-BE49-F238E27FC236}">
                <a16:creationId xmlns:a16="http://schemas.microsoft.com/office/drawing/2014/main" id="{350C44F3-264B-FB84-FFD6-16742BB225CD}"/>
              </a:ext>
            </a:extLst>
          </p:cNvPr>
          <p:cNvSpPr txBox="1"/>
          <p:nvPr/>
        </p:nvSpPr>
        <p:spPr>
          <a:xfrm>
            <a:off x="4611582" y="5303192"/>
            <a:ext cx="22479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⬜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36;p13">
            <a:extLst>
              <a:ext uri="{FF2B5EF4-FFF2-40B4-BE49-F238E27FC236}">
                <a16:creationId xmlns:a16="http://schemas.microsoft.com/office/drawing/2014/main" id="{6AD0D953-7282-AF73-3ACC-61F98F1A2EE5}"/>
              </a:ext>
            </a:extLst>
          </p:cNvPr>
          <p:cNvSpPr txBox="1"/>
          <p:nvPr/>
        </p:nvSpPr>
        <p:spPr>
          <a:xfrm>
            <a:off x="4741757" y="5414317"/>
            <a:ext cx="22479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437;p13">
            <a:extLst>
              <a:ext uri="{FF2B5EF4-FFF2-40B4-BE49-F238E27FC236}">
                <a16:creationId xmlns:a16="http://schemas.microsoft.com/office/drawing/2014/main" id="{7F298C63-70EA-A3CB-FA34-6C836A95B6D7}"/>
              </a:ext>
            </a:extLst>
          </p:cNvPr>
          <p:cNvSpPr txBox="1"/>
          <p:nvPr/>
        </p:nvSpPr>
        <p:spPr>
          <a:xfrm>
            <a:off x="4811607" y="5398442"/>
            <a:ext cx="22479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438;p13">
            <a:extLst>
              <a:ext uri="{FF2B5EF4-FFF2-40B4-BE49-F238E27FC236}">
                <a16:creationId xmlns:a16="http://schemas.microsoft.com/office/drawing/2014/main" id="{242BBF0C-6489-B1BD-9C00-0A0289384174}"/>
              </a:ext>
            </a:extLst>
          </p:cNvPr>
          <p:cNvSpPr txBox="1"/>
          <p:nvPr/>
        </p:nvSpPr>
        <p:spPr>
          <a:xfrm>
            <a:off x="5087832" y="5487342"/>
            <a:ext cx="22479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439;p13">
            <a:extLst>
              <a:ext uri="{FF2B5EF4-FFF2-40B4-BE49-F238E27FC236}">
                <a16:creationId xmlns:a16="http://schemas.microsoft.com/office/drawing/2014/main" id="{22EE13C8-E98A-CDD9-DE91-B588BE19ED30}"/>
              </a:ext>
            </a:extLst>
          </p:cNvPr>
          <p:cNvSpPr txBox="1"/>
          <p:nvPr/>
        </p:nvSpPr>
        <p:spPr>
          <a:xfrm>
            <a:off x="5010997" y="5515917"/>
            <a:ext cx="22479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440;p13">
            <a:extLst>
              <a:ext uri="{FF2B5EF4-FFF2-40B4-BE49-F238E27FC236}">
                <a16:creationId xmlns:a16="http://schemas.microsoft.com/office/drawing/2014/main" id="{40DA2EA1-5860-FDD9-E7F8-8DA68A1EA248}"/>
              </a:ext>
            </a:extLst>
          </p:cNvPr>
          <p:cNvSpPr txBox="1"/>
          <p:nvPr/>
        </p:nvSpPr>
        <p:spPr>
          <a:xfrm>
            <a:off x="5840307" y="5573067"/>
            <a:ext cx="22479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441;p13">
            <a:extLst>
              <a:ext uri="{FF2B5EF4-FFF2-40B4-BE49-F238E27FC236}">
                <a16:creationId xmlns:a16="http://schemas.microsoft.com/office/drawing/2014/main" id="{0D885062-DFE8-3400-C9A9-AF05AE19AA12}"/>
              </a:ext>
            </a:extLst>
          </p:cNvPr>
          <p:cNvSpPr txBox="1"/>
          <p:nvPr/>
        </p:nvSpPr>
        <p:spPr>
          <a:xfrm>
            <a:off x="5237057" y="5325417"/>
            <a:ext cx="22479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⬜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442;p13">
            <a:extLst>
              <a:ext uri="{FF2B5EF4-FFF2-40B4-BE49-F238E27FC236}">
                <a16:creationId xmlns:a16="http://schemas.microsoft.com/office/drawing/2014/main" id="{1640817F-E5EB-61FD-4FAF-906B357B6CB9}"/>
              </a:ext>
            </a:extLst>
          </p:cNvPr>
          <p:cNvSpPr txBox="1"/>
          <p:nvPr/>
        </p:nvSpPr>
        <p:spPr>
          <a:xfrm>
            <a:off x="5176732" y="5442892"/>
            <a:ext cx="22479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⬜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443;p13">
            <a:extLst>
              <a:ext uri="{FF2B5EF4-FFF2-40B4-BE49-F238E27FC236}">
                <a16:creationId xmlns:a16="http://schemas.microsoft.com/office/drawing/2014/main" id="{04E80FB4-BC61-41A8-8AD9-8EAAFD9EC134}"/>
              </a:ext>
            </a:extLst>
          </p:cNvPr>
          <p:cNvSpPr txBox="1"/>
          <p:nvPr/>
        </p:nvSpPr>
        <p:spPr>
          <a:xfrm>
            <a:off x="4019762" y="4457372"/>
            <a:ext cx="2137410" cy="57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104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⬜ known    new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444;p13">
            <a:extLst>
              <a:ext uri="{FF2B5EF4-FFF2-40B4-BE49-F238E27FC236}">
                <a16:creationId xmlns:a16="http://schemas.microsoft.com/office/drawing/2014/main" id="{0CC2B2F3-AEEE-6620-CFE3-D343B6A5E1EE}"/>
              </a:ext>
            </a:extLst>
          </p:cNvPr>
          <p:cNvSpPr txBox="1"/>
          <p:nvPr/>
        </p:nvSpPr>
        <p:spPr>
          <a:xfrm>
            <a:off x="5135457" y="4779952"/>
            <a:ext cx="483870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D55E4B65-B1D7-9BF9-ACF3-359B05724C45}"/>
              </a:ext>
            </a:extLst>
          </p:cNvPr>
          <p:cNvSpPr txBox="1"/>
          <p:nvPr/>
        </p:nvSpPr>
        <p:spPr>
          <a:xfrm>
            <a:off x="6989656" y="3822120"/>
            <a:ext cx="444034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More</a:t>
            </a:r>
            <a:r>
              <a:rPr lang="zh-CN" altLang="en-US" sz="2000" dirty="0"/>
              <a:t> </a:t>
            </a:r>
            <a:r>
              <a:rPr lang="en-US" altLang="zh-CN" sz="2000" dirty="0"/>
              <a:t>details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odd-A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other</a:t>
            </a:r>
            <a:r>
              <a:rPr lang="zh-CN" altLang="en-US" sz="2000" dirty="0"/>
              <a:t> </a:t>
            </a:r>
            <a:r>
              <a:rPr lang="en-US" altLang="zh-CN" sz="2000" dirty="0"/>
              <a:t>Nb</a:t>
            </a:r>
            <a:r>
              <a:rPr lang="zh-CN" altLang="en-US" sz="2000" dirty="0"/>
              <a:t> </a:t>
            </a:r>
            <a:r>
              <a:rPr lang="en-US" altLang="zh-CN" sz="2000" dirty="0"/>
              <a:t>isotopes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Jeremie</a:t>
            </a:r>
            <a:r>
              <a:rPr lang="en-US" altLang="zh-CN" sz="2000" dirty="0"/>
              <a:t>'s</a:t>
            </a:r>
            <a:r>
              <a:rPr lang="zh-CN" altLang="en-US" sz="2000" dirty="0"/>
              <a:t> </a:t>
            </a:r>
            <a:r>
              <a:rPr lang="en-US" altLang="zh-CN" sz="2000" dirty="0"/>
              <a:t>talk</a:t>
            </a:r>
            <a:r>
              <a:rPr lang="zh-CN" altLang="en-US" sz="2000" dirty="0"/>
              <a:t> </a:t>
            </a:r>
            <a:r>
              <a:rPr lang="en-US" altLang="zh-CN" sz="2000" dirty="0"/>
              <a:t>this</a:t>
            </a:r>
            <a:r>
              <a:rPr lang="zh-CN" altLang="en-US" sz="2000" dirty="0"/>
              <a:t> </a:t>
            </a:r>
            <a:r>
              <a:rPr lang="en-US" altLang="zh-CN" sz="2000" dirty="0"/>
              <a:t>morning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M. </a:t>
            </a:r>
            <a:r>
              <a:rPr lang="en-US" altLang="zh-CN" sz="2000" dirty="0" err="1"/>
              <a:t>Abushawish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al.,</a:t>
            </a:r>
            <a:r>
              <a:rPr kumimoji="1" lang="zh-CN" altLang="en-US" sz="2000" dirty="0"/>
              <a:t> </a:t>
            </a:r>
            <a:r>
              <a:rPr lang="en-US" altLang="zh-CN" sz="2000" dirty="0"/>
              <a:t>Phys. Rev. C </a:t>
            </a:r>
            <a:r>
              <a:rPr lang="en-US" altLang="zh-CN" sz="2000" b="1" dirty="0"/>
              <a:t>113</a:t>
            </a:r>
            <a:r>
              <a:rPr lang="en-US" altLang="zh-CN" sz="2000" dirty="0"/>
              <a:t>, 014308 (2026).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93825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1452</Words>
  <Application>Microsoft Macintosh PowerPoint</Application>
  <PresentationFormat>宽屏</PresentationFormat>
  <Paragraphs>262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SimSun</vt:lpstr>
      <vt:lpstr>Times New Roman</vt:lpstr>
      <vt:lpstr>Noto Sans Symbols</vt:lpstr>
      <vt:lpstr>Arial</vt:lpstr>
      <vt:lpstr>Symbol</vt:lpstr>
      <vt:lpstr>Calibri</vt:lpstr>
      <vt:lpstr>Office Theme</vt:lpstr>
      <vt:lpstr>Multi-phonon γ vibration study from AGATA+Gammasphere complimentary setup</vt:lpstr>
      <vt:lpstr>Talk plan</vt:lpstr>
      <vt:lpstr>Surface vibration in deformed nuclei</vt:lpstr>
      <vt:lpstr>One phonon γ vibrational band</vt:lpstr>
      <vt:lpstr>Two phonon γ vibrational band in even-even nuclei</vt:lpstr>
      <vt:lpstr>How about odd-odd nuclei?</vt:lpstr>
      <vt:lpstr>Spontaneous fission with high fold γ−ray setup</vt:lpstr>
      <vt:lpstr>Induced fission with A, Z identification setup</vt:lpstr>
      <vt:lpstr>Isotope identification</vt:lpstr>
      <vt:lpstr>Results on 104Nb </vt:lpstr>
      <vt:lpstr>Coincidence spectra and angular correlations</vt:lpstr>
      <vt:lpstr>Systematics and TPSM calculations</vt:lpstr>
      <vt:lpstr>Lifetime measurements and oblate isomer </vt:lpstr>
      <vt:lpstr>Summary</vt:lpstr>
      <vt:lpstr>Thanks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multi-phonon gamma vibrations in odd-odd nucleus </dc:title>
  <dc:creator>hanX</dc:creator>
  <cp:lastModifiedBy>enhong wang</cp:lastModifiedBy>
  <cp:revision>216</cp:revision>
  <dcterms:created xsi:type="dcterms:W3CDTF">2024-05-15T06:39:00Z</dcterms:created>
  <dcterms:modified xsi:type="dcterms:W3CDTF">2026-03-11T14:37:55Z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44C82C2C6B0543B586736E48AD7BBD47_12</vt:lpwstr>
  </property>
  <property fmtid="{D5CDD505-2E9C-101B-9397-08002B2CF9AE}" pid="3" name="KSOProductBuildVer">
    <vt:lpwstr>1033-12.2.0.16909</vt:lpwstr>
  </property>
</Properties>
</file>