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Merriweather Light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Light-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regular.fntdata"/><Relationship Id="rId41" Type="http://schemas.openxmlformats.org/officeDocument/2006/relationships/font" Target="fonts/Merriweather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erriweatherLight-bold.fntdata"/><Relationship Id="rId16" Type="http://schemas.openxmlformats.org/officeDocument/2006/relationships/slide" Target="slides/slide11.xml"/><Relationship Id="rId38" Type="http://schemas.openxmlformats.org/officeDocument/2006/relationships/font" Target="fonts/Merriweather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d3e5bca7b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d3e5bca7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02c3f71c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a02c3f71c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09808b8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09808b8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b09808b8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b09808b8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d3e5bca7b_2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cd3e5bca7b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a02c3f71c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a02c3f71c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1067d611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1067d611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a02c3f71c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a02c3f71c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a02c3f71c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a02c3f71c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02c3f71c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02c3f71c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cae701b6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acae701b6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d3e5bca7b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d3e5bca7b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a02c3f71c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a02c3f71c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09808b8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b09808b8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09808b87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b09808b87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cae701b6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cae701b6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9114fd32e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9114fd32e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cae701b6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acae701b6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9114fd32e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9114fd32e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91479b6ec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91479b6ec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91479b6ec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91479b6ec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acae701b6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acae701b6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d3e5bca7b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d3e5bca7b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9114fd32e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9114fd32e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acae701b6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acae701b6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9114fd32e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9114fd32e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ce2c8735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ce2c8735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95daef46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95daef46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ce2c8735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ce2c8735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d3e5bca7b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d3e5bca7b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ce2c8735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ce2c8735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1067d611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b1067d61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4CA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4.png"/><Relationship Id="rId5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4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4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1872600"/>
          </a:xfrm>
          <a:prstGeom prst="rect">
            <a:avLst/>
          </a:prstGeom>
          <a:solidFill>
            <a:srgbClr val="B4C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6" name="Google Shape;56;p13" title="logo_i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525" y="74400"/>
            <a:ext cx="2616396" cy="17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9900" y="74400"/>
            <a:ext cx="5463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Measurement of the lifetime of </a:t>
            </a:r>
            <a:r>
              <a:rPr i="1" lang="f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excited states</a:t>
            </a:r>
            <a:r>
              <a:rPr lang="f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in exotic nuclei produced via </a:t>
            </a:r>
            <a:r>
              <a:rPr baseline="30000" lang="f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235</a:t>
            </a:r>
            <a:r>
              <a:rPr lang="fr"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 neutron-induced fission.</a:t>
            </a:r>
            <a:endParaRPr sz="22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016200" y="4034900"/>
            <a:ext cx="5573100" cy="857100"/>
          </a:xfrm>
          <a:prstGeom prst="roundRect">
            <a:avLst>
              <a:gd fmla="val 16667" name="adj"/>
            </a:avLst>
          </a:prstGeom>
          <a:solidFill>
            <a:srgbClr val="B4CA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845650" y="3986300"/>
            <a:ext cx="591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Institut Laue Langevin</a:t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Nuclear and Particle Physics group</a:t>
            </a:r>
            <a:endParaRPr sz="25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9900" y="1448700"/>
            <a:ext cx="33459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Basile MASSIMINO, 1st year Master student</a:t>
            </a:r>
            <a:endParaRPr sz="12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61" name="Google Shape;61;p13" title="logo_UFR_PhITEM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5525" y="235963"/>
            <a:ext cx="1735625" cy="14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311700" y="225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134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Te (6)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706 keV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8" name="Google Shape;158;p22" title="134Te_6plus_650fs_w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596" y="1421800"/>
            <a:ext cx="5411000" cy="2697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60" name="Google Shape;160;p22" title="134Te_706keV_chi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6201" y="2250801"/>
            <a:ext cx="4904953" cy="2445300"/>
          </a:xfrm>
          <a:prstGeom prst="rect">
            <a:avLst/>
          </a:prstGeom>
          <a:noFill/>
          <a:ln cap="flat" cmpd="sng" w="80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2"/>
          <p:cNvSpPr txBox="1"/>
          <p:nvPr/>
        </p:nvSpPr>
        <p:spPr>
          <a:xfrm>
            <a:off x="5780609" y="1240150"/>
            <a:ext cx="2940900" cy="799500"/>
          </a:xfrm>
          <a:prstGeom prst="rect">
            <a:avLst/>
          </a:prstGeom>
          <a:solidFill>
            <a:schemeClr val="lt1"/>
          </a:solidFill>
          <a:ln cap="flat" cmpd="sng" w="80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6850" lIns="76850" spcFirstLastPara="1" rIns="76850" wrap="square" tIns="768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092">
                <a:latin typeface="Merriweather Light"/>
                <a:ea typeface="Merriweather Light"/>
                <a:cs typeface="Merriweather Light"/>
                <a:sym typeface="Merriweather Light"/>
              </a:rPr>
              <a:t>No coincidence study has been done since only prompt coincidences have been analysed so far with simulations (the lifetime of the lower lying state is 164 ns)</a:t>
            </a:r>
            <a:endParaRPr sz="1092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162" name="Google Shape;162;p22"/>
          <p:cNvCxnSpPr/>
          <p:nvPr/>
        </p:nvCxnSpPr>
        <p:spPr>
          <a:xfrm rot="10800000">
            <a:off x="1640675" y="1812950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2"/>
          <p:cNvCxnSpPr/>
          <p:nvPr/>
        </p:nvCxnSpPr>
        <p:spPr>
          <a:xfrm rot="10800000">
            <a:off x="3624450" y="1812950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311700" y="116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latin typeface="Merriweather"/>
                <a:ea typeface="Merriweather"/>
                <a:cs typeface="Merriweather"/>
                <a:sym typeface="Merriweather"/>
              </a:rPr>
              <a:t>Test of measurement sensitivity via simulations: </a:t>
            </a:r>
            <a:r>
              <a:rPr baseline="30000" lang="fr" sz="2300">
                <a:latin typeface="Merriweather"/>
                <a:ea typeface="Merriweather"/>
                <a:cs typeface="Merriweather"/>
                <a:sym typeface="Merriweather"/>
              </a:rPr>
              <a:t>97</a:t>
            </a:r>
            <a:r>
              <a:rPr lang="fr" sz="2300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736050" y="614975"/>
            <a:ext cx="76719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Taking simulations done with different lifetimes as a reference, we test the sensitivity of the analysis: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550" y="993700"/>
            <a:ext cx="5882899" cy="4049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311700" y="113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300">
                <a:latin typeface="Merriweather"/>
                <a:ea typeface="Merriweather"/>
                <a:cs typeface="Merriweather"/>
                <a:sym typeface="Merriweather"/>
              </a:rPr>
              <a:t>Test of measurement sensitivity via simulations: </a:t>
            </a:r>
            <a:r>
              <a:rPr baseline="30000" lang="fr" sz="2300">
                <a:latin typeface="Merriweather"/>
                <a:ea typeface="Merriweather"/>
                <a:cs typeface="Merriweather"/>
                <a:sym typeface="Merriweather"/>
              </a:rPr>
              <a:t>134</a:t>
            </a:r>
            <a:r>
              <a:rPr lang="fr" sz="2300">
                <a:latin typeface="Merriweather"/>
                <a:ea typeface="Merriweather"/>
                <a:cs typeface="Merriweather"/>
                <a:sym typeface="Merriweather"/>
              </a:rPr>
              <a:t>Te (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6)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endParaRPr sz="23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500" y="999825"/>
            <a:ext cx="5807000" cy="39812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4"/>
          <p:cNvSpPr txBox="1"/>
          <p:nvPr/>
        </p:nvSpPr>
        <p:spPr>
          <a:xfrm>
            <a:off x="736050" y="614975"/>
            <a:ext cx="76719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 heavier nucleus has a shorter effective range because it is slowed down faster.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0128" y="544043"/>
            <a:ext cx="4920984" cy="3249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 rot="-5400000">
            <a:off x="4658126" y="214091"/>
            <a:ext cx="2799900" cy="4383300"/>
          </a:xfrm>
          <a:prstGeom prst="rtTriangle">
            <a:avLst/>
          </a:prstGeom>
          <a:solidFill>
            <a:srgbClr val="B4CAFF"/>
          </a:solidFill>
          <a:ln>
            <a:noFill/>
          </a:ln>
        </p:spPr>
        <p:txBody>
          <a:bodyPr anchorCtr="0" anchor="ctr" bIns="68875" lIns="68875" spcFirstLastPara="1" rIns="68875" wrap="square" tIns="6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4"/>
          </a:p>
        </p:txBody>
      </p:sp>
      <p:sp>
        <p:nvSpPr>
          <p:cNvPr id="186" name="Google Shape;186;p25"/>
          <p:cNvSpPr/>
          <p:nvPr/>
        </p:nvSpPr>
        <p:spPr>
          <a:xfrm>
            <a:off x="4968097" y="2524310"/>
            <a:ext cx="215700" cy="204000"/>
          </a:xfrm>
          <a:prstGeom prst="rect">
            <a:avLst/>
          </a:prstGeom>
          <a:noFill/>
          <a:ln cap="flat" cmpd="sng" w="7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875" lIns="68875" spcFirstLastPara="1" rIns="68875" wrap="square" tIns="6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4"/>
          </a:p>
        </p:txBody>
      </p:sp>
      <p:cxnSp>
        <p:nvCxnSpPr>
          <p:cNvPr id="187" name="Google Shape;187;p25"/>
          <p:cNvCxnSpPr/>
          <p:nvPr/>
        </p:nvCxnSpPr>
        <p:spPr>
          <a:xfrm flipH="1" rot="10800000">
            <a:off x="5193814" y="2236894"/>
            <a:ext cx="1494600" cy="288000"/>
          </a:xfrm>
          <a:prstGeom prst="straightConnector1">
            <a:avLst/>
          </a:prstGeom>
          <a:noFill/>
          <a:ln cap="flat" cmpd="sng" w="71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5"/>
          <p:cNvCxnSpPr/>
          <p:nvPr/>
        </p:nvCxnSpPr>
        <p:spPr>
          <a:xfrm>
            <a:off x="5184850" y="2728200"/>
            <a:ext cx="1500900" cy="1067400"/>
          </a:xfrm>
          <a:prstGeom prst="straightConnector1">
            <a:avLst/>
          </a:prstGeom>
          <a:noFill/>
          <a:ln cap="flat" cmpd="sng" w="71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5"/>
          <p:cNvSpPr/>
          <p:nvPr/>
        </p:nvSpPr>
        <p:spPr>
          <a:xfrm rot="5400000">
            <a:off x="3632346" y="147575"/>
            <a:ext cx="2987100" cy="3720600"/>
          </a:xfrm>
          <a:prstGeom prst="rtTriangle">
            <a:avLst/>
          </a:prstGeom>
          <a:solidFill>
            <a:srgbClr val="B4CAFF"/>
          </a:solidFill>
          <a:ln>
            <a:noFill/>
          </a:ln>
        </p:spPr>
        <p:txBody>
          <a:bodyPr anchorCtr="0" anchor="ctr" bIns="68875" lIns="68875" spcFirstLastPara="1" rIns="68875" wrap="square" tIns="6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4">
              <a:solidFill>
                <a:srgbClr val="B4CAFF"/>
              </a:solidFill>
              <a:highlight>
                <a:srgbClr val="B4CAFF"/>
              </a:highlight>
            </a:endParaRPr>
          </a:p>
        </p:txBody>
      </p:sp>
      <p:cxnSp>
        <p:nvCxnSpPr>
          <p:cNvPr id="190" name="Google Shape;190;p25"/>
          <p:cNvCxnSpPr/>
          <p:nvPr/>
        </p:nvCxnSpPr>
        <p:spPr>
          <a:xfrm>
            <a:off x="3219070" y="3891477"/>
            <a:ext cx="982800" cy="0"/>
          </a:xfrm>
          <a:prstGeom prst="straightConnector1">
            <a:avLst/>
          </a:prstGeom>
          <a:noFill/>
          <a:ln cap="flat" cmpd="sng" w="7175">
            <a:solidFill>
              <a:srgbClr val="30303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5"/>
          <p:cNvCxnSpPr/>
          <p:nvPr/>
        </p:nvCxnSpPr>
        <p:spPr>
          <a:xfrm rot="10800000">
            <a:off x="3219094" y="3218267"/>
            <a:ext cx="5400" cy="673200"/>
          </a:xfrm>
          <a:prstGeom prst="straightConnector1">
            <a:avLst/>
          </a:prstGeom>
          <a:noFill/>
          <a:ln cap="flat" cmpd="sng" w="7175">
            <a:solidFill>
              <a:srgbClr val="30303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2" name="Google Shape;192;p25"/>
          <p:cNvSpPr txBox="1"/>
          <p:nvPr/>
        </p:nvSpPr>
        <p:spPr>
          <a:xfrm>
            <a:off x="4223298" y="3738701"/>
            <a:ext cx="493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875" lIns="68875" spcFirstLastPara="1" rIns="68875" wrap="square" tIns="68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6">
                <a:solidFill>
                  <a:srgbClr val="212121"/>
                </a:solidFill>
              </a:rPr>
              <a:t>N</a:t>
            </a:r>
            <a:endParaRPr sz="1356">
              <a:solidFill>
                <a:srgbClr val="212121"/>
              </a:solidFill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2933595" y="3003882"/>
            <a:ext cx="4938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875" lIns="68875" spcFirstLastPara="1" rIns="68875" wrap="square" tIns="68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6">
                <a:solidFill>
                  <a:srgbClr val="212121"/>
                </a:solidFill>
              </a:rPr>
              <a:t>Z</a:t>
            </a:r>
            <a:endParaRPr sz="1356">
              <a:solidFill>
                <a:srgbClr val="212121"/>
              </a:solidFill>
            </a:endParaRPr>
          </a:p>
        </p:txBody>
      </p:sp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8049" y="2239987"/>
            <a:ext cx="1553068" cy="155306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6681775" y="2237046"/>
            <a:ext cx="1553100" cy="1553100"/>
          </a:xfrm>
          <a:prstGeom prst="rect">
            <a:avLst/>
          </a:prstGeom>
          <a:noFill/>
          <a:ln cap="flat" cmpd="sng" w="71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875" lIns="68875" spcFirstLastPara="1" rIns="68875" wrap="square" tIns="6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4"/>
          </a:p>
        </p:txBody>
      </p:sp>
      <p:sp>
        <p:nvSpPr>
          <p:cNvPr id="197" name="Google Shape;197;p25"/>
          <p:cNvSpPr/>
          <p:nvPr/>
        </p:nvSpPr>
        <p:spPr>
          <a:xfrm>
            <a:off x="3067933" y="514325"/>
            <a:ext cx="5119500" cy="1621800"/>
          </a:xfrm>
          <a:prstGeom prst="parallelogram">
            <a:avLst>
              <a:gd fmla="val 216940" name="adj"/>
            </a:avLst>
          </a:prstGeom>
          <a:solidFill>
            <a:srgbClr val="B4CAFF"/>
          </a:solidFill>
          <a:ln>
            <a:noFill/>
          </a:ln>
        </p:spPr>
        <p:txBody>
          <a:bodyPr anchorCtr="0" anchor="ctr" bIns="68875" lIns="68875" spcFirstLastPara="1" rIns="68875" wrap="square" tIns="6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4"/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Conclusion &amp;  outlooks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311700" y="1563000"/>
            <a:ext cx="38163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875" lIns="68875" spcFirstLastPara="1" rIns="68875" wrap="square" tIns="68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implementation of the coincidence method into the previous analysis process will help to reduce the effect of contamination, and could increase the precision of future results.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311700" y="1005800"/>
            <a:ext cx="46563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875" lIns="68875" spcFirstLastPara="1" rIns="68875" wrap="square" tIns="68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The region of the nuclear chart that I have studied is just a small one. Further experiments could widen that area of study.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1475150" y="4199100"/>
            <a:ext cx="5990100" cy="9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Thank you to Caterina and the ILL for giving me this opportunity, and thank you for your attention !</a:t>
            </a:r>
            <a:endParaRPr sz="18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259625" y="3050575"/>
            <a:ext cx="28083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ideas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●"/>
            </a:pPr>
            <a:r>
              <a:rPr lang="fr" sz="12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Other methods for comparative values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erriweather Light"/>
              <a:buChar char="●"/>
            </a:pPr>
            <a:r>
              <a:rPr lang="fr" sz="12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New active targets to widen time range</a:t>
            </a:r>
            <a:endParaRPr sz="12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195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Mo 10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734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8" name="Google Shape;208;p26" title="104Mo_10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009475"/>
            <a:ext cx="7664423" cy="3820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361650" y="265237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Mo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642 keV lifetime comparaison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5" name="Google Shape;215;p27" title="104Mo_8plus_comp_w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980375"/>
            <a:ext cx="7664423" cy="3820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6" name="Google Shape;2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Mo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642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8" title="104Mo_8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017725"/>
            <a:ext cx="7664423" cy="3820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9" title="102Zr_8pl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875" y="1069225"/>
            <a:ext cx="6992251" cy="34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102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630 keV lifetime comparaison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2120175" y="2948700"/>
            <a:ext cx="2426700" cy="1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Merriweather Light"/>
                <a:ea typeface="Merriweather Light"/>
                <a:cs typeface="Merriweather Light"/>
                <a:sym typeface="Merriweather Light"/>
              </a:rPr>
              <a:t>Both the experimental spectrum and the simulated (singles) one show a “bump”, but at a different nominal energy, GIVE INTERPRETATIONS</a:t>
            </a:r>
            <a:endParaRPr sz="1200"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231" name="Google Shape;231;p29"/>
          <p:cNvSpPr/>
          <p:nvPr/>
        </p:nvSpPr>
        <p:spPr>
          <a:xfrm>
            <a:off x="5448375" y="2877925"/>
            <a:ext cx="998700" cy="1838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102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630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5842625" y="4116225"/>
            <a:ext cx="279600" cy="1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0" title="102Zr_8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13" y="1123925"/>
            <a:ext cx="7457977" cy="37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101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629 keV lifetime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46" name="Google Shape;246;p31" title="101Zr_19pl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 title="csm_2019-10-21-256735_DSC2322_c625aebaa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8" y="44975"/>
            <a:ext cx="1762625" cy="2640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1821050" y="1641075"/>
            <a:ext cx="4928700" cy="2585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4"/>
          <p:cNvSpPr/>
          <p:nvPr/>
        </p:nvSpPr>
        <p:spPr>
          <a:xfrm>
            <a:off x="55050" y="49700"/>
            <a:ext cx="1749300" cy="2640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466400" y="49700"/>
            <a:ext cx="62112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B4CAFF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ILL instruments: FIPPS</a:t>
            </a:r>
            <a:endParaRPr b="1" sz="3000">
              <a:solidFill>
                <a:srgbClr val="B4CAFF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101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629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53" name="Google Shape;253;p32" title="101Zr_19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10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739 keV lifetime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0" name="Google Shape;26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61" name="Google Shape;261;p33" title="100Zr_10pl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017725"/>
            <a:ext cx="766442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10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739 keV lifetime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68" name="Google Shape;268;p34" title="100Zr_10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017725"/>
            <a:ext cx="766442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626 keV lifetime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74" name="Google Shape;274;p35" title="100Zr_8pl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626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1" name="Google Shape;281;p36" title="100Zr_8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99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23/2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714 keV lifetime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88" name="Google Shape;288;p37" title="99Zr_23min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7"/>
          <p:cNvSpPr/>
          <p:nvPr/>
        </p:nvSpPr>
        <p:spPr>
          <a:xfrm>
            <a:off x="4271950" y="3178200"/>
            <a:ext cx="2121900" cy="1812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99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23/2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714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96" name="Google Shape;296;p38" title="99Zr_23min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9" title="99Zr_19minus_comp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1239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99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566 keV lifetime comparison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4" name="Google Shape;30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0" title="99Zr_19minus_chi2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99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566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1" name="Google Shape;31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97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699 keV lifetime comparaison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17" name="Google Shape;317;p41" title="97Zr_19min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1"/>
          <p:cNvSpPr/>
          <p:nvPr/>
        </p:nvSpPr>
        <p:spPr>
          <a:xfrm>
            <a:off x="3072250" y="1224275"/>
            <a:ext cx="962400" cy="8469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9" name="Google Shape;319;p41"/>
          <p:cNvCxnSpPr>
            <a:stCxn id="318" idx="5"/>
          </p:cNvCxnSpPr>
          <p:nvPr/>
        </p:nvCxnSpPr>
        <p:spPr>
          <a:xfrm>
            <a:off x="3893710" y="1947149"/>
            <a:ext cx="787800" cy="15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0" name="Google Shape;320;p41"/>
          <p:cNvSpPr txBox="1"/>
          <p:nvPr/>
        </p:nvSpPr>
        <p:spPr>
          <a:xfrm>
            <a:off x="4681500" y="1994250"/>
            <a:ext cx="2256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Peak energy is off center</a:t>
            </a:r>
            <a:endParaRPr sz="11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321" name="Google Shape;32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826025" y="359575"/>
            <a:ext cx="39828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300">
                <a:latin typeface="Merriweather"/>
                <a:ea typeface="Merriweather"/>
                <a:cs typeface="Merriweather"/>
                <a:sym typeface="Merriweather"/>
              </a:rPr>
              <a:t>About fission</a:t>
            </a:r>
            <a:endParaRPr sz="3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925" y="1481550"/>
            <a:ext cx="6374074" cy="341060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838243" cy="2766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022657" y="0"/>
            <a:ext cx="877500" cy="2514000"/>
          </a:xfrm>
          <a:prstGeom prst="roundRect">
            <a:avLst>
              <a:gd fmla="val 16667" name="adj"/>
            </a:avLst>
          </a:prstGeom>
          <a:noFill/>
          <a:ln cap="flat" cmpd="sng" w="20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8350" lIns="98350" spcFirstLastPara="1" rIns="98350" wrap="square" tIns="98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6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0350" y="3138573"/>
            <a:ext cx="1513650" cy="152465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9028600" y="3645400"/>
            <a:ext cx="115500" cy="96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15450" y="2882025"/>
            <a:ext cx="2693400" cy="96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15"/>
          <p:cNvCxnSpPr>
            <a:stCxn id="79" idx="2"/>
            <a:endCxn id="82" idx="3"/>
          </p:cNvCxnSpPr>
          <p:nvPr/>
        </p:nvCxnSpPr>
        <p:spPr>
          <a:xfrm flipH="1">
            <a:off x="2708707" y="2514000"/>
            <a:ext cx="752700" cy="852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5"/>
          <p:cNvSpPr txBox="1"/>
          <p:nvPr/>
        </p:nvSpPr>
        <p:spPr>
          <a:xfrm>
            <a:off x="0" y="2882025"/>
            <a:ext cx="2724300" cy="9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Fission-tagging</a:t>
            </a:r>
            <a:r>
              <a:rPr lang="fr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allows us  to select prompt gammas and disregard the delayed gamma from daughter nuclei.</a:t>
            </a:r>
            <a:endParaRPr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>
            <p:ph type="title"/>
          </p:nvPr>
        </p:nvSpPr>
        <p:spPr>
          <a:xfrm>
            <a:off x="311700" y="240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97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Zr 19/2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699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27" name="Google Shape;327;p42" title="97Zr_19min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1470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739800" y="751225"/>
            <a:ext cx="57087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 Light"/>
              <a:buChar char="●"/>
            </a:pPr>
            <a:r>
              <a:rPr lang="fr">
                <a:latin typeface="Merriweather Light"/>
                <a:ea typeface="Merriweather Light"/>
                <a:cs typeface="Merriweather Light"/>
                <a:sym typeface="Merriweather Light"/>
              </a:rPr>
              <a:t>We are reaching the upper limit of the DSAM method here</a:t>
            </a:r>
            <a:endParaRPr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329" name="Google Shape;329;p42"/>
          <p:cNvCxnSpPr/>
          <p:nvPr/>
        </p:nvCxnSpPr>
        <p:spPr>
          <a:xfrm>
            <a:off x="1578475" y="2025050"/>
            <a:ext cx="3033600" cy="21714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42"/>
          <p:cNvCxnSpPr/>
          <p:nvPr/>
        </p:nvCxnSpPr>
        <p:spPr>
          <a:xfrm flipH="1" rot="10800000">
            <a:off x="4596800" y="3957725"/>
            <a:ext cx="2941200" cy="254100"/>
          </a:xfrm>
          <a:prstGeom prst="straightConnector1">
            <a:avLst/>
          </a:prstGeom>
          <a:noFill/>
          <a:ln cap="flat" cmpd="sng" w="762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1" name="Google Shape;33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Nb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287 keV lifetime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37" name="Google Shape;337;p43" title="100Nb_8plus_com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Nb 8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287 keV chi²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44" name="Google Shape;344;p44" title="100Nb_8plus_chi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664423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0" y="857325"/>
            <a:ext cx="3938649" cy="40591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6"/>
          <p:cNvSpPr/>
          <p:nvPr/>
        </p:nvSpPr>
        <p:spPr>
          <a:xfrm>
            <a:off x="369925" y="3703725"/>
            <a:ext cx="548700" cy="937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978775" y="857325"/>
            <a:ext cx="8042700" cy="405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774" y="1165501"/>
            <a:ext cx="7743176" cy="35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675400" y="1668425"/>
            <a:ext cx="49920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γ ray spectrum of 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235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 (n,IF) in coincidence with the 6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4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2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0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transitions in 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Zr 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1162125" y="129825"/>
            <a:ext cx="66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latin typeface="Merriweather"/>
                <a:ea typeface="Merriweather"/>
                <a:cs typeface="Merriweather"/>
                <a:sym typeface="Merriweather"/>
              </a:rPr>
              <a:t>Nuclear structure of </a:t>
            </a:r>
            <a:r>
              <a:rPr baseline="30000" lang="fr" sz="3500">
                <a:latin typeface="Merriweather"/>
                <a:ea typeface="Merriweather"/>
                <a:cs typeface="Merriweather"/>
                <a:sym typeface="Merriweather"/>
              </a:rPr>
              <a:t>100</a:t>
            </a:r>
            <a:r>
              <a:rPr lang="fr" sz="3500">
                <a:latin typeface="Merriweather"/>
                <a:ea typeface="Merriweather"/>
                <a:cs typeface="Merriweather"/>
                <a:sym typeface="Merriweather"/>
              </a:rPr>
              <a:t>Zr</a:t>
            </a:r>
            <a:endParaRPr sz="3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442825" y="2463950"/>
            <a:ext cx="1948200" cy="2209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1162125" y="129825"/>
            <a:ext cx="662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latin typeface="Merriweather"/>
                <a:ea typeface="Merriweather"/>
                <a:cs typeface="Merriweather"/>
                <a:sym typeface="Merriweather"/>
              </a:rPr>
              <a:t>Nuclear structure of </a:t>
            </a:r>
            <a:r>
              <a:rPr baseline="30000" lang="fr" sz="3500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 sz="3500">
                <a:latin typeface="Merriweather"/>
                <a:ea typeface="Merriweather"/>
                <a:cs typeface="Merriweather"/>
                <a:sym typeface="Merriweather"/>
              </a:rPr>
              <a:t>Mo</a:t>
            </a:r>
            <a:endParaRPr sz="3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03" name="Google Shape;103;p17" title="104Mo_levels.png"/>
          <p:cNvPicPr preferRelativeResize="0"/>
          <p:nvPr/>
        </p:nvPicPr>
        <p:blipFill rotWithShape="1">
          <a:blip r:embed="rId3">
            <a:alphaModFix/>
          </a:blip>
          <a:srcRect b="0" l="10411" r="16681" t="1855"/>
          <a:stretch/>
        </p:blipFill>
        <p:spPr>
          <a:xfrm>
            <a:off x="177100" y="931675"/>
            <a:ext cx="4258024" cy="4059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4" name="Google Shape;104;p17"/>
          <p:cNvSpPr/>
          <p:nvPr/>
        </p:nvSpPr>
        <p:spPr>
          <a:xfrm>
            <a:off x="269500" y="3805200"/>
            <a:ext cx="631500" cy="1185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7" title="104Mo10-8-6_spe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201" y="985567"/>
            <a:ext cx="8037148" cy="37745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6" name="Google Shape;106;p17"/>
          <p:cNvSpPr txBox="1"/>
          <p:nvPr/>
        </p:nvSpPr>
        <p:spPr>
          <a:xfrm>
            <a:off x="3675400" y="1668425"/>
            <a:ext cx="49920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γ ray spectrum of 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235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 (n,IF) in coincidence with the 6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4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2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→ 0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transitions in </a:t>
            </a:r>
            <a:r>
              <a:rPr b="1" baseline="30000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</a:t>
            </a:r>
            <a:r>
              <a:rPr b="1" lang="fr" sz="1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16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114525" y="2729895"/>
            <a:ext cx="22023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Doppler-broadened peaks</a:t>
            </a:r>
            <a:endParaRPr sz="11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cxnSp>
        <p:nvCxnSpPr>
          <p:cNvPr id="108" name="Google Shape;108;p17"/>
          <p:cNvCxnSpPr>
            <a:stCxn id="107" idx="0"/>
          </p:cNvCxnSpPr>
          <p:nvPr/>
        </p:nvCxnSpPr>
        <p:spPr>
          <a:xfrm rot="10800000">
            <a:off x="2926275" y="1447395"/>
            <a:ext cx="1289400" cy="128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>
            <a:stCxn id="107" idx="2"/>
          </p:cNvCxnSpPr>
          <p:nvPr/>
        </p:nvCxnSpPr>
        <p:spPr>
          <a:xfrm>
            <a:off x="4215675" y="3052695"/>
            <a:ext cx="535200" cy="68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520500" y="115450"/>
            <a:ext cx="81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500">
                <a:latin typeface="Merriweather"/>
                <a:ea typeface="Merriweather"/>
                <a:cs typeface="Merriweather"/>
                <a:sym typeface="Merriweather"/>
              </a:rPr>
              <a:t>Doppler-shift Attenuation Method</a:t>
            </a:r>
            <a:endParaRPr sz="35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61813"/>
            <a:ext cx="2933700" cy="1019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8"/>
          <p:cNvSpPr txBox="1"/>
          <p:nvPr/>
        </p:nvSpPr>
        <p:spPr>
          <a:xfrm>
            <a:off x="4025925" y="2420938"/>
            <a:ext cx="50790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Shorter lifetime ⇔ Wider peak</a:t>
            </a:r>
            <a:endParaRPr sz="2400">
              <a:solidFill>
                <a:schemeClr val="dk1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00" y="1287025"/>
            <a:ext cx="3241151" cy="319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4724" y="3352429"/>
            <a:ext cx="4724399" cy="112902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4916550" y="4544250"/>
            <a:ext cx="23943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Effective range: 100 fs ~2 ps</a:t>
            </a:r>
            <a:endParaRPr sz="13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title="chi2_lifetime_8plu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9585"/>
            <a:ext cx="9144000" cy="466432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6206075" y="659175"/>
            <a:ext cx="2694900" cy="672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fr" sz="1800">
                <a:solidFill>
                  <a:schemeClr val="dk2"/>
                </a:solidFill>
              </a:rPr>
              <a:t>Exp data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fr" sz="1800">
                <a:solidFill>
                  <a:schemeClr val="dk2"/>
                </a:solidFill>
              </a:rPr>
              <a:t>Simulation (singles)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679150" y="559300"/>
            <a:ext cx="2986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Animation depicting the evolution of the simulated (singles) spectrum with increasing τ.</a:t>
            </a:r>
            <a:endParaRPr sz="1700"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2349750" y="94025"/>
            <a:ext cx="444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Analysis process &amp; results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38" y="4020026"/>
            <a:ext cx="8600724" cy="83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6" name="Google Shape;136;p20" title="104Mo_8plus_comp_wid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79025"/>
            <a:ext cx="6195375" cy="30886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0" title="104Mo_8plus_chi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9949" y="1706651"/>
            <a:ext cx="3951199" cy="19698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0"/>
          <p:cNvSpPr txBox="1"/>
          <p:nvPr/>
        </p:nvSpPr>
        <p:spPr>
          <a:xfrm>
            <a:off x="6374650" y="449300"/>
            <a:ext cx="26466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We run simulations using different lifetimes. Using the χ² law, we are able to determine the most likely lifetime value.</a:t>
            </a:r>
            <a:endParaRPr>
              <a:solidFill>
                <a:schemeClr val="dk2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3275850" y="4019875"/>
            <a:ext cx="1296000" cy="8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0" name="Google Shape;140;p20"/>
          <p:cNvCxnSpPr/>
          <p:nvPr/>
        </p:nvCxnSpPr>
        <p:spPr>
          <a:xfrm flipH="1" rot="10800000">
            <a:off x="3275850" y="4255825"/>
            <a:ext cx="1420200" cy="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0"/>
          <p:cNvCxnSpPr/>
          <p:nvPr/>
        </p:nvCxnSpPr>
        <p:spPr>
          <a:xfrm rot="10800000">
            <a:off x="2864950" y="1520350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0"/>
          <p:cNvCxnSpPr/>
          <p:nvPr/>
        </p:nvCxnSpPr>
        <p:spPr>
          <a:xfrm rot="10800000">
            <a:off x="4127375" y="1520350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43" name="Google Shape;143;p20"/>
          <p:cNvSpPr txBox="1"/>
          <p:nvPr>
            <p:ph type="title"/>
          </p:nvPr>
        </p:nvSpPr>
        <p:spPr>
          <a:xfrm>
            <a:off x="1101200" y="778975"/>
            <a:ext cx="2646600" cy="2859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7558"/>
              <a:buNone/>
            </a:pPr>
            <a:r>
              <a:rPr baseline="30000" lang="fr" sz="1720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 sz="1720">
                <a:latin typeface="Merriweather"/>
                <a:ea typeface="Merriweather"/>
                <a:cs typeface="Merriweather"/>
                <a:sym typeface="Merriweather"/>
              </a:rPr>
              <a:t>Mo 8</a:t>
            </a:r>
            <a:r>
              <a:rPr baseline="30000" lang="fr" sz="1720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 sz="1720">
                <a:latin typeface="Merriweather"/>
                <a:ea typeface="Merriweather"/>
                <a:cs typeface="Merriweather"/>
                <a:sym typeface="Merriweather"/>
              </a:rPr>
              <a:t> state 642 keV</a:t>
            </a:r>
            <a:endParaRPr sz="172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11700" y="22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104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Mo 10</a:t>
            </a:r>
            <a:r>
              <a:rPr baseline="30000" lang="fr">
                <a:latin typeface="Merriweather"/>
                <a:ea typeface="Merriweather"/>
                <a:cs typeface="Merriweather"/>
                <a:sym typeface="Merriweather"/>
              </a:rPr>
              <a:t>+</a:t>
            </a:r>
            <a:r>
              <a:rPr lang="fr">
                <a:latin typeface="Merriweather"/>
                <a:ea typeface="Merriweather"/>
                <a:cs typeface="Merriweather"/>
                <a:sym typeface="Merriweather"/>
              </a:rPr>
              <a:t> state 734 keV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9" name="Google Shape;149;p21" title="104Mo_10plus_comp_w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88" y="1139325"/>
            <a:ext cx="7664423" cy="38209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 rot="10800000">
            <a:off x="2818750" y="2529025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1"/>
          <p:cNvCxnSpPr/>
          <p:nvPr/>
        </p:nvCxnSpPr>
        <p:spPr>
          <a:xfrm rot="10800000">
            <a:off x="5720000" y="2529025"/>
            <a:ext cx="7200" cy="204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