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8"/>
  </p:notesMasterIdLst>
  <p:sldIdLst>
    <p:sldId id="277" r:id="rId3"/>
    <p:sldId id="456" r:id="rId4"/>
    <p:sldId id="444" r:id="rId5"/>
    <p:sldId id="390" r:id="rId6"/>
    <p:sldId id="462" r:id="rId7"/>
    <p:sldId id="464" r:id="rId8"/>
    <p:sldId id="467" r:id="rId9"/>
    <p:sldId id="439" r:id="rId10"/>
    <p:sldId id="445" r:id="rId11"/>
    <p:sldId id="461" r:id="rId12"/>
    <p:sldId id="473" r:id="rId13"/>
    <p:sldId id="458" r:id="rId14"/>
    <p:sldId id="474" r:id="rId15"/>
    <p:sldId id="332" r:id="rId16"/>
    <p:sldId id="475" r:id="rId17"/>
    <p:sldId id="447" r:id="rId18"/>
    <p:sldId id="471" r:id="rId19"/>
    <p:sldId id="469" r:id="rId20"/>
    <p:sldId id="472" r:id="rId21"/>
    <p:sldId id="457" r:id="rId22"/>
    <p:sldId id="459" r:id="rId23"/>
    <p:sldId id="476" r:id="rId24"/>
    <p:sldId id="326" r:id="rId25"/>
    <p:sldId id="324" r:id="rId26"/>
    <p:sldId id="325" r:id="rId27"/>
    <p:sldId id="327" r:id="rId28"/>
    <p:sldId id="335" r:id="rId29"/>
    <p:sldId id="318" r:id="rId30"/>
    <p:sldId id="334" r:id="rId31"/>
    <p:sldId id="257" r:id="rId32"/>
    <p:sldId id="258" r:id="rId33"/>
    <p:sldId id="259" r:id="rId34"/>
    <p:sldId id="260" r:id="rId35"/>
    <p:sldId id="303" r:id="rId36"/>
    <p:sldId id="31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3"/>
    <a:srgbClr val="E1DFD9"/>
    <a:srgbClr val="E2E0DA"/>
    <a:srgbClr val="EAE7E2"/>
    <a:srgbClr val="DFD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0" autoAdjust="0"/>
    <p:restoredTop sz="96395" autoAdjust="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7E53-21B4-4693-B330-A4DF4B0831DB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62ADD-F8C8-4B72-BE4D-C0C241464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5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D4869-711F-4F1C-A8B9-24C3A27289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7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3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86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73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49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85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6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04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3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06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83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31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2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62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1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2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18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9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28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78302F-8455-472B-AF68-295E0EFF103D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3BD0E1-CE8A-4705-95E2-6212B803037C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3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333D-FA51-43BD-BE86-CCE51C89E66F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3AF2D-C9D2-42D0-A0D3-011E5F6532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93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37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th Workshop on Nuclear Fission and Spectroscopy of Neutron-Rich Nuclei">
            <a:extLst>
              <a:ext uri="{FF2B5EF4-FFF2-40B4-BE49-F238E27FC236}">
                <a16:creationId xmlns:a16="http://schemas.microsoft.com/office/drawing/2014/main" id="{23AC1617-D427-444F-9C12-98534C08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8" y="3962400"/>
            <a:ext cx="4427181" cy="22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8124" y="2034074"/>
            <a:ext cx="10058400" cy="77051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Fission with PARIS @ VAMOS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92338" y="4514062"/>
            <a:ext cx="8136293" cy="152530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Micha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Ł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Ciema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Ł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IFJ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PAN,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Krak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12/03/2026, </a:t>
            </a:r>
            <a:r>
              <a:rPr lang="en-US" sz="1800" dirty="0" err="1"/>
              <a:t>Chamrousse</a:t>
            </a:r>
            <a:r>
              <a:rPr lang="en-US" sz="1800" dirty="0"/>
              <a:t>, France</a:t>
            </a:r>
            <a:r>
              <a:rPr lang="pl-PL" sz="1800" dirty="0"/>
              <a:t>, </a:t>
            </a:r>
            <a:r>
              <a:rPr lang="pl-PL" sz="1800" dirty="0" err="1"/>
              <a:t>Fission</a:t>
            </a:r>
            <a:r>
              <a:rPr lang="pl-PL" sz="1800" dirty="0"/>
              <a:t> 2026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0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flipH="1">
            <a:off x="350591" y="58101"/>
            <a:ext cx="118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Neutron/ discrimination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66" y="581321"/>
            <a:ext cx="8675422" cy="30175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80" y="4604806"/>
            <a:ext cx="8184995" cy="21695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flipH="1">
            <a:off x="350590" y="3912947"/>
            <a:ext cx="118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Dynamical range covered by the measured  spectrum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20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flipH="1">
            <a:off x="4120515" y="161483"/>
            <a:ext cx="563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Energy resolution and Add back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8" y="1593491"/>
            <a:ext cx="5771213" cy="25633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flipH="1">
            <a:off x="430790" y="872469"/>
            <a:ext cx="749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Energy resolution: ~30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around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1.2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MeV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~50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around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2.7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MeV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2485607" y="5152150"/>
            <a:ext cx="431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Cluster of p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hoswich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“advantage”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D2D4615-A5C1-4B66-B69A-5E66247A6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62" y="2560558"/>
            <a:ext cx="3324246" cy="255816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A9991F3-C303-48AA-BCDF-865C571B2191}"/>
              </a:ext>
            </a:extLst>
          </p:cNvPr>
          <p:cNvSpPr txBox="1"/>
          <p:nvPr/>
        </p:nvSpPr>
        <p:spPr>
          <a:xfrm>
            <a:off x="7395443" y="1499091"/>
            <a:ext cx="391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Addback</a:t>
            </a:r>
            <a:r>
              <a:rPr lang="pl-PL" sz="2400" dirty="0"/>
              <a:t>: </a:t>
            </a:r>
            <a:r>
              <a:rPr lang="pl-PL" sz="2400" dirty="0" err="1"/>
              <a:t>Summing</a:t>
            </a:r>
            <a:r>
              <a:rPr lang="pl-PL" sz="2400" dirty="0"/>
              <a:t> of Energy </a:t>
            </a:r>
            <a:r>
              <a:rPr lang="pl-PL" sz="2400" dirty="0" err="1"/>
              <a:t>deposits</a:t>
            </a:r>
            <a:r>
              <a:rPr lang="pl-PL" sz="2400" dirty="0"/>
              <a:t> </a:t>
            </a:r>
            <a:r>
              <a:rPr lang="pl-PL" sz="2400" dirty="0" err="1"/>
              <a:t>inside</a:t>
            </a:r>
            <a:r>
              <a:rPr lang="pl-PL" sz="2400" dirty="0"/>
              <a:t> PARIS </a:t>
            </a:r>
            <a:r>
              <a:rPr lang="pl-PL" sz="2400" dirty="0" err="1"/>
              <a:t>cluster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045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" y="934121"/>
            <a:ext cx="9157234" cy="58657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350591" y="58101"/>
            <a:ext cx="11841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Pygmy “strength”  …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fission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Isotopic mapping of the  bump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 PARIS @ VAMOS++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" name="Image 23">
            <a:extLst>
              <a:ext uri="{FF2B5EF4-FFF2-40B4-BE49-F238E27FC236}">
                <a16:creationId xmlns:a16="http://schemas.microsoft.com/office/drawing/2014/main" id="{8A0CD08F-857D-4790-AD7D-83A8EB42F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76" y="1319726"/>
            <a:ext cx="990434" cy="9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D2855463-C1EC-43B4-9D6C-63F6331E1EE2}"/>
              </a:ext>
            </a:extLst>
          </p:cNvPr>
          <p:cNvSpPr txBox="1">
            <a:spLocks/>
          </p:cNvSpPr>
          <p:nvPr/>
        </p:nvSpPr>
        <p:spPr>
          <a:xfrm>
            <a:off x="908180" y="178229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pl-PL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N,</a:t>
            </a:r>
            <a:r>
              <a:rPr lang="en-US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Z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 gated 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  properties</a:t>
            </a:r>
            <a:r>
              <a:rPr lang="pl-P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 – PFGS, </a:t>
            </a:r>
            <a:r>
              <a:rPr lang="pl-PL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origin</a:t>
            </a:r>
            <a:r>
              <a:rPr lang="pl-P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pl-PL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distributions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B71CEF8-9B95-4CAF-9EF0-653CE6F8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977" y="3297885"/>
            <a:ext cx="3295650" cy="284797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893A024-869C-46CB-A349-995A51ED3D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0373" y="1352207"/>
            <a:ext cx="965302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VAMOS++</a:t>
            </a:r>
            <a:r>
              <a:rPr kumimoji="0" lang="pl-PL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PARIS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setup cannot separate γ-rays originating from the two fission fragments.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Spectra labeled with charge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include contributions from both the detected fragment (Z) 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its complementary partner (ZFS​−Z).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Detected Z=52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ontains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γ-rays from partners Z=44,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(from Cm, Pu, and U fission).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Detected Z=42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ntains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γ-rays from partners Z=54,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52,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"bump" intensity peak is distributed over a wider range of Z values on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 side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the heavy fragment side.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γ-bump originates from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fragments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5AF7DF6-5674-4513-B7D1-5F4EC5D28F81}"/>
              </a:ext>
            </a:extLst>
          </p:cNvPr>
          <p:cNvSpPr txBox="1">
            <a:spLocks/>
          </p:cNvSpPr>
          <p:nvPr/>
        </p:nvSpPr>
        <p:spPr>
          <a:xfrm>
            <a:off x="908180" y="178229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pl-PL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N,</a:t>
            </a:r>
            <a:r>
              <a:rPr lang="en-US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Z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 gated 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  properties</a:t>
            </a:r>
            <a:r>
              <a:rPr lang="pl-P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 – PFGS, </a:t>
            </a:r>
            <a:r>
              <a:rPr lang="pl-PL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origin</a:t>
            </a:r>
            <a:r>
              <a:rPr lang="pl-P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: Doppler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FB69EF-73B9-4ABC-8CF6-1D0F7CC0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61" y="1434372"/>
            <a:ext cx="6734898" cy="450003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474F997-5CD4-41EF-AD71-2049EED51887}"/>
              </a:ext>
            </a:extLst>
          </p:cNvPr>
          <p:cNvSpPr/>
          <p:nvPr/>
        </p:nvSpPr>
        <p:spPr>
          <a:xfrm>
            <a:off x="7237445" y="1859339"/>
            <a:ext cx="43810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a) </a:t>
            </a:r>
            <a:r>
              <a:rPr lang="en-US" dirty="0"/>
              <a:t>and b): PFGS for </a:t>
            </a:r>
            <a:r>
              <a:rPr lang="en-US" baseline="30000" dirty="0"/>
              <a:t>134</a:t>
            </a:r>
            <a:r>
              <a:rPr lang="en-US" dirty="0"/>
              <a:t>Te in VAMOS++, in the low and higher E range. </a:t>
            </a:r>
            <a:endParaRPr lang="pl-PL" dirty="0"/>
          </a:p>
          <a:p>
            <a:endParaRPr lang="en-US" dirty="0"/>
          </a:p>
          <a:p>
            <a:r>
              <a:rPr lang="en-US" dirty="0"/>
              <a:t>Red and black refer to the spectrum defined</a:t>
            </a:r>
            <a:r>
              <a:rPr lang="pl-PL" dirty="0"/>
              <a:t> </a:t>
            </a:r>
            <a:r>
              <a:rPr lang="en-US" dirty="0"/>
              <a:t>as forward and backward, respectively. Blue arrows show transitions from </a:t>
            </a:r>
            <a:r>
              <a:rPr lang="en-US" baseline="30000" dirty="0"/>
              <a:t>134</a:t>
            </a:r>
            <a:r>
              <a:rPr lang="en-US" dirty="0"/>
              <a:t>Te, while green points the region characteristic of the light partners. </a:t>
            </a:r>
            <a:endParaRPr lang="pl-PL" dirty="0"/>
          </a:p>
          <a:p>
            <a:endParaRPr lang="en-US" dirty="0"/>
          </a:p>
          <a:p>
            <a:r>
              <a:rPr lang="en-US" dirty="0"/>
              <a:t>c) and d): Same for </a:t>
            </a:r>
            <a:r>
              <a:rPr lang="en-US" baseline="30000" dirty="0"/>
              <a:t>104</a:t>
            </a:r>
            <a:r>
              <a:rPr lang="en-US" dirty="0"/>
              <a:t>Mo in VAMOS++. Green arrows show transitions from </a:t>
            </a:r>
            <a:r>
              <a:rPr lang="en-US" baseline="30000" dirty="0"/>
              <a:t>104</a:t>
            </a:r>
            <a:r>
              <a:rPr lang="en-US" dirty="0"/>
              <a:t>Mo.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Conclusion</a:t>
            </a:r>
            <a:r>
              <a:rPr lang="pl-PL" dirty="0"/>
              <a:t>: </a:t>
            </a:r>
            <a:r>
              <a:rPr lang="pl-PL" dirty="0" err="1"/>
              <a:t>Emission</a:t>
            </a:r>
            <a:r>
              <a:rPr lang="pl-PL" dirty="0"/>
              <a:t> from </a:t>
            </a:r>
            <a:r>
              <a:rPr lang="pl-PL" b="1" dirty="0"/>
              <a:t>heavy partner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210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 flipH="1">
            <a:off x="350591" y="80113"/>
            <a:ext cx="118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Isotopic mapping of the  bump </a:t>
            </a:r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 PARIS @ VAMOS++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725814" y="5041866"/>
            <a:ext cx="6159216" cy="1358739"/>
            <a:chOff x="5714429" y="5084755"/>
            <a:chExt cx="6159216" cy="1358739"/>
          </a:xfrm>
        </p:grpSpPr>
        <p:sp>
          <p:nvSpPr>
            <p:cNvPr id="35" name="Rectangle 34"/>
            <p:cNvSpPr/>
            <p:nvPr/>
          </p:nvSpPr>
          <p:spPr>
            <a:xfrm>
              <a:off x="5714429" y="5084755"/>
              <a:ext cx="6159216" cy="1358739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40000"/>
                    <a:lumOff val="6000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5774310" y="5127867"/>
              <a:ext cx="6058358" cy="1120196"/>
              <a:chOff x="5745503" y="4886829"/>
              <a:chExt cx="6058358" cy="1120196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5745503" y="4886829"/>
                <a:ext cx="6058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>
                    <a:latin typeface="Times New Roman" pitchFamily="18" charset="0"/>
                    <a:cs typeface="Times New Roman" pitchFamily="18" charset="0"/>
                    <a:sym typeface="Wingdings 3" panose="05040102010807070707" pitchFamily="18" charset="2"/>
                  </a:rPr>
                  <a:t> </a:t>
                </a:r>
                <a:r>
                  <a:rPr lang="fr-FR">
                    <a:latin typeface="Times New Roman" pitchFamily="18" charset="0"/>
                    <a:cs typeface="Times New Roman" pitchFamily="18" charset="0"/>
                    <a:sym typeface="Wingdings 3" panose="05040102010807070707" pitchFamily="18" charset="2"/>
                  </a:rPr>
                  <a:t>Delimitation of the </a:t>
                </a:r>
                <a:r>
                  <a:rPr lang="fr-FR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 </a:t>
                </a:r>
                <a:r>
                  <a:rPr lang="fr-FR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bump island on the fission population:</a:t>
                </a:r>
              </a:p>
              <a:p>
                <a:pPr algn="ctr"/>
                <a:r>
                  <a:rPr lang="fr-FR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r>
                  <a:rPr lang="fr-FR" sz="160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50 </a:t>
                </a:r>
                <a:r>
                  <a:rPr lang="fr-FR" sz="1600">
                    <a:latin typeface="Verdana" panose="020B0604030504040204" pitchFamily="34" charset="0"/>
                    <a:ea typeface="Verdana" panose="020B0604030504040204" pitchFamily="34" charset="0"/>
                    <a:cs typeface="Times New Roman" pitchFamily="18" charset="0"/>
                    <a:sym typeface="Symbol" panose="05050102010706020507" pitchFamily="18" charset="2"/>
                  </a:rPr>
                  <a:t> </a:t>
                </a:r>
                <a:r>
                  <a:rPr lang="fr-FR" sz="1600" i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Z</a:t>
                </a:r>
                <a:r>
                  <a:rPr lang="fr-FR" sz="1600">
                    <a:latin typeface="Verdana" panose="020B0604030504040204" pitchFamily="34" charset="0"/>
                    <a:ea typeface="Verdana" panose="020B0604030504040204" pitchFamily="34" charset="0"/>
                    <a:cs typeface="Times New Roman" pitchFamily="18" charset="0"/>
                    <a:sym typeface="Symbol" panose="05050102010706020507" pitchFamily="18" charset="2"/>
                  </a:rPr>
                  <a:t>  </a:t>
                </a:r>
                <a:r>
                  <a:rPr lang="fr-FR" sz="160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53   and   78 </a:t>
                </a:r>
                <a:r>
                  <a:rPr lang="fr-FR" sz="1600">
                    <a:latin typeface="Verdana" panose="020B0604030504040204" pitchFamily="34" charset="0"/>
                    <a:ea typeface="Verdana" panose="020B0604030504040204" pitchFamily="34" charset="0"/>
                    <a:cs typeface="Times New Roman" pitchFamily="18" charset="0"/>
                    <a:sym typeface="Symbol" panose="05050102010706020507" pitchFamily="18" charset="2"/>
                  </a:rPr>
                  <a:t> </a:t>
                </a:r>
                <a:r>
                  <a:rPr lang="fr-FR" sz="1600" i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</a:t>
                </a:r>
                <a:r>
                  <a:rPr lang="fr-FR" sz="1600">
                    <a:latin typeface="Verdana" panose="020B0604030504040204" pitchFamily="34" charset="0"/>
                    <a:ea typeface="Verdana" panose="020B0604030504040204" pitchFamily="34" charset="0"/>
                    <a:cs typeface="Times New Roman" pitchFamily="18" charset="0"/>
                    <a:sym typeface="Symbol" panose="05050102010706020507" pitchFamily="18" charset="2"/>
                  </a:rPr>
                  <a:t>  </a:t>
                </a:r>
                <a:r>
                  <a:rPr lang="fr-FR" sz="160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83</a:t>
                </a:r>
                <a:endParaRPr lang="fr-FR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745503" y="5637693"/>
                <a:ext cx="6058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>
                    <a:latin typeface="Times New Roman" pitchFamily="18" charset="0"/>
                    <a:cs typeface="Times New Roman" pitchFamily="18" charset="0"/>
                    <a:sym typeface="Wingdings 3" panose="05040102010807070707" pitchFamily="18" charset="2"/>
                  </a:rPr>
                  <a:t> Double-humped profile for </a:t>
                </a:r>
                <a:r>
                  <a:rPr lang="fr-FR" sz="1600" i="1">
                    <a:latin typeface="Times New Roman" pitchFamily="18" charset="0"/>
                    <a:cs typeface="Times New Roman" pitchFamily="18" charset="0"/>
                    <a:sym typeface="Wingdings 3" panose="05040102010807070707" pitchFamily="18" charset="2"/>
                  </a:rPr>
                  <a:t>N</a:t>
                </a:r>
                <a:r>
                  <a:rPr lang="fr-FR" sz="1600">
                    <a:latin typeface="Times New Roman" pitchFamily="18" charset="0"/>
                    <a:cs typeface="Times New Roman" pitchFamily="18" charset="0"/>
                    <a:sym typeface="Wingdings 3" panose="05040102010807070707" pitchFamily="18" charset="2"/>
                  </a:rPr>
                  <a:t>~ 82</a:t>
                </a:r>
                <a:endParaRPr lang="fr-FR" sz="160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p:grp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10" y="218714"/>
            <a:ext cx="990434" cy="96466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4436" y="1415568"/>
            <a:ext cx="4742646" cy="4886434"/>
            <a:chOff x="1093178" y="2886279"/>
            <a:chExt cx="3794018" cy="3908436"/>
          </a:xfrm>
        </p:grpSpPr>
        <p:grpSp>
          <p:nvGrpSpPr>
            <p:cNvPr id="22" name="Groupe 21"/>
            <p:cNvGrpSpPr/>
            <p:nvPr/>
          </p:nvGrpSpPr>
          <p:grpSpPr>
            <a:xfrm>
              <a:off x="1093178" y="2886279"/>
              <a:ext cx="3786228" cy="3908436"/>
              <a:chOff x="1093178" y="2886279"/>
              <a:chExt cx="3786228" cy="3908436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093178" y="2886279"/>
                <a:ext cx="3786228" cy="3908436"/>
                <a:chOff x="1113199" y="2818745"/>
                <a:chExt cx="3786228" cy="3908436"/>
              </a:xfrm>
            </p:grpSpPr>
            <p:sp>
              <p:nvSpPr>
                <p:cNvPr id="5" name="Flèche vers le bas 4"/>
                <p:cNvSpPr/>
                <p:nvPr/>
              </p:nvSpPr>
              <p:spPr>
                <a:xfrm rot="16200000">
                  <a:off x="795095" y="4231258"/>
                  <a:ext cx="1010514" cy="374306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9" name="Groupe 48"/>
                <p:cNvGrpSpPr/>
                <p:nvPr/>
              </p:nvGrpSpPr>
              <p:grpSpPr>
                <a:xfrm>
                  <a:off x="1935440" y="2818745"/>
                  <a:ext cx="2963987" cy="3908436"/>
                  <a:chOff x="1946591" y="2961769"/>
                  <a:chExt cx="2963987" cy="3908436"/>
                </a:xfrm>
              </p:grpSpPr>
              <p:grpSp>
                <p:nvGrpSpPr>
                  <p:cNvPr id="11" name="Groupe 10"/>
                  <p:cNvGrpSpPr/>
                  <p:nvPr/>
                </p:nvGrpSpPr>
                <p:grpSpPr>
                  <a:xfrm>
                    <a:off x="1946591" y="2961769"/>
                    <a:ext cx="2963987" cy="3908436"/>
                    <a:chOff x="994960" y="2609739"/>
                    <a:chExt cx="2765662" cy="3960110"/>
                  </a:xfrm>
                </p:grpSpPr>
                <p:pic>
                  <p:nvPicPr>
                    <p:cNvPr id="2" name="Image 1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94960" y="2915133"/>
                      <a:ext cx="2765662" cy="365471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3157" y="2974009"/>
                      <a:ext cx="449412" cy="2769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50"/>
                        </a:spcBef>
                        <a:defRPr/>
                      </a:pPr>
                      <a:r>
                        <a:rPr lang="fr-FR" sz="1200" b="1">
                          <a:latin typeface="Times New Roman" pitchFamily="18" charset="0"/>
                          <a:cs typeface="Times New Roman" pitchFamily="18" charset="0"/>
                        </a:rPr>
                        <a:t>Z=</a:t>
                      </a:r>
                      <a:endParaRPr lang="fr-F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8" name="ZoneTexte 17"/>
                    <p:cNvSpPr txBox="1"/>
                    <p:nvPr/>
                  </p:nvSpPr>
                  <p:spPr>
                    <a:xfrm>
                      <a:off x="1603666" y="2609739"/>
                      <a:ext cx="1599339" cy="2494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400" b="1" i="1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Z</a:t>
                      </a:r>
                      <a:r>
                        <a:rPr lang="fr-FR" sz="1400" b="1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-gated PFGS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p:txBody>
                </p:sp>
              </p:grpSp>
              <p:sp>
                <p:nvSpPr>
                  <p:cNvPr id="44" name="Rectangle 43"/>
                  <p:cNvSpPr/>
                  <p:nvPr/>
                </p:nvSpPr>
                <p:spPr>
                  <a:xfrm>
                    <a:off x="3019172" y="4899490"/>
                    <a:ext cx="1836000" cy="54000"/>
                  </a:xfrm>
                  <a:prstGeom prst="rect">
                    <a:avLst/>
                  </a:prstGeom>
                  <a:solidFill>
                    <a:srgbClr val="12C5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32" name="Rectangle 31"/>
              <p:cNvSpPr/>
              <p:nvPr/>
            </p:nvSpPr>
            <p:spPr>
              <a:xfrm>
                <a:off x="2067979" y="4892275"/>
                <a:ext cx="864000" cy="1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 rot="5400000">
              <a:off x="1302979" y="4824000"/>
              <a:ext cx="1584000" cy="54000"/>
            </a:xfrm>
            <a:prstGeom prst="rect">
              <a:avLst/>
            </a:prstGeom>
            <a:solidFill>
              <a:srgbClr val="12C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88426" y="4054028"/>
              <a:ext cx="2736000" cy="54000"/>
            </a:xfrm>
            <a:prstGeom prst="rect">
              <a:avLst/>
            </a:prstGeom>
            <a:solidFill>
              <a:srgbClr val="12C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16210" y="4860000"/>
              <a:ext cx="8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83765" y="4869000"/>
              <a:ext cx="864000" cy="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2529000" y="5230800"/>
              <a:ext cx="882000" cy="72000"/>
            </a:xfrm>
            <a:prstGeom prst="rect">
              <a:avLst/>
            </a:prstGeom>
            <a:solidFill>
              <a:srgbClr val="12C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4383196" y="4464000"/>
              <a:ext cx="936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3204000" y="4860000"/>
              <a:ext cx="3276000" cy="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547693" y="1519916"/>
            <a:ext cx="5991389" cy="3287248"/>
            <a:chOff x="4790805" y="1471448"/>
            <a:chExt cx="5991389" cy="3287248"/>
          </a:xfrm>
        </p:grpSpPr>
        <p:grpSp>
          <p:nvGrpSpPr>
            <p:cNvPr id="48" name="Groupe 47"/>
            <p:cNvGrpSpPr/>
            <p:nvPr/>
          </p:nvGrpSpPr>
          <p:grpSpPr>
            <a:xfrm>
              <a:off x="7033142" y="1471448"/>
              <a:ext cx="3749052" cy="3287248"/>
              <a:chOff x="7042028" y="1545210"/>
              <a:chExt cx="3749052" cy="3287248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2028" y="1876252"/>
                <a:ext cx="3749052" cy="2956206"/>
              </a:xfrm>
              <a:prstGeom prst="rect">
                <a:avLst/>
              </a:prstGeom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7936156" y="1545210"/>
                <a:ext cx="19607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</a:t>
                </a:r>
                <a:r>
                  <a:rPr lang="fr-FR" sz="1400" b="1" i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Z, N</a:t>
                </a:r>
                <a:r>
                  <a:rPr lang="fr-FR" sz="1400" b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)-gated PFGS</a:t>
                </a:r>
                <a:endParaRPr lang="fr-FR" sz="1400" b="1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 rot="21300000">
              <a:off x="4963203" y="2731834"/>
              <a:ext cx="1944000" cy="54000"/>
            </a:xfrm>
            <a:prstGeom prst="rect">
              <a:avLst/>
            </a:prstGeom>
            <a:solidFill>
              <a:srgbClr val="12C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 rot="19740000">
              <a:off x="4790805" y="3235834"/>
              <a:ext cx="2268000" cy="54000"/>
            </a:xfrm>
            <a:prstGeom prst="rect">
              <a:avLst/>
            </a:prstGeom>
            <a:solidFill>
              <a:srgbClr val="12C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5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 flipH="1">
            <a:off x="350591" y="80113"/>
            <a:ext cx="118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Origin of the  bump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12874" y="760399"/>
            <a:ext cx="866644" cy="55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139661" y="755965"/>
            <a:ext cx="949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Dedicated (fission+fragment deexcitation) calculations with the FIFRELIN code using</a:t>
            </a:r>
          </a:p>
          <a:p>
            <a:r>
              <a:rPr lang="fr-FR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microscopic nuclear level densities (D1M) and </a:t>
            </a:r>
            <a:r>
              <a:rPr lang="fr-FR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 </a:t>
            </a:r>
            <a:r>
              <a:rPr lang="fr-FR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strength functions (D1M+QRPA)</a:t>
            </a:r>
            <a:endParaRPr lang="fr-FR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598695" y="1860647"/>
            <a:ext cx="6433371" cy="1764868"/>
            <a:chOff x="5598695" y="1860647"/>
            <a:chExt cx="6433371" cy="1764868"/>
          </a:xfrm>
        </p:grpSpPr>
        <p:sp>
          <p:nvSpPr>
            <p:cNvPr id="57" name="Rectangle avec flèche vers le haut 56"/>
            <p:cNvSpPr/>
            <p:nvPr/>
          </p:nvSpPr>
          <p:spPr>
            <a:xfrm rot="-5400000">
              <a:off x="7932947" y="-473605"/>
              <a:ext cx="1764868" cy="6433371"/>
            </a:xfrm>
            <a:prstGeom prst="upArrowCallout">
              <a:avLst>
                <a:gd name="adj1" fmla="val 111536"/>
                <a:gd name="adj2" fmla="val 132444"/>
                <a:gd name="adj3" fmla="val 14083"/>
                <a:gd name="adj4" fmla="val 75604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0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9050" cap="flat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844231" y="2113958"/>
              <a:ext cx="58013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Fission populates states in the low-energy tail of the Giant Dipole Resonance between ~ 5 and 10 MeV</a:t>
              </a:r>
            </a:p>
            <a:p>
              <a:r>
                <a:rPr lang="fr-FR" sz="200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	        </a:t>
              </a:r>
            </a:p>
            <a:p>
              <a:r>
                <a:rPr lang="fr-FR" sz="200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	           </a:t>
              </a:r>
              <a:r>
                <a:rPr lang="fr-FR" sz="200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! PYGMY RESONANCE !   </a:t>
              </a:r>
              <a:endParaRPr lang="fr-FR" sz="14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endParaRPr>
            </a:p>
          </p:txBody>
        </p:sp>
      </p:grpSp>
      <p:sp>
        <p:nvSpPr>
          <p:cNvPr id="64" name="Rectangle à coins arrondis 63"/>
          <p:cNvSpPr/>
          <p:nvPr/>
        </p:nvSpPr>
        <p:spPr>
          <a:xfrm>
            <a:off x="1094974" y="743926"/>
            <a:ext cx="9331415" cy="670669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426936" y="3808700"/>
            <a:ext cx="6954560" cy="2810668"/>
            <a:chOff x="5426936" y="3808700"/>
            <a:chExt cx="6954560" cy="2810668"/>
          </a:xfrm>
        </p:grpSpPr>
        <p:sp>
          <p:nvSpPr>
            <p:cNvPr id="55" name="Rectangle avec flèche vers le haut 54"/>
            <p:cNvSpPr/>
            <p:nvPr/>
          </p:nvSpPr>
          <p:spPr>
            <a:xfrm rot="-5400000">
              <a:off x="7324167" y="1911469"/>
              <a:ext cx="2810668" cy="6605130"/>
            </a:xfrm>
            <a:prstGeom prst="upArrowCallout">
              <a:avLst>
                <a:gd name="adj1" fmla="val 111536"/>
                <a:gd name="adj2" fmla="val 132444"/>
                <a:gd name="adj3" fmla="val 14083"/>
                <a:gd name="adj4" fmla="val 75604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0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9050" cap="flat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5776366" y="4097661"/>
              <a:ext cx="6605130" cy="2017342"/>
              <a:chOff x="5433382" y="2891724"/>
              <a:chExt cx="6605130" cy="2017342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5433382" y="3400961"/>
                <a:ext cx="6415634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 Two-fold impact:         </a:t>
                </a:r>
              </a:p>
              <a:p>
                <a:endParaRPr lang="fr-FR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endParaRPr>
              </a:p>
              <a:p>
                <a:r>
                  <a:rPr lang="fr-FR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            </a:t>
                </a:r>
              </a:p>
              <a:p>
                <a:r>
                  <a:rPr lang="fr-FR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            </a:t>
                </a:r>
                <a:r>
                  <a:rPr lang="fr-FR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 </a:t>
                </a:r>
                <a:r>
                  <a:rPr lang="fr-FR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Insight into the post-scission dynamics of the fragments</a:t>
                </a:r>
              </a:p>
              <a:p>
                <a:r>
                  <a:rPr lang="fr-FR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            </a:t>
                </a:r>
                <a:r>
                  <a:rPr lang="fr-FR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 </a:t>
                </a:r>
                <a:r>
                  <a:rPr lang="fr-FR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Insight into the nature of « Pygmy states »</a:t>
                </a:r>
              </a:p>
            </p:txBody>
          </p:sp>
          <p:sp>
            <p:nvSpPr>
              <p:cNvPr id="2" name="Explosion 2 1"/>
              <p:cNvSpPr/>
              <p:nvPr/>
            </p:nvSpPr>
            <p:spPr>
              <a:xfrm>
                <a:off x="7580031" y="2891724"/>
                <a:ext cx="3998909" cy="1218282"/>
              </a:xfrm>
              <a:prstGeom prst="irregularSeal2">
                <a:avLst/>
              </a:prstGeom>
              <a:gradFill flip="none" rotWithShape="1">
                <a:gsLst>
                  <a:gs pos="5000">
                    <a:schemeClr val="accent2">
                      <a:lumMod val="5000"/>
                      <a:lumOff val="95000"/>
                    </a:schemeClr>
                  </a:gs>
                  <a:gs pos="86000">
                    <a:schemeClr val="accent2">
                      <a:lumMod val="45000"/>
                      <a:lumOff val="55000"/>
                    </a:schemeClr>
                  </a:gs>
                  <a:gs pos="99000">
                    <a:schemeClr val="accent2">
                      <a:lumMod val="45000"/>
                      <a:lumOff val="55000"/>
                      <a:alpha val="99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7079602" y="3314918"/>
                <a:ext cx="4958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Fission and Soft/Giant Resonances</a:t>
                </a:r>
              </a:p>
              <a:p>
                <a:pPr algn="ctr"/>
                <a:r>
                  <a:rPr lang="en-US" sz="140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physics</a:t>
                </a:r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1802702" y="1821615"/>
            <a:ext cx="2046030" cy="1988237"/>
            <a:chOff x="7072125" y="1313727"/>
            <a:chExt cx="2908216" cy="2599470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125" y="1313727"/>
              <a:ext cx="2908216" cy="2123675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000" y="3337041"/>
              <a:ext cx="2807855" cy="576156"/>
            </a:xfrm>
            <a:prstGeom prst="rect">
              <a:avLst/>
            </a:prstGeom>
          </p:spPr>
        </p:pic>
      </p:grpSp>
      <p:sp>
        <p:nvSpPr>
          <p:cNvPr id="75" name="ZoneTexte 74"/>
          <p:cNvSpPr txBox="1"/>
          <p:nvPr/>
        </p:nvSpPr>
        <p:spPr>
          <a:xfrm>
            <a:off x="376128" y="5460745"/>
            <a:ext cx="558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  </a:t>
            </a:r>
            <a:r>
              <a:rPr lang="fr-FR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Main contribution due to the decay from E1 states 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853342" y="2391896"/>
            <a:ext cx="714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fr-FR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</a:p>
          <a:p>
            <a:r>
              <a:rPr lang="fr-FR" sz="1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M1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60553" y="5721949"/>
            <a:ext cx="558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 </a:t>
            </a:r>
            <a:r>
              <a:rPr lang="fr-FR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 Both IsoScalar (IS) and Isovector (IV) nature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360554" y="5983152"/>
            <a:ext cx="545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 </a:t>
            </a:r>
            <a:r>
              <a:rPr lang="fr-FR" dirty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 IS component enhanced 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at </a:t>
            </a:r>
            <a:r>
              <a:rPr lang="fr-FR" b="1" i="1" dirty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N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~82 due to vibration  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      of the « stiff » neutron skin</a:t>
            </a:r>
            <a:r>
              <a:rPr lang="fr-FR" dirty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 about the core 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2057303" y="1637003"/>
            <a:ext cx="2077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Calculated PFGS</a:t>
            </a:r>
            <a:endParaRPr lang="fr-F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10545" y="1958272"/>
            <a:ext cx="357204" cy="26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47" y="1860649"/>
            <a:ext cx="2952363" cy="2329719"/>
          </a:xfrm>
          <a:prstGeom prst="rect">
            <a:avLst/>
          </a:prstGeom>
        </p:spPr>
      </p:pic>
      <p:grpSp>
        <p:nvGrpSpPr>
          <p:cNvPr id="83" name="Groupe 82"/>
          <p:cNvGrpSpPr/>
          <p:nvPr/>
        </p:nvGrpSpPr>
        <p:grpSpPr>
          <a:xfrm>
            <a:off x="-714174" y="2789756"/>
            <a:ext cx="6866955" cy="2688114"/>
            <a:chOff x="-881477" y="2789756"/>
            <a:chExt cx="6866955" cy="2688114"/>
          </a:xfrm>
        </p:grpSpPr>
        <p:grpSp>
          <p:nvGrpSpPr>
            <p:cNvPr id="84" name="Groupe 83"/>
            <p:cNvGrpSpPr/>
            <p:nvPr/>
          </p:nvGrpSpPr>
          <p:grpSpPr>
            <a:xfrm>
              <a:off x="-881477" y="2789756"/>
              <a:ext cx="6866955" cy="2665137"/>
              <a:chOff x="-853960" y="2784592"/>
              <a:chExt cx="6866955" cy="2665137"/>
            </a:xfrm>
          </p:grpSpPr>
          <p:grpSp>
            <p:nvGrpSpPr>
              <p:cNvPr id="86" name="Groupe 85"/>
              <p:cNvGrpSpPr/>
              <p:nvPr/>
            </p:nvGrpSpPr>
            <p:grpSpPr>
              <a:xfrm>
                <a:off x="-853960" y="2784592"/>
                <a:ext cx="6866955" cy="2567270"/>
                <a:chOff x="-853960" y="2633774"/>
                <a:chExt cx="6866955" cy="2567270"/>
              </a:xfrm>
            </p:grpSpPr>
            <p:grpSp>
              <p:nvGrpSpPr>
                <p:cNvPr id="93" name="Groupe 92"/>
                <p:cNvGrpSpPr/>
                <p:nvPr/>
              </p:nvGrpSpPr>
              <p:grpSpPr>
                <a:xfrm>
                  <a:off x="-853960" y="2633774"/>
                  <a:ext cx="6866955" cy="2567270"/>
                  <a:chOff x="-853960" y="2633774"/>
                  <a:chExt cx="6866955" cy="2567270"/>
                </a:xfrm>
              </p:grpSpPr>
              <p:grpSp>
                <p:nvGrpSpPr>
                  <p:cNvPr id="95" name="Groupe 94"/>
                  <p:cNvGrpSpPr/>
                  <p:nvPr/>
                </p:nvGrpSpPr>
                <p:grpSpPr>
                  <a:xfrm>
                    <a:off x="-853960" y="3825781"/>
                    <a:ext cx="3095954" cy="1338339"/>
                    <a:chOff x="-1006121" y="4311544"/>
                    <a:chExt cx="3095954" cy="1338339"/>
                  </a:xfrm>
                </p:grpSpPr>
                <p:pic>
                  <p:nvPicPr>
                    <p:cNvPr id="104" name="Image 103"/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47725" r="47725"/>
                    <a:stretch/>
                  </p:blipFill>
                  <p:spPr>
                    <a:xfrm>
                      <a:off x="-1006121" y="4311544"/>
                      <a:ext cx="3095954" cy="133833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Image 104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42813" y="5112661"/>
                      <a:ext cx="322879" cy="300077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06" name="Connecteur droit 105"/>
                    <p:cNvCxnSpPr/>
                    <p:nvPr/>
                  </p:nvCxnSpPr>
                  <p:spPr>
                    <a:xfrm flipV="1">
                      <a:off x="1511356" y="4438945"/>
                      <a:ext cx="9934" cy="972000"/>
                    </a:xfrm>
                    <a:prstGeom prst="line">
                      <a:avLst/>
                    </a:prstGeom>
                    <a:ln w="28575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6" name="Connecteur droit avec flèche 95"/>
                  <p:cNvCxnSpPr/>
                  <p:nvPr/>
                </p:nvCxnSpPr>
                <p:spPr>
                  <a:xfrm flipH="1">
                    <a:off x="1917898" y="2633774"/>
                    <a:ext cx="581199" cy="117607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Connecteur droit avec flèche 96"/>
                  <p:cNvCxnSpPr/>
                  <p:nvPr/>
                </p:nvCxnSpPr>
                <p:spPr>
                  <a:xfrm>
                    <a:off x="3064093" y="3031309"/>
                    <a:ext cx="330153" cy="85763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8" name="Groupe 97"/>
                  <p:cNvGrpSpPr/>
                  <p:nvPr/>
                </p:nvGrpSpPr>
                <p:grpSpPr>
                  <a:xfrm>
                    <a:off x="2709743" y="3868007"/>
                    <a:ext cx="3303252" cy="1333037"/>
                    <a:chOff x="2630462" y="4354276"/>
                    <a:chExt cx="3303252" cy="1333037"/>
                  </a:xfrm>
                </p:grpSpPr>
                <p:grpSp>
                  <p:nvGrpSpPr>
                    <p:cNvPr id="99" name="Groupe 98"/>
                    <p:cNvGrpSpPr/>
                    <p:nvPr/>
                  </p:nvGrpSpPr>
                  <p:grpSpPr>
                    <a:xfrm>
                      <a:off x="2630462" y="4354276"/>
                      <a:ext cx="3303252" cy="1333037"/>
                      <a:chOff x="5431651" y="4739594"/>
                      <a:chExt cx="4225066" cy="1630416"/>
                    </a:xfrm>
                  </p:grpSpPr>
                  <p:pic>
                    <p:nvPicPr>
                      <p:cNvPr id="102" name="Image 101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543" r="-51543"/>
                      <a:stretch/>
                    </p:blipFill>
                    <p:spPr>
                      <a:xfrm>
                        <a:off x="5885106" y="4739594"/>
                        <a:ext cx="3771611" cy="163041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3" name="Image 102"/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31651" y="4878000"/>
                        <a:ext cx="504553" cy="1327508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0" name="Image 99"/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96719" y="5107740"/>
                      <a:ext cx="379933" cy="2880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01" name="Connecteur droit 100"/>
                    <p:cNvCxnSpPr/>
                    <p:nvPr/>
                  </p:nvCxnSpPr>
                  <p:spPr>
                    <a:xfrm flipV="1">
                      <a:off x="3661524" y="4450251"/>
                      <a:ext cx="9934" cy="1026000"/>
                    </a:xfrm>
                    <a:prstGeom prst="line">
                      <a:avLst/>
                    </a:prstGeom>
                    <a:ln w="28575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4" name="Flèche vers le bas 93"/>
                <p:cNvSpPr/>
                <p:nvPr/>
              </p:nvSpPr>
              <p:spPr>
                <a:xfrm rot="1800000">
                  <a:off x="1836000" y="4068000"/>
                  <a:ext cx="108000" cy="216000"/>
                </a:xfrm>
                <a:prstGeom prst="downArrow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1136763" y="4122000"/>
                <a:ext cx="322879" cy="100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828448" y="4125600"/>
                <a:ext cx="405356" cy="1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133693" y="4165200"/>
                <a:ext cx="322879" cy="10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917089" y="4170836"/>
                <a:ext cx="396000" cy="146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1519397" y="5140800"/>
                <a:ext cx="714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3598682" y="5141952"/>
                <a:ext cx="714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1800931" y="5231649"/>
              <a:ext cx="25765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50"/>
                </a:spcBef>
                <a:defRPr/>
              </a:pPr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Calculations by S. Péru  (2025)</a:t>
              </a:r>
              <a:endParaRPr lang="fr-F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8240115" y="6574801"/>
            <a:ext cx="4372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defRPr/>
            </a:pPr>
            <a:r>
              <a:rPr lang="fr-FR" sz="1000" dirty="0">
                <a:latin typeface="Times New Roman" pitchFamily="18" charset="0"/>
                <a:cs typeface="Times New Roman" pitchFamily="18" charset="0"/>
              </a:rPr>
              <a:t>Neeraj Kumar, C.S</a:t>
            </a:r>
            <a:r>
              <a:rPr lang="pl-PL" sz="1000" dirty="0" err="1">
                <a:latin typeface="Times New Roman" pitchFamily="18" charset="0"/>
                <a:cs typeface="Times New Roman" pitchFamily="18" charset="0"/>
              </a:rPr>
              <a:t>chmitt</a:t>
            </a:r>
            <a:r>
              <a:rPr lang="fr-FR" sz="1000" dirty="0">
                <a:latin typeface="Times New Roman" pitchFamily="18" charset="0"/>
                <a:cs typeface="Times New Roman" pitchFamily="18" charset="0"/>
              </a:rPr>
              <a:t>, M. C</a:t>
            </a:r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1000" dirty="0">
                <a:latin typeface="Times New Roman" pitchFamily="18" charset="0"/>
                <a:cs typeface="Times New Roman" pitchFamily="18" charset="0"/>
              </a:rPr>
              <a:t>, A. Maj, et al., submitted (2026)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9024477" y="1431054"/>
            <a:ext cx="17959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defRPr/>
            </a:pPr>
            <a:r>
              <a:rPr lang="fr-FR" sz="1000">
                <a:latin typeface="Times New Roman" pitchFamily="18" charset="0"/>
                <a:cs typeface="Times New Roman" pitchFamily="18" charset="0"/>
              </a:rPr>
              <a:t>with O. Litaize, S. Péru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3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927" y="772758"/>
            <a:ext cx="10058400" cy="643666"/>
          </a:xfrm>
        </p:spPr>
        <p:txBody>
          <a:bodyPr>
            <a:no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416424"/>
            <a:ext cx="10058400" cy="4452670"/>
          </a:xfrm>
        </p:spPr>
        <p:txBody>
          <a:bodyPr/>
          <a:lstStyle/>
          <a:p>
            <a:endParaRPr lang="pl-PL" dirty="0"/>
          </a:p>
          <a:p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4927" y="1767328"/>
            <a:ext cx="10897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dataset for the PFGS together with isotopically identified fission fragments was collected during experiment at GANIL with use of coupled VAMOS++ and PARIS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Scanning of the "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-bump" for entire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fragment production and identification of its emitters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 and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model-independent way was achieved for the first time.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existence was predominantly attributed to the proton composition of the fragment near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 = 50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shell closure, whereas its characteristics were influenced by the proximity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= 82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neutron shell.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point for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 = 50 and N = 82, we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spectrum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interpret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as PDR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E1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Fis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process can be another probe to investigate hard to reach neutron rich nuclides (otherwise accessible with huge difficulties with radioactive beams)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5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515" y="709882"/>
            <a:ext cx="10058400" cy="643666"/>
          </a:xfrm>
        </p:spPr>
        <p:txBody>
          <a:bodyPr>
            <a:no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63" y="0"/>
            <a:ext cx="10058400" cy="4452670"/>
          </a:xfrm>
        </p:spPr>
        <p:txBody>
          <a:bodyPr/>
          <a:lstStyle/>
          <a:p>
            <a:endParaRPr lang="pl-PL" dirty="0"/>
          </a:p>
          <a:p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06014" y="1835726"/>
            <a:ext cx="108974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Christelle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Schmitt, M.C.,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Neeraj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Kumar,</a:t>
            </a: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Piotr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Bednarczy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Sergio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Brambill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Manuel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Caamano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Stefana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Calinescu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Abdelhazize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Chebboubi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Emmanuel Clement, Dominique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Curien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Olivier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Dorvaux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Gilles De France, François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Didierjean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Gilbert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Duchêne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Alain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Goasduff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Iulia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Harca,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Yung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Kim, Grégoire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Kessedjian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Maria Kmiecik, Antoine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Lemasson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Silvia Leoni, Marek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Lewitowicz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Olivier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Litaize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Adam Maj,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Iolanda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Katarzyna Mazurek,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Alahari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Navin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Andreas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Oberstedt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Stephan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Oberstedt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Piot Julien, Diego  Ramos,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Maurycy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Rejmund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Mihail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Stanoiu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Louise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Stuttge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and VAMOS, PARIS, EXOGAM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0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2E83B-8045-4E95-B69E-04E992FA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4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383705" y="-7364"/>
            <a:ext cx="1184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What do we talk about?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405778" y="1720341"/>
            <a:ext cx="4482494" cy="2980676"/>
            <a:chOff x="1301041" y="2441959"/>
            <a:chExt cx="3863675" cy="290347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041" y="2441959"/>
              <a:ext cx="3863675" cy="2903472"/>
            </a:xfrm>
            <a:prstGeom prst="rect">
              <a:avLst/>
            </a:prstGeom>
          </p:spPr>
        </p:pic>
        <p:sp>
          <p:nvSpPr>
            <p:cNvPr id="23" name="Forme libre 22"/>
            <p:cNvSpPr/>
            <p:nvPr/>
          </p:nvSpPr>
          <p:spPr>
            <a:xfrm>
              <a:off x="2902059" y="3375163"/>
              <a:ext cx="1304783" cy="1371600"/>
            </a:xfrm>
            <a:custGeom>
              <a:avLst/>
              <a:gdLst>
                <a:gd name="connsiteX0" fmla="*/ 0 w 1304783"/>
                <a:gd name="connsiteY0" fmla="*/ 11152 h 1371600"/>
                <a:gd name="connsiteX1" fmla="*/ 66908 w 1304783"/>
                <a:gd name="connsiteY1" fmla="*/ 33454 h 1371600"/>
                <a:gd name="connsiteX2" fmla="*/ 167269 w 1304783"/>
                <a:gd name="connsiteY2" fmla="*/ 89210 h 1371600"/>
                <a:gd name="connsiteX3" fmla="*/ 278781 w 1304783"/>
                <a:gd name="connsiteY3" fmla="*/ 55756 h 1371600"/>
                <a:gd name="connsiteX4" fmla="*/ 312235 w 1304783"/>
                <a:gd name="connsiteY4" fmla="*/ 44605 h 1371600"/>
                <a:gd name="connsiteX5" fmla="*/ 334537 w 1304783"/>
                <a:gd name="connsiteY5" fmla="*/ 11152 h 1371600"/>
                <a:gd name="connsiteX6" fmla="*/ 379142 w 1304783"/>
                <a:gd name="connsiteY6" fmla="*/ 0 h 1371600"/>
                <a:gd name="connsiteX7" fmla="*/ 602166 w 1304783"/>
                <a:gd name="connsiteY7" fmla="*/ 11152 h 1371600"/>
                <a:gd name="connsiteX8" fmla="*/ 646771 w 1304783"/>
                <a:gd name="connsiteY8" fmla="*/ 78059 h 1371600"/>
                <a:gd name="connsiteX9" fmla="*/ 680225 w 1304783"/>
                <a:gd name="connsiteY9" fmla="*/ 156117 h 1371600"/>
                <a:gd name="connsiteX10" fmla="*/ 691376 w 1304783"/>
                <a:gd name="connsiteY10" fmla="*/ 189571 h 1371600"/>
                <a:gd name="connsiteX11" fmla="*/ 713679 w 1304783"/>
                <a:gd name="connsiteY11" fmla="*/ 223025 h 1371600"/>
                <a:gd name="connsiteX12" fmla="*/ 758283 w 1304783"/>
                <a:gd name="connsiteY12" fmla="*/ 334537 h 1371600"/>
                <a:gd name="connsiteX13" fmla="*/ 780586 w 1304783"/>
                <a:gd name="connsiteY13" fmla="*/ 423747 h 1371600"/>
                <a:gd name="connsiteX14" fmla="*/ 802888 w 1304783"/>
                <a:gd name="connsiteY14" fmla="*/ 490654 h 1371600"/>
                <a:gd name="connsiteX15" fmla="*/ 814040 w 1304783"/>
                <a:gd name="connsiteY15" fmla="*/ 524108 h 1371600"/>
                <a:gd name="connsiteX16" fmla="*/ 836342 w 1304783"/>
                <a:gd name="connsiteY16" fmla="*/ 557561 h 1371600"/>
                <a:gd name="connsiteX17" fmla="*/ 880947 w 1304783"/>
                <a:gd name="connsiteY17" fmla="*/ 646771 h 1371600"/>
                <a:gd name="connsiteX18" fmla="*/ 903249 w 1304783"/>
                <a:gd name="connsiteY18" fmla="*/ 724830 h 1371600"/>
                <a:gd name="connsiteX19" fmla="*/ 925552 w 1304783"/>
                <a:gd name="connsiteY19" fmla="*/ 758283 h 1371600"/>
                <a:gd name="connsiteX20" fmla="*/ 970157 w 1304783"/>
                <a:gd name="connsiteY20" fmla="*/ 858644 h 1371600"/>
                <a:gd name="connsiteX21" fmla="*/ 1003610 w 1304783"/>
                <a:gd name="connsiteY21" fmla="*/ 880947 h 1371600"/>
                <a:gd name="connsiteX22" fmla="*/ 1048215 w 1304783"/>
                <a:gd name="connsiteY22" fmla="*/ 925552 h 1371600"/>
                <a:gd name="connsiteX23" fmla="*/ 1092820 w 1304783"/>
                <a:gd name="connsiteY23" fmla="*/ 1025912 h 1371600"/>
                <a:gd name="connsiteX24" fmla="*/ 1148576 w 1304783"/>
                <a:gd name="connsiteY24" fmla="*/ 1126273 h 1371600"/>
                <a:gd name="connsiteX25" fmla="*/ 1215483 w 1304783"/>
                <a:gd name="connsiteY25" fmla="*/ 1237786 h 1371600"/>
                <a:gd name="connsiteX26" fmla="*/ 1237786 w 1304783"/>
                <a:gd name="connsiteY26" fmla="*/ 1260088 h 1371600"/>
                <a:gd name="connsiteX27" fmla="*/ 1248937 w 1304783"/>
                <a:gd name="connsiteY27" fmla="*/ 1326995 h 1371600"/>
                <a:gd name="connsiteX28" fmla="*/ 1271240 w 1304783"/>
                <a:gd name="connsiteY28" fmla="*/ 1349298 h 1371600"/>
                <a:gd name="connsiteX29" fmla="*/ 1304693 w 1304783"/>
                <a:gd name="connsiteY29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4783" h="1371600">
                  <a:moveTo>
                    <a:pt x="0" y="11152"/>
                  </a:moveTo>
                  <a:cubicBezTo>
                    <a:pt x="22303" y="18586"/>
                    <a:pt x="45881" y="22941"/>
                    <a:pt x="66908" y="33454"/>
                  </a:cubicBezTo>
                  <a:cubicBezTo>
                    <a:pt x="220284" y="110141"/>
                    <a:pt x="74756" y="58373"/>
                    <a:pt x="167269" y="89210"/>
                  </a:cubicBezTo>
                  <a:cubicBezTo>
                    <a:pt x="234685" y="72356"/>
                    <a:pt x="197328" y="82907"/>
                    <a:pt x="278781" y="55756"/>
                  </a:cubicBezTo>
                  <a:lnTo>
                    <a:pt x="312235" y="44605"/>
                  </a:lnTo>
                  <a:cubicBezTo>
                    <a:pt x="319669" y="33454"/>
                    <a:pt x="323386" y="18586"/>
                    <a:pt x="334537" y="11152"/>
                  </a:cubicBezTo>
                  <a:cubicBezTo>
                    <a:pt x="347289" y="2651"/>
                    <a:pt x="363816" y="0"/>
                    <a:pt x="379142" y="0"/>
                  </a:cubicBezTo>
                  <a:cubicBezTo>
                    <a:pt x="453576" y="0"/>
                    <a:pt x="527825" y="7435"/>
                    <a:pt x="602166" y="11152"/>
                  </a:cubicBezTo>
                  <a:cubicBezTo>
                    <a:pt x="617034" y="33454"/>
                    <a:pt x="640270" y="52055"/>
                    <a:pt x="646771" y="78059"/>
                  </a:cubicBezTo>
                  <a:cubicBezTo>
                    <a:pt x="661172" y="135666"/>
                    <a:pt x="649420" y="109912"/>
                    <a:pt x="680225" y="156117"/>
                  </a:cubicBezTo>
                  <a:cubicBezTo>
                    <a:pt x="683942" y="167268"/>
                    <a:pt x="686119" y="179057"/>
                    <a:pt x="691376" y="189571"/>
                  </a:cubicBezTo>
                  <a:cubicBezTo>
                    <a:pt x="697370" y="201558"/>
                    <a:pt x="709099" y="210430"/>
                    <a:pt x="713679" y="223025"/>
                  </a:cubicBezTo>
                  <a:cubicBezTo>
                    <a:pt x="756284" y="340187"/>
                    <a:pt x="708218" y="284470"/>
                    <a:pt x="758283" y="334537"/>
                  </a:cubicBezTo>
                  <a:cubicBezTo>
                    <a:pt x="792114" y="436024"/>
                    <a:pt x="740226" y="275759"/>
                    <a:pt x="780586" y="423747"/>
                  </a:cubicBezTo>
                  <a:cubicBezTo>
                    <a:pt x="786771" y="446427"/>
                    <a:pt x="795454" y="468352"/>
                    <a:pt x="802888" y="490654"/>
                  </a:cubicBezTo>
                  <a:cubicBezTo>
                    <a:pt x="806605" y="501805"/>
                    <a:pt x="807520" y="514328"/>
                    <a:pt x="814040" y="524108"/>
                  </a:cubicBezTo>
                  <a:lnTo>
                    <a:pt x="836342" y="557561"/>
                  </a:lnTo>
                  <a:cubicBezTo>
                    <a:pt x="871007" y="661560"/>
                    <a:pt x="810725" y="488772"/>
                    <a:pt x="880947" y="646771"/>
                  </a:cubicBezTo>
                  <a:cubicBezTo>
                    <a:pt x="909524" y="711069"/>
                    <a:pt x="876073" y="670479"/>
                    <a:pt x="903249" y="724830"/>
                  </a:cubicBezTo>
                  <a:cubicBezTo>
                    <a:pt x="909243" y="736817"/>
                    <a:pt x="918118" y="747132"/>
                    <a:pt x="925552" y="758283"/>
                  </a:cubicBezTo>
                  <a:cubicBezTo>
                    <a:pt x="936595" y="791414"/>
                    <a:pt x="943648" y="832135"/>
                    <a:pt x="970157" y="858644"/>
                  </a:cubicBezTo>
                  <a:cubicBezTo>
                    <a:pt x="979634" y="868121"/>
                    <a:pt x="993435" y="872225"/>
                    <a:pt x="1003610" y="880947"/>
                  </a:cubicBezTo>
                  <a:cubicBezTo>
                    <a:pt x="1019575" y="894631"/>
                    <a:pt x="1048215" y="925552"/>
                    <a:pt x="1048215" y="925552"/>
                  </a:cubicBezTo>
                  <a:cubicBezTo>
                    <a:pt x="1074756" y="1005173"/>
                    <a:pt x="1057478" y="972899"/>
                    <a:pt x="1092820" y="1025912"/>
                  </a:cubicBezTo>
                  <a:cubicBezTo>
                    <a:pt x="1123655" y="1118419"/>
                    <a:pt x="1071893" y="972911"/>
                    <a:pt x="1148576" y="1126273"/>
                  </a:cubicBezTo>
                  <a:cubicBezTo>
                    <a:pt x="1166173" y="1161466"/>
                    <a:pt x="1188575" y="1210880"/>
                    <a:pt x="1215483" y="1237786"/>
                  </a:cubicBezTo>
                  <a:lnTo>
                    <a:pt x="1237786" y="1260088"/>
                  </a:lnTo>
                  <a:cubicBezTo>
                    <a:pt x="1241503" y="1282390"/>
                    <a:pt x="1240998" y="1305825"/>
                    <a:pt x="1248937" y="1326995"/>
                  </a:cubicBezTo>
                  <a:cubicBezTo>
                    <a:pt x="1252629" y="1336839"/>
                    <a:pt x="1262225" y="1343889"/>
                    <a:pt x="1271240" y="1349298"/>
                  </a:cubicBezTo>
                  <a:cubicBezTo>
                    <a:pt x="1308219" y="1371486"/>
                    <a:pt x="1304693" y="1345576"/>
                    <a:pt x="1304693" y="1371600"/>
                  </a:cubicBezTo>
                </a:path>
              </a:pathLst>
            </a:custGeom>
            <a:noFill/>
            <a:ln w="412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2902059" y="3430919"/>
              <a:ext cx="1059366" cy="1594625"/>
            </a:xfrm>
            <a:custGeom>
              <a:avLst/>
              <a:gdLst>
                <a:gd name="connsiteX0" fmla="*/ 0 w 1059366"/>
                <a:gd name="connsiteY0" fmla="*/ 0 h 1594625"/>
                <a:gd name="connsiteX1" fmla="*/ 78059 w 1059366"/>
                <a:gd name="connsiteY1" fmla="*/ 44605 h 1594625"/>
                <a:gd name="connsiteX2" fmla="*/ 144966 w 1059366"/>
                <a:gd name="connsiteY2" fmla="*/ 89210 h 1594625"/>
                <a:gd name="connsiteX3" fmla="*/ 234176 w 1059366"/>
                <a:gd name="connsiteY3" fmla="*/ 167269 h 1594625"/>
                <a:gd name="connsiteX4" fmla="*/ 278781 w 1059366"/>
                <a:gd name="connsiteY4" fmla="*/ 211874 h 1594625"/>
                <a:gd name="connsiteX5" fmla="*/ 312235 w 1059366"/>
                <a:gd name="connsiteY5" fmla="*/ 234176 h 1594625"/>
                <a:gd name="connsiteX6" fmla="*/ 401444 w 1059366"/>
                <a:gd name="connsiteY6" fmla="*/ 312235 h 1594625"/>
                <a:gd name="connsiteX7" fmla="*/ 434898 w 1059366"/>
                <a:gd name="connsiteY7" fmla="*/ 323386 h 1594625"/>
                <a:gd name="connsiteX8" fmla="*/ 468352 w 1059366"/>
                <a:gd name="connsiteY8" fmla="*/ 356839 h 1594625"/>
                <a:gd name="connsiteX9" fmla="*/ 512957 w 1059366"/>
                <a:gd name="connsiteY9" fmla="*/ 379142 h 1594625"/>
                <a:gd name="connsiteX10" fmla="*/ 568713 w 1059366"/>
                <a:gd name="connsiteY10" fmla="*/ 423747 h 1594625"/>
                <a:gd name="connsiteX11" fmla="*/ 602166 w 1059366"/>
                <a:gd name="connsiteY11" fmla="*/ 501805 h 1594625"/>
                <a:gd name="connsiteX12" fmla="*/ 613318 w 1059366"/>
                <a:gd name="connsiteY12" fmla="*/ 546410 h 1594625"/>
                <a:gd name="connsiteX13" fmla="*/ 635620 w 1059366"/>
                <a:gd name="connsiteY13" fmla="*/ 591015 h 1594625"/>
                <a:gd name="connsiteX14" fmla="*/ 657922 w 1059366"/>
                <a:gd name="connsiteY14" fmla="*/ 657922 h 1594625"/>
                <a:gd name="connsiteX15" fmla="*/ 702527 w 1059366"/>
                <a:gd name="connsiteY15" fmla="*/ 747132 h 1594625"/>
                <a:gd name="connsiteX16" fmla="*/ 713679 w 1059366"/>
                <a:gd name="connsiteY16" fmla="*/ 858644 h 1594625"/>
                <a:gd name="connsiteX17" fmla="*/ 747132 w 1059366"/>
                <a:gd name="connsiteY17" fmla="*/ 970156 h 1594625"/>
                <a:gd name="connsiteX18" fmla="*/ 758283 w 1059366"/>
                <a:gd name="connsiteY18" fmla="*/ 1014761 h 1594625"/>
                <a:gd name="connsiteX19" fmla="*/ 791737 w 1059366"/>
                <a:gd name="connsiteY19" fmla="*/ 1048215 h 1594625"/>
                <a:gd name="connsiteX20" fmla="*/ 814040 w 1059366"/>
                <a:gd name="connsiteY20" fmla="*/ 1148576 h 1594625"/>
                <a:gd name="connsiteX21" fmla="*/ 825191 w 1059366"/>
                <a:gd name="connsiteY21" fmla="*/ 1182030 h 1594625"/>
                <a:gd name="connsiteX22" fmla="*/ 836342 w 1059366"/>
                <a:gd name="connsiteY22" fmla="*/ 1226635 h 1594625"/>
                <a:gd name="connsiteX23" fmla="*/ 880947 w 1059366"/>
                <a:gd name="connsiteY23" fmla="*/ 1304693 h 1594625"/>
                <a:gd name="connsiteX24" fmla="*/ 892098 w 1059366"/>
                <a:gd name="connsiteY24" fmla="*/ 1349298 h 1594625"/>
                <a:gd name="connsiteX25" fmla="*/ 959005 w 1059366"/>
                <a:gd name="connsiteY25" fmla="*/ 1438508 h 1594625"/>
                <a:gd name="connsiteX26" fmla="*/ 992459 w 1059366"/>
                <a:gd name="connsiteY26" fmla="*/ 1505415 h 1594625"/>
                <a:gd name="connsiteX27" fmla="*/ 1014761 w 1059366"/>
                <a:gd name="connsiteY27" fmla="*/ 1550020 h 1594625"/>
                <a:gd name="connsiteX28" fmla="*/ 1059366 w 1059366"/>
                <a:gd name="connsiteY28" fmla="*/ 1594625 h 15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9366" h="1594625">
                  <a:moveTo>
                    <a:pt x="0" y="0"/>
                  </a:moveTo>
                  <a:cubicBezTo>
                    <a:pt x="26020" y="14868"/>
                    <a:pt x="54404" y="26206"/>
                    <a:pt x="78059" y="44605"/>
                  </a:cubicBezTo>
                  <a:cubicBezTo>
                    <a:pt x="151015" y="101349"/>
                    <a:pt x="39155" y="62758"/>
                    <a:pt x="144966" y="89210"/>
                  </a:cubicBezTo>
                  <a:cubicBezTo>
                    <a:pt x="208158" y="183997"/>
                    <a:pt x="104077" y="37170"/>
                    <a:pt x="234176" y="167269"/>
                  </a:cubicBezTo>
                  <a:cubicBezTo>
                    <a:pt x="249044" y="182137"/>
                    <a:pt x="261285" y="200211"/>
                    <a:pt x="278781" y="211874"/>
                  </a:cubicBezTo>
                  <a:cubicBezTo>
                    <a:pt x="289932" y="219308"/>
                    <a:pt x="302149" y="225351"/>
                    <a:pt x="312235" y="234176"/>
                  </a:cubicBezTo>
                  <a:cubicBezTo>
                    <a:pt x="350985" y="268082"/>
                    <a:pt x="359625" y="291325"/>
                    <a:pt x="401444" y="312235"/>
                  </a:cubicBezTo>
                  <a:cubicBezTo>
                    <a:pt x="411958" y="317492"/>
                    <a:pt x="423747" y="319669"/>
                    <a:pt x="434898" y="323386"/>
                  </a:cubicBezTo>
                  <a:cubicBezTo>
                    <a:pt x="446049" y="334537"/>
                    <a:pt x="455519" y="347673"/>
                    <a:pt x="468352" y="356839"/>
                  </a:cubicBezTo>
                  <a:cubicBezTo>
                    <a:pt x="481879" y="366501"/>
                    <a:pt x="498524" y="370894"/>
                    <a:pt x="512957" y="379142"/>
                  </a:cubicBezTo>
                  <a:cubicBezTo>
                    <a:pt x="545780" y="397898"/>
                    <a:pt x="544290" y="399324"/>
                    <a:pt x="568713" y="423747"/>
                  </a:cubicBezTo>
                  <a:cubicBezTo>
                    <a:pt x="588538" y="463397"/>
                    <a:pt x="591227" y="463519"/>
                    <a:pt x="602166" y="501805"/>
                  </a:cubicBezTo>
                  <a:cubicBezTo>
                    <a:pt x="606376" y="516541"/>
                    <a:pt x="607937" y="532060"/>
                    <a:pt x="613318" y="546410"/>
                  </a:cubicBezTo>
                  <a:cubicBezTo>
                    <a:pt x="619155" y="561975"/>
                    <a:pt x="629446" y="575581"/>
                    <a:pt x="635620" y="591015"/>
                  </a:cubicBezTo>
                  <a:cubicBezTo>
                    <a:pt x="644351" y="612842"/>
                    <a:pt x="647409" y="636895"/>
                    <a:pt x="657922" y="657922"/>
                  </a:cubicBezTo>
                  <a:lnTo>
                    <a:pt x="702527" y="747132"/>
                  </a:lnTo>
                  <a:cubicBezTo>
                    <a:pt x="706244" y="784303"/>
                    <a:pt x="708396" y="821663"/>
                    <a:pt x="713679" y="858644"/>
                  </a:cubicBezTo>
                  <a:cubicBezTo>
                    <a:pt x="719579" y="899946"/>
                    <a:pt x="736783" y="928761"/>
                    <a:pt x="747132" y="970156"/>
                  </a:cubicBezTo>
                  <a:cubicBezTo>
                    <a:pt x="750849" y="985024"/>
                    <a:pt x="750679" y="1001454"/>
                    <a:pt x="758283" y="1014761"/>
                  </a:cubicBezTo>
                  <a:cubicBezTo>
                    <a:pt x="766107" y="1028454"/>
                    <a:pt x="780586" y="1037064"/>
                    <a:pt x="791737" y="1048215"/>
                  </a:cubicBezTo>
                  <a:cubicBezTo>
                    <a:pt x="816840" y="1123525"/>
                    <a:pt x="787872" y="1030823"/>
                    <a:pt x="814040" y="1148576"/>
                  </a:cubicBezTo>
                  <a:cubicBezTo>
                    <a:pt x="816590" y="1160051"/>
                    <a:pt x="821962" y="1170728"/>
                    <a:pt x="825191" y="1182030"/>
                  </a:cubicBezTo>
                  <a:cubicBezTo>
                    <a:pt x="829401" y="1196766"/>
                    <a:pt x="830961" y="1212285"/>
                    <a:pt x="836342" y="1226635"/>
                  </a:cubicBezTo>
                  <a:cubicBezTo>
                    <a:pt x="848469" y="1258973"/>
                    <a:pt x="862459" y="1276962"/>
                    <a:pt x="880947" y="1304693"/>
                  </a:cubicBezTo>
                  <a:cubicBezTo>
                    <a:pt x="884664" y="1319561"/>
                    <a:pt x="885244" y="1335590"/>
                    <a:pt x="892098" y="1349298"/>
                  </a:cubicBezTo>
                  <a:cubicBezTo>
                    <a:pt x="917315" y="1399731"/>
                    <a:pt x="927642" y="1407144"/>
                    <a:pt x="959005" y="1438508"/>
                  </a:cubicBezTo>
                  <a:cubicBezTo>
                    <a:pt x="979452" y="1499845"/>
                    <a:pt x="957871" y="1444885"/>
                    <a:pt x="992459" y="1505415"/>
                  </a:cubicBezTo>
                  <a:cubicBezTo>
                    <a:pt x="1000706" y="1519848"/>
                    <a:pt x="1004119" y="1537250"/>
                    <a:pt x="1014761" y="1550020"/>
                  </a:cubicBezTo>
                  <a:cubicBezTo>
                    <a:pt x="1082042" y="1630757"/>
                    <a:pt x="1025532" y="1526954"/>
                    <a:pt x="1059366" y="1594625"/>
                  </a:cubicBezTo>
                </a:path>
              </a:pathLst>
            </a:custGeom>
            <a:noFill/>
            <a:ln w="41275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164818" y="4571763"/>
              <a:ext cx="212028" cy="312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</a:t>
              </a: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80000">
              <a:off x="3989575" y="3239782"/>
              <a:ext cx="929721" cy="365792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270" y="2674521"/>
              <a:ext cx="281964" cy="312447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692" y="2458191"/>
              <a:ext cx="205758" cy="320068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715" y="2896963"/>
              <a:ext cx="243861" cy="251482"/>
            </a:xfrm>
            <a:prstGeom prst="rect">
              <a:avLst/>
            </a:prstGeom>
          </p:spPr>
        </p:pic>
        <p:sp>
          <p:nvSpPr>
            <p:cNvPr id="60" name="ZoneTexte 59"/>
            <p:cNvSpPr txBox="1"/>
            <p:nvPr/>
          </p:nvSpPr>
          <p:spPr>
            <a:xfrm>
              <a:off x="3902323" y="4842552"/>
              <a:ext cx="212028" cy="312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</a:t>
              </a:r>
            </a:p>
          </p:txBody>
        </p:sp>
      </p:grpSp>
      <p:sp>
        <p:nvSpPr>
          <p:cNvPr id="96" name="Rectangle avec flèche vers le haut 95"/>
          <p:cNvSpPr/>
          <p:nvPr/>
        </p:nvSpPr>
        <p:spPr>
          <a:xfrm>
            <a:off x="398139" y="5199492"/>
            <a:ext cx="2366040" cy="1524809"/>
          </a:xfrm>
          <a:prstGeom prst="upArrowCallout">
            <a:avLst>
              <a:gd name="adj1" fmla="val 121774"/>
              <a:gd name="adj2" fmla="val 132444"/>
              <a:gd name="adj3" fmla="val 14083"/>
              <a:gd name="adj4" fmla="val 75604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0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 cap="flat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514667" y="5808523"/>
            <a:ext cx="225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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otential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nergy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andscape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(mainly CN)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856524" y="3060692"/>
            <a:ext cx="4994778" cy="3670281"/>
            <a:chOff x="2856524" y="3060692"/>
            <a:chExt cx="4994778" cy="3670281"/>
          </a:xfrm>
        </p:grpSpPr>
        <p:grpSp>
          <p:nvGrpSpPr>
            <p:cNvPr id="15" name="Groupe 14"/>
            <p:cNvGrpSpPr/>
            <p:nvPr/>
          </p:nvGrpSpPr>
          <p:grpSpPr>
            <a:xfrm>
              <a:off x="2915897" y="3060692"/>
              <a:ext cx="4216543" cy="3670281"/>
              <a:chOff x="2915897" y="3060692"/>
              <a:chExt cx="4216543" cy="3670281"/>
            </a:xfrm>
          </p:grpSpPr>
          <p:sp>
            <p:nvSpPr>
              <p:cNvPr id="61" name="ZoneTexte 60"/>
              <p:cNvSpPr txBox="1"/>
              <p:nvPr/>
            </p:nvSpPr>
            <p:spPr>
              <a:xfrm>
                <a:off x="4269713" y="3766263"/>
                <a:ext cx="16541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A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, Z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1,2,</a:t>
                </a:r>
                <a:endParaRPr kumimoji="0" lang="fr-FR" sz="1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E</a:t>
                </a:r>
                <a:r>
                  <a:rPr kumimoji="0" lang="fr-FR" sz="1200" b="1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kin1,2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E*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4106760" y="4255425"/>
                <a:ext cx="2135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A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, Z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</a:t>
                </a:r>
                <a:endPara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E</a:t>
                </a:r>
                <a:r>
                  <a:rPr kumimoji="0" lang="fr-FR" sz="1200" b="1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kin1,2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E*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, L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1,2 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88" name="ZoneTexte 87"/>
              <p:cNvSpPr txBox="1"/>
              <p:nvPr/>
            </p:nvSpPr>
            <p:spPr>
              <a:xfrm flipH="1">
                <a:off x="4482001" y="3060692"/>
                <a:ext cx="16259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Primary fragments</a:t>
                </a:r>
                <a:endPara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98" name="Rectangle avec flèche vers le haut 97"/>
              <p:cNvSpPr/>
              <p:nvPr/>
            </p:nvSpPr>
            <p:spPr>
              <a:xfrm>
                <a:off x="2915897" y="5206164"/>
                <a:ext cx="4216543" cy="1524809"/>
              </a:xfrm>
              <a:prstGeom prst="upArrowCallout">
                <a:avLst>
                  <a:gd name="adj1" fmla="val 221234"/>
                  <a:gd name="adj2" fmla="val 132444"/>
                  <a:gd name="adj3" fmla="val 14083"/>
                  <a:gd name="adj4" fmla="val 75604"/>
                </a:avLst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9050" cap="flat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9" name="ZoneTexte 98"/>
            <p:cNvSpPr txBox="1"/>
            <p:nvPr/>
          </p:nvSpPr>
          <p:spPr>
            <a:xfrm>
              <a:off x="2856524" y="5685411"/>
              <a:ext cx="4994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anose="05020102010507070707" pitchFamily="18" charset="2"/>
                <a:buChar char="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PEL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(mainly fragment shell effects)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anose="05020102010507070707" pitchFamily="18" charset="2"/>
                <a:buChar char="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 panose="05020102010507070707" pitchFamily="18" charset="2"/>
                </a:rPr>
                <a:t>D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ynamics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(inertia, friction)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anose="05020102010507070707" pitchFamily="18" charset="2"/>
                <a:buChar char="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 panose="05020102010507070707" pitchFamily="18" charset="2"/>
                </a:rPr>
                <a:t>Generation of 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 panose="05020102010507070707" pitchFamily="18" charset="2"/>
                </a:rPr>
                <a:t>E*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 panose="05020102010507070707" pitchFamily="18" charset="2"/>
                </a:rPr>
                <a:t> and 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 panose="05020102010507070707" pitchFamily="18" charset="2"/>
                </a:rPr>
                <a:t>L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2" panose="05020102010507070707" pitchFamily="18" charset="2"/>
                </a:rPr>
                <a:t> and sharing at scission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874045" y="683269"/>
            <a:ext cx="98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Gradual elongation of a nucleus up to scission in two fragments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Ê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Re-arrangement of a many-body quantum system of protons and neutrons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312000" y="1584000"/>
            <a:ext cx="1589693" cy="27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 (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10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-21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 -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10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-18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 s)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3968552" y="4016956"/>
            <a:ext cx="128737" cy="1599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4098231" y="3940969"/>
            <a:ext cx="231807" cy="2767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06B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3681168" y="4411374"/>
            <a:ext cx="257476" cy="1599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3938644" y="4413524"/>
            <a:ext cx="257476" cy="1599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001" y="1651055"/>
            <a:ext cx="1366178" cy="51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015908" y="1700070"/>
            <a:ext cx="665259" cy="30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785735" y="2002664"/>
            <a:ext cx="826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Ground state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961555" y="1845729"/>
            <a:ext cx="1589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rPr>
              <a:t>Saddle point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4636" y="2512898"/>
            <a:ext cx="478407" cy="23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1001" y="2825029"/>
            <a:ext cx="478407" cy="1030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304578" y="1651055"/>
            <a:ext cx="4824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9331897" y="1656000"/>
            <a:ext cx="3192648" cy="3105190"/>
            <a:chOff x="9339452" y="1692000"/>
            <a:chExt cx="3192648" cy="3105190"/>
          </a:xfrm>
        </p:grpSpPr>
        <p:grpSp>
          <p:nvGrpSpPr>
            <p:cNvPr id="46" name="Groupe 45"/>
            <p:cNvGrpSpPr/>
            <p:nvPr/>
          </p:nvGrpSpPr>
          <p:grpSpPr>
            <a:xfrm>
              <a:off x="9339452" y="3692529"/>
              <a:ext cx="2605245" cy="1104661"/>
              <a:chOff x="9880551" y="3370967"/>
              <a:chExt cx="1951954" cy="924490"/>
            </a:xfrm>
          </p:grpSpPr>
          <p:sp>
            <p:nvSpPr>
              <p:cNvPr id="91" name="Rectangle avec flèche vers le haut 90"/>
              <p:cNvSpPr/>
              <p:nvPr/>
            </p:nvSpPr>
            <p:spPr>
              <a:xfrm rot="5400000">
                <a:off x="10580674" y="3043626"/>
                <a:ext cx="924490" cy="1579172"/>
              </a:xfrm>
              <a:prstGeom prst="upArrowCallout">
                <a:avLst>
                  <a:gd name="adj1" fmla="val 77196"/>
                  <a:gd name="adj2" fmla="val 50000"/>
                  <a:gd name="adj3" fmla="val 18918"/>
                  <a:gd name="adj4" fmla="val 81989"/>
                </a:avLst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 cap="flat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 flipH="1">
                <a:off x="9880551" y="3563835"/>
                <a:ext cx="1940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Radioactive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decay (e.g. </a:t>
                </a:r>
                <a:r>
                  <a:rPr kumimoji="0" lang="en-US" sz="16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 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Connecteur droit avec flèche 12"/>
            <p:cNvCxnSpPr/>
            <p:nvPr/>
          </p:nvCxnSpPr>
          <p:spPr>
            <a:xfrm>
              <a:off x="9835555" y="1692000"/>
              <a:ext cx="194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/>
            <p:cNvSpPr txBox="1"/>
            <p:nvPr/>
          </p:nvSpPr>
          <p:spPr>
            <a:xfrm>
              <a:off x="10483555" y="1692000"/>
              <a:ext cx="20485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 (ms - s)  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271295" y="1620000"/>
            <a:ext cx="4204332" cy="5104300"/>
            <a:chOff x="6271295" y="1620000"/>
            <a:chExt cx="4204332" cy="5104300"/>
          </a:xfrm>
        </p:grpSpPr>
        <p:grpSp>
          <p:nvGrpSpPr>
            <p:cNvPr id="19" name="Groupe 18"/>
            <p:cNvGrpSpPr/>
            <p:nvPr/>
          </p:nvGrpSpPr>
          <p:grpSpPr>
            <a:xfrm>
              <a:off x="6271295" y="1620000"/>
              <a:ext cx="4183894" cy="5104300"/>
              <a:chOff x="6271295" y="1620000"/>
              <a:chExt cx="4183894" cy="5104300"/>
            </a:xfrm>
          </p:grpSpPr>
          <p:sp>
            <p:nvSpPr>
              <p:cNvPr id="67" name="ZoneTexte 66"/>
              <p:cNvSpPr txBox="1"/>
              <p:nvPr/>
            </p:nvSpPr>
            <p:spPr>
              <a:xfrm>
                <a:off x="7896083" y="3470877"/>
                <a:ext cx="2324841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:endPara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A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’, Z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’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E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1 </a:t>
                </a:r>
                <a:r>
                  <a:rPr kumimoji="0" lang="fr-FR" sz="1200" b="1" i="1" u="none" strike="noStrike" kern="1200" cap="none" spc="0" normalizeH="0" baseline="-25000" noProof="0" err="1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kin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4472C4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’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A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, Z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kumimoji="0" lang="fr-FR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E</a:t>
                </a:r>
                <a:r>
                  <a:rPr kumimoji="0" lang="fr-FR" sz="1200" b="0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2 </a:t>
                </a:r>
                <a:r>
                  <a:rPr kumimoji="0" lang="fr-FR" sz="1200" b="1" i="1" u="none" strike="noStrike" kern="1200" cap="none" spc="0" normalizeH="0" baseline="-2500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kin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,’</a:t>
                </a:r>
                <a:endPara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6271295" y="1620000"/>
                <a:ext cx="4183894" cy="5104300"/>
                <a:chOff x="6271295" y="1620000"/>
                <a:chExt cx="4183894" cy="5104300"/>
              </a:xfrm>
            </p:grpSpPr>
            <p:sp>
              <p:nvSpPr>
                <p:cNvPr id="74" name="Flèche droite 73"/>
                <p:cNvSpPr/>
                <p:nvPr/>
              </p:nvSpPr>
              <p:spPr>
                <a:xfrm>
                  <a:off x="6273012" y="3993095"/>
                  <a:ext cx="297054" cy="47429"/>
                </a:xfrm>
                <a:prstGeom prst="rightArrow">
                  <a:avLst/>
                </a:prstGeom>
                <a:noFill/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 flipH="1">
                  <a:off x="7416000" y="3045786"/>
                  <a:ext cx="303918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sng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Secondary fragments</a:t>
                  </a:r>
                  <a:endParaRPr kumimoji="0" lang="en-US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abic Typesetting" panose="03020402040406030203" pitchFamily="66" charset="-78"/>
                    <a:ea typeface="+mn-ea"/>
                    <a:cs typeface="Arabic Typesetting" panose="03020402040406030203" pitchFamily="66" charset="-78"/>
                  </a:endParaRPr>
                </a:p>
              </p:txBody>
            </p:sp>
            <p:sp>
              <p:nvSpPr>
                <p:cNvPr id="73" name="Flèche droite 72"/>
                <p:cNvSpPr/>
                <p:nvPr/>
              </p:nvSpPr>
              <p:spPr>
                <a:xfrm>
                  <a:off x="6271295" y="4505883"/>
                  <a:ext cx="297054" cy="47429"/>
                </a:xfrm>
                <a:prstGeom prst="rightArrow">
                  <a:avLst/>
                </a:prstGeom>
                <a:noFill/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e 16"/>
                <p:cNvGrpSpPr/>
                <p:nvPr/>
              </p:nvGrpSpPr>
              <p:grpSpPr>
                <a:xfrm>
                  <a:off x="7136780" y="1620000"/>
                  <a:ext cx="2619220" cy="5104300"/>
                  <a:chOff x="7136780" y="1620000"/>
                  <a:chExt cx="2619220" cy="5104300"/>
                </a:xfrm>
              </p:grpSpPr>
              <p:sp>
                <p:nvSpPr>
                  <p:cNvPr id="69" name="Ellipse 68"/>
                  <p:cNvSpPr/>
                  <p:nvPr/>
                </p:nvSpPr>
                <p:spPr>
                  <a:xfrm>
                    <a:off x="7225207" y="4481304"/>
                    <a:ext cx="257476" cy="159913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Ellipse 70"/>
                  <p:cNvSpPr/>
                  <p:nvPr/>
                </p:nvSpPr>
                <p:spPr>
                  <a:xfrm>
                    <a:off x="7482683" y="4483454"/>
                    <a:ext cx="257476" cy="159913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ZoneTexte 74"/>
                  <p:cNvSpPr txBox="1"/>
                  <p:nvPr/>
                </p:nvSpPr>
                <p:spPr>
                  <a:xfrm>
                    <a:off x="7298534" y="3504723"/>
                    <a:ext cx="727780" cy="351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   </a:t>
                    </a:r>
                    <a:r>
                      <a:rPr kumimoji="0" lang="en-US" sz="1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n</a:t>
                    </a:r>
                    <a:endParaRPr kumimoji="0" lang="en-US" sz="12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7" name="Connecteur droit avec flèche 76"/>
                  <p:cNvCxnSpPr/>
                  <p:nvPr/>
                </p:nvCxnSpPr>
                <p:spPr>
                  <a:xfrm flipH="1" flipV="1">
                    <a:off x="7239487" y="3723446"/>
                    <a:ext cx="157055" cy="200406"/>
                  </a:xfrm>
                  <a:prstGeom prst="straightConnector1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avec flèche 77"/>
                  <p:cNvCxnSpPr/>
                  <p:nvPr/>
                </p:nvCxnSpPr>
                <p:spPr>
                  <a:xfrm flipV="1">
                    <a:off x="7596000" y="3721547"/>
                    <a:ext cx="180000" cy="146476"/>
                  </a:xfrm>
                  <a:prstGeom prst="straightConnector1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Connecteur droit avec flèche 78"/>
                  <p:cNvCxnSpPr/>
                  <p:nvPr/>
                </p:nvCxnSpPr>
                <p:spPr>
                  <a:xfrm>
                    <a:off x="7560000" y="4068000"/>
                    <a:ext cx="145109" cy="108776"/>
                  </a:xfrm>
                  <a:prstGeom prst="straightConnector1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ZoneTexte 79"/>
                  <p:cNvSpPr txBox="1"/>
                  <p:nvPr/>
                </p:nvSpPr>
                <p:spPr>
                  <a:xfrm>
                    <a:off x="7469094" y="3873379"/>
                    <a:ext cx="727780" cy="351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   </a:t>
                    </a:r>
                    <a:r>
                      <a:rPr kumimoji="0" lang="en-US" sz="1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kumimoji="0" lang="en-US" sz="1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 </a:t>
                    </a:r>
                    <a:endParaRPr kumimoji="0" lang="en-US" sz="12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1" name="Connecteur droit avec flèche 80"/>
                  <p:cNvCxnSpPr/>
                  <p:nvPr/>
                </p:nvCxnSpPr>
                <p:spPr>
                  <a:xfrm flipH="1" flipV="1">
                    <a:off x="7195183" y="4210210"/>
                    <a:ext cx="133070" cy="194549"/>
                  </a:xfrm>
                  <a:prstGeom prst="straightConnector1">
                    <a:avLst/>
                  </a:prstGeom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necteur droit avec flèche 82"/>
                  <p:cNvCxnSpPr/>
                  <p:nvPr/>
                </p:nvCxnSpPr>
                <p:spPr>
                  <a:xfrm>
                    <a:off x="7619084" y="4679665"/>
                    <a:ext cx="55764" cy="212952"/>
                  </a:xfrm>
                  <a:prstGeom prst="straightConnector1">
                    <a:avLst/>
                  </a:prstGeom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necteur droit avec flèche 83"/>
                  <p:cNvCxnSpPr/>
                  <p:nvPr/>
                </p:nvCxnSpPr>
                <p:spPr>
                  <a:xfrm flipH="1">
                    <a:off x="7154767" y="4610221"/>
                    <a:ext cx="173486" cy="205946"/>
                  </a:xfrm>
                  <a:prstGeom prst="straightConnector1">
                    <a:avLst/>
                  </a:prstGeom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Rectangle avec flèche vers le haut 93"/>
                  <p:cNvSpPr/>
                  <p:nvPr/>
                </p:nvSpPr>
                <p:spPr>
                  <a:xfrm>
                    <a:off x="7225207" y="5199491"/>
                    <a:ext cx="2405953" cy="1524809"/>
                  </a:xfrm>
                  <a:prstGeom prst="upArrowCallout">
                    <a:avLst>
                      <a:gd name="adj1" fmla="val 127625"/>
                      <a:gd name="adj2" fmla="val 132444"/>
                      <a:gd name="adj3" fmla="val 14083"/>
                      <a:gd name="adj4" fmla="val 75604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26000">
                        <a:srgbClr val="E7F9FD"/>
                      </a:gs>
                    </a:gsLst>
                    <a:lin ang="5400000" scaled="1"/>
                    <a:tileRect/>
                  </a:gradFill>
                  <a:ln w="19050" cap="flat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ZoneTexte 47"/>
                  <p:cNvSpPr txBox="1"/>
                  <p:nvPr/>
                </p:nvSpPr>
                <p:spPr>
                  <a:xfrm>
                    <a:off x="7261718" y="1620000"/>
                    <a:ext cx="1334385" cy="213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just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           (</a:t>
                    </a: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a:t>10</a:t>
                    </a:r>
                    <a:r>
                      <a:rPr kumimoji="0" lang="en-US" sz="800" b="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AGA Arabesque" pitchFamily="2" charset="2"/>
                      </a:rPr>
                      <a:t>-19</a:t>
                    </a: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AGA Arabesque" pitchFamily="2" charset="2"/>
                      </a:rPr>
                      <a:t> - </a:t>
                    </a: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040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a:t>10</a:t>
                    </a:r>
                    <a:r>
                      <a:rPr kumimoji="0" lang="en-US" sz="800" b="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AGA Arabesque" pitchFamily="2" charset="2"/>
                      </a:rPr>
                      <a:t>-12</a:t>
                    </a:r>
                    <a:r>
                      <a:rPr kumimoji="0" lang="en-U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AGA Arabesque" pitchFamily="2" charset="2"/>
                      </a:rPr>
                      <a:t> s)</a:t>
                    </a:r>
                    <a:endParaRPr kumimoji="0" lang="en-U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40404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Wingdings 3" panose="05040102010807070707" pitchFamily="18" charset="2"/>
                    </a:endParaRPr>
                  </a:p>
                </p:txBody>
              </p:sp>
              <p:sp>
                <p:nvSpPr>
                  <p:cNvPr id="62" name="Ellipse 61"/>
                  <p:cNvSpPr/>
                  <p:nvPr/>
                </p:nvSpPr>
                <p:spPr>
                  <a:xfrm>
                    <a:off x="7210317" y="3910188"/>
                    <a:ext cx="128737" cy="159913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>
                    <a:off x="7339996" y="3834201"/>
                    <a:ext cx="231807" cy="276721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6B2A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ZoneTexte 64"/>
                  <p:cNvSpPr txBox="1"/>
                  <p:nvPr/>
                </p:nvSpPr>
                <p:spPr>
                  <a:xfrm>
                    <a:off x="7136780" y="4172525"/>
                    <a:ext cx="727780" cy="351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   </a:t>
                    </a:r>
                    <a:r>
                      <a:rPr kumimoji="0" lang="en-US" sz="1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AD47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n</a:t>
                    </a:r>
                    <a:endParaRPr kumimoji="0" lang="en-US" sz="12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ZoneTexte 71"/>
                  <p:cNvSpPr txBox="1"/>
                  <p:nvPr/>
                </p:nvSpPr>
                <p:spPr>
                  <a:xfrm>
                    <a:off x="7307340" y="4541181"/>
                    <a:ext cx="727780" cy="351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AD47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      </a:t>
                    </a:r>
                    <a:r>
                      <a:rPr kumimoji="0" lang="en-US" sz="1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AD47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kumimoji="0" lang="en-US" sz="1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AD47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 </a:t>
                    </a:r>
                    <a:endParaRPr kumimoji="0" lang="en-US" sz="12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3" name="Connecteur droit avec flèche 102"/>
                  <p:cNvCxnSpPr/>
                  <p:nvPr/>
                </p:nvCxnSpPr>
                <p:spPr>
                  <a:xfrm>
                    <a:off x="7164000" y="1652400"/>
                    <a:ext cx="2592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95" name="ZoneTexte 94"/>
            <p:cNvSpPr txBox="1"/>
            <p:nvPr/>
          </p:nvSpPr>
          <p:spPr>
            <a:xfrm>
              <a:off x="7191813" y="5800561"/>
              <a:ext cx="3283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anose="05020102010507070707" pitchFamily="18" charset="2"/>
                <a:buChar char="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Nuclear Level Density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anose="05020102010507070707" pitchFamily="18" charset="2"/>
                <a:buChar char="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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Strength Function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6068894" y="1512000"/>
            <a:ext cx="5311662" cy="5292000"/>
            <a:chOff x="6068894" y="1512000"/>
            <a:chExt cx="5311662" cy="5292000"/>
          </a:xfrm>
        </p:grpSpPr>
        <p:sp>
          <p:nvSpPr>
            <p:cNvPr id="22" name="Rectangle 21"/>
            <p:cNvSpPr/>
            <p:nvPr/>
          </p:nvSpPr>
          <p:spPr>
            <a:xfrm>
              <a:off x="7174563" y="1512000"/>
              <a:ext cx="2581438" cy="5292000"/>
            </a:xfrm>
            <a:prstGeom prst="rect">
              <a:avLst/>
            </a:prstGeom>
            <a:noFill/>
            <a:ln w="44450" cap="flat" cmpd="sng">
              <a:solidFill>
                <a:schemeClr val="tx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 rot="-2700000">
              <a:off x="6068894" y="3122105"/>
              <a:ext cx="5311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PARIS@VAMOS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0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 flipH="1">
            <a:off x="350591" y="58101"/>
            <a:ext cx="118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Pygmy “selective” population in fission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3" y="1194827"/>
            <a:ext cx="10343247" cy="47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2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 flipH="1">
            <a:off x="350591" y="58101"/>
            <a:ext cx="118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Consistency with other observables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8" y="1889731"/>
            <a:ext cx="11158865" cy="37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5D25F-9F61-40A0-9654-ECD93E6E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932" y="212313"/>
            <a:ext cx="10892557" cy="625729"/>
          </a:xfrm>
        </p:spPr>
        <p:txBody>
          <a:bodyPr>
            <a:normAutofit fontScale="90000"/>
          </a:bodyPr>
          <a:lstStyle/>
          <a:p>
            <a:r>
              <a:rPr lang="pl-PL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FF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gamma and FOLD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equivalance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372CF7A5-6928-4A82-8F06-C8E5123A1A3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3829" y="2109091"/>
          <a:ext cx="6376656" cy="320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Acrobat Document" r:id="rId3" imgW="4320221" imgH="2171511" progId="Acrobat.Document.DC">
                  <p:embed/>
                </p:oleObj>
              </mc:Choice>
              <mc:Fallback>
                <p:oleObj name="Acrobat Document" r:id="rId3" imgW="4320221" imgH="2171511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372CF7A5-6928-4A82-8F06-C8E5123A1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29" y="2109091"/>
                        <a:ext cx="6376656" cy="320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2B15E3E-454A-4634-B125-443659C8F8F7}"/>
              </a:ext>
            </a:extLst>
          </p:cNvPr>
          <p:cNvSpPr txBox="1"/>
          <p:nvPr/>
        </p:nvSpPr>
        <p:spPr>
          <a:xfrm>
            <a:off x="3148768" y="5087339"/>
            <a:ext cx="19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 in EXOGAM [</a:t>
            </a:r>
            <a:r>
              <a:rPr lang="pl-PL" dirty="0" err="1"/>
              <a:t>keV</a:t>
            </a:r>
            <a:r>
              <a:rPr lang="pl-PL" dirty="0"/>
              <a:t>]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63B25E4-18FD-4014-AF8E-4787BEFF46CE}"/>
              </a:ext>
            </a:extLst>
          </p:cNvPr>
          <p:cNvSpPr txBox="1"/>
          <p:nvPr/>
        </p:nvSpPr>
        <p:spPr>
          <a:xfrm rot="16200000">
            <a:off x="1549457" y="288315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  <a:r>
              <a:rPr lang="pl-PL" baseline="30000" dirty="0"/>
              <a:t>+</a:t>
            </a:r>
            <a:r>
              <a:rPr lang="en-US" dirty="0"/>
              <a:t> →</a:t>
            </a:r>
            <a:r>
              <a:rPr lang="pl-PL" dirty="0" err="1"/>
              <a:t>g.s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379A1C5-EEDC-412F-8D82-448FD418A230}"/>
              </a:ext>
            </a:extLst>
          </p:cNvPr>
          <p:cNvSpPr txBox="1"/>
          <p:nvPr/>
        </p:nvSpPr>
        <p:spPr>
          <a:xfrm rot="16200000">
            <a:off x="2364549" y="2886543"/>
            <a:ext cx="91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  <a:r>
              <a:rPr lang="pl-PL" baseline="30000" dirty="0"/>
              <a:t>+</a:t>
            </a:r>
            <a:r>
              <a:rPr lang="en-US" dirty="0"/>
              <a:t> →</a:t>
            </a:r>
            <a:r>
              <a:rPr lang="pl-PL" dirty="0"/>
              <a:t>2</a:t>
            </a:r>
            <a:r>
              <a:rPr lang="pl-PL" baseline="30000" dirty="0"/>
              <a:t>+</a:t>
            </a:r>
            <a:endParaRPr lang="en-US" baseline="30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E02508-3803-4796-9211-984B2516C2B3}"/>
              </a:ext>
            </a:extLst>
          </p:cNvPr>
          <p:cNvSpPr txBox="1"/>
          <p:nvPr/>
        </p:nvSpPr>
        <p:spPr>
          <a:xfrm rot="16200000">
            <a:off x="2684993" y="3338572"/>
            <a:ext cx="91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</a:t>
            </a:r>
            <a:r>
              <a:rPr lang="pl-PL" baseline="30000" dirty="0"/>
              <a:t>+</a:t>
            </a:r>
            <a:r>
              <a:rPr lang="en-US" dirty="0"/>
              <a:t> →</a:t>
            </a:r>
            <a:r>
              <a:rPr lang="pl-PL" dirty="0"/>
              <a:t>4</a:t>
            </a:r>
            <a:r>
              <a:rPr lang="pl-PL" baseline="30000" dirty="0"/>
              <a:t>+</a:t>
            </a:r>
            <a:endParaRPr lang="en-US" baseline="30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C3601F-65DF-4E95-889B-AD9C1A0CBE11}"/>
              </a:ext>
            </a:extLst>
          </p:cNvPr>
          <p:cNvSpPr txBox="1"/>
          <p:nvPr/>
        </p:nvSpPr>
        <p:spPr>
          <a:xfrm>
            <a:off x="4308636" y="2590771"/>
            <a:ext cx="16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DC, </a:t>
            </a:r>
            <a:r>
              <a:rPr lang="pl-PL" baseline="30000" dirty="0"/>
              <a:t>120</a:t>
            </a:r>
            <a:r>
              <a:rPr lang="pl-PL" dirty="0"/>
              <a:t>Cd </a:t>
            </a:r>
            <a:r>
              <a:rPr lang="pl-PL" dirty="0" err="1"/>
              <a:t>gated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38C935-7231-4DA4-9905-092CE0F40E5C}"/>
              </a:ext>
            </a:extLst>
          </p:cNvPr>
          <p:cNvSpPr txBox="1"/>
          <p:nvPr/>
        </p:nvSpPr>
        <p:spPr>
          <a:xfrm>
            <a:off x="6801348" y="2407078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</a:t>
            </a:r>
            <a:r>
              <a:rPr lang="pl-PL" b="1" dirty="0" err="1"/>
              <a:t>gated</a:t>
            </a:r>
            <a:r>
              <a:rPr lang="pl-PL" b="1" dirty="0"/>
              <a:t> 		&lt;FOLD</a:t>
            </a:r>
            <a:r>
              <a:rPr lang="pl-PL" b="1" baseline="-25000" dirty="0"/>
              <a:t>PARIS</a:t>
            </a:r>
            <a:r>
              <a:rPr lang="pl-PL" b="1" dirty="0"/>
              <a:t>&gt; = 2.66(1)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A5306BC-15F9-4EF4-8422-0636CCDBD8A6}"/>
              </a:ext>
            </a:extLst>
          </p:cNvPr>
          <p:cNvCxnSpPr>
            <a:cxnSpLocks/>
          </p:cNvCxnSpPr>
          <p:nvPr/>
        </p:nvCxnSpPr>
        <p:spPr>
          <a:xfrm>
            <a:off x="2221960" y="2959819"/>
            <a:ext cx="4458525" cy="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D901A9B-2F2B-49CD-A6D3-E35BB20EA024}"/>
              </a:ext>
            </a:extLst>
          </p:cNvPr>
          <p:cNvSpPr txBox="1"/>
          <p:nvPr/>
        </p:nvSpPr>
        <p:spPr>
          <a:xfrm>
            <a:off x="6801348" y="2800533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&amp;&amp;FF</a:t>
            </a:r>
            <a:r>
              <a:rPr lang="pl-PL" b="1" baseline="-25000" dirty="0"/>
              <a:t>1</a:t>
            </a:r>
            <a:r>
              <a:rPr lang="pl-PL" b="1" dirty="0"/>
              <a:t> L≥2	&lt; FOLD</a:t>
            </a:r>
            <a:r>
              <a:rPr lang="pl-PL" b="1" baseline="-25000" dirty="0"/>
              <a:t>PARIS </a:t>
            </a:r>
            <a:r>
              <a:rPr lang="pl-PL" b="1" dirty="0"/>
              <a:t>&gt; = 2.94(1)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DF121C59-F66B-43D8-9420-810C1933D771}"/>
              </a:ext>
            </a:extLst>
          </p:cNvPr>
          <p:cNvCxnSpPr>
            <a:cxnSpLocks/>
          </p:cNvCxnSpPr>
          <p:nvPr/>
        </p:nvCxnSpPr>
        <p:spPr>
          <a:xfrm>
            <a:off x="2733869" y="3782974"/>
            <a:ext cx="38348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7B1B50F-EADD-4199-A2C0-B33CD69B2139}"/>
              </a:ext>
            </a:extLst>
          </p:cNvPr>
          <p:cNvSpPr txBox="1"/>
          <p:nvPr/>
        </p:nvSpPr>
        <p:spPr>
          <a:xfrm>
            <a:off x="6824682" y="3538461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&amp;&amp;FF</a:t>
            </a:r>
            <a:r>
              <a:rPr lang="pl-PL" b="1" baseline="-25000" dirty="0"/>
              <a:t>1 </a:t>
            </a:r>
            <a:r>
              <a:rPr lang="pl-PL" b="1" dirty="0"/>
              <a:t>L≥4	&lt; FOLD</a:t>
            </a:r>
            <a:r>
              <a:rPr lang="pl-PL" b="1" baseline="-25000" dirty="0"/>
              <a:t>PARIS </a:t>
            </a:r>
            <a:r>
              <a:rPr lang="pl-PL" b="1" dirty="0"/>
              <a:t>&gt; = 3.07(1)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6175A397-D85B-42F0-9EA9-5ED45D9A02F5}"/>
              </a:ext>
            </a:extLst>
          </p:cNvPr>
          <p:cNvCxnSpPr>
            <a:cxnSpLocks/>
          </p:cNvCxnSpPr>
          <p:nvPr/>
        </p:nvCxnSpPr>
        <p:spPr>
          <a:xfrm>
            <a:off x="3044168" y="4263378"/>
            <a:ext cx="35245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93D5F49-7778-4238-90B9-B0EBE7F2C3E3}"/>
              </a:ext>
            </a:extLst>
          </p:cNvPr>
          <p:cNvSpPr txBox="1"/>
          <p:nvPr/>
        </p:nvSpPr>
        <p:spPr>
          <a:xfrm>
            <a:off x="6824682" y="4068336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&amp;&amp;FF</a:t>
            </a:r>
            <a:r>
              <a:rPr lang="pl-PL" b="1" baseline="-25000" dirty="0"/>
              <a:t>1</a:t>
            </a:r>
            <a:r>
              <a:rPr lang="pl-PL" b="1" dirty="0"/>
              <a:t> L≥6	&lt; FOLD</a:t>
            </a:r>
            <a:r>
              <a:rPr lang="pl-PL" b="1" baseline="-25000" dirty="0"/>
              <a:t>PARIS </a:t>
            </a:r>
            <a:r>
              <a:rPr lang="pl-PL" b="1" dirty="0"/>
              <a:t>&gt; = 3.31(1)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74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230BD65-E1F3-4066-BA8A-2061ACC302F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02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gamma-</a:t>
            </a:r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(PFGS)</a:t>
            </a:r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6812E5F-308D-4487-91D8-2BF9196E82C6}"/>
              </a:ext>
            </a:extLst>
          </p:cNvPr>
          <p:cNvSpPr/>
          <p:nvPr/>
        </p:nvSpPr>
        <p:spPr>
          <a:xfrm>
            <a:off x="533561" y="5499762"/>
            <a:ext cx="578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252</a:t>
            </a:r>
            <a:r>
              <a:rPr lang="en-US" dirty="0"/>
              <a:t>Cf fission revisited - new insights into the fission process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AA4C2C1-090C-4C83-B0E6-18DC6FCD74D6}"/>
              </a:ext>
            </a:extLst>
          </p:cNvPr>
          <p:cNvSpPr/>
          <p:nvPr/>
        </p:nvSpPr>
        <p:spPr>
          <a:xfrm>
            <a:off x="6465757" y="2505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Non-statistical high energy gamma's</a:t>
            </a:r>
          </a:p>
          <a:p>
            <a:r>
              <a:rPr lang="en-US" dirty="0"/>
              <a:t>"These high-energy tails exhibit a marked dependence on fragment mass."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A6C3C6D-7BC1-48C9-8088-BBAB4008170B}"/>
              </a:ext>
            </a:extLst>
          </p:cNvPr>
          <p:cNvSpPr txBox="1"/>
          <p:nvPr/>
        </p:nvSpPr>
        <p:spPr>
          <a:xfrm>
            <a:off x="9084039" y="5499762"/>
            <a:ext cx="299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Detectors</a:t>
            </a:r>
            <a:r>
              <a:rPr lang="pl-PL" dirty="0"/>
              <a:t>: </a:t>
            </a:r>
            <a:r>
              <a:rPr lang="pl-PL" dirty="0" err="1"/>
              <a:t>NaI</a:t>
            </a:r>
            <a:r>
              <a:rPr lang="pl-PL" dirty="0"/>
              <a:t>, </a:t>
            </a:r>
            <a:r>
              <a:rPr lang="pl-PL" dirty="0" err="1"/>
              <a:t>Crystall</a:t>
            </a:r>
            <a:r>
              <a:rPr lang="pl-PL" dirty="0"/>
              <a:t> Ball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7C5EC4C-AB8B-45A9-B25F-2E2ACDBC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7" y="1094282"/>
            <a:ext cx="4826770" cy="440548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5624C33-2C11-437A-844D-CEEDFFE943C7}"/>
              </a:ext>
            </a:extLst>
          </p:cNvPr>
          <p:cNvSpPr/>
          <p:nvPr/>
        </p:nvSpPr>
        <p:spPr>
          <a:xfrm>
            <a:off x="533561" y="5869094"/>
            <a:ext cx="492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Glässel</a:t>
            </a:r>
            <a:r>
              <a:rPr lang="en-US" dirty="0"/>
              <a:t>, et al., Nuclear Physics A, 502, 1989, 315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5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A8B6D985-DFCC-41A7-8E05-C86D6D78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27" y="619574"/>
            <a:ext cx="11620661" cy="682366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gamma-</a:t>
            </a:r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(PFGS)</a:t>
            </a:r>
            <a:endParaRPr lang="en-US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F60290B-0B4A-466E-A937-92D65D2375FC}"/>
              </a:ext>
            </a:extLst>
          </p:cNvPr>
          <p:cNvSpPr/>
          <p:nvPr/>
        </p:nvSpPr>
        <p:spPr>
          <a:xfrm>
            <a:off x="242524" y="5869094"/>
            <a:ext cx="461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H. </a:t>
            </a:r>
            <a:r>
              <a:rPr lang="en-US" dirty="0" err="1"/>
              <a:t>Makii</a:t>
            </a:r>
            <a:r>
              <a:rPr lang="en-US" dirty="0"/>
              <a:t>, et al., Phys. Rev. C 100 (2019) 044610.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699CCCC-9287-480B-B127-8F46D787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" y="1846194"/>
            <a:ext cx="5275624" cy="35789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BB5C156-F04E-410B-AE7F-0EDE93FD60B5}"/>
              </a:ext>
            </a:extLst>
          </p:cNvPr>
          <p:cNvSpPr/>
          <p:nvPr/>
        </p:nvSpPr>
        <p:spPr>
          <a:xfrm>
            <a:off x="242524" y="5499762"/>
            <a:ext cx="11949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Effects of the nuclear structure of fission fragments on the high-energy prompt fission 𝛾-ray spectrum in </a:t>
            </a:r>
            <a:r>
              <a:rPr lang="en-US" baseline="30000" dirty="0"/>
              <a:t>235</a:t>
            </a:r>
            <a:r>
              <a:rPr lang="en-US" dirty="0"/>
              <a:t>U(</a:t>
            </a:r>
            <a:r>
              <a:rPr lang="en-US" dirty="0" err="1"/>
              <a:t>n,f</a:t>
            </a:r>
            <a:r>
              <a:rPr lang="en-US" dirty="0"/>
              <a:t>)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4336E4D-8593-4870-8A9D-A75916C58155}"/>
              </a:ext>
            </a:extLst>
          </p:cNvPr>
          <p:cNvSpPr/>
          <p:nvPr/>
        </p:nvSpPr>
        <p:spPr>
          <a:xfrm>
            <a:off x="6096000" y="2896991"/>
            <a:ext cx="4892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Makii et al., </a:t>
            </a:r>
            <a:r>
              <a:rPr lang="en-US" dirty="0"/>
              <a:t> conclude that the bump at </a:t>
            </a:r>
            <a:r>
              <a:rPr lang="pl-PL" dirty="0" err="1"/>
              <a:t>around</a:t>
            </a:r>
            <a:r>
              <a:rPr lang="pl-PL" dirty="0"/>
              <a:t> </a:t>
            </a:r>
            <a:r>
              <a:rPr lang="en-US" dirty="0"/>
              <a:t>4MeV is created by the transitions between the discrete levels in the fragments around </a:t>
            </a:r>
            <a:r>
              <a:rPr lang="en-US" baseline="30000" dirty="0"/>
              <a:t>132</a:t>
            </a:r>
            <a:r>
              <a:rPr lang="en-US" dirty="0"/>
              <a:t>Sn, and the bump at around 6MeV mostly comes from the complementary light fragments.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37CCDF8-67CE-4FBB-9225-DC30F065C7C1}"/>
              </a:ext>
            </a:extLst>
          </p:cNvPr>
          <p:cNvSpPr txBox="1"/>
          <p:nvPr/>
        </p:nvSpPr>
        <p:spPr>
          <a:xfrm>
            <a:off x="9128652" y="5852781"/>
            <a:ext cx="299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Detectors</a:t>
            </a:r>
            <a:r>
              <a:rPr lang="pl-PL" dirty="0"/>
              <a:t>: LaBr</a:t>
            </a:r>
            <a:r>
              <a:rPr lang="pl-PL" baseline="-25000" dirty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81359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A4C7608-E035-4B60-BF1B-C7A12A8F3517}"/>
              </a:ext>
            </a:extLst>
          </p:cNvPr>
          <p:cNvSpPr/>
          <p:nvPr/>
        </p:nvSpPr>
        <p:spPr>
          <a:xfrm>
            <a:off x="0" y="6080104"/>
            <a:ext cx="5818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Francheteau</a:t>
            </a:r>
            <a:r>
              <a:rPr lang="en-US" dirty="0"/>
              <a:t>, et al., Phys. Rev. C 111, 034608</a:t>
            </a:r>
            <a:r>
              <a:rPr lang="pl-PL" dirty="0"/>
              <a:t>, march</a:t>
            </a:r>
            <a:r>
              <a:rPr lang="en-US" dirty="0"/>
              <a:t> 2025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FE6BFDB-8118-4C6E-8B41-3A201EA9B6B8}"/>
              </a:ext>
            </a:extLst>
          </p:cNvPr>
          <p:cNvSpPr/>
          <p:nvPr/>
        </p:nvSpPr>
        <p:spPr>
          <a:xfrm>
            <a:off x="0" y="5811463"/>
            <a:ext cx="9483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Origin of the high-energy structures in the prompt-fission 𝛾-ray spectrum of 252Cf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84A6F4B-0559-4C46-8671-1D3AFDE1FD94}"/>
              </a:ext>
            </a:extLst>
          </p:cNvPr>
          <p:cNvSpPr txBox="1">
            <a:spLocks/>
          </p:cNvSpPr>
          <p:nvPr/>
        </p:nvSpPr>
        <p:spPr>
          <a:xfrm>
            <a:off x="1050627" y="619574"/>
            <a:ext cx="11620661" cy="6823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gamma-</a:t>
            </a:r>
            <a:r>
              <a:rPr lang="pl-PL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(PFGS)</a:t>
            </a:r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882507B-7B97-47D0-A66B-481A8D59B4FC}"/>
              </a:ext>
            </a:extLst>
          </p:cNvPr>
          <p:cNvSpPr/>
          <p:nvPr/>
        </p:nvSpPr>
        <p:spPr>
          <a:xfrm>
            <a:off x="4741506" y="2047412"/>
            <a:ext cx="69357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"Enhanced production of prompt 𝛾 rays peaked at 4 and 6 MeV in the mass region of fission fragments around 132Sn is a known phenomenon for 30 years. Various contradictory interpretations of their origin can be found in the literature: either discrete or statistical 𝛾 rays originating from the light or heavy fragment."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Conclusion:</a:t>
            </a:r>
          </a:p>
          <a:p>
            <a:pPr algn="just"/>
            <a:r>
              <a:rPr lang="en-US" dirty="0"/>
              <a:t>"From the study of the photon emission probability we interpret these structures as arising from the competition between the “strength-driven” decay of the heavy fragments and the “density-driven” decay of the light fragments."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6CFA27F-F0D1-482F-B1C4-01AF9B98595E}"/>
              </a:ext>
            </a:extLst>
          </p:cNvPr>
          <p:cNvSpPr txBox="1"/>
          <p:nvPr/>
        </p:nvSpPr>
        <p:spPr>
          <a:xfrm>
            <a:off x="9193967" y="5718155"/>
            <a:ext cx="299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Detectors</a:t>
            </a:r>
            <a:r>
              <a:rPr lang="pl-PL" dirty="0"/>
              <a:t>: </a:t>
            </a:r>
            <a:r>
              <a:rPr lang="pl-PL" dirty="0" err="1"/>
              <a:t>NaI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981C06-D832-411A-BC58-457E723D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3" y="1128798"/>
            <a:ext cx="31527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6C61E-46A6-42BA-9EE2-F9B5738E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39" y="224858"/>
            <a:ext cx="10058400" cy="748454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PARIS </a:t>
            </a:r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add-back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6FD9D63-AB17-4A2F-A8EA-519A1918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11155"/>
            <a:ext cx="5481798" cy="56356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D104A0D-D5E6-42AE-8A8A-C5C75F4D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58" y="2992392"/>
            <a:ext cx="3324246" cy="255816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218675B-9404-4837-AFB4-70A4632E9C53}"/>
              </a:ext>
            </a:extLst>
          </p:cNvPr>
          <p:cNvSpPr txBox="1"/>
          <p:nvPr/>
        </p:nvSpPr>
        <p:spPr>
          <a:xfrm>
            <a:off x="780039" y="1930925"/>
            <a:ext cx="391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Summing</a:t>
            </a:r>
            <a:r>
              <a:rPr lang="pl-PL" sz="2400" dirty="0"/>
              <a:t> of Energy </a:t>
            </a:r>
            <a:r>
              <a:rPr lang="pl-PL" sz="2400" dirty="0" err="1"/>
              <a:t>deposits</a:t>
            </a:r>
            <a:r>
              <a:rPr lang="pl-PL" sz="2400" dirty="0"/>
              <a:t> </a:t>
            </a:r>
            <a:r>
              <a:rPr lang="pl-PL" sz="2400" dirty="0" err="1"/>
              <a:t>inside</a:t>
            </a:r>
            <a:r>
              <a:rPr lang="pl-PL" sz="2400" dirty="0"/>
              <a:t> PARIS </a:t>
            </a:r>
            <a:r>
              <a:rPr lang="pl-PL" sz="2400" dirty="0" err="1"/>
              <a:t>cluster</a:t>
            </a:r>
            <a:endParaRPr lang="en-US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CC0EFC1-355F-48F8-A16F-43F32DD222DC}"/>
              </a:ext>
            </a:extLst>
          </p:cNvPr>
          <p:cNvSpPr txBox="1"/>
          <p:nvPr/>
        </p:nvSpPr>
        <p:spPr>
          <a:xfrm>
            <a:off x="6913984" y="63168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132Sn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F4EE8FD-D1EB-435B-9D3B-D3DEB2127979}"/>
              </a:ext>
            </a:extLst>
          </p:cNvPr>
          <p:cNvSpPr txBox="1"/>
          <p:nvPr/>
        </p:nvSpPr>
        <p:spPr>
          <a:xfrm>
            <a:off x="9629192" y="408680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  <a:r>
              <a:rPr lang="pl-PL" baseline="30000" dirty="0"/>
              <a:t>(-)</a:t>
            </a:r>
            <a:r>
              <a:rPr lang="pl-PL" dirty="0"/>
              <a:t> -&gt; </a:t>
            </a:r>
            <a:r>
              <a:rPr lang="pl-PL" dirty="0" err="1"/>
              <a:t>g.s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2C8CCAA-7061-4771-93CF-77D6208335D6}"/>
              </a:ext>
            </a:extLst>
          </p:cNvPr>
          <p:cNvSpPr/>
          <p:nvPr/>
        </p:nvSpPr>
        <p:spPr>
          <a:xfrm>
            <a:off x="9069583" y="2980904"/>
            <a:ext cx="1119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2</a:t>
            </a:r>
            <a:r>
              <a:rPr lang="pl-PL" baseline="30000" dirty="0"/>
              <a:t>+</a:t>
            </a:r>
            <a:r>
              <a:rPr lang="pl-PL" dirty="0"/>
              <a:t> -&gt; </a:t>
            </a:r>
            <a:r>
              <a:rPr lang="pl-PL" dirty="0" err="1"/>
              <a:t>g.s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06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2F92ABB-C651-476B-8550-EFEBDB3A2040}"/>
              </a:ext>
            </a:extLst>
          </p:cNvPr>
          <p:cNvSpPr txBox="1">
            <a:spLocks/>
          </p:cNvSpPr>
          <p:nvPr/>
        </p:nvSpPr>
        <p:spPr>
          <a:xfrm>
            <a:off x="1066800" y="542123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FIFRELIN </a:t>
            </a:r>
            <a:r>
              <a:rPr lang="pl-PL" sz="3600" dirty="0" err="1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code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pl-PL" sz="3600" dirty="0" err="1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calculations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, </a:t>
            </a:r>
            <a:r>
              <a:rPr lang="pl-PL" sz="3600" dirty="0" err="1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entry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point</a:t>
            </a:r>
            <a:endParaRPr lang="en-US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4CCFA6-4B7E-41CB-AC03-C04B57E1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7" y="1671536"/>
            <a:ext cx="6748530" cy="35149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2C9F332-84BF-4B26-B935-2F1078B09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286" y="1730023"/>
            <a:ext cx="4215979" cy="33979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ECF6E7E-6883-433A-85C6-1F651739EB97}"/>
              </a:ext>
            </a:extLst>
          </p:cNvPr>
          <p:cNvSpPr txBox="1"/>
          <p:nvPr/>
        </p:nvSpPr>
        <p:spPr>
          <a:xfrm>
            <a:off x="2551503" y="5127976"/>
            <a:ext cx="113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CALC</a:t>
            </a:r>
            <a:endParaRPr lang="en-US" sz="36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A3150CF-AC0D-4579-8BD0-75D161D7CB94}"/>
              </a:ext>
            </a:extLst>
          </p:cNvPr>
          <p:cNvSpPr txBox="1"/>
          <p:nvPr/>
        </p:nvSpPr>
        <p:spPr>
          <a:xfrm>
            <a:off x="8385188" y="5127976"/>
            <a:ext cx="327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/>
              <a:t>Mean</a:t>
            </a:r>
            <a:r>
              <a:rPr lang="pl-PL" sz="3600" dirty="0"/>
              <a:t> FOLD, EXP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559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5D25F-9F61-40A0-9654-ECD93E6E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932" y="212313"/>
            <a:ext cx="10892557" cy="625729"/>
          </a:xfrm>
        </p:spPr>
        <p:txBody>
          <a:bodyPr>
            <a:normAutofit fontScale="90000"/>
          </a:bodyPr>
          <a:lstStyle/>
          <a:p>
            <a:r>
              <a:rPr lang="pl-PL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FF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gamma and FOLD </a:t>
            </a:r>
            <a:r>
              <a:rPr lang="pl-PL" sz="3600" dirty="0" err="1">
                <a:latin typeface="Arial" panose="020B0604020202020204" pitchFamily="34" charset="0"/>
                <a:cs typeface="Arial" panose="020B0604020202020204" pitchFamily="34" charset="0"/>
              </a:rPr>
              <a:t>equivalance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372CF7A5-6928-4A82-8F06-C8E5123A1A3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3829" y="2109091"/>
          <a:ext cx="6376656" cy="320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Acrobat Document" r:id="rId3" imgW="4320221" imgH="2171511" progId="Acrobat.Document.DC">
                  <p:embed/>
                </p:oleObj>
              </mc:Choice>
              <mc:Fallback>
                <p:oleObj name="Acrobat Document" r:id="rId3" imgW="4320221" imgH="2171511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372CF7A5-6928-4A82-8F06-C8E5123A1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29" y="2109091"/>
                        <a:ext cx="6376656" cy="320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2B15E3E-454A-4634-B125-443659C8F8F7}"/>
              </a:ext>
            </a:extLst>
          </p:cNvPr>
          <p:cNvSpPr txBox="1"/>
          <p:nvPr/>
        </p:nvSpPr>
        <p:spPr>
          <a:xfrm>
            <a:off x="3148768" y="5087339"/>
            <a:ext cx="19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 in EXOGAM [</a:t>
            </a:r>
            <a:r>
              <a:rPr lang="pl-PL" dirty="0" err="1"/>
              <a:t>keV</a:t>
            </a:r>
            <a:r>
              <a:rPr lang="pl-PL" dirty="0"/>
              <a:t>]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63B25E4-18FD-4014-AF8E-4787BEFF46CE}"/>
              </a:ext>
            </a:extLst>
          </p:cNvPr>
          <p:cNvSpPr txBox="1"/>
          <p:nvPr/>
        </p:nvSpPr>
        <p:spPr>
          <a:xfrm rot="16200000">
            <a:off x="1549457" y="288315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  <a:r>
              <a:rPr lang="pl-PL" baseline="30000" dirty="0"/>
              <a:t>+</a:t>
            </a:r>
            <a:r>
              <a:rPr lang="en-US" dirty="0"/>
              <a:t> →</a:t>
            </a:r>
            <a:r>
              <a:rPr lang="pl-PL" dirty="0" err="1"/>
              <a:t>g.s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379A1C5-EEDC-412F-8D82-448FD418A230}"/>
              </a:ext>
            </a:extLst>
          </p:cNvPr>
          <p:cNvSpPr txBox="1"/>
          <p:nvPr/>
        </p:nvSpPr>
        <p:spPr>
          <a:xfrm rot="16200000">
            <a:off x="2364549" y="2886543"/>
            <a:ext cx="91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  <a:r>
              <a:rPr lang="pl-PL" baseline="30000" dirty="0"/>
              <a:t>+</a:t>
            </a:r>
            <a:r>
              <a:rPr lang="en-US" dirty="0"/>
              <a:t> →</a:t>
            </a:r>
            <a:r>
              <a:rPr lang="pl-PL" dirty="0"/>
              <a:t>2</a:t>
            </a:r>
            <a:r>
              <a:rPr lang="pl-PL" baseline="30000" dirty="0"/>
              <a:t>+</a:t>
            </a:r>
            <a:endParaRPr lang="en-US" baseline="30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E02508-3803-4796-9211-984B2516C2B3}"/>
              </a:ext>
            </a:extLst>
          </p:cNvPr>
          <p:cNvSpPr txBox="1"/>
          <p:nvPr/>
        </p:nvSpPr>
        <p:spPr>
          <a:xfrm rot="16200000">
            <a:off x="2684993" y="3338572"/>
            <a:ext cx="91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</a:t>
            </a:r>
            <a:r>
              <a:rPr lang="pl-PL" baseline="30000" dirty="0"/>
              <a:t>+</a:t>
            </a:r>
            <a:r>
              <a:rPr lang="en-US" dirty="0"/>
              <a:t> →</a:t>
            </a:r>
            <a:r>
              <a:rPr lang="pl-PL" dirty="0"/>
              <a:t>4</a:t>
            </a:r>
            <a:r>
              <a:rPr lang="pl-PL" baseline="30000" dirty="0"/>
              <a:t>+</a:t>
            </a:r>
            <a:endParaRPr lang="en-US" baseline="30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C3601F-65DF-4E95-889B-AD9C1A0CBE11}"/>
              </a:ext>
            </a:extLst>
          </p:cNvPr>
          <p:cNvSpPr txBox="1"/>
          <p:nvPr/>
        </p:nvSpPr>
        <p:spPr>
          <a:xfrm>
            <a:off x="4308636" y="2590771"/>
            <a:ext cx="16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DC, </a:t>
            </a:r>
            <a:r>
              <a:rPr lang="pl-PL" baseline="30000" dirty="0"/>
              <a:t>120</a:t>
            </a:r>
            <a:r>
              <a:rPr lang="pl-PL" dirty="0"/>
              <a:t>Cd </a:t>
            </a:r>
            <a:r>
              <a:rPr lang="pl-PL" dirty="0" err="1"/>
              <a:t>gated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38C935-7231-4DA4-9905-092CE0F40E5C}"/>
              </a:ext>
            </a:extLst>
          </p:cNvPr>
          <p:cNvSpPr txBox="1"/>
          <p:nvPr/>
        </p:nvSpPr>
        <p:spPr>
          <a:xfrm>
            <a:off x="6801348" y="2407078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</a:t>
            </a:r>
            <a:r>
              <a:rPr lang="pl-PL" b="1" dirty="0" err="1"/>
              <a:t>gated</a:t>
            </a:r>
            <a:r>
              <a:rPr lang="pl-PL" b="1" dirty="0"/>
              <a:t> 		&lt;FOLD</a:t>
            </a:r>
            <a:r>
              <a:rPr lang="pl-PL" b="1" baseline="-25000" dirty="0"/>
              <a:t>PARIS</a:t>
            </a:r>
            <a:r>
              <a:rPr lang="pl-PL" b="1" dirty="0"/>
              <a:t>&gt; = 2.66(1)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A5306BC-15F9-4EF4-8422-0636CCDBD8A6}"/>
              </a:ext>
            </a:extLst>
          </p:cNvPr>
          <p:cNvCxnSpPr>
            <a:cxnSpLocks/>
          </p:cNvCxnSpPr>
          <p:nvPr/>
        </p:nvCxnSpPr>
        <p:spPr>
          <a:xfrm>
            <a:off x="2221960" y="2959819"/>
            <a:ext cx="4458525" cy="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D901A9B-2F2B-49CD-A6D3-E35BB20EA024}"/>
              </a:ext>
            </a:extLst>
          </p:cNvPr>
          <p:cNvSpPr txBox="1"/>
          <p:nvPr/>
        </p:nvSpPr>
        <p:spPr>
          <a:xfrm>
            <a:off x="6801348" y="2800533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&amp;&amp;FF</a:t>
            </a:r>
            <a:r>
              <a:rPr lang="pl-PL" b="1" baseline="-25000" dirty="0"/>
              <a:t>1</a:t>
            </a:r>
            <a:r>
              <a:rPr lang="pl-PL" b="1" dirty="0"/>
              <a:t> L≥2	&lt; FOLD</a:t>
            </a:r>
            <a:r>
              <a:rPr lang="pl-PL" b="1" baseline="-25000" dirty="0"/>
              <a:t>PARIS </a:t>
            </a:r>
            <a:r>
              <a:rPr lang="pl-PL" b="1" dirty="0"/>
              <a:t>&gt; = 2.94(1)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DF121C59-F66B-43D8-9420-810C1933D771}"/>
              </a:ext>
            </a:extLst>
          </p:cNvPr>
          <p:cNvCxnSpPr>
            <a:cxnSpLocks/>
          </p:cNvCxnSpPr>
          <p:nvPr/>
        </p:nvCxnSpPr>
        <p:spPr>
          <a:xfrm>
            <a:off x="2733869" y="3782974"/>
            <a:ext cx="38348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7B1B50F-EADD-4199-A2C0-B33CD69B2139}"/>
              </a:ext>
            </a:extLst>
          </p:cNvPr>
          <p:cNvSpPr txBox="1"/>
          <p:nvPr/>
        </p:nvSpPr>
        <p:spPr>
          <a:xfrm>
            <a:off x="6824682" y="3538461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&amp;&amp;FF</a:t>
            </a:r>
            <a:r>
              <a:rPr lang="pl-PL" b="1" baseline="-25000" dirty="0"/>
              <a:t>1 </a:t>
            </a:r>
            <a:r>
              <a:rPr lang="pl-PL" b="1" dirty="0"/>
              <a:t>L≥4	&lt; FOLD</a:t>
            </a:r>
            <a:r>
              <a:rPr lang="pl-PL" b="1" baseline="-25000" dirty="0"/>
              <a:t>PARIS </a:t>
            </a:r>
            <a:r>
              <a:rPr lang="pl-PL" b="1" dirty="0"/>
              <a:t>&gt; = 3.07(1)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6175A397-D85B-42F0-9EA9-5ED45D9A02F5}"/>
              </a:ext>
            </a:extLst>
          </p:cNvPr>
          <p:cNvCxnSpPr>
            <a:cxnSpLocks/>
          </p:cNvCxnSpPr>
          <p:nvPr/>
        </p:nvCxnSpPr>
        <p:spPr>
          <a:xfrm>
            <a:off x="3044168" y="4263378"/>
            <a:ext cx="35245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93D5F49-7778-4238-90B9-B0EBE7F2C3E3}"/>
              </a:ext>
            </a:extLst>
          </p:cNvPr>
          <p:cNvSpPr txBox="1"/>
          <p:nvPr/>
        </p:nvSpPr>
        <p:spPr>
          <a:xfrm>
            <a:off x="6824682" y="4068336"/>
            <a:ext cx="47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FF120Cd  &amp;&amp;FF</a:t>
            </a:r>
            <a:r>
              <a:rPr lang="pl-PL" b="1" baseline="-25000" dirty="0"/>
              <a:t>1</a:t>
            </a:r>
            <a:r>
              <a:rPr lang="pl-PL" b="1" dirty="0"/>
              <a:t> L≥6	&lt; FOLD</a:t>
            </a:r>
            <a:r>
              <a:rPr lang="pl-PL" b="1" baseline="-25000" dirty="0"/>
              <a:t>PARIS </a:t>
            </a:r>
            <a:r>
              <a:rPr lang="pl-PL" b="1" dirty="0"/>
              <a:t>&gt; = 3.31(1)</a:t>
            </a:r>
          </a:p>
          <a:p>
            <a:endParaRPr lang="pl-PL" dirty="0"/>
          </a:p>
          <a:p>
            <a:r>
              <a:rPr lang="pl-PL" dirty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0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5EF29A5-7140-4F27-8B58-FD3FB577C583}"/>
              </a:ext>
            </a:extLst>
          </p:cNvPr>
          <p:cNvSpPr txBox="1">
            <a:spLocks/>
          </p:cNvSpPr>
          <p:nvPr/>
        </p:nvSpPr>
        <p:spPr>
          <a:xfrm>
            <a:off x="1066800" y="542123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FIFRELIN </a:t>
            </a:r>
            <a:r>
              <a:rPr lang="pl-PL" sz="3600" dirty="0" err="1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code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pl-PL" sz="3600" dirty="0" err="1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calculations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, PFGS</a:t>
            </a:r>
            <a:endParaRPr lang="en-US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1A993D-93BD-4689-81DF-E7150E7A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2" y="1845734"/>
            <a:ext cx="4925474" cy="370454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136CD-3B1F-4D9F-B89E-E5C4D338B64F}"/>
              </a:ext>
            </a:extLst>
          </p:cNvPr>
          <p:cNvSpPr txBox="1"/>
          <p:nvPr/>
        </p:nvSpPr>
        <p:spPr>
          <a:xfrm>
            <a:off x="2310497" y="1307725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EXP</a:t>
            </a:r>
            <a:endParaRPr lang="en-US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A36890F-B8F1-4CBC-8D99-3C6D1181E9CF}"/>
              </a:ext>
            </a:extLst>
          </p:cNvPr>
          <p:cNvSpPr txBox="1"/>
          <p:nvPr/>
        </p:nvSpPr>
        <p:spPr>
          <a:xfrm>
            <a:off x="8056564" y="1307725"/>
            <a:ext cx="113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CALC</a:t>
            </a:r>
            <a:endParaRPr lang="en-US" sz="3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7F9E54A-5305-4AE8-AEB5-5BF5F79D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547" y="1845734"/>
            <a:ext cx="5011152" cy="360948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41DA8E3-DDA0-4D0E-BD67-A0DFD6A4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521" y="1885702"/>
            <a:ext cx="6144602" cy="44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/>
          <p:cNvSpPr txBox="1"/>
          <p:nvPr/>
        </p:nvSpPr>
        <p:spPr>
          <a:xfrm flipH="1">
            <a:off x="383705" y="-7364"/>
            <a:ext cx="1184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How to probe fission? What are “good” signatures?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9" y="2140824"/>
            <a:ext cx="3497521" cy="3041322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947688" y="961266"/>
            <a:ext cx="62874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Various and many observables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- fission cross sections/probabilities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- fragment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Z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, and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otal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inetic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nergy distributions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- fragment anisotropy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- fragment isomeric ratios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- multiplicity, energy and angular, inclusive and exclusive,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  distributions of the promptly emitted neutrons and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-rays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multiplicity and energy of delayed neutrons and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-ray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- 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360569" y="4036988"/>
            <a:ext cx="6584039" cy="2437666"/>
            <a:chOff x="5360569" y="4036988"/>
            <a:chExt cx="6584039" cy="2437666"/>
          </a:xfrm>
        </p:grpSpPr>
        <p:grpSp>
          <p:nvGrpSpPr>
            <p:cNvPr id="65" name="Groupe 64"/>
            <p:cNvGrpSpPr/>
            <p:nvPr/>
          </p:nvGrpSpPr>
          <p:grpSpPr>
            <a:xfrm>
              <a:off x="5934610" y="4036988"/>
              <a:ext cx="6009998" cy="1765999"/>
              <a:chOff x="5934610" y="4036988"/>
              <a:chExt cx="6009998" cy="176599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934610" y="4036988"/>
                <a:ext cx="6009998" cy="1765999"/>
              </a:xfrm>
              <a:prstGeom prst="rect">
                <a:avLst/>
              </a:prstGeom>
              <a:gradFill flip="none" rotWithShape="1">
                <a:gsLst>
                  <a:gs pos="85061">
                    <a:schemeClr val="bg1">
                      <a:lumMod val="85000"/>
                    </a:schemeClr>
                  </a:gs>
                  <a:gs pos="99000">
                    <a:schemeClr val="bg2"/>
                  </a:gs>
                  <a:gs pos="99000">
                    <a:srgbClr val="FFC000"/>
                  </a:gs>
                  <a:gs pos="98000">
                    <a:schemeClr val="bg1">
                      <a:lumMod val="85000"/>
                    </a:schemeClr>
                  </a:gs>
                  <a:gs pos="28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lèche droite 46"/>
              <p:cNvSpPr/>
              <p:nvPr/>
            </p:nvSpPr>
            <p:spPr>
              <a:xfrm>
                <a:off x="6376771" y="4108706"/>
                <a:ext cx="720445" cy="1356520"/>
              </a:xfrm>
              <a:prstGeom prst="rightArrow">
                <a:avLst>
                  <a:gd name="adj1" fmla="val 69456"/>
                  <a:gd name="adj2" fmla="val 53679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7494037" y="4320372"/>
                <a:ext cx="43794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„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Fragment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A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and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Z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yields</a:t>
                </a:r>
                <a:r>
                  <a:rPr kumimoji="0" lang="pl-P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”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Prompt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Symbol" panose="05050102010706020507" pitchFamily="18" charset="2"/>
                  </a:rPr>
                  <a:t>-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ray spectrum 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6593384" y="4320372"/>
                <a:ext cx="108705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Y</a:t>
                </a: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5360569" y="5828323"/>
              <a:ext cx="2455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Crucial developments in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detection and computing </a:t>
              </a:r>
            </a:p>
          </p:txBody>
        </p:sp>
        <p:cxnSp>
          <p:nvCxnSpPr>
            <p:cNvPr id="22" name="Connecteur en angle 21"/>
            <p:cNvCxnSpPr/>
            <p:nvPr/>
          </p:nvCxnSpPr>
          <p:spPr>
            <a:xfrm flipV="1">
              <a:off x="7816294" y="5586926"/>
              <a:ext cx="683379" cy="574727"/>
            </a:xfrm>
            <a:prstGeom prst="bentConnector3">
              <a:avLst>
                <a:gd name="adj1" fmla="val 102217"/>
              </a:avLst>
            </a:prstGeom>
            <a:ln w="539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9139044" y="5630867"/>
            <a:ext cx="3096128" cy="1007804"/>
            <a:chOff x="9139044" y="5630867"/>
            <a:chExt cx="3096128" cy="1007804"/>
          </a:xfrm>
        </p:grpSpPr>
        <p:cxnSp>
          <p:nvCxnSpPr>
            <p:cNvPr id="56" name="Connecteur en angle 55"/>
            <p:cNvCxnSpPr/>
            <p:nvPr/>
          </p:nvCxnSpPr>
          <p:spPr>
            <a:xfrm>
              <a:off x="9139044" y="5630867"/>
              <a:ext cx="758369" cy="724906"/>
            </a:xfrm>
            <a:prstGeom prst="bentConnector3">
              <a:avLst>
                <a:gd name="adj1" fmla="val 2947"/>
              </a:avLst>
            </a:prstGeom>
            <a:ln w="539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9897413" y="5992340"/>
              <a:ext cx="2337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“Shaking” decades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 of knowledge!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96450F-93DE-404B-BE2F-DFFA9270F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799" y="167951"/>
            <a:ext cx="10419171" cy="655009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Z and A g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ated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  properties</a:t>
            </a:r>
            <a:r>
              <a:rPr lang="pl-PL" sz="32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– FOLD of PFGS, 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247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Cm</a:t>
            </a:r>
            <a:r>
              <a:rPr lang="pl-P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A9699692-E084-4683-B829-9FE2B36813A0}"/>
              </a:ext>
            </a:extLst>
          </p:cNvPr>
          <p:cNvGraphicFramePr/>
          <p:nvPr>
            <p:extLst/>
          </p:nvPr>
        </p:nvGraphicFramePr>
        <p:xfrm>
          <a:off x="674799" y="2506112"/>
          <a:ext cx="5451680" cy="370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Acrobat Document" r:id="rId3" imgW="3657600" imgH="2503251" progId="Acrobat.Document.DC">
                  <p:embed/>
                </p:oleObj>
              </mc:Choice>
              <mc:Fallback>
                <p:oleObj name="Acrobat Document" r:id="rId3" imgW="3657600" imgH="2503251" progId="Acrobat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A9699692-E084-4683-B829-9FE2B3681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799" y="2506112"/>
                        <a:ext cx="5451680" cy="370257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E65FDAE8-484C-4109-B018-046540F31BD6}"/>
              </a:ext>
            </a:extLst>
          </p:cNvPr>
          <p:cNvSpPr/>
          <p:nvPr/>
        </p:nvSpPr>
        <p:spPr>
          <a:xfrm>
            <a:off x="1586204" y="2071396"/>
            <a:ext cx="4198776" cy="429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Z </a:t>
            </a:r>
            <a:r>
              <a:rPr lang="pl-PL" dirty="0" err="1"/>
              <a:t>gated</a:t>
            </a:r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05FEDC9-15C0-4DC1-BFA3-83129AED368A}"/>
              </a:ext>
            </a:extLst>
          </p:cNvPr>
          <p:cNvSpPr/>
          <p:nvPr/>
        </p:nvSpPr>
        <p:spPr>
          <a:xfrm>
            <a:off x="7033330" y="2012494"/>
            <a:ext cx="4198776" cy="4669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A </a:t>
            </a:r>
            <a:r>
              <a:rPr lang="pl-PL" dirty="0" err="1"/>
              <a:t>gated</a:t>
            </a:r>
            <a:endParaRPr lang="en-US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ACD5270-E488-4DCD-8FA7-8170BACAE3A6}"/>
              </a:ext>
            </a:extLst>
          </p:cNvPr>
          <p:cNvSpPr txBox="1"/>
          <p:nvPr/>
        </p:nvSpPr>
        <p:spPr>
          <a:xfrm rot="16200000">
            <a:off x="572040" y="4096139"/>
            <a:ext cx="68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FOLD</a:t>
            </a:r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F612D99-E687-4146-B5D1-DABC20EA7A98}"/>
              </a:ext>
            </a:extLst>
          </p:cNvPr>
          <p:cNvSpPr txBox="1"/>
          <p:nvPr/>
        </p:nvSpPr>
        <p:spPr>
          <a:xfrm>
            <a:off x="2769405" y="842211"/>
            <a:ext cx="768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FOLD </a:t>
            </a:r>
            <a:r>
              <a:rPr lang="en-US" dirty="0"/>
              <a:t>→ </a:t>
            </a:r>
            <a:r>
              <a:rPr lang="pl-PL" dirty="0"/>
              <a:t>gamma </a:t>
            </a:r>
            <a:r>
              <a:rPr lang="pl-PL" dirty="0" err="1"/>
              <a:t>multiplicity</a:t>
            </a:r>
            <a:r>
              <a:rPr lang="pl-PL" dirty="0"/>
              <a:t> </a:t>
            </a:r>
            <a:r>
              <a:rPr lang="en-US" dirty="0"/>
              <a:t>→</a:t>
            </a:r>
            <a:r>
              <a:rPr lang="pl-PL" dirty="0"/>
              <a:t> summ of </a:t>
            </a:r>
            <a:r>
              <a:rPr lang="pl-PL" dirty="0" err="1"/>
              <a:t>fission</a:t>
            </a:r>
            <a:r>
              <a:rPr lang="pl-PL" dirty="0"/>
              <a:t> fragment L</a:t>
            </a:r>
            <a:r>
              <a:rPr lang="pl-PL" baseline="-25000" dirty="0"/>
              <a:t>1</a:t>
            </a:r>
            <a:r>
              <a:rPr lang="pl-PL" dirty="0"/>
              <a:t> and L</a:t>
            </a:r>
            <a:r>
              <a:rPr lang="pl-PL" baseline="-25000" dirty="0"/>
              <a:t>2</a:t>
            </a:r>
            <a:r>
              <a:rPr lang="pl-PL" dirty="0"/>
              <a:t> </a:t>
            </a:r>
            <a:endParaRPr lang="en-US" dirty="0"/>
          </a:p>
        </p:txBody>
      </p:sp>
      <p:graphicFrame>
        <p:nvGraphicFramePr>
          <p:cNvPr id="13" name="Obiekt 12">
            <a:extLst>
              <a:ext uri="{FF2B5EF4-FFF2-40B4-BE49-F238E27FC236}">
                <a16:creationId xmlns:a16="http://schemas.microsoft.com/office/drawing/2014/main" id="{9A86633F-5182-46AF-B680-794435594DAD}"/>
              </a:ext>
            </a:extLst>
          </p:cNvPr>
          <p:cNvGraphicFramePr/>
          <p:nvPr>
            <p:extLst/>
          </p:nvPr>
        </p:nvGraphicFramePr>
        <p:xfrm>
          <a:off x="6361309" y="2441702"/>
          <a:ext cx="5542818" cy="376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Acrobat Document" r:id="rId5" imgW="3657600" imgH="2769140" progId="Acrobat.Document.DC">
                  <p:embed/>
                </p:oleObj>
              </mc:Choice>
              <mc:Fallback>
                <p:oleObj name="Acrobat Document" r:id="rId5" imgW="3657600" imgH="2769140" progId="Acrobat.Document.DC">
                  <p:embed/>
                  <p:pic>
                    <p:nvPicPr>
                      <p:cNvPr id="13" name="Obiekt 12">
                        <a:extLst>
                          <a:ext uri="{FF2B5EF4-FFF2-40B4-BE49-F238E27FC236}">
                            <a16:creationId xmlns:a16="http://schemas.microsoft.com/office/drawing/2014/main" id="{9A86633F-5182-46AF-B680-794435594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1309" y="2441702"/>
                        <a:ext cx="5542818" cy="376698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6519D5B-5E4B-46A6-8F67-9FF0BB6EBD13}"/>
              </a:ext>
            </a:extLst>
          </p:cNvPr>
          <p:cNvSpPr txBox="1"/>
          <p:nvPr/>
        </p:nvSpPr>
        <p:spPr>
          <a:xfrm rot="16200000">
            <a:off x="6177568" y="4075532"/>
            <a:ext cx="68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B98C1-6A4B-428E-B19D-42C2DF150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7078" y="270588"/>
            <a:ext cx="10058400" cy="580364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Z gated  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neutron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properties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– FOLD of PFNS,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247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Cm</a:t>
            </a:r>
            <a:r>
              <a:rPr lang="pl-P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endParaRPr lang="en-US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9D736B-FCC3-44C1-8E9D-620F48383F4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E7F429EB-A90E-4826-BB11-95030F618DED}"/>
              </a:ext>
            </a:extLst>
          </p:cNvPr>
          <p:cNvGraphicFramePr/>
          <p:nvPr/>
        </p:nvGraphicFramePr>
        <p:xfrm>
          <a:off x="392085" y="1883627"/>
          <a:ext cx="5176198" cy="351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Acrobat Document" r:id="rId3" imgW="3657600" imgH="2503251" progId="">
                  <p:embed/>
                </p:oleObj>
              </mc:Choice>
              <mc:Fallback>
                <p:oleObj name="Acrobat Document" r:id="rId3" imgW="3657600" imgH="2503251" progId="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E7F429EB-A90E-4826-BB11-95030F618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085" y="1883627"/>
                        <a:ext cx="5176198" cy="3515474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77874F1-9B64-40DF-AA8E-D99E32D531D8}"/>
              </a:ext>
            </a:extLst>
          </p:cNvPr>
          <p:cNvGraphicFramePr/>
          <p:nvPr>
            <p:extLst/>
          </p:nvPr>
        </p:nvGraphicFramePr>
        <p:xfrm>
          <a:off x="5510213" y="1576388"/>
          <a:ext cx="6329362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Acrobat Document" r:id="rId5" imgW="4320720" imgH="2933640" progId="Acrobat.Document.DC">
                  <p:embed/>
                </p:oleObj>
              </mc:Choice>
              <mc:Fallback>
                <p:oleObj name="Acrobat Document" r:id="rId5" imgW="4320720" imgH="2933640" progId="Acrobat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B77874F1-9B64-40DF-AA8E-D99E32D53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0213" y="1576388"/>
                        <a:ext cx="6329362" cy="4264025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436EBF14-C984-4BBC-946C-09F779095AE2}"/>
              </a:ext>
            </a:extLst>
          </p:cNvPr>
          <p:cNvSpPr/>
          <p:nvPr/>
        </p:nvSpPr>
        <p:spPr>
          <a:xfrm>
            <a:off x="838198" y="1737360"/>
            <a:ext cx="4198776" cy="429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9ECCE79-2393-4F88-8BBB-CC5E904AAA15}"/>
              </a:ext>
            </a:extLst>
          </p:cNvPr>
          <p:cNvSpPr/>
          <p:nvPr/>
        </p:nvSpPr>
        <p:spPr>
          <a:xfrm>
            <a:off x="6482346" y="1522756"/>
            <a:ext cx="4198776" cy="429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CB53CBFC-DD16-46F3-8BC2-21F0D0DD6BA2}"/>
              </a:ext>
            </a:extLst>
          </p:cNvPr>
          <p:cNvCxnSpPr/>
          <p:nvPr/>
        </p:nvCxnSpPr>
        <p:spPr>
          <a:xfrm>
            <a:off x="8504053" y="996648"/>
            <a:ext cx="0" cy="218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AEA2E10-8A9C-441A-ACAB-0347C41334F8}"/>
              </a:ext>
            </a:extLst>
          </p:cNvPr>
          <p:cNvSpPr txBox="1"/>
          <p:nvPr/>
        </p:nvSpPr>
        <p:spPr>
          <a:xfrm rot="16200000">
            <a:off x="257832" y="3797272"/>
            <a:ext cx="68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057F5F-2B06-4EAC-B608-E3BFD4667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0268" y="240452"/>
            <a:ext cx="10058400" cy="748454"/>
          </a:xfrm>
        </p:spPr>
        <p:txBody>
          <a:bodyPr>
            <a:normAutofit fontScale="90000"/>
          </a:bodyPr>
          <a:lstStyle/>
          <a:p>
            <a:pPr lvl="0"/>
            <a:r>
              <a:rPr lang="pl-PL" sz="40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gated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  properties</a:t>
            </a:r>
            <a:r>
              <a:rPr lang="pl-PL" sz="40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– FOLD of PFGS, </a:t>
            </a:r>
            <a:r>
              <a:rPr lang="en-US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247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Cm</a:t>
            </a:r>
            <a:r>
              <a:rPr lang="pl-P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endParaRPr lang="en-US" sz="4000" dirty="0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52037D3B-61F3-4370-AC25-B07C6A46B52B}"/>
              </a:ext>
            </a:extLst>
          </p:cNvPr>
          <p:cNvGraphicFramePr/>
          <p:nvPr/>
        </p:nvGraphicFramePr>
        <p:xfrm>
          <a:off x="255254" y="2235058"/>
          <a:ext cx="5548222" cy="314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Acrobat Document" r:id="rId3" imgW="3657600" imgH="2088204" progId="Acrobat.Document.DC">
                  <p:embed/>
                </p:oleObj>
              </mc:Choice>
              <mc:Fallback>
                <p:oleObj name="Acrobat Document" r:id="rId3" imgW="3657600" imgH="2088204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52037D3B-61F3-4370-AC25-B07C6A46B5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54" y="2235058"/>
                        <a:ext cx="5548222" cy="314216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CCC397B6-103B-4938-8DC7-FBC928A38C51}"/>
              </a:ext>
            </a:extLst>
          </p:cNvPr>
          <p:cNvGraphicFramePr/>
          <p:nvPr>
            <p:extLst/>
          </p:nvPr>
        </p:nvGraphicFramePr>
        <p:xfrm>
          <a:off x="6008914" y="2142064"/>
          <a:ext cx="5199754" cy="314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Acrobat Document" r:id="rId5" imgW="3657600" imgH="2769140" progId="Acrobat.Document.DC">
                  <p:embed/>
                </p:oleObj>
              </mc:Choice>
              <mc:Fallback>
                <p:oleObj name="Acrobat Document" r:id="rId5" imgW="3657600" imgH="2769140" progId="Acrobat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CCC397B6-103B-4938-8DC7-FBC928A38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8914" y="2142064"/>
                        <a:ext cx="5199754" cy="314216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9C4E42E9-0B43-48A5-B738-01DF4B9BC73B}"/>
              </a:ext>
            </a:extLst>
          </p:cNvPr>
          <p:cNvSpPr/>
          <p:nvPr/>
        </p:nvSpPr>
        <p:spPr>
          <a:xfrm>
            <a:off x="791545" y="2020454"/>
            <a:ext cx="4198776" cy="429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54870AB-2358-4C53-9DFB-B698CCE31610}"/>
              </a:ext>
            </a:extLst>
          </p:cNvPr>
          <p:cNvSpPr/>
          <p:nvPr/>
        </p:nvSpPr>
        <p:spPr>
          <a:xfrm>
            <a:off x="6645502" y="1927460"/>
            <a:ext cx="4198776" cy="429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4762529-46E8-4493-B18D-3B8CCD8F33DD}"/>
              </a:ext>
            </a:extLst>
          </p:cNvPr>
          <p:cNvSpPr txBox="1"/>
          <p:nvPr/>
        </p:nvSpPr>
        <p:spPr>
          <a:xfrm rot="16200000">
            <a:off x="151027" y="3869052"/>
            <a:ext cx="68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FOLD</a:t>
            </a:r>
            <a:endParaRPr lang="en-US" dirty="0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3D117C8B-CBFE-408F-B623-222D2A65B629}"/>
              </a:ext>
            </a:extLst>
          </p:cNvPr>
          <p:cNvCxnSpPr/>
          <p:nvPr/>
        </p:nvCxnSpPr>
        <p:spPr>
          <a:xfrm>
            <a:off x="8560037" y="988906"/>
            <a:ext cx="0" cy="218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DB3DB95A-66D1-49AF-876C-82F21D27920C}"/>
              </a:ext>
            </a:extLst>
          </p:cNvPr>
          <p:cNvCxnSpPr/>
          <p:nvPr/>
        </p:nvCxnSpPr>
        <p:spPr>
          <a:xfrm>
            <a:off x="9399792" y="1050382"/>
            <a:ext cx="0" cy="218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F533B6F-B924-4BD1-BCAC-404C15B9B929}"/>
              </a:ext>
            </a:extLst>
          </p:cNvPr>
          <p:cNvCxnSpPr/>
          <p:nvPr/>
        </p:nvCxnSpPr>
        <p:spPr>
          <a:xfrm>
            <a:off x="7673629" y="1050382"/>
            <a:ext cx="0" cy="218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2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0D9CF-3398-49A8-BE12-B26285BBDC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4843" y="447736"/>
            <a:ext cx="10058400" cy="645678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A</a:t>
            </a:r>
            <a:r>
              <a:rPr lang="pl-PL" sz="3600" i="1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gated  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neutron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properties</a:t>
            </a:r>
            <a:r>
              <a:rPr lang="pl-PL" sz="36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Symbol" panose="05050102010706020507" pitchFamily="18" charset="2"/>
              </a:rPr>
              <a:t> – FOLD of PFNS,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247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Cm</a:t>
            </a:r>
            <a:r>
              <a:rPr lang="pl-P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endParaRPr lang="en-US" sz="3600" dirty="0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5BBD3FD3-E407-4C97-893E-27DA046E35D1}"/>
              </a:ext>
            </a:extLst>
          </p:cNvPr>
          <p:cNvGraphicFramePr/>
          <p:nvPr/>
        </p:nvGraphicFramePr>
        <p:xfrm>
          <a:off x="297170" y="2129966"/>
          <a:ext cx="5540687" cy="374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Acrobat Document" r:id="rId3" imgW="3657600" imgH="2490281" progId="Acrobat.Document.DC">
                  <p:embed/>
                </p:oleObj>
              </mc:Choice>
              <mc:Fallback>
                <p:oleObj name="Acrobat Document" r:id="rId3" imgW="3657600" imgH="2490281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5BBD3FD3-E407-4C97-893E-27DA046E3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70" y="2129966"/>
                        <a:ext cx="5540687" cy="374265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53B8133-953B-4474-BC4E-229B045B12C8}"/>
              </a:ext>
            </a:extLst>
          </p:cNvPr>
          <p:cNvGraphicFramePr/>
          <p:nvPr/>
        </p:nvGraphicFramePr>
        <p:xfrm>
          <a:off x="5666491" y="2129966"/>
          <a:ext cx="5858679" cy="395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Acrobat Document" r:id="rId5" imgW="3657600" imgH="2490281" progId="Acrobat.Document.DC">
                  <p:embed/>
                </p:oleObj>
              </mc:Choice>
              <mc:Fallback>
                <p:oleObj name="Acrobat Document" r:id="rId5" imgW="3657600" imgH="2490281" progId="Acrobat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53B8133-953B-4474-BC4E-229B045B1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6491" y="2129966"/>
                        <a:ext cx="5858679" cy="3957459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2352341D-9E9B-4BE3-BE26-0076277FF56F}"/>
              </a:ext>
            </a:extLst>
          </p:cNvPr>
          <p:cNvSpPr/>
          <p:nvPr/>
        </p:nvSpPr>
        <p:spPr>
          <a:xfrm>
            <a:off x="1320978" y="1915362"/>
            <a:ext cx="4198776" cy="429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020978-F37A-4C94-8EAD-8C6DE585AD97}"/>
              </a:ext>
            </a:extLst>
          </p:cNvPr>
          <p:cNvSpPr/>
          <p:nvPr/>
        </p:nvSpPr>
        <p:spPr>
          <a:xfrm>
            <a:off x="6238329" y="1915362"/>
            <a:ext cx="4198776" cy="429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9A48DD-F56C-41A1-A7D4-CAA9D7622047}"/>
              </a:ext>
            </a:extLst>
          </p:cNvPr>
          <p:cNvSpPr txBox="1"/>
          <p:nvPr/>
        </p:nvSpPr>
        <p:spPr>
          <a:xfrm rot="16200000">
            <a:off x="202550" y="3924028"/>
            <a:ext cx="68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FOLD</a:t>
            </a:r>
            <a:endParaRPr lang="en-US" dirty="0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891EACE4-D08A-448A-834B-0ACC8127BF64}"/>
              </a:ext>
            </a:extLst>
          </p:cNvPr>
          <p:cNvCxnSpPr/>
          <p:nvPr/>
        </p:nvCxnSpPr>
        <p:spPr>
          <a:xfrm>
            <a:off x="8504053" y="1369872"/>
            <a:ext cx="0" cy="218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iekt 35">
            <a:extLst>
              <a:ext uri="{FF2B5EF4-FFF2-40B4-BE49-F238E27FC236}">
                <a16:creationId xmlns:a16="http://schemas.microsoft.com/office/drawing/2014/main" id="{C87EAC46-2A1F-494A-AE1A-411DD6FF812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86209" y="879097"/>
          <a:ext cx="3183850" cy="217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6" name="Acrobat Document" r:id="rId3" imgW="4320221" imgH="2948657" progId="Acrobat.Document.DC">
                  <p:embed/>
                </p:oleObj>
              </mc:Choice>
              <mc:Fallback>
                <p:oleObj name="Acrobat Document" r:id="rId3" imgW="4320221" imgH="2948657" progId="Acrobat.Document.DC">
                  <p:embed/>
                  <p:pic>
                    <p:nvPicPr>
                      <p:cNvPr id="36" name="Obiekt 35">
                        <a:extLst>
                          <a:ext uri="{FF2B5EF4-FFF2-40B4-BE49-F238E27FC236}">
                            <a16:creationId xmlns:a16="http://schemas.microsoft.com/office/drawing/2014/main" id="{C87EAC46-2A1F-494A-AE1A-411DD6FF8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6209" y="879097"/>
                        <a:ext cx="3183850" cy="2172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33E89F14-28E3-49B8-B7E5-2D3F0B8FDE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060" y="1888338"/>
          <a:ext cx="4944816" cy="315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7" name="Acrobat Document" r:id="rId5" imgW="4320221" imgH="2758189" progId="Acrobat.Document.DC">
                  <p:embed/>
                </p:oleObj>
              </mc:Choice>
              <mc:Fallback>
                <p:oleObj name="Acrobat Document" r:id="rId5" imgW="4320221" imgH="2758189" progId="Acrobat.Document.DC">
                  <p:embed/>
                  <p:pic>
                    <p:nvPicPr>
                      <p:cNvPr id="9" name="Obiekt 8">
                        <a:extLst>
                          <a:ext uri="{FF2B5EF4-FFF2-40B4-BE49-F238E27FC236}">
                            <a16:creationId xmlns:a16="http://schemas.microsoft.com/office/drawing/2014/main" id="{33E89F14-28E3-49B8-B7E5-2D3F0B8FD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60" y="1888338"/>
                        <a:ext cx="4944816" cy="315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>
            <a:cxnSpLocks/>
          </p:cNvCxnSpPr>
          <p:nvPr/>
        </p:nvCxnSpPr>
        <p:spPr>
          <a:xfrm flipV="1">
            <a:off x="1747390" y="1524797"/>
            <a:ext cx="0" cy="25777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cxnSpLocks/>
            <a:endCxn id="20" idx="3"/>
          </p:cNvCxnSpPr>
          <p:nvPr/>
        </p:nvCxnSpPr>
        <p:spPr>
          <a:xfrm>
            <a:off x="1747390" y="1548000"/>
            <a:ext cx="2979890" cy="23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cxnSpLocks/>
          </p:cNvCxnSpPr>
          <p:nvPr/>
        </p:nvCxnSpPr>
        <p:spPr>
          <a:xfrm flipV="1">
            <a:off x="1944083" y="3956180"/>
            <a:ext cx="0" cy="15098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cxnSpLocks/>
          </p:cNvCxnSpPr>
          <p:nvPr/>
        </p:nvCxnSpPr>
        <p:spPr>
          <a:xfrm>
            <a:off x="1934752" y="5466046"/>
            <a:ext cx="23758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angle isocèle 19"/>
          <p:cNvSpPr/>
          <p:nvPr/>
        </p:nvSpPr>
        <p:spPr>
          <a:xfrm rot="5400000">
            <a:off x="4647858" y="1445266"/>
            <a:ext cx="411440" cy="2525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 rot="5400000">
            <a:off x="4147205" y="5339748"/>
            <a:ext cx="411440" cy="2525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453631" y="319152"/>
            <a:ext cx="636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    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  <a:sym typeface="Wingdings 3" panose="05040102010807070707" pitchFamily="18" charset="2"/>
              </a:rPr>
              <a:t>Isotopic identification in VAMOS++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  <a:sym typeface="AGA Arabesque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6209" y="3051978"/>
            <a:ext cx="4513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Prompt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rPr>
              <a:t>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3" panose="05040102010807070707" pitchFamily="18" charset="2"/>
              </a:rPr>
              <a:t>spectrum in PARIS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  <a:sym typeface="AGA Arabesque" pitchFamily="2" charset="2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874A34B-9673-466C-85B1-DD1F018886A7}"/>
              </a:ext>
            </a:extLst>
          </p:cNvPr>
          <p:cNvSpPr txBox="1"/>
          <p:nvPr/>
        </p:nvSpPr>
        <p:spPr>
          <a:xfrm>
            <a:off x="6124939" y="704442"/>
            <a:ext cx="1080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aseline="30000" dirty="0">
                <a:solidFill>
                  <a:srgbClr val="FF0000"/>
                </a:solidFill>
              </a:rPr>
              <a:t>98</a:t>
            </a:r>
            <a:r>
              <a:rPr lang="pl-PL" dirty="0">
                <a:solidFill>
                  <a:srgbClr val="FF0000"/>
                </a:solidFill>
              </a:rPr>
              <a:t>Zr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C6EAF53-0C3B-4991-8D2C-E92464DB240A}"/>
              </a:ext>
            </a:extLst>
          </p:cNvPr>
          <p:cNvSpPr/>
          <p:nvPr/>
        </p:nvSpPr>
        <p:spPr>
          <a:xfrm>
            <a:off x="4479223" y="2049129"/>
            <a:ext cx="428678" cy="26884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iekt 29">
            <a:extLst>
              <a:ext uri="{FF2B5EF4-FFF2-40B4-BE49-F238E27FC236}">
                <a16:creationId xmlns:a16="http://schemas.microsoft.com/office/drawing/2014/main" id="{28AE1AB8-0E9C-4918-8B95-EE356412DA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11937" y="3850357"/>
          <a:ext cx="3645310" cy="247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8" name="Acrobat Document" r:id="rId7" imgW="4320221" imgH="2933386" progId="Acrobat.Document.DC">
                  <p:embed/>
                </p:oleObj>
              </mc:Choice>
              <mc:Fallback>
                <p:oleObj name="Acrobat Document" r:id="rId7" imgW="4320221" imgH="2933386" progId="Acrobat.Document.DC">
                  <p:embed/>
                  <p:pic>
                    <p:nvPicPr>
                      <p:cNvPr id="30" name="Obiekt 29">
                        <a:extLst>
                          <a:ext uri="{FF2B5EF4-FFF2-40B4-BE49-F238E27FC236}">
                            <a16:creationId xmlns:a16="http://schemas.microsoft.com/office/drawing/2014/main" id="{28AE1AB8-0E9C-4918-8B95-EE356412DA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1937" y="3850357"/>
                        <a:ext cx="3645310" cy="247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pole tekstowe 30">
            <a:extLst>
              <a:ext uri="{FF2B5EF4-FFF2-40B4-BE49-F238E27FC236}">
                <a16:creationId xmlns:a16="http://schemas.microsoft.com/office/drawing/2014/main" id="{043143A5-E5E9-4FD6-A632-0C37BCBA07F5}"/>
              </a:ext>
            </a:extLst>
          </p:cNvPr>
          <p:cNvSpPr txBox="1"/>
          <p:nvPr/>
        </p:nvSpPr>
        <p:spPr>
          <a:xfrm>
            <a:off x="6096000" y="3705242"/>
            <a:ext cx="1080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aseline="30000" dirty="0">
                <a:solidFill>
                  <a:srgbClr val="FF0000"/>
                </a:solidFill>
              </a:rPr>
              <a:t>104</a:t>
            </a:r>
            <a:r>
              <a:rPr lang="pl-PL" dirty="0">
                <a:solidFill>
                  <a:srgbClr val="FF0000"/>
                </a:solidFill>
              </a:rPr>
              <a:t>Mo</a:t>
            </a:r>
          </a:p>
        </p:txBody>
      </p:sp>
      <p:graphicFrame>
        <p:nvGraphicFramePr>
          <p:cNvPr id="33" name="Obiekt 32">
            <a:extLst>
              <a:ext uri="{FF2B5EF4-FFF2-40B4-BE49-F238E27FC236}">
                <a16:creationId xmlns:a16="http://schemas.microsoft.com/office/drawing/2014/main" id="{9D2AE34F-66DF-439D-93EE-2855F9489F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476441" y="3850356"/>
          <a:ext cx="3645308" cy="247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9" name="Acrobat Document" r:id="rId9" imgW="4320221" imgH="2933386" progId="Acrobat.Document.DC">
                  <p:embed/>
                </p:oleObj>
              </mc:Choice>
              <mc:Fallback>
                <p:oleObj name="Acrobat Document" r:id="rId9" imgW="4320221" imgH="2933386" progId="Acrobat.Document.DC">
                  <p:embed/>
                  <p:pic>
                    <p:nvPicPr>
                      <p:cNvPr id="33" name="Obiekt 32">
                        <a:extLst>
                          <a:ext uri="{FF2B5EF4-FFF2-40B4-BE49-F238E27FC236}">
                            <a16:creationId xmlns:a16="http://schemas.microsoft.com/office/drawing/2014/main" id="{9D2AE34F-66DF-439D-93EE-2855F9489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76441" y="3850356"/>
                        <a:ext cx="3645308" cy="2475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A4B58EB-330C-4CF9-888A-3834746CC9D4}"/>
              </a:ext>
            </a:extLst>
          </p:cNvPr>
          <p:cNvSpPr txBox="1"/>
          <p:nvPr/>
        </p:nvSpPr>
        <p:spPr>
          <a:xfrm>
            <a:off x="9660504" y="3705242"/>
            <a:ext cx="1080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aseline="30000" dirty="0">
                <a:solidFill>
                  <a:srgbClr val="FF0000"/>
                </a:solidFill>
              </a:rPr>
              <a:t>104</a:t>
            </a:r>
            <a:r>
              <a:rPr lang="pl-PL" dirty="0">
                <a:solidFill>
                  <a:srgbClr val="FF0000"/>
                </a:solidFill>
              </a:rPr>
              <a:t>Mo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33E016C-0914-4667-9597-613AFAC4219A}"/>
              </a:ext>
            </a:extLst>
          </p:cNvPr>
          <p:cNvSpPr/>
          <p:nvPr/>
        </p:nvSpPr>
        <p:spPr>
          <a:xfrm>
            <a:off x="4310606" y="6369596"/>
            <a:ext cx="815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callibration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511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iekt 36">
            <a:extLst>
              <a:ext uri="{FF2B5EF4-FFF2-40B4-BE49-F238E27FC236}">
                <a16:creationId xmlns:a16="http://schemas.microsoft.com/office/drawing/2014/main" id="{51475BA4-956C-4C0D-ACC6-66E0D000F0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476441" y="858004"/>
          <a:ext cx="3261469" cy="2215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0" name="Acrobat Document" r:id="rId11" imgW="4320221" imgH="2933386" progId="Acrobat.Document.DC">
                  <p:embed/>
                </p:oleObj>
              </mc:Choice>
              <mc:Fallback>
                <p:oleObj name="Acrobat Document" r:id="rId11" imgW="4320221" imgH="2933386" progId="Acrobat.Document.DC">
                  <p:embed/>
                  <p:pic>
                    <p:nvPicPr>
                      <p:cNvPr id="37" name="Obiekt 36">
                        <a:extLst>
                          <a:ext uri="{FF2B5EF4-FFF2-40B4-BE49-F238E27FC236}">
                            <a16:creationId xmlns:a16="http://schemas.microsoft.com/office/drawing/2014/main" id="{51475BA4-956C-4C0D-ACC6-66E0D000F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76441" y="858004"/>
                        <a:ext cx="3261469" cy="2215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8F4DD2F-7F2C-48C2-B8F1-B66CACA1CF31}"/>
              </a:ext>
            </a:extLst>
          </p:cNvPr>
          <p:cNvSpPr txBox="1"/>
          <p:nvPr/>
        </p:nvSpPr>
        <p:spPr>
          <a:xfrm>
            <a:off x="9415171" y="674617"/>
            <a:ext cx="1080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aseline="30000" dirty="0">
                <a:solidFill>
                  <a:srgbClr val="FF0000"/>
                </a:solidFill>
              </a:rPr>
              <a:t>98</a:t>
            </a:r>
            <a:r>
              <a:rPr lang="pl-PL" dirty="0">
                <a:solidFill>
                  <a:srgbClr val="FF0000"/>
                </a:solidFill>
              </a:rPr>
              <a:t>Zr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ABF673F4-A6F7-4256-8259-9B15FAF05705}"/>
              </a:ext>
            </a:extLst>
          </p:cNvPr>
          <p:cNvSpPr/>
          <p:nvPr/>
        </p:nvSpPr>
        <p:spPr>
          <a:xfrm>
            <a:off x="8878470" y="2405646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endParaRPr lang="en-US" dirty="0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61E968D-70B4-4312-AFE6-1A240C70ECF2}"/>
              </a:ext>
            </a:extLst>
          </p:cNvPr>
          <p:cNvSpPr txBox="1"/>
          <p:nvPr/>
        </p:nvSpPr>
        <p:spPr>
          <a:xfrm rot="16200000">
            <a:off x="9480148" y="1696555"/>
            <a:ext cx="94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1223 </a:t>
            </a:r>
            <a:r>
              <a:rPr lang="pl-PL" sz="1400" dirty="0" err="1"/>
              <a:t>keV</a:t>
            </a:r>
            <a:endParaRPr lang="en-US" sz="1400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23E7FE94-3009-4034-BCD5-E917273D930A}"/>
              </a:ext>
            </a:extLst>
          </p:cNvPr>
          <p:cNvSpPr/>
          <p:nvPr/>
        </p:nvSpPr>
        <p:spPr>
          <a:xfrm>
            <a:off x="5522162" y="2371403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34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83049-21DF-4199-A171-A917FD00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82" y="149151"/>
            <a:ext cx="10058400" cy="748454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Gamma GDR Decay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3C0083F9-3676-430C-8FCC-2389C7DB25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351" y="1971123"/>
          <a:ext cx="7179572" cy="396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Acrobat Document" r:id="rId3" imgW="4320221" imgH="2384887" progId="Acrobat.Document.DC">
                  <p:embed/>
                </p:oleObj>
              </mc:Choice>
              <mc:Fallback>
                <p:oleObj name="Acrobat Document" r:id="rId3" imgW="4320221" imgH="2384887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3C0083F9-3676-430C-8FCC-2389C7DB2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351" y="1971123"/>
                        <a:ext cx="7179572" cy="3963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14E34BFB-8F60-4FE5-80B3-95BD1A9A94AF}"/>
              </a:ext>
            </a:extLst>
          </p:cNvPr>
          <p:cNvSpPr/>
          <p:nvPr/>
        </p:nvSpPr>
        <p:spPr>
          <a:xfrm>
            <a:off x="3657600" y="1810139"/>
            <a:ext cx="1436914" cy="5038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F9F3A7D-6155-41CF-9C63-E916FB3B7ED2}"/>
              </a:ext>
            </a:extLst>
          </p:cNvPr>
          <p:cNvSpPr/>
          <p:nvPr/>
        </p:nvSpPr>
        <p:spPr>
          <a:xfrm>
            <a:off x="6226631" y="1838133"/>
            <a:ext cx="1436914" cy="503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2697AC-B15F-4A26-A7C4-6AED5BE099B4}"/>
              </a:ext>
            </a:extLst>
          </p:cNvPr>
          <p:cNvSpPr txBox="1"/>
          <p:nvPr/>
        </p:nvSpPr>
        <p:spPr>
          <a:xfrm rot="2969644">
            <a:off x="1222310" y="3461658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Statistical gamma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BBEDD5-64A8-4896-A98A-F1671C4B80AB}"/>
              </a:ext>
            </a:extLst>
          </p:cNvPr>
          <p:cNvSpPr txBox="1"/>
          <p:nvPr/>
        </p:nvSpPr>
        <p:spPr>
          <a:xfrm rot="367953">
            <a:off x="5637228" y="4690934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0070C0"/>
                </a:solidFill>
              </a:rPr>
              <a:t>background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92005E2-D71C-4349-8B05-BE8A5FEB2E5C}"/>
              </a:ext>
            </a:extLst>
          </p:cNvPr>
          <p:cNvCxnSpPr/>
          <p:nvPr/>
        </p:nvCxnSpPr>
        <p:spPr>
          <a:xfrm flipH="1">
            <a:off x="3442996" y="3429000"/>
            <a:ext cx="690465" cy="844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9776E9-0F5A-4C86-A04F-BAA13F03949A}"/>
              </a:ext>
            </a:extLst>
          </p:cNvPr>
          <p:cNvSpPr txBox="1"/>
          <p:nvPr/>
        </p:nvSpPr>
        <p:spPr>
          <a:xfrm>
            <a:off x="4123382" y="3240522"/>
            <a:ext cx="19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gamma GDR </a:t>
            </a:r>
            <a:r>
              <a:rPr lang="pl-PL" dirty="0" err="1">
                <a:solidFill>
                  <a:srgbClr val="FF0000"/>
                </a:solidFill>
              </a:rPr>
              <a:t>decay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20809AA-5EA5-4E1B-A455-1CCC289D757A}"/>
              </a:ext>
            </a:extLst>
          </p:cNvPr>
          <p:cNvSpPr txBox="1"/>
          <p:nvPr/>
        </p:nvSpPr>
        <p:spPr>
          <a:xfrm>
            <a:off x="7446638" y="3073091"/>
            <a:ext cx="41040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Use</a:t>
            </a:r>
            <a:r>
              <a:rPr lang="pl-PL" dirty="0"/>
              <a:t> of the </a:t>
            </a:r>
            <a:r>
              <a:rPr lang="pl-PL" dirty="0" err="1"/>
              <a:t>statistical</a:t>
            </a:r>
            <a:r>
              <a:rPr lang="pl-PL" dirty="0"/>
              <a:t> model </a:t>
            </a:r>
            <a:r>
              <a:rPr lang="pl-PL" dirty="0" err="1"/>
              <a:t>codes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dirty="0"/>
          </a:p>
          <a:p>
            <a:r>
              <a:rPr lang="pl-PL" dirty="0"/>
              <a:t>CASCADE, GEMINI++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possibility</a:t>
            </a:r>
            <a:r>
              <a:rPr lang="pl-PL" dirty="0"/>
              <a:t> to </a:t>
            </a:r>
          </a:p>
          <a:p>
            <a:r>
              <a:rPr lang="pl-PL" dirty="0" err="1"/>
              <a:t>extract</a:t>
            </a:r>
            <a:r>
              <a:rPr lang="pl-PL" dirty="0"/>
              <a:t> </a:t>
            </a:r>
            <a:r>
              <a:rPr lang="pl-PL" dirty="0" err="1"/>
              <a:t>fission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dirty="0" err="1"/>
              <a:t>scale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1400" dirty="0" err="1"/>
              <a:t>Methods</a:t>
            </a:r>
            <a:r>
              <a:rPr lang="pl-PL" sz="1400" dirty="0"/>
              <a:t> </a:t>
            </a:r>
            <a:r>
              <a:rPr lang="pl-PL" sz="1400" dirty="0" err="1"/>
              <a:t>described</a:t>
            </a:r>
            <a:r>
              <a:rPr lang="pl-PL" sz="1400" dirty="0"/>
              <a:t> by </a:t>
            </a:r>
            <a:r>
              <a:rPr lang="pl-PL" sz="1400" dirty="0" err="1"/>
              <a:t>example</a:t>
            </a:r>
            <a:r>
              <a:rPr lang="pl-PL" sz="1400" dirty="0"/>
              <a:t> in:</a:t>
            </a:r>
          </a:p>
          <a:p>
            <a:r>
              <a:rPr lang="en-US" sz="1400" dirty="0"/>
              <a:t>R. </a:t>
            </a:r>
            <a:r>
              <a:rPr lang="en-US" sz="1400" dirty="0" err="1"/>
              <a:t>Butsch</a:t>
            </a:r>
            <a:r>
              <a:rPr lang="en-US" sz="1400" dirty="0"/>
              <a:t>, et al., Phys. Rev. C 44 (1991), 1515-1527.</a:t>
            </a:r>
          </a:p>
          <a:p>
            <a:r>
              <a:rPr lang="en-US" sz="1400" dirty="0"/>
              <a:t>G. </a:t>
            </a:r>
            <a:r>
              <a:rPr lang="en-US" sz="1400" dirty="0" err="1"/>
              <a:t>van't</a:t>
            </a:r>
            <a:r>
              <a:rPr lang="en-US" sz="1400" dirty="0"/>
              <a:t> Hof, et al. </a:t>
            </a:r>
            <a:r>
              <a:rPr lang="en-US" sz="1400" dirty="0" err="1"/>
              <a:t>Nucl</a:t>
            </a:r>
            <a:r>
              <a:rPr lang="en-US" sz="1400" dirty="0"/>
              <a:t>. Phys. A 638 (1998) 613-661.</a:t>
            </a:r>
          </a:p>
        </p:txBody>
      </p:sp>
    </p:spTree>
    <p:extLst>
      <p:ext uri="{BB962C8B-B14F-4D97-AF65-F5344CB8AC3E}">
        <p14:creationId xmlns:p14="http://schemas.microsoft.com/office/powerpoint/2010/main" val="24226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708923" y="943844"/>
            <a:ext cx="8209893" cy="1055184"/>
            <a:chOff x="876233" y="977402"/>
            <a:chExt cx="8209893" cy="1055184"/>
          </a:xfrm>
        </p:grpSpPr>
        <p:sp>
          <p:nvSpPr>
            <p:cNvPr id="4" name="ZoneTexte 3"/>
            <p:cNvSpPr txBox="1"/>
            <p:nvPr/>
          </p:nvSpPr>
          <p:spPr>
            <a:xfrm>
              <a:off x="876233" y="1016923"/>
              <a:ext cx="70533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  Depends on the dynamics of fission: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Char char="Ê"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Depends on fundamental nuclear properties: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312853" y="977402"/>
              <a:ext cx="37732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Generation of 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E*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and 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L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in fission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Sharing at scission</a:t>
              </a:r>
            </a:p>
          </p:txBody>
        </p:sp>
        <p:sp>
          <p:nvSpPr>
            <p:cNvPr id="19" name="Accolade ouvrante 18"/>
            <p:cNvSpPr/>
            <p:nvPr/>
          </p:nvSpPr>
          <p:spPr>
            <a:xfrm>
              <a:off x="5312853" y="1098174"/>
              <a:ext cx="45719" cy="36000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5875675" y="1557151"/>
            <a:ext cx="3773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Nuclear level density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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strength function</a:t>
            </a:r>
          </a:p>
        </p:txBody>
      </p:sp>
      <p:sp>
        <p:nvSpPr>
          <p:cNvPr id="67" name="Accolade ouvrante 66"/>
          <p:cNvSpPr/>
          <p:nvPr/>
        </p:nvSpPr>
        <p:spPr>
          <a:xfrm>
            <a:off x="5875675" y="1725866"/>
            <a:ext cx="45719" cy="3600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ZoneTexte 44"/>
          <p:cNvSpPr txBox="1"/>
          <p:nvPr/>
        </p:nvSpPr>
        <p:spPr>
          <a:xfrm flipH="1">
            <a:off x="350589" y="93059"/>
            <a:ext cx="1026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Prompt de-excitation of the fragments after scission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026581" y="2890832"/>
            <a:ext cx="4824749" cy="3151867"/>
            <a:chOff x="1022308" y="2671017"/>
            <a:chExt cx="4824749" cy="3151867"/>
          </a:xfrm>
        </p:grpSpPr>
        <p:sp>
          <p:nvSpPr>
            <p:cNvPr id="12" name="ZoneTexte 11"/>
            <p:cNvSpPr txBox="1"/>
            <p:nvPr/>
          </p:nvSpPr>
          <p:spPr>
            <a:xfrm>
              <a:off x="1022308" y="2671017"/>
              <a:ext cx="48247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 3" panose="05040102010807070707" pitchFamily="18" charset="2"/>
                </a:rPr>
                <a:t>De-excitation of a fission fragment after scission</a:t>
              </a: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01519" y="3110648"/>
              <a:ext cx="2841863" cy="2712236"/>
              <a:chOff x="2526709" y="3679360"/>
              <a:chExt cx="2841863" cy="2712236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709" y="3679360"/>
                <a:ext cx="2841863" cy="2712236"/>
              </a:xfrm>
              <a:prstGeom prst="rect">
                <a:avLst/>
              </a:prstGeom>
            </p:spPr>
          </p:pic>
          <p:grpSp>
            <p:nvGrpSpPr>
              <p:cNvPr id="5" name="Groupe 4"/>
              <p:cNvGrpSpPr/>
              <p:nvPr/>
            </p:nvGrpSpPr>
            <p:grpSpPr>
              <a:xfrm>
                <a:off x="2713818" y="4054647"/>
                <a:ext cx="1925089" cy="2240333"/>
                <a:chOff x="2713818" y="4054647"/>
                <a:chExt cx="1925089" cy="2240333"/>
              </a:xfrm>
            </p:grpSpPr>
            <p:sp>
              <p:nvSpPr>
                <p:cNvPr id="13" name="Ellipse 12"/>
                <p:cNvSpPr/>
                <p:nvPr/>
              </p:nvSpPr>
              <p:spPr>
                <a:xfrm>
                  <a:off x="2713818" y="5653668"/>
                  <a:ext cx="602343" cy="451382"/>
                </a:xfrm>
                <a:prstGeom prst="ellipse">
                  <a:avLst/>
                </a:prstGeom>
                <a:noFill/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3089242" y="4054647"/>
                  <a:ext cx="1549665" cy="283177"/>
                </a:xfrm>
                <a:prstGeom prst="ellipse">
                  <a:avLst/>
                </a:prstGeom>
                <a:noFill/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Ellipse 14"/>
                <p:cNvSpPr/>
                <p:nvPr/>
              </p:nvSpPr>
              <p:spPr>
                <a:xfrm rot="480000">
                  <a:off x="3716824" y="4601198"/>
                  <a:ext cx="200571" cy="1043591"/>
                </a:xfrm>
                <a:prstGeom prst="ellipse">
                  <a:avLst/>
                </a:prstGeom>
                <a:noFill/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" name="Flèche courbée vers le haut 1"/>
                <p:cNvSpPr/>
                <p:nvPr/>
              </p:nvSpPr>
              <p:spPr>
                <a:xfrm rot="-3000000">
                  <a:off x="3223509" y="4890258"/>
                  <a:ext cx="2237713" cy="571731"/>
                </a:xfrm>
                <a:prstGeom prst="curvedUpArrow">
                  <a:avLst>
                    <a:gd name="adj1" fmla="val 25000"/>
                    <a:gd name="adj2" fmla="val 58022"/>
                    <a:gd name="adj3" fmla="val 25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9" name="Groupe 8"/>
          <p:cNvGrpSpPr/>
          <p:nvPr/>
        </p:nvGrpSpPr>
        <p:grpSpPr>
          <a:xfrm>
            <a:off x="5366522" y="3317828"/>
            <a:ext cx="6618227" cy="2550244"/>
            <a:chOff x="5366522" y="3317828"/>
            <a:chExt cx="6618227" cy="2550244"/>
          </a:xfrm>
        </p:grpSpPr>
        <p:sp>
          <p:nvSpPr>
            <p:cNvPr id="59" name="ZoneTexte 58"/>
            <p:cNvSpPr txBox="1"/>
            <p:nvPr/>
          </p:nvSpPr>
          <p:spPr>
            <a:xfrm>
              <a:off x="5366522" y="3840020"/>
              <a:ext cx="17207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2C5F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Co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mplete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2C5F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F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ission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2C5F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2C5F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xp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2C5F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riments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                    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endParaRPr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5366522" y="3317828"/>
              <a:ext cx="1567571" cy="2550244"/>
            </a:xfrm>
            <a:prstGeom prst="rightArrow">
              <a:avLst>
                <a:gd name="adj1" fmla="val 69456"/>
                <a:gd name="adj2" fmla="val 28039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313147" y="3705750"/>
              <a:ext cx="467160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Measurement of the properties of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the prompt neutrons and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 rays in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coincidence with fragment </a:t>
              </a: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(</a:t>
              </a:r>
              <a:r>
                <a:rPr kumimoji="0" lang="fr-FR" sz="1800" b="0" i="1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A, Z</a:t>
              </a: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ebdings" panose="05030102010509060703" pitchFamily="18" charset="2"/>
                </a:rPr>
                <a:t>       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Char char="Ê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Reconstruct the de-excitation path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           Deduce the primary fragment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E*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and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L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                       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6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ZoneTexte 50"/>
          <p:cNvSpPr txBox="1"/>
          <p:nvPr/>
        </p:nvSpPr>
        <p:spPr>
          <a:xfrm>
            <a:off x="1862456" y="41467"/>
            <a:ext cx="854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approach and Set Up</a:t>
            </a:r>
            <a:r>
              <a:rPr lang="pl-P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GANIL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6658960" y="736932"/>
            <a:ext cx="4139953" cy="2808312"/>
            <a:chOff x="5004048" y="692696"/>
            <a:chExt cx="4139953" cy="2808312"/>
          </a:xfrm>
        </p:grpSpPr>
        <p:pic>
          <p:nvPicPr>
            <p:cNvPr id="22" name="Image 21" descr="NewSetup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73" y="692696"/>
              <a:ext cx="3923928" cy="280831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43019" y="1475492"/>
              <a:ext cx="1906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VAMOS++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04048" y="2492896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baseline="30000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</a:t>
              </a:r>
              <a:r>
                <a:rPr lang="en-US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</a:t>
              </a:r>
              <a:r>
                <a:rPr lang="en-US" b="1" baseline="30000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target</a:t>
              </a:r>
              <a:r>
                <a:rPr lang="en-US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endParaRPr lang="en-US" b="1" dirty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60232" y="2348880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2240" y="3140968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96986" y="2426066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Ff1</a:t>
              </a:r>
              <a:endParaRPr lang="en-US" sz="1400" b="1" dirty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72200" y="2767392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Ff2</a:t>
              </a:r>
              <a:endParaRPr lang="en-US" sz="1400" b="1" dirty="0"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04048" y="2924944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baseline="3000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beam</a:t>
              </a:r>
              <a:endParaRPr lang="en-US" b="1">
                <a:latin typeface="Batang" pitchFamily="18" charset="-127"/>
                <a:ea typeface="Batang" pitchFamily="18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638605" y="736933"/>
                <a:ext cx="12119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   </a:t>
                </a:r>
                <a:r>
                  <a:rPr lang="en-US" b="1" i="1" dirty="0" err="1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A</a:t>
                </a:r>
                <a:r>
                  <a:rPr lang="en-US" b="1" i="1" baseline="30000" dirty="0" err="1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post</a:t>
                </a:r>
                <a:r>
                  <a:rPr lang="en-US" b="1" i="1" dirty="0"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</a:rPr>
                  <a:t>, Z,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𝒗</m:t>
                          </m:r>
                        </m:e>
                      </m:acc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, 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𝑻𝑲𝑬</m:t>
                      </m:r>
                    </m:oMath>
                  </m:oMathPara>
                </a14:m>
                <a:endParaRPr lang="en-US" b="1" i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605" y="736933"/>
                <a:ext cx="1211922" cy="646331"/>
              </a:xfrm>
              <a:prstGeom prst="rect">
                <a:avLst/>
              </a:prstGeom>
              <a:blipFill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660000">
            <a:off x="8400000" y="3070385"/>
            <a:ext cx="743606" cy="34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536001" y="2772000"/>
            <a:ext cx="117443" cy="360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Bulle ronde 55"/>
          <p:cNvSpPr/>
          <p:nvPr/>
        </p:nvSpPr>
        <p:spPr>
          <a:xfrm>
            <a:off x="8603175" y="736933"/>
            <a:ext cx="1247352" cy="681711"/>
          </a:xfrm>
          <a:prstGeom prst="wedgeEllipseCallout">
            <a:avLst>
              <a:gd name="adj1" fmla="val 31840"/>
              <a:gd name="adj2" fmla="val 6065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24517" y="3366869"/>
            <a:ext cx="1096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PARIS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84003" y="3698724"/>
            <a:ext cx="1503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8 clusters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9511587" y="3147990"/>
            <a:ext cx="1897363" cy="923330"/>
            <a:chOff x="7246637" y="3771767"/>
            <a:chExt cx="1897363" cy="923330"/>
          </a:xfrm>
        </p:grpSpPr>
        <p:sp>
          <p:nvSpPr>
            <p:cNvPr id="57" name="Bulle ronde 56"/>
            <p:cNvSpPr/>
            <p:nvPr/>
          </p:nvSpPr>
          <p:spPr>
            <a:xfrm>
              <a:off x="7280044" y="3771767"/>
              <a:ext cx="1085690" cy="923330"/>
            </a:xfrm>
            <a:prstGeom prst="wedgeEllipseCallout">
              <a:avLst>
                <a:gd name="adj1" fmla="val -67056"/>
                <a:gd name="adj2" fmla="val 6259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46637" y="3771767"/>
              <a:ext cx="18973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   PFGS, </a:t>
              </a:r>
            </a:p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M</a:t>
              </a:r>
              <a:r>
                <a:rPr lang="fr-FR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</a:p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M</a:t>
              </a:r>
              <a:r>
                <a:rPr lang="fr-FR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Flèche droite 1"/>
          <p:cNvSpPr/>
          <p:nvPr/>
        </p:nvSpPr>
        <p:spPr>
          <a:xfrm rot="1380000">
            <a:off x="7629627" y="3277709"/>
            <a:ext cx="1008000" cy="497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135888" y="3390472"/>
            <a:ext cx="5352891" cy="1319052"/>
            <a:chOff x="-689478" y="5486764"/>
            <a:chExt cx="5352891" cy="1319052"/>
          </a:xfrm>
        </p:grpSpPr>
        <p:grpSp>
          <p:nvGrpSpPr>
            <p:cNvPr id="9" name="Groupe 8"/>
            <p:cNvGrpSpPr/>
            <p:nvPr/>
          </p:nvGrpSpPr>
          <p:grpSpPr>
            <a:xfrm>
              <a:off x="47981" y="5486764"/>
              <a:ext cx="4615432" cy="1319052"/>
              <a:chOff x="47981" y="5486764"/>
              <a:chExt cx="4615432" cy="1319052"/>
            </a:xfrm>
          </p:grpSpPr>
          <p:sp>
            <p:nvSpPr>
              <p:cNvPr id="59" name="Rectangle à coins arrondis 58"/>
              <p:cNvSpPr/>
              <p:nvPr/>
            </p:nvSpPr>
            <p:spPr>
              <a:xfrm>
                <a:off x="902240" y="5623197"/>
                <a:ext cx="3584419" cy="1075830"/>
              </a:xfrm>
              <a:prstGeom prst="roundRect">
                <a:avLst/>
              </a:prstGeom>
              <a:solidFill>
                <a:schemeClr val="tx1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885460" y="5703829"/>
                <a:ext cx="37779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 A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ccurate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Ff’s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Z, v, TKE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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PFGS and properties (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b="1" i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</a:t>
                </a:r>
                <a:r>
                  <a:rPr lang="fr-FR" b="1" i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</a:p>
              <a:p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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Neutron multiplicity</a:t>
                </a:r>
                <a:endParaRPr 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7" name="Flèche droite 46"/>
              <p:cNvSpPr/>
              <p:nvPr/>
            </p:nvSpPr>
            <p:spPr>
              <a:xfrm>
                <a:off x="47981" y="5486764"/>
                <a:ext cx="783485" cy="1319052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-689478" y="5756677"/>
              <a:ext cx="20522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event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by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event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670736" y="657021"/>
            <a:ext cx="4961209" cy="2493825"/>
            <a:chOff x="146735" y="657020"/>
            <a:chExt cx="4961209" cy="2493825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8" t="-1714" r="17128" b="35301"/>
            <a:stretch/>
          </p:blipFill>
          <p:spPr>
            <a:xfrm>
              <a:off x="1856279" y="1869622"/>
              <a:ext cx="2250792" cy="1210747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37" y="1861275"/>
              <a:ext cx="115134" cy="98040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65" y="1828595"/>
              <a:ext cx="285322" cy="257285"/>
            </a:xfrm>
            <a:prstGeom prst="rect">
              <a:avLst/>
            </a:prstGeom>
          </p:spPr>
        </p:pic>
        <p:sp>
          <p:nvSpPr>
            <p:cNvPr id="68" name="ZoneTexte 67"/>
            <p:cNvSpPr txBox="1"/>
            <p:nvPr/>
          </p:nvSpPr>
          <p:spPr>
            <a:xfrm>
              <a:off x="309741" y="1122723"/>
              <a:ext cx="4611231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200" dirty="0">
                <a:latin typeface="Batang" pitchFamily="18" charset="-127"/>
                <a:ea typeface="Batang" pitchFamily="18" charset="-127"/>
                <a:sym typeface="Wingdings 2"/>
              </a:endParaRPr>
            </a:p>
            <a:p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238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 +</a:t>
              </a:r>
              <a:r>
                <a:rPr lang="fr-FR" dirty="0">
                  <a:latin typeface="Times New Roman" panose="02020603050405020304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Be</a:t>
              </a:r>
              <a:r>
                <a:rPr lang="fr-FR" dirty="0">
                  <a:latin typeface="Times New Roman" panose="02020603050405020304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dirty="0">
                  <a:latin typeface="Times New Roman" panose="02020603050405020304" pitchFamily="18" charset="0"/>
                  <a:ea typeface="Batang" pitchFamily="18" charset="-127"/>
                  <a:sym typeface="Wingdings" panose="05000000000000000000" pitchFamily="2" charset="2"/>
                </a:rPr>
                <a:t>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247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Cm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(</a:t>
              </a:r>
              <a:r>
                <a:rPr 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E*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 43MeV)</a:t>
              </a:r>
              <a:endPara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r>
                <a:rPr lang="en-US" sz="1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 (5.88MeV/u)     (500g/cm2)</a:t>
              </a: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fr-FR" sz="12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r>
                <a:rPr lang="fr-FR" sz="1600" dirty="0">
                  <a:latin typeface="Batang" pitchFamily="18" charset="-127"/>
                  <a:ea typeface="Batang" pitchFamily="18" charset="-127"/>
                  <a:sym typeface="Wingdings" panose="05000000000000000000" pitchFamily="2" charset="2"/>
                </a:rPr>
                <a:t>			           </a:t>
              </a:r>
            </a:p>
            <a:p>
              <a:r>
                <a:rPr lang="fr-FR" sz="1600" dirty="0">
                  <a:latin typeface="Batang" pitchFamily="18" charset="-127"/>
                  <a:ea typeface="Batang" pitchFamily="18" charset="-127"/>
                  <a:sym typeface="Wingdings" panose="05000000000000000000" pitchFamily="2" charset="2"/>
                </a:rPr>
                <a:t> 				</a:t>
              </a:r>
              <a:endParaRPr lang="fr-FR" sz="1200" i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r>
                <a:rPr lang="fr-FR" sz="1600" dirty="0">
                  <a:latin typeface="Batang" pitchFamily="18" charset="-127"/>
                  <a:ea typeface="Batang" pitchFamily="18" charset="-127"/>
                  <a:sym typeface="Wingdings" panose="05000000000000000000" pitchFamily="2" charset="2"/>
                </a:rPr>
                <a:t>		                 </a:t>
              </a:r>
              <a:r>
                <a:rPr lang="fr-FR" sz="1000" b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Ff1</a:t>
              </a:r>
            </a:p>
            <a:p>
              <a:r>
                <a:rPr lang="fr-FR" sz="1200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                                          </a:t>
              </a:r>
            </a:p>
            <a:p>
              <a:r>
                <a:rPr lang="fr-FR" sz="1200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                                         </a:t>
              </a:r>
              <a:r>
                <a:rPr lang="fr-FR" sz="1200" b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</a:t>
              </a:r>
              <a:r>
                <a:rPr lang="fr-FR" sz="1000" b="1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Ff2</a:t>
              </a:r>
              <a:endParaRPr lang="fr-FR" sz="10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2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-2220000">
              <a:off x="1980000" y="2664000"/>
              <a:ext cx="583992" cy="134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346756" y="2085880"/>
              <a:ext cx="291458" cy="281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389905" y="2726116"/>
              <a:ext cx="157439" cy="130720"/>
            </a:xfrm>
            <a:prstGeom prst="rect">
              <a:avLst/>
            </a:prstGeom>
          </p:spPr>
        </p:pic>
        <p:sp>
          <p:nvSpPr>
            <p:cNvPr id="72" name="ZoneTexte 71"/>
            <p:cNvSpPr txBox="1"/>
            <p:nvPr/>
          </p:nvSpPr>
          <p:spPr>
            <a:xfrm>
              <a:off x="3383582" y="2726116"/>
              <a:ext cx="258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92D050"/>
                  </a:solidFill>
                  <a:latin typeface="Batang" pitchFamily="18" charset="-127"/>
                  <a:ea typeface="Batang" pitchFamily="18" charset="-127"/>
                  <a:sym typeface="Symbol" panose="05050102010706020507" pitchFamily="18" charset="2"/>
                </a:rPr>
                <a:t></a:t>
              </a:r>
              <a:endParaRPr lang="fr-FR" sz="1400" b="1" dirty="0">
                <a:solidFill>
                  <a:srgbClr val="92D050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3912383" y="2253419"/>
              <a:ext cx="2263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rgbClr val="92D050"/>
                  </a:solidFill>
                  <a:latin typeface="Batang" pitchFamily="18" charset="-127"/>
                  <a:ea typeface="Batang" pitchFamily="18" charset="-127"/>
                  <a:sym typeface="Symbol" panose="05050102010706020507" pitchFamily="18" charset="2"/>
                </a:rPr>
                <a:t></a:t>
              </a:r>
              <a:endParaRPr lang="fr-FR" sz="800" b="1" dirty="0">
                <a:solidFill>
                  <a:srgbClr val="92D050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  <p:sp>
          <p:nvSpPr>
            <p:cNvPr id="74" name="Rectangle à coins arrondis 73"/>
            <p:cNvSpPr/>
            <p:nvPr/>
          </p:nvSpPr>
          <p:spPr>
            <a:xfrm>
              <a:off x="146735" y="657020"/>
              <a:ext cx="4905795" cy="249382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6607" y="743562"/>
              <a:ext cx="4921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  <a:sym typeface="Symbol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AGA Arabesque" pitchFamily="2" charset="2"/>
                </a:rPr>
                <a:t>Fusion-fission in inverse kinematics </a:t>
              </a:r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09" y="3338512"/>
            <a:ext cx="754176" cy="70704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350736" y="3884328"/>
            <a:ext cx="150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Exogam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799584" y="4753898"/>
            <a:ext cx="8543316" cy="2035905"/>
            <a:chOff x="275584" y="4753897"/>
            <a:chExt cx="8543316" cy="2035905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84" y="5040407"/>
              <a:ext cx="2053857" cy="156602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285" r="29177"/>
            <a:stretch/>
          </p:blipFill>
          <p:spPr>
            <a:xfrm>
              <a:off x="3588946" y="4753897"/>
              <a:ext cx="2642363" cy="2035905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045" y="4902363"/>
              <a:ext cx="2346855" cy="1760142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932" y="4765010"/>
              <a:ext cx="1504795" cy="200639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49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9329" y="-94763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PARIS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282743-58EC-495A-ADD1-0A9C64E867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624" y="1371190"/>
            <a:ext cx="3385328" cy="3139706"/>
          </a:xfrm>
          <a:prstGeom prst="rect">
            <a:avLst/>
          </a:prstGeom>
        </p:spPr>
      </p:pic>
      <p:sp>
        <p:nvSpPr>
          <p:cNvPr id="5" name="CasellaDiTesto 10">
            <a:extLst>
              <a:ext uri="{FF2B5EF4-FFF2-40B4-BE49-F238E27FC236}">
                <a16:creationId xmlns:a16="http://schemas.microsoft.com/office/drawing/2014/main" id="{D1ECD467-2BBB-469A-B331-70AD323454E2}"/>
              </a:ext>
            </a:extLst>
          </p:cNvPr>
          <p:cNvSpPr txBox="1"/>
          <p:nvPr/>
        </p:nvSpPr>
        <p:spPr>
          <a:xfrm>
            <a:off x="4191418" y="1355994"/>
            <a:ext cx="738191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Good energy resolution for low and high energy </a:t>
            </a:r>
            <a:r>
              <a:rPr lang="it-IT" sz="2000" dirty="0">
                <a:latin typeface="Symbol" pitchFamily="18" charset="2"/>
              </a:rPr>
              <a:t>g</a:t>
            </a:r>
            <a:r>
              <a:rPr lang="it-IT" sz="2000" dirty="0"/>
              <a:t>-rays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/>
              <a:t> 35 </a:t>
            </a:r>
            <a:r>
              <a:rPr lang="it-IT" sz="2000" dirty="0" err="1"/>
              <a:t>keV</a:t>
            </a:r>
            <a:r>
              <a:rPr lang="it-IT" sz="2000" dirty="0"/>
              <a:t> @ 1.332 </a:t>
            </a:r>
            <a:r>
              <a:rPr lang="it-IT" sz="2000" dirty="0" err="1"/>
              <a:t>MeV</a:t>
            </a:r>
            <a:endParaRPr lang="it-IT" sz="2000" dirty="0"/>
          </a:p>
          <a:p>
            <a:r>
              <a:rPr lang="it-IT" sz="2000" b="1" dirty="0"/>
              <a:t>Excellent Time resolution (</a:t>
            </a:r>
            <a:r>
              <a:rPr lang="pl-PL" sz="2000" b="1" dirty="0" err="1"/>
              <a:t>below</a:t>
            </a:r>
            <a:r>
              <a:rPr lang="pl-PL" sz="2000" b="1" dirty="0"/>
              <a:t> </a:t>
            </a:r>
            <a:r>
              <a:rPr lang="it-IT" sz="2000" b="1" dirty="0">
                <a:sym typeface="Symbol"/>
              </a:rPr>
              <a:t> 1 ns)</a:t>
            </a:r>
          </a:p>
          <a:p>
            <a:r>
              <a:rPr lang="it-IT" sz="2000" b="1" dirty="0"/>
              <a:t>Measurement of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it-IT" sz="2000" b="1" dirty="0"/>
              <a:t> multiplicity from frontal LaBr</a:t>
            </a:r>
            <a:r>
              <a:rPr lang="it-IT" sz="2000" b="1" baseline="-25000" dirty="0"/>
              <a:t>3</a:t>
            </a:r>
            <a:r>
              <a:rPr lang="it-IT" sz="2000" b="1" dirty="0"/>
              <a:t> or CeBr</a:t>
            </a:r>
            <a:r>
              <a:rPr lang="it-IT" sz="2000" b="1" baseline="-25000" dirty="0"/>
              <a:t>3</a:t>
            </a:r>
          </a:p>
          <a:p>
            <a:r>
              <a:rPr lang="it-IT" sz="2000" b="1" dirty="0"/>
              <a:t>Large </a:t>
            </a:r>
            <a:r>
              <a:rPr lang="it-IT" sz="2000" b="1" dirty="0" err="1"/>
              <a:t>efficiency</a:t>
            </a:r>
            <a:r>
              <a:rPr lang="it-IT" sz="2000" b="1" dirty="0"/>
              <a:t> for high energy </a:t>
            </a:r>
            <a:r>
              <a:rPr lang="it-IT" sz="2000" b="1" dirty="0">
                <a:latin typeface="Symbol" pitchFamily="18" charset="2"/>
              </a:rPr>
              <a:t>g</a:t>
            </a:r>
            <a:r>
              <a:rPr lang="it-IT" sz="2000" b="1" dirty="0"/>
              <a:t>-rays (</a:t>
            </a:r>
            <a:r>
              <a:rPr lang="it-IT" sz="2000" b="1" dirty="0">
                <a:sym typeface="Symbol"/>
              </a:rPr>
              <a:t> 5% at 10 MeV for 8 clusters)</a:t>
            </a:r>
          </a:p>
          <a:p>
            <a:r>
              <a:rPr lang="it-IT" sz="2000" dirty="0">
                <a:sym typeface="Symbol"/>
              </a:rPr>
              <a:t>72 </a:t>
            </a:r>
            <a:r>
              <a:rPr lang="it-IT" sz="2000" dirty="0" err="1">
                <a:sym typeface="Symbol"/>
              </a:rPr>
              <a:t>phoswiches</a:t>
            </a:r>
            <a:r>
              <a:rPr lang="it-IT" sz="2000" dirty="0">
                <a:sym typeface="Symbol"/>
              </a:rPr>
              <a:t> in 8 </a:t>
            </a:r>
            <a:r>
              <a:rPr lang="it-IT" sz="2000" dirty="0" err="1">
                <a:sym typeface="Symbol"/>
              </a:rPr>
              <a:t>clusters</a:t>
            </a:r>
            <a:endParaRPr lang="it-IT" sz="2000" dirty="0">
              <a:sym typeface="Symbol"/>
            </a:endParaRPr>
          </a:p>
          <a:p>
            <a:r>
              <a:rPr lang="it-IT" sz="2000" dirty="0">
                <a:sym typeface="Symbol"/>
              </a:rPr>
              <a:t>72 LaBr3:Ce or </a:t>
            </a:r>
            <a:r>
              <a:rPr lang="it-IT" sz="2000" dirty="0" err="1">
                <a:sym typeface="Symbol"/>
              </a:rPr>
              <a:t>CeBre</a:t>
            </a:r>
            <a:r>
              <a:rPr lang="it-IT" sz="2000" dirty="0">
                <a:sym typeface="Symbol"/>
              </a:rPr>
              <a:t> 2”x2” </a:t>
            </a:r>
            <a:r>
              <a:rPr lang="it-IT" sz="2000" dirty="0" err="1">
                <a:sym typeface="Symbol"/>
              </a:rPr>
              <a:t>crystals</a:t>
            </a:r>
            <a:r>
              <a:rPr lang="it-IT" sz="2000" dirty="0">
                <a:sym typeface="Symbol"/>
              </a:rPr>
              <a:t> in 8 </a:t>
            </a:r>
            <a:r>
              <a:rPr lang="it-IT" sz="2000" dirty="0" err="1">
                <a:sym typeface="Symbol"/>
              </a:rPr>
              <a:t>clusters</a:t>
            </a:r>
            <a:endParaRPr lang="it-IT" sz="2000" dirty="0">
              <a:sym typeface="Symbol"/>
            </a:endParaRPr>
          </a:p>
          <a:p>
            <a:r>
              <a:rPr lang="it-IT" sz="2000" dirty="0">
                <a:sym typeface="Symbol"/>
              </a:rPr>
              <a:t> 28 </a:t>
            </a:r>
            <a:r>
              <a:rPr lang="it-IT" sz="2000" dirty="0" err="1">
                <a:sym typeface="Symbol"/>
              </a:rPr>
              <a:t>liters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of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NaI</a:t>
            </a:r>
            <a:r>
              <a:rPr lang="it-IT" sz="2000" dirty="0">
                <a:sym typeface="Symbol"/>
              </a:rPr>
              <a:t> in 8 </a:t>
            </a:r>
            <a:r>
              <a:rPr lang="it-IT" sz="2000" dirty="0" err="1">
                <a:sym typeface="Symbol"/>
              </a:rPr>
              <a:t>clusters</a:t>
            </a:r>
            <a:endParaRPr lang="it-IT" sz="20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E5CABC0-96B8-423A-9723-52D5C09AF484}"/>
              </a:ext>
            </a:extLst>
          </p:cNvPr>
          <p:cNvSpPr/>
          <p:nvPr/>
        </p:nvSpPr>
        <p:spPr>
          <a:xfrm>
            <a:off x="4191418" y="44684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err="1"/>
              <a:t>Previous</a:t>
            </a:r>
            <a:r>
              <a:rPr lang="pl-PL" b="1" dirty="0"/>
              <a:t> </a:t>
            </a:r>
            <a:r>
              <a:rPr lang="pl-PL" b="1" dirty="0" err="1"/>
              <a:t>use</a:t>
            </a:r>
            <a:r>
              <a:rPr lang="pl-PL" b="1" dirty="0"/>
              <a:t> of PARIS in PFGS/PFNS:</a:t>
            </a:r>
          </a:p>
          <a:p>
            <a:r>
              <a:rPr lang="pl-PL" dirty="0"/>
              <a:t>E. </a:t>
            </a:r>
            <a:r>
              <a:rPr lang="pl-PL" dirty="0" err="1"/>
              <a:t>Kozulin</a:t>
            </a:r>
            <a:r>
              <a:rPr lang="pl-PL" dirty="0"/>
              <a:t> et al., </a:t>
            </a:r>
            <a:r>
              <a:rPr lang="pl-PL" dirty="0" err="1"/>
              <a:t>Eur</a:t>
            </a:r>
            <a:r>
              <a:rPr lang="pl-PL" dirty="0"/>
              <a:t>. </a:t>
            </a:r>
            <a:r>
              <a:rPr lang="pl-PL" dirty="0" err="1"/>
              <a:t>Phys</a:t>
            </a:r>
            <a:r>
              <a:rPr lang="pl-PL" dirty="0"/>
              <a:t>. J A 56 (2020) 6</a:t>
            </a:r>
          </a:p>
          <a:p>
            <a:r>
              <a:rPr lang="pl-PL" dirty="0"/>
              <a:t>E. </a:t>
            </a:r>
            <a:r>
              <a:rPr lang="pl-PL" dirty="0" err="1"/>
              <a:t>Vardaci</a:t>
            </a:r>
            <a:r>
              <a:rPr lang="pl-PL" dirty="0"/>
              <a:t> et al.,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Rev</a:t>
            </a:r>
            <a:r>
              <a:rPr lang="pl-PL" dirty="0"/>
              <a:t>. C 101 (2020) 064612</a:t>
            </a:r>
          </a:p>
          <a:p>
            <a:r>
              <a:rPr lang="pl-PL" dirty="0"/>
              <a:t>L. </a:t>
            </a:r>
            <a:r>
              <a:rPr lang="pl-PL" dirty="0" err="1"/>
              <a:t>Qi</a:t>
            </a:r>
            <a:r>
              <a:rPr lang="pl-PL" dirty="0"/>
              <a:t> et al., </a:t>
            </a:r>
            <a:r>
              <a:rPr lang="pl-PL" dirty="0" err="1"/>
              <a:t>Eur</a:t>
            </a:r>
            <a:r>
              <a:rPr lang="pl-PL" dirty="0"/>
              <a:t>. </a:t>
            </a:r>
            <a:r>
              <a:rPr lang="pl-PL" dirty="0" err="1"/>
              <a:t>Phys</a:t>
            </a:r>
            <a:r>
              <a:rPr lang="pl-PL" dirty="0"/>
              <a:t>. J A 56 (2020) 98</a:t>
            </a:r>
          </a:p>
        </p:txBody>
      </p:sp>
    </p:spTree>
    <p:extLst>
      <p:ext uri="{BB962C8B-B14F-4D97-AF65-F5344CB8AC3E}">
        <p14:creationId xmlns:p14="http://schemas.microsoft.com/office/powerpoint/2010/main" val="31214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E58ECA-C7DC-4A7D-ACD1-621249F1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9382" y="-457236"/>
            <a:ext cx="13940557" cy="1468032"/>
          </a:xfrm>
        </p:spPr>
        <p:txBody>
          <a:bodyPr>
            <a:normAutofit/>
          </a:bodyPr>
          <a:lstStyle/>
          <a:p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N, Z,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VAMOS++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118B0C-2A05-4DD5-969F-08220D1B0413}"/>
              </a:ext>
            </a:extLst>
          </p:cNvPr>
          <p:cNvSpPr txBox="1"/>
          <p:nvPr/>
        </p:nvSpPr>
        <p:spPr>
          <a:xfrm>
            <a:off x="6441493" y="334926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post-neutron mass spectrum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E62E11D-018F-4B34-9777-6B6F96A209AA}"/>
              </a:ext>
            </a:extLst>
          </p:cNvPr>
          <p:cNvSpPr/>
          <p:nvPr/>
        </p:nvSpPr>
        <p:spPr>
          <a:xfrm>
            <a:off x="5814487" y="1122669"/>
            <a:ext cx="5414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MR10"/>
              </a:rPr>
              <a:t>The resolution</a:t>
            </a:r>
            <a:r>
              <a:rPr lang="pl-PL" sz="2000" dirty="0">
                <a:latin typeface="CMR10"/>
              </a:rPr>
              <a:t> </a:t>
            </a:r>
            <a:r>
              <a:rPr lang="en-US" sz="2000" dirty="0">
                <a:latin typeface="CMR10"/>
              </a:rPr>
              <a:t>achieved in the present experiment was </a:t>
            </a:r>
            <a:r>
              <a:rPr lang="en-US" sz="2000" b="1" dirty="0">
                <a:latin typeface="CMR10"/>
              </a:rPr>
              <a:t>1/200</a:t>
            </a:r>
            <a:r>
              <a:rPr lang="en-US" sz="2000" dirty="0">
                <a:latin typeface="CMR10"/>
              </a:rPr>
              <a:t> </a:t>
            </a:r>
            <a:r>
              <a:rPr lang="pl-PL" sz="2000" dirty="0">
                <a:latin typeface="CMR10"/>
              </a:rPr>
              <a:t>in mass </a:t>
            </a:r>
            <a:r>
              <a:rPr lang="en-US" sz="2000" dirty="0">
                <a:latin typeface="CMR10"/>
              </a:rPr>
              <a:t>and </a:t>
            </a:r>
            <a:r>
              <a:rPr lang="en-US" sz="2000" b="1" dirty="0">
                <a:latin typeface="CMR10"/>
              </a:rPr>
              <a:t>1/68</a:t>
            </a:r>
            <a:r>
              <a:rPr lang="pl-PL" sz="2000" dirty="0">
                <a:latin typeface="CMR10"/>
              </a:rPr>
              <a:t> in </a:t>
            </a:r>
            <a:r>
              <a:rPr lang="pl-PL" sz="2000" dirty="0" err="1">
                <a:latin typeface="CMR10"/>
              </a:rPr>
              <a:t>charge</a:t>
            </a:r>
            <a:r>
              <a:rPr lang="pl-PL" sz="2000" dirty="0">
                <a:latin typeface="CMR10"/>
              </a:rPr>
              <a:t>.</a:t>
            </a:r>
            <a:endParaRPr lang="en-US" sz="2000" dirty="0">
              <a:latin typeface="CMR1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FBA47CB-9E58-420B-8F61-4005A8D0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" y="662419"/>
            <a:ext cx="5165714" cy="33170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6F9FBEA-BA49-4BBF-BE6B-AA63CE1B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3" y="3797981"/>
            <a:ext cx="11080063" cy="28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6860043" y="4196959"/>
            <a:ext cx="6000994" cy="2377878"/>
            <a:chOff x="6860043" y="4196959"/>
            <a:chExt cx="6000994" cy="2377878"/>
          </a:xfrm>
        </p:grpSpPr>
        <p:sp>
          <p:nvSpPr>
            <p:cNvPr id="31" name="Rectangle avec flèche vers le haut 30"/>
            <p:cNvSpPr/>
            <p:nvPr/>
          </p:nvSpPr>
          <p:spPr>
            <a:xfrm rot="16200000">
              <a:off x="8095579" y="2961423"/>
              <a:ext cx="2377878" cy="4848950"/>
            </a:xfrm>
            <a:prstGeom prst="upArrowCallout">
              <a:avLst>
                <a:gd name="adj1" fmla="val 60621"/>
                <a:gd name="adj2" fmla="val 132444"/>
                <a:gd name="adj3" fmla="val 14083"/>
                <a:gd name="adj4" fmla="val 88917"/>
              </a:avLst>
            </a:prstGeom>
            <a:gradFill flip="none" rotWithShape="1">
              <a:gsLst>
                <a:gs pos="3000">
                  <a:schemeClr val="accent4">
                    <a:alpha val="53000"/>
                    <a:lumMod val="0"/>
                    <a:lumOff val="10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FFC000"/>
                </a:gs>
                <a:gs pos="0">
                  <a:srgbClr val="E7F9FD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19050" cap="flat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76667" y="4337208"/>
              <a:ext cx="538437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Available data set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 2" panose="05020102010507070707" pitchFamily="18" charset="2"/>
                </a:rPr>
                <a:t>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~ 500 PFGS (Z,N) tagged in VAMOS++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	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abic Typesetting" panose="03020402040406030203" pitchFamily="66" charset="-78"/>
                  <a:sym typeface="Wingdings 3" panose="05040102010807070707" pitchFamily="18" charset="2"/>
                </a:rPr>
                <a:t>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kumimoji="0" lang="fr-FR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, &lt;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r>
                <a:rPr kumimoji="0" lang="fr-FR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&gt;,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r>
                <a:rPr kumimoji="0" lang="fr-FR" sz="18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abic Typesetting" panose="03020402040406030203" pitchFamily="66" charset="-78"/>
                <a:sym typeface="Wingdings 3" panose="050401020108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abic Typesetting" panose="03020402040406030203" pitchFamily="66" charset="-78"/>
                  <a:sym typeface="Wingdings 3" panose="05040102010807070707" pitchFamily="18" charset="2"/>
                </a:rPr>
                <a:t>	 Exponential tail =</a:t>
              </a: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abic Typesetting" panose="03020402040406030203" pitchFamily="66" charset="-78"/>
                  <a:sym typeface="Wingdings 3" panose="05040102010807070707" pitchFamily="18" charset="2"/>
                </a:rPr>
                <a:t> f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abic Typesetting" panose="03020402040406030203" pitchFamily="66" charset="-78"/>
                  <a:sym typeface="Wingdings 3" panose="05040102010807070707" pitchFamily="18" charset="2"/>
                </a:rPr>
                <a:t>(NLD,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abic Typesetting" panose="03020402040406030203" pitchFamily="66" charset="-78"/>
                  <a:sym typeface="Wingdings 3" panose="05040102010807070707" pitchFamily="18" charset="2"/>
                </a:rPr>
                <a:t>T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abic Typesetting" panose="03020402040406030203" pitchFamily="66" charset="-78"/>
                  <a:sym typeface="Wingdings 3" panose="05040102010807070707" pitchFamily="18" charset="2"/>
                </a:rPr>
                <a:t>)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 flipH="1">
            <a:off x="350589" y="93059"/>
            <a:ext cx="1065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Towards a complete measurement with PARIS@VAMOS++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1722" y="1327403"/>
            <a:ext cx="1180617" cy="19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6203406" y="831258"/>
            <a:ext cx="5842264" cy="2630723"/>
            <a:chOff x="6009678" y="891303"/>
            <a:chExt cx="5842264" cy="2630723"/>
          </a:xfrm>
        </p:grpSpPr>
        <p:grpSp>
          <p:nvGrpSpPr>
            <p:cNvPr id="12" name="Groupe 11"/>
            <p:cNvGrpSpPr/>
            <p:nvPr/>
          </p:nvGrpSpPr>
          <p:grpSpPr>
            <a:xfrm>
              <a:off x="6009678" y="891303"/>
              <a:ext cx="5842264" cy="2630723"/>
              <a:chOff x="6540320" y="2112928"/>
              <a:chExt cx="6379481" cy="3055647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7765545" y="2400029"/>
                <a:ext cx="4046759" cy="2768546"/>
                <a:chOff x="338455" y="1541813"/>
                <a:chExt cx="4046759" cy="2768546"/>
              </a:xfrm>
            </p:grpSpPr>
            <p:pic>
              <p:nvPicPr>
                <p:cNvPr id="6" name="Image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456" y="1556792"/>
                  <a:ext cx="4046758" cy="2753567"/>
                </a:xfrm>
                <a:prstGeom prst="rect">
                  <a:avLst/>
                </a:prstGeom>
              </p:spPr>
            </p:pic>
            <p:cxnSp>
              <p:nvCxnSpPr>
                <p:cNvPr id="8" name="Connecteur droit avec flèche 7"/>
                <p:cNvCxnSpPr/>
                <p:nvPr/>
              </p:nvCxnSpPr>
              <p:spPr>
                <a:xfrm>
                  <a:off x="2987824" y="1747725"/>
                  <a:ext cx="0" cy="746832"/>
                </a:xfrm>
                <a:prstGeom prst="straightConnector1">
                  <a:avLst/>
                </a:prstGeom>
                <a:ln w="1047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Ellipse 1"/>
                <p:cNvSpPr/>
                <p:nvPr/>
              </p:nvSpPr>
              <p:spPr>
                <a:xfrm>
                  <a:off x="3851920" y="3789039"/>
                  <a:ext cx="266187" cy="288033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Ellipse 10"/>
                <p:cNvSpPr/>
                <p:nvPr/>
              </p:nvSpPr>
              <p:spPr>
                <a:xfrm>
                  <a:off x="338455" y="2402832"/>
                  <a:ext cx="273105" cy="306088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" name="Connecteur droit avec flèche 15"/>
                <p:cNvCxnSpPr/>
                <p:nvPr/>
              </p:nvCxnSpPr>
              <p:spPr>
                <a:xfrm>
                  <a:off x="2051720" y="2186743"/>
                  <a:ext cx="0" cy="746832"/>
                </a:xfrm>
                <a:prstGeom prst="straightConnector1">
                  <a:avLst/>
                </a:prstGeom>
                <a:ln w="1047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1590435" y="1541813"/>
                  <a:ext cx="1325381" cy="2059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ZoneTexte 18"/>
              <p:cNvSpPr txBox="1"/>
              <p:nvPr/>
            </p:nvSpPr>
            <p:spPr>
              <a:xfrm rot="1800000" flipH="1">
                <a:off x="6540320" y="4104947"/>
                <a:ext cx="5356000" cy="461665"/>
              </a:xfrm>
              <a:prstGeom prst="rect">
                <a:avLst/>
              </a:prstGeom>
              <a:noFill/>
              <a:effectLst>
                <a:glow rad="1320800">
                  <a:schemeClr val="accent1">
                    <a:alpha val="22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stA="11000" endPos="65000" dist="50800" dir="5400000" sy="-100000" algn="bl" rotWithShape="0"/>
                <a:softEdge rad="5715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P R E L I M I N A R Y 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786790" y="2112928"/>
                <a:ext cx="5133011" cy="393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 fold in PARIS vs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. (Z,N)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Batang" pitchFamily="18" charset="-127"/>
                    <a:cs typeface="Times New Roman" panose="02020603050405020304" pitchFamily="18" charset="0"/>
                    <a:sym typeface="AGA Arabesque" pitchFamily="2" charset="2"/>
                  </a:rPr>
                  <a:t>in VAMOS++	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019604" y="1194076"/>
              <a:ext cx="1256150" cy="685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7450508" y="586814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Wingdings 2" panose="05020102010507070707" pitchFamily="18" charset="2"/>
              </a:rPr>
              <a:t>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+mn-cs"/>
                <a:sym typeface="Wingdings" panose="05000000000000000000" pitchFamily="2" charset="2"/>
              </a:rPr>
              <a:t>Neutrons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1697068" y="1003003"/>
            <a:ext cx="3878269" cy="2142195"/>
            <a:chOff x="2259986" y="1233500"/>
            <a:chExt cx="2501445" cy="1340948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986" y="1316350"/>
              <a:ext cx="2501445" cy="1258098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2606313" y="1233500"/>
              <a:ext cx="13067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sz="1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238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 +</a:t>
              </a:r>
              <a:r>
                <a:rPr kumimoji="0" lang="fr-FR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+mn-cs"/>
                  <a:sym typeface="Wingdings 2"/>
                </a:rPr>
                <a:t> </a:t>
              </a:r>
              <a:r>
                <a:rPr kumimoji="0" lang="en-US" sz="1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Be</a:t>
              </a:r>
              <a:r>
                <a:rPr kumimoji="0" lang="fr-FR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+mn-cs"/>
                  <a:sym typeface="Wingdings 2"/>
                </a:rPr>
                <a:t> </a:t>
              </a:r>
              <a:r>
                <a:rPr kumimoji="0" lang="fr-FR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US" sz="1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247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Cm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  <a:endParaRPr kumimoji="0" lang="fr-FR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10741" y="3742579"/>
            <a:ext cx="6571691" cy="2725757"/>
            <a:chOff x="310741" y="3742579"/>
            <a:chExt cx="6571691" cy="2725757"/>
          </a:xfrm>
        </p:grpSpPr>
        <p:pic>
          <p:nvPicPr>
            <p:cNvPr id="26" name="Obraz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41" y="3982596"/>
              <a:ext cx="2530176" cy="2485740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3374428" y="3742579"/>
              <a:ext cx="3508004" cy="2711427"/>
              <a:chOff x="854823" y="3528416"/>
              <a:chExt cx="4506408" cy="3257255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1848640" y="4853300"/>
                <a:ext cx="874257" cy="9264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1666755" y="4268561"/>
                <a:ext cx="665380" cy="268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027990" y="4468867"/>
                <a:ext cx="221449" cy="684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" name="Groupe 26"/>
              <p:cNvGrpSpPr/>
              <p:nvPr/>
            </p:nvGrpSpPr>
            <p:grpSpPr>
              <a:xfrm>
                <a:off x="854823" y="3528416"/>
                <a:ext cx="4506408" cy="3257255"/>
                <a:chOff x="854823" y="3528416"/>
                <a:chExt cx="4506408" cy="3257255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854823" y="3528416"/>
                  <a:ext cx="4506408" cy="3257255"/>
                  <a:chOff x="854823" y="3528416"/>
                  <a:chExt cx="4506408" cy="3257255"/>
                </a:xfrm>
              </p:grpSpPr>
              <p:grpSp>
                <p:nvGrpSpPr>
                  <p:cNvPr id="3" name="Groupe 2"/>
                  <p:cNvGrpSpPr/>
                  <p:nvPr/>
                </p:nvGrpSpPr>
                <p:grpSpPr>
                  <a:xfrm>
                    <a:off x="951194" y="4156557"/>
                    <a:ext cx="3610981" cy="2629114"/>
                    <a:chOff x="30534" y="1342823"/>
                    <a:chExt cx="6546879" cy="5011964"/>
                  </a:xfrm>
                </p:grpSpPr>
                <p:pic>
                  <p:nvPicPr>
                    <p:cNvPr id="4" name="Image 3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0534" y="1342823"/>
                      <a:ext cx="6546879" cy="501196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Image 8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01285" y="4437072"/>
                      <a:ext cx="1300212" cy="978617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Image 1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08026" y="4367703"/>
                    <a:ext cx="1281314" cy="1222869"/>
                  </a:xfrm>
                  <a:prstGeom prst="rect">
                    <a:avLst/>
                  </a:prstGeom>
                </p:spPr>
              </p:pic>
              <p:sp>
                <p:nvSpPr>
                  <p:cNvPr id="29" name="Rectangle 28"/>
                  <p:cNvSpPr/>
                  <p:nvPr/>
                </p:nvSpPr>
                <p:spPr>
                  <a:xfrm>
                    <a:off x="854823" y="3528416"/>
                    <a:ext cx="4506408" cy="4067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P</a:t>
                    </a:r>
                    <a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rompt </a:t>
                    </a:r>
                    <a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F</a:t>
                    </a:r>
                    <a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ission </a:t>
                    </a:r>
                    <a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</a:t>
                    </a:r>
                    <a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 </a:t>
                    </a:r>
                    <a:r>
                      <a:rPr kumimoji="0" lang="en-US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S</a:t>
                    </a:r>
                    <a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itchFamily="18" charset="-127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pectrum in PARIS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anose="02020603050405020304" pitchFamily="18" charset="0"/>
                      <a:ea typeface="Batang" pitchFamily="18" charset="-127"/>
                      <a:cs typeface="Times New Roman" panose="02020603050405020304" pitchFamily="18" charset="0"/>
                      <a:sym typeface="AGA Arabesque" pitchFamily="2" charset="2"/>
                    </a:endParaRPr>
                  </a:p>
                </p:txBody>
              </p:sp>
            </p:grpSp>
            <p:cxnSp>
              <p:nvCxnSpPr>
                <p:cNvPr id="25" name="Connecteur droit 24"/>
                <p:cNvCxnSpPr/>
                <p:nvPr/>
              </p:nvCxnSpPr>
              <p:spPr>
                <a:xfrm>
                  <a:off x="1666755" y="4853300"/>
                  <a:ext cx="95643" cy="926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>
                  <a:off x="1666755" y="4853300"/>
                  <a:ext cx="812785" cy="926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/>
                <p:cNvCxnSpPr/>
                <p:nvPr/>
              </p:nvCxnSpPr>
              <p:spPr>
                <a:xfrm flipH="1">
                  <a:off x="2538290" y="5382228"/>
                  <a:ext cx="887817" cy="6409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avec flèche 41"/>
                <p:cNvCxnSpPr/>
                <p:nvPr/>
              </p:nvCxnSpPr>
              <p:spPr>
                <a:xfrm flipH="1">
                  <a:off x="2387027" y="5129452"/>
                  <a:ext cx="1039080" cy="16017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avec flèche 43"/>
                <p:cNvCxnSpPr/>
                <p:nvPr/>
              </p:nvCxnSpPr>
              <p:spPr>
                <a:xfrm flipH="1">
                  <a:off x="3379297" y="4853300"/>
                  <a:ext cx="378268" cy="10492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Connecteur droit 40"/>
              <p:cNvCxnSpPr/>
              <p:nvPr/>
            </p:nvCxnSpPr>
            <p:spPr>
              <a:xfrm>
                <a:off x="1848640" y="4853300"/>
                <a:ext cx="689650" cy="737272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1177431" y="3900155"/>
              <a:ext cx="831743" cy="25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0741" y="3769299"/>
              <a:ext cx="46390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Fragment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(Z,N)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Symbol" panose="05050102010706020507" pitchFamily="18" charset="2"/>
                </a:rPr>
                <a:t>in VAMOS++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AGA Arabesque" pitchFamily="2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2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 flipH="1">
            <a:off x="350591" y="80113"/>
            <a:ext cx="1184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singular phenomenon: The fission “  bump ”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217831" y="857706"/>
            <a:ext cx="5248563" cy="5865476"/>
            <a:chOff x="772374" y="730384"/>
            <a:chExt cx="5248563" cy="5865476"/>
          </a:xfrm>
        </p:grpSpPr>
        <p:sp>
          <p:nvSpPr>
            <p:cNvPr id="42" name="ZoneTexte 41"/>
            <p:cNvSpPr txBox="1"/>
            <p:nvPr/>
          </p:nvSpPr>
          <p:spPr>
            <a:xfrm>
              <a:off x="839382" y="730384"/>
              <a:ext cx="5181555" cy="979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</a:t>
              </a:r>
              <a:r>
                <a:rPr lang="fr-FR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1980’s:</a:t>
              </a:r>
              <a:r>
                <a:rPr lang="fr-FR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Evidence of an excess  </a:t>
              </a:r>
            </a:p>
            <a:p>
              <a:r>
                <a:rPr lang="fr-FR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of </a:t>
              </a:r>
              <a:r>
                <a:rPr lang="fr-FR" b="1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’s</a:t>
              </a:r>
              <a:r>
                <a:rPr lang="fr-FR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at high </a:t>
              </a:r>
              <a:r>
                <a:rPr 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b="1" i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 </a:t>
              </a:r>
              <a:r>
                <a:rPr lang="fr-FR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for some splits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772374" y="1502363"/>
              <a:ext cx="3452911" cy="5093497"/>
              <a:chOff x="97211" y="1071822"/>
              <a:chExt cx="3781026" cy="5226118"/>
            </a:xfrm>
          </p:grpSpPr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1039372" y="5969320"/>
                <a:ext cx="2795806" cy="328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50"/>
                  </a:spcBef>
                  <a:defRPr/>
                </a:pPr>
                <a:r>
                  <a:rPr lang="fr-FR" sz="1000" dirty="0">
                    <a:latin typeface="Times New Roman" pitchFamily="18" charset="0"/>
                    <a:cs typeface="Times New Roman" pitchFamily="18" charset="0"/>
                  </a:rPr>
                  <a:t>Holtzel et al., Z Phys. (1996)</a:t>
                </a:r>
              </a:p>
            </p:txBody>
          </p:sp>
          <p:grpSp>
            <p:nvGrpSpPr>
              <p:cNvPr id="3" name="Groupe 2"/>
              <p:cNvGrpSpPr/>
              <p:nvPr/>
            </p:nvGrpSpPr>
            <p:grpSpPr>
              <a:xfrm>
                <a:off x="97211" y="1071822"/>
                <a:ext cx="3781026" cy="4978199"/>
                <a:chOff x="591402" y="1040635"/>
                <a:chExt cx="4121689" cy="4978199"/>
              </a:xfrm>
            </p:grpSpPr>
            <p:pic>
              <p:nvPicPr>
                <p:cNvPr id="21" name="Image 2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31" r="1673"/>
                <a:stretch/>
              </p:blipFill>
              <p:spPr>
                <a:xfrm>
                  <a:off x="591402" y="1040635"/>
                  <a:ext cx="4121689" cy="4978199"/>
                </a:xfrm>
                <a:prstGeom prst="rect">
                  <a:avLst/>
                </a:prstGeom>
              </p:spPr>
            </p:pic>
            <p:sp>
              <p:nvSpPr>
                <p:cNvPr id="23" name="Ellipse 22"/>
                <p:cNvSpPr/>
                <p:nvPr/>
              </p:nvSpPr>
              <p:spPr>
                <a:xfrm>
                  <a:off x="2408828" y="1568380"/>
                  <a:ext cx="468000" cy="112613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Flèche vers le bas 24"/>
                <p:cNvSpPr/>
                <p:nvPr/>
              </p:nvSpPr>
              <p:spPr>
                <a:xfrm>
                  <a:off x="1956662" y="1071071"/>
                  <a:ext cx="211515" cy="351512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Flèche vers le bas 26"/>
                <p:cNvSpPr/>
                <p:nvPr/>
              </p:nvSpPr>
              <p:spPr>
                <a:xfrm>
                  <a:off x="3624776" y="1071071"/>
                  <a:ext cx="211515" cy="351512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4216177" y="1565622"/>
                  <a:ext cx="431962" cy="112613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2" name="ZoneTexte 21"/>
              <p:cNvSpPr txBox="1"/>
              <p:nvPr/>
            </p:nvSpPr>
            <p:spPr>
              <a:xfrm>
                <a:off x="642705" y="1114560"/>
                <a:ext cx="1424136" cy="36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baseline="300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n-US" sz="1000" b="1" baseline="300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252</a:t>
                </a:r>
                <a:r>
                  <a:rPr lang="en-US" sz="1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 (sf)</a:t>
                </a:r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e 11"/>
          <p:cNvGrpSpPr/>
          <p:nvPr/>
        </p:nvGrpSpPr>
        <p:grpSpPr>
          <a:xfrm>
            <a:off x="8237274" y="994419"/>
            <a:ext cx="3887462" cy="2356014"/>
            <a:chOff x="4327564" y="1197669"/>
            <a:chExt cx="3887462" cy="2356014"/>
          </a:xfrm>
        </p:grpSpPr>
        <p:sp>
          <p:nvSpPr>
            <p:cNvPr id="58" name="ZoneTexte 57"/>
            <p:cNvSpPr txBox="1"/>
            <p:nvPr/>
          </p:nvSpPr>
          <p:spPr>
            <a:xfrm>
              <a:off x="4327564" y="1197669"/>
              <a:ext cx="3887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</a:t>
              </a:r>
              <a:r>
                <a:rPr lang="fr-FR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2019 onwards</a:t>
              </a:r>
              <a:r>
                <a:rPr lang="fr-FR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: </a:t>
              </a:r>
              <a:r>
                <a:rPr lang="fr-FR" b="1"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 </a:t>
              </a:r>
              <a:r>
                <a:rPr lang="fr-FR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bump profile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4831086" y="1695659"/>
              <a:ext cx="3272403" cy="1858024"/>
              <a:chOff x="3968305" y="2566133"/>
              <a:chExt cx="3272403" cy="185802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745503" y="4149079"/>
                <a:ext cx="537018" cy="100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4242946" y="4093193"/>
                <a:ext cx="2997762" cy="330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50"/>
                  </a:spcBef>
                  <a:defRPr/>
                </a:pPr>
                <a:r>
                  <a:rPr lang="fr-FR" sz="1000">
                    <a:latin typeface="Times New Roman" pitchFamily="18" charset="0"/>
                    <a:cs typeface="Times New Roman" pitchFamily="18" charset="0"/>
                  </a:rPr>
                  <a:t>Francheteau et al., PRC (2025)</a:t>
                </a:r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" name="Groupe 71"/>
              <p:cNvGrpSpPr/>
              <p:nvPr/>
            </p:nvGrpSpPr>
            <p:grpSpPr>
              <a:xfrm>
                <a:off x="3968305" y="2566133"/>
                <a:ext cx="2253075" cy="1483123"/>
                <a:chOff x="2476964" y="3445727"/>
                <a:chExt cx="2752958" cy="2675062"/>
              </a:xfrm>
            </p:grpSpPr>
            <p:grpSp>
              <p:nvGrpSpPr>
                <p:cNvPr id="73" name="Groupe 72"/>
                <p:cNvGrpSpPr/>
                <p:nvPr/>
              </p:nvGrpSpPr>
              <p:grpSpPr>
                <a:xfrm>
                  <a:off x="2476964" y="3445727"/>
                  <a:ext cx="2752958" cy="2483203"/>
                  <a:chOff x="2476964" y="3445727"/>
                  <a:chExt cx="2752958" cy="2483203"/>
                </a:xfrm>
              </p:grpSpPr>
              <p:pic>
                <p:nvPicPr>
                  <p:cNvPr id="75" name="Image 74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76964" y="3452025"/>
                    <a:ext cx="2752958" cy="2444936"/>
                  </a:xfrm>
                  <a:prstGeom prst="rect">
                    <a:avLst/>
                  </a:prstGeom>
                </p:spPr>
              </p:pic>
              <p:sp>
                <p:nvSpPr>
                  <p:cNvPr id="76" name="Rectangle 75"/>
                  <p:cNvSpPr/>
                  <p:nvPr/>
                </p:nvSpPr>
                <p:spPr>
                  <a:xfrm>
                    <a:off x="2631688" y="3445727"/>
                    <a:ext cx="2520175" cy="2483203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3869655" y="3459550"/>
                    <a:ext cx="1280903" cy="827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3359380" y="3459550"/>
                    <a:ext cx="988126" cy="40999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569061" y="3459550"/>
                    <a:ext cx="582059" cy="10972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2688040" y="5254927"/>
                    <a:ext cx="2258850" cy="6420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2688040" y="4419849"/>
                    <a:ext cx="390032" cy="827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2967980" y="4822180"/>
                    <a:ext cx="1097523" cy="5906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4" name="Flèche vers le bas 83"/>
                  <p:cNvSpPr/>
                  <p:nvPr/>
                </p:nvSpPr>
                <p:spPr>
                  <a:xfrm>
                    <a:off x="4051134" y="4008166"/>
                    <a:ext cx="126487" cy="365204"/>
                  </a:xfrm>
                  <a:prstGeom prst="down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5" name="Flèche vers le bas 84"/>
                  <p:cNvSpPr/>
                  <p:nvPr/>
                </p:nvSpPr>
                <p:spPr>
                  <a:xfrm>
                    <a:off x="4527324" y="4191579"/>
                    <a:ext cx="126487" cy="365204"/>
                  </a:xfrm>
                  <a:prstGeom prst="down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pic>
              <p:nvPicPr>
                <p:cNvPr id="74" name="Image 7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-56065" b="56064"/>
                <a:stretch/>
              </p:blipFill>
              <p:spPr>
                <a:xfrm>
                  <a:off x="2631687" y="5655930"/>
                  <a:ext cx="2598235" cy="46485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9" name="Groupe 28"/>
          <p:cNvGrpSpPr/>
          <p:nvPr/>
        </p:nvGrpSpPr>
        <p:grpSpPr>
          <a:xfrm>
            <a:off x="4093007" y="3958294"/>
            <a:ext cx="8237846" cy="2300191"/>
            <a:chOff x="4093007" y="3958294"/>
            <a:chExt cx="8237846" cy="2300191"/>
          </a:xfrm>
        </p:grpSpPr>
        <p:grpSp>
          <p:nvGrpSpPr>
            <p:cNvPr id="19" name="Groupe 18"/>
            <p:cNvGrpSpPr/>
            <p:nvPr/>
          </p:nvGrpSpPr>
          <p:grpSpPr>
            <a:xfrm>
              <a:off x="8717767" y="4517344"/>
              <a:ext cx="3613086" cy="1065813"/>
              <a:chOff x="6059591" y="3759875"/>
              <a:chExt cx="3016034" cy="119653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361366" y="3882254"/>
                <a:ext cx="223979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160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  <a:sym typeface="Wingdings 3" panose="05040102010807070707" pitchFamily="18" charset="2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59591" y="4094877"/>
                <a:ext cx="3016034" cy="49373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Need of </a:t>
                </a:r>
                <a:r>
                  <a:rPr lang="fr-FR" sz="16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</a:t>
                </a:r>
                <a:r>
                  <a:rPr lang="fr-FR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and </a:t>
                </a:r>
                <a:r>
                  <a:rPr lang="fr-FR" sz="16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Z</a:t>
                </a:r>
                <a:r>
                  <a:rPr lang="fr-FR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</a:p>
              <a:p>
                <a:pPr algn="ctr"/>
                <a:r>
                  <a:rPr lang="fr-FR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  identification of the emitter</a:t>
                </a:r>
                <a:endParaRPr lang="fr-FR" cap="none" spc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>
                <a:off x="6136362" y="3759875"/>
                <a:ext cx="252618" cy="1196539"/>
              </a:xfrm>
              <a:prstGeom prst="rightArrow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4093007" y="3958294"/>
              <a:ext cx="8038299" cy="2300191"/>
              <a:chOff x="4093007" y="3958294"/>
              <a:chExt cx="8038299" cy="230019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0486956" y="4127416"/>
                <a:ext cx="537018" cy="100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4" name="Image 23" descr="Doubt4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252278" y="4318129"/>
                <a:ext cx="433295" cy="508042"/>
              </a:xfrm>
              <a:prstGeom prst="rect">
                <a:avLst/>
              </a:prstGeom>
            </p:spPr>
          </p:pic>
          <p:grpSp>
            <p:nvGrpSpPr>
              <p:cNvPr id="87" name="Groupe 86"/>
              <p:cNvGrpSpPr/>
              <p:nvPr/>
            </p:nvGrpSpPr>
            <p:grpSpPr>
              <a:xfrm>
                <a:off x="4406334" y="4319493"/>
                <a:ext cx="4879822" cy="1938992"/>
                <a:chOff x="4983378" y="4514457"/>
                <a:chExt cx="5235625" cy="1938992"/>
              </a:xfrm>
            </p:grpSpPr>
            <p:sp>
              <p:nvSpPr>
                <p:cNvPr id="89" name="ZoneTexte 88"/>
                <p:cNvSpPr txBox="1"/>
                <p:nvPr/>
              </p:nvSpPr>
              <p:spPr>
                <a:xfrm>
                  <a:off x="4983378" y="4514457"/>
                  <a:ext cx="5235625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 Early 2025</a:t>
                  </a:r>
                  <a:r>
                    <a:rPr lang="fr-FR" sz="2000" b="1"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: Heated debate about o</a:t>
                  </a:r>
                  <a:r>
                    <a:rPr lang="en-US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rigin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Structural? Statistical?</a:t>
                  </a:r>
                  <a:endPara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Collective or Single-particle nature?  </a:t>
                  </a:r>
                  <a:endPara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Due to </a:t>
                  </a:r>
                  <a:r>
                    <a:rPr lang="en-US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~68,82) and/or </a:t>
                  </a:r>
                  <a:r>
                    <a:rPr lang="en-US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~40,50)?</a:t>
                  </a:r>
                </a:p>
                <a:p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Accolade fermante 89"/>
                <p:cNvSpPr/>
                <p:nvPr/>
              </p:nvSpPr>
              <p:spPr>
                <a:xfrm rot="10800000">
                  <a:off x="5176397" y="4982964"/>
                  <a:ext cx="38625" cy="664406"/>
                </a:xfrm>
                <a:prstGeom prst="rightBrac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4093007" y="3958294"/>
                <a:ext cx="8038299" cy="2235158"/>
              </a:xfrm>
              <a:prstGeom prst="rect">
                <a:avLst/>
              </a:prstGeom>
              <a:gradFill flip="none" rotWithShape="1">
                <a:gsLst>
                  <a:gs pos="74000">
                    <a:schemeClr val="accent4">
                      <a:lumMod val="5000"/>
                      <a:lumOff val="95000"/>
                      <a:alpha val="21000"/>
                    </a:schemeClr>
                  </a:gs>
                  <a:gs pos="99000">
                    <a:srgbClr val="FFC000"/>
                  </a:gs>
                  <a:gs pos="98000">
                    <a:srgbClr val="FCAA90"/>
                  </a:gs>
                  <a:gs pos="100000">
                    <a:srgbClr val="FCAA9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4203991" y="813201"/>
            <a:ext cx="4096325" cy="2983327"/>
            <a:chOff x="4203991" y="813201"/>
            <a:chExt cx="4096325" cy="2983327"/>
          </a:xfrm>
        </p:grpSpPr>
        <p:grpSp>
          <p:nvGrpSpPr>
            <p:cNvPr id="4" name="Groupe 3"/>
            <p:cNvGrpSpPr/>
            <p:nvPr/>
          </p:nvGrpSpPr>
          <p:grpSpPr>
            <a:xfrm>
              <a:off x="4713814" y="813201"/>
              <a:ext cx="3031911" cy="2133589"/>
              <a:chOff x="4766537" y="1044538"/>
              <a:chExt cx="3031911" cy="2133589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4766537" y="1044538"/>
                <a:ext cx="2908635" cy="2133589"/>
                <a:chOff x="8461094" y="496104"/>
                <a:chExt cx="2908635" cy="2133589"/>
              </a:xfrm>
            </p:grpSpPr>
            <p:pic>
              <p:nvPicPr>
                <p:cNvPr id="49" name="Image 4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8852" y="496104"/>
                  <a:ext cx="2610877" cy="2133589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9286156" y="2209968"/>
                  <a:ext cx="1254533" cy="1588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9052404" y="2150873"/>
                  <a:ext cx="22904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  HIGHER SENSIVITY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461094" y="528751"/>
                  <a:ext cx="1041721" cy="6027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0" name="ZoneTexte 49"/>
              <p:cNvSpPr txBox="1"/>
              <p:nvPr/>
            </p:nvSpPr>
            <p:spPr>
              <a:xfrm rot="840000">
                <a:off x="5508000" y="2160000"/>
                <a:ext cx="22904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r>
                  <a:rPr lang="fr-FR" sz="1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VAMOS++   +      PARIS</a:t>
                </a:r>
              </a:p>
            </p:txBody>
          </p:sp>
        </p:grpSp>
        <p:sp>
          <p:nvSpPr>
            <p:cNvPr id="51" name="Flèche droite à entaille 50"/>
            <p:cNvSpPr/>
            <p:nvPr/>
          </p:nvSpPr>
          <p:spPr>
            <a:xfrm>
              <a:off x="4203991" y="1740728"/>
              <a:ext cx="783327" cy="598136"/>
            </a:xfrm>
            <a:prstGeom prst="notchedRightArrow">
              <a:avLst>
                <a:gd name="adj1" fmla="val 57201"/>
                <a:gd name="adj2" fmla="val 19814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4000">
                  <a:schemeClr val="accent2">
                    <a:lumMod val="40000"/>
                    <a:lumOff val="60000"/>
                  </a:schemeClr>
                </a:gs>
                <a:gs pos="96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droite à entaille 51"/>
            <p:cNvSpPr/>
            <p:nvPr/>
          </p:nvSpPr>
          <p:spPr>
            <a:xfrm rot="-5400000">
              <a:off x="6001451" y="3105797"/>
              <a:ext cx="783327" cy="598136"/>
            </a:xfrm>
            <a:prstGeom prst="notchedRightArrow">
              <a:avLst>
                <a:gd name="adj1" fmla="val 57201"/>
                <a:gd name="adj2" fmla="val 19814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4000">
                  <a:schemeClr val="accent2">
                    <a:lumMod val="40000"/>
                    <a:lumOff val="60000"/>
                  </a:schemeClr>
                </a:gs>
                <a:gs pos="96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èche droite à entaille 53"/>
            <p:cNvSpPr/>
            <p:nvPr/>
          </p:nvSpPr>
          <p:spPr>
            <a:xfrm rot="10800000">
              <a:off x="7516989" y="1727384"/>
              <a:ext cx="783327" cy="598136"/>
            </a:xfrm>
            <a:prstGeom prst="notchedRightArrow">
              <a:avLst>
                <a:gd name="adj1" fmla="val 57201"/>
                <a:gd name="adj2" fmla="val 19814"/>
              </a:avLst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4000">
                  <a:schemeClr val="accent2">
                    <a:lumMod val="40000"/>
                    <a:lumOff val="60000"/>
                  </a:schemeClr>
                </a:gs>
                <a:gs pos="96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12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1.4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heme/theme1.xml><?xml version="1.0" encoding="utf-8"?>
<a:theme xmlns:a="http://schemas.openxmlformats.org/drawingml/2006/main" name="Retrospekcja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25466</TotalTime>
  <Words>2417</Words>
  <Application>Microsoft Office PowerPoint</Application>
  <PresentationFormat>Panoramiczny</PresentationFormat>
  <Paragraphs>339</Paragraphs>
  <Slides>35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16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54" baseType="lpstr">
      <vt:lpstr>Batang</vt:lpstr>
      <vt:lpstr>AGA Arabesque</vt:lpstr>
      <vt:lpstr>Algerian</vt:lpstr>
      <vt:lpstr>Arabic Typesetting</vt:lpstr>
      <vt:lpstr>Arial</vt:lpstr>
      <vt:lpstr>Calibri</vt:lpstr>
      <vt:lpstr>Calibri Light</vt:lpstr>
      <vt:lpstr>Cambria Math</vt:lpstr>
      <vt:lpstr>CMR10</vt:lpstr>
      <vt:lpstr>Symbol</vt:lpstr>
      <vt:lpstr>Times New Roman</vt:lpstr>
      <vt:lpstr>Verdana</vt:lpstr>
      <vt:lpstr>Webdings</vt:lpstr>
      <vt:lpstr>Wingdings</vt:lpstr>
      <vt:lpstr>Wingdings 2</vt:lpstr>
      <vt:lpstr>Wingdings 3</vt:lpstr>
      <vt:lpstr>Retrospekcja</vt:lpstr>
      <vt:lpstr>Thème Office</vt:lpstr>
      <vt:lpstr>Acrobat Document</vt:lpstr>
      <vt:lpstr>Fission with PARIS @ VAMOS</vt:lpstr>
      <vt:lpstr>Prezentacja programu PowerPoint</vt:lpstr>
      <vt:lpstr>Prezentacja programu PowerPoint</vt:lpstr>
      <vt:lpstr>Prezentacja programu PowerPoint</vt:lpstr>
      <vt:lpstr>Prezentacja programu PowerPoint</vt:lpstr>
      <vt:lpstr>PARIS array properties</vt:lpstr>
      <vt:lpstr>                             N, Z, identification  VAMOS++ spectrometer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Summary</vt:lpstr>
      <vt:lpstr>Acknowledgements</vt:lpstr>
      <vt:lpstr>Backup</vt:lpstr>
      <vt:lpstr>Prezentacja programu PowerPoint</vt:lpstr>
      <vt:lpstr>Prezentacja programu PowerPoint</vt:lpstr>
      <vt:lpstr>120Cd example FF discrete gamma and FOLD equivalance  </vt:lpstr>
      <vt:lpstr>Prezentacja programu PowerPoint</vt:lpstr>
      <vt:lpstr>Prompt fission gamma-rays (PFGS)</vt:lpstr>
      <vt:lpstr>Prezentacja programu PowerPoint</vt:lpstr>
      <vt:lpstr>PARIS add-back</vt:lpstr>
      <vt:lpstr>Prezentacja programu PowerPoint</vt:lpstr>
      <vt:lpstr>120Cd example FF discrete gamma and FOLD equivalance  </vt:lpstr>
      <vt:lpstr>Prezentacja programu PowerPoint</vt:lpstr>
      <vt:lpstr>Z and A gated    properties – FOLD of PFGS, 247Cm*</vt:lpstr>
      <vt:lpstr>Z gated  neutron properties – FOLD of PFNS, 247Cm*</vt:lpstr>
      <vt:lpstr>A gated    properties – FOLD of PFGS, 247Cm*</vt:lpstr>
      <vt:lpstr>A gated  neutron properties – FOLD of PFNS, 247Cm*</vt:lpstr>
      <vt:lpstr>Prezentacja programu PowerPoint</vt:lpstr>
      <vt:lpstr>Gamma GDR Decay prompt gated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Emmanuel</dc:creator>
  <cp:lastModifiedBy>User</cp:lastModifiedBy>
  <cp:revision>386</cp:revision>
  <dcterms:created xsi:type="dcterms:W3CDTF">2021-09-27T11:57:13Z</dcterms:created>
  <dcterms:modified xsi:type="dcterms:W3CDTF">2026-03-12T06:06:57Z</dcterms:modified>
</cp:coreProperties>
</file>