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256" r:id="rId2"/>
    <p:sldId id="688" r:id="rId3"/>
    <p:sldId id="703" r:id="rId4"/>
    <p:sldId id="661" r:id="rId5"/>
    <p:sldId id="663" r:id="rId6"/>
    <p:sldId id="668" r:id="rId7"/>
    <p:sldId id="704" r:id="rId8"/>
    <p:sldId id="702" r:id="rId9"/>
    <p:sldId id="591" r:id="rId10"/>
    <p:sldId id="437" r:id="rId11"/>
    <p:sldId id="444" r:id="rId12"/>
    <p:sldId id="451" r:id="rId13"/>
    <p:sldId id="689" r:id="rId14"/>
    <p:sldId id="690" r:id="rId15"/>
    <p:sldId id="691" r:id="rId16"/>
    <p:sldId id="699" r:id="rId17"/>
    <p:sldId id="696" r:id="rId18"/>
    <p:sldId id="698" r:id="rId19"/>
    <p:sldId id="695" r:id="rId20"/>
    <p:sldId id="701" r:id="rId21"/>
    <p:sldId id="434" r:id="rId22"/>
    <p:sldId id="433" r:id="rId23"/>
    <p:sldId id="463" r:id="rId24"/>
    <p:sldId id="447" r:id="rId25"/>
    <p:sldId id="443" r:id="rId26"/>
    <p:sldId id="448" r:id="rId27"/>
    <p:sldId id="450" r:id="rId28"/>
    <p:sldId id="692" r:id="rId29"/>
    <p:sldId id="464" r:id="rId30"/>
    <p:sldId id="656" r:id="rId31"/>
    <p:sldId id="659" r:id="rId32"/>
    <p:sldId id="657" r:id="rId33"/>
    <p:sldId id="658" r:id="rId34"/>
    <p:sldId id="315" r:id="rId35"/>
    <p:sldId id="670" r:id="rId36"/>
    <p:sldId id="673" r:id="rId37"/>
    <p:sldId id="664" r:id="rId38"/>
    <p:sldId id="665" r:id="rId39"/>
    <p:sldId id="671" r:id="rId40"/>
    <p:sldId id="674" r:id="rId41"/>
    <p:sldId id="675" r:id="rId42"/>
    <p:sldId id="676" r:id="rId43"/>
    <p:sldId id="677" r:id="rId44"/>
    <p:sldId id="678" r:id="rId45"/>
    <p:sldId id="679" r:id="rId46"/>
    <p:sldId id="680" r:id="rId47"/>
    <p:sldId id="681" r:id="rId48"/>
    <p:sldId id="327" r:id="rId49"/>
    <p:sldId id="334" r:id="rId50"/>
    <p:sldId id="682" r:id="rId51"/>
    <p:sldId id="683" r:id="rId52"/>
    <p:sldId id="684" r:id="rId53"/>
    <p:sldId id="685" r:id="rId54"/>
    <p:sldId id="686" r:id="rId55"/>
    <p:sldId id="687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55FB043C-AD50-4FDF-9247-0D6308FBB2CC}">
          <p14:sldIdLst>
            <p14:sldId id="256"/>
            <p14:sldId id="688"/>
            <p14:sldId id="703"/>
          </p14:sldIdLst>
        </p14:section>
        <p14:section name="NuBall" id="{3A9DCC6D-A7D2-46CE-8CD7-2E8503C2785F}">
          <p14:sldIdLst>
            <p14:sldId id="661"/>
            <p14:sldId id="663"/>
            <p14:sldId id="668"/>
            <p14:sldId id="704"/>
            <p14:sldId id="702"/>
          </p14:sldIdLst>
        </p14:section>
        <p14:section name="242Pu" id="{F940535C-9091-4D9B-BA55-54FECD4A8590}">
          <p14:sldIdLst>
            <p14:sldId id="591"/>
            <p14:sldId id="437"/>
            <p14:sldId id="444"/>
            <p14:sldId id="451"/>
            <p14:sldId id="689"/>
            <p14:sldId id="690"/>
            <p14:sldId id="691"/>
            <p14:sldId id="699"/>
            <p14:sldId id="696"/>
            <p14:sldId id="698"/>
            <p14:sldId id="695"/>
            <p14:sldId id="701"/>
          </p14:sldIdLst>
        </p14:section>
        <p14:section name="Back-up CEA" id="{D2F59FDD-A5D2-4D13-846D-2821FA1EF226}">
          <p14:sldIdLst>
            <p14:sldId id="434"/>
            <p14:sldId id="433"/>
            <p14:sldId id="463"/>
            <p14:sldId id="447"/>
            <p14:sldId id="443"/>
            <p14:sldId id="448"/>
            <p14:sldId id="450"/>
            <p14:sldId id="692"/>
            <p14:sldId id="464"/>
            <p14:sldId id="656"/>
            <p14:sldId id="659"/>
            <p14:sldId id="657"/>
            <p14:sldId id="658"/>
            <p14:sldId id="315"/>
          </p14:sldIdLst>
        </p14:section>
        <p14:section name="Back-up NuBall" id="{D3CB231F-8C58-4960-AADD-9B094A30B994}">
          <p14:sldIdLst>
            <p14:sldId id="670"/>
            <p14:sldId id="673"/>
            <p14:sldId id="664"/>
            <p14:sldId id="665"/>
            <p14:sldId id="671"/>
            <p14:sldId id="674"/>
            <p14:sldId id="675"/>
            <p14:sldId id="676"/>
            <p14:sldId id="677"/>
            <p14:sldId id="678"/>
            <p14:sldId id="679"/>
            <p14:sldId id="680"/>
            <p14:sldId id="681"/>
            <p14:sldId id="327"/>
            <p14:sldId id="334"/>
            <p14:sldId id="682"/>
            <p14:sldId id="683"/>
            <p14:sldId id="684"/>
            <p14:sldId id="685"/>
            <p14:sldId id="686"/>
            <p14:sldId id="68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4" d="100"/>
          <a:sy n="94" d="100"/>
        </p:scale>
        <p:origin x="4080" y="10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E6120-FB93-4B3A-8315-0D63198A8D00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9059B-D175-430B-8644-DDF9B94F4E4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0073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IN ENSDF : average uncertainties on BR : 8%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1EEF6-98E9-4D70-BD68-E2194E4BF5E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2244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matrix with about 8 times more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statistics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(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n,n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'). The background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also about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half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what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 in nu-Ball2. The contamination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less,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particular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21Ne (351 keV) etc.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1EEF6-98E9-4D70-BD68-E2194E4BF5E6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8424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Raies or :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279 keV ; 547 keV ; 576 keV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1EEF6-98E9-4D70-BD68-E2194E4BF5E6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9334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matrix with about 8 times more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statistics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(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n,n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'). The background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also about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half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what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 in nu-Ball2. The contamination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less,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particular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21Ne (351 keV) etc.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1EEF6-98E9-4D70-BD68-E2194E4BF5E6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0973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matp_px</a:t>
            </a:r>
            <a:r>
              <a:rPr lang="fr-FR" dirty="0"/>
              <a:t> obtenu avec </a:t>
            </a:r>
            <a:r>
              <a:rPr lang="fr-FR" dirty="0" err="1"/>
              <a:t>MatProj</a:t>
            </a:r>
            <a:r>
              <a:rPr lang="fr-FR" dirty="0"/>
              <a:t> sur Matp.m4b ; ici </a:t>
            </a:r>
            <a:r>
              <a:rPr lang="fr-FR" dirty="0" err="1"/>
              <a:t>result_px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913C6-6BD1-44C4-8501-309E30AFD11C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96973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matp_bx</a:t>
            </a:r>
            <a:r>
              <a:rPr lang="fr-FR" dirty="0"/>
              <a:t> obtenu avec </a:t>
            </a:r>
            <a:r>
              <a:rPr lang="fr-FR" dirty="0" err="1"/>
              <a:t>MatProj</a:t>
            </a:r>
            <a:r>
              <a:rPr lang="fr-FR" dirty="0"/>
              <a:t> sur Matp.m4b ; ici </a:t>
            </a:r>
            <a:r>
              <a:rPr lang="fr-FR" dirty="0" err="1"/>
              <a:t>result_bx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913C6-6BD1-44C4-8501-309E30AFD11C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57054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Sp</a:t>
            </a:r>
            <a:r>
              <a:rPr lang="fr-FR" dirty="0"/>
              <a:t> </a:t>
            </a:r>
            <a:r>
              <a:rPr lang="fr-FR" dirty="0" err="1"/>
              <a:t>matp_px</a:t>
            </a:r>
            <a:r>
              <a:rPr lang="fr-FR" dirty="0"/>
              <a:t> as -1 </a:t>
            </a:r>
            <a:r>
              <a:rPr lang="fr-FR" dirty="0" err="1"/>
              <a:t>matp_bx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913C6-6BD1-44C4-8501-309E30AFD11C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9448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1EEF6-98E9-4D70-BD68-E2194E4BF5E6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4972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Nouveau niveau à 1116 trouvé également par 808 en coïncidence avec 159 (niveau 307)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1EEF6-98E9-4D70-BD68-E2194E4BF5E6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97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1EEF6-98E9-4D70-BD68-E2194E4BF5E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7202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Donner les énergies des régions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69FA6-A313-4C88-A945-A6D6EEE4C772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270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uses a macro-microscopic combinatory method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9059B-D175-430B-8644-DDF9B94F4E4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0561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Weigmann: 0.77 keV and 0.67 keV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9059B-D175-430B-8644-DDF9B94F4E4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9878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Distribution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9059B-D175-430B-8644-DDF9B94F4E4D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7730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Considering </a:t>
            </a:r>
            <a:r>
              <a:rPr lang="en-US" dirty="0" err="1"/>
              <a:t>En</a:t>
            </a:r>
            <a:r>
              <a:rPr lang="en-US" dirty="0"/>
              <a:t>, the energy of the incident neutron and by decoupling N (U ) = N (EII → Sn) + N (Sn → </a:t>
            </a:r>
            <a:r>
              <a:rPr lang="en-US" dirty="0" err="1"/>
              <a:t>En</a:t>
            </a:r>
            <a:r>
              <a:rPr lang="en-US" dirty="0"/>
              <a:t>) and integrating between EII and Sn + </a:t>
            </a:r>
            <a:r>
              <a:rPr lang="en-US" dirty="0" err="1"/>
              <a:t>En</a:t>
            </a:r>
            <a:r>
              <a:rPr lang="en-US" dirty="0"/>
              <a:t>,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9059B-D175-430B-8644-DDF9B94F4E4D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0226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Barrières=seuil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69FA6-A313-4C88-A945-A6D6EEE4C772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3948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Evaluated</a:t>
            </a:r>
            <a:r>
              <a:rPr lang="fr-FR" dirty="0"/>
              <a:t> files GND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69FA6-A313-4C88-A945-A6D6EEE4C772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3743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71D4-F7D0-444A-B6DD-63BCE933C886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A3F8-1B97-42FC-9049-896F5A046A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0743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71D4-F7D0-444A-B6DD-63BCE933C886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A3F8-1B97-42FC-9049-896F5A046A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7891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71D4-F7D0-444A-B6DD-63BCE933C886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A3F8-1B97-42FC-9049-896F5A046AC8}" type="slidenum">
              <a:rPr lang="de-DE" smtClean="0"/>
              <a:t>‹Nr.›</a:t>
            </a:fld>
            <a:endParaRPr lang="de-DE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9121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71D4-F7D0-444A-B6DD-63BCE933C886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A3F8-1B97-42FC-9049-896F5A046A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1896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71D4-F7D0-444A-B6DD-63BCE933C886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A3F8-1B97-42FC-9049-896F5A046AC8}" type="slidenum">
              <a:rPr lang="de-DE" smtClean="0"/>
              <a:t>‹Nr.›</a:t>
            </a:fld>
            <a:endParaRPr lang="de-D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1723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71D4-F7D0-444A-B6DD-63BCE933C886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A3F8-1B97-42FC-9049-896F5A046A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5271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71D4-F7D0-444A-B6DD-63BCE933C886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A3F8-1B97-42FC-9049-896F5A046A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8155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71D4-F7D0-444A-B6DD-63BCE933C886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A3F8-1B97-42FC-9049-896F5A046A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2819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6005918"/>
            <a:ext cx="12207717" cy="8603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15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07719" cy="60061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 bwMode="gray">
          <a:xfrm>
            <a:off x="1231744" y="3182843"/>
            <a:ext cx="10577936" cy="856522"/>
          </a:xfrm>
        </p:spPr>
        <p:txBody>
          <a:bodyPr anchor="t" anchorCtr="0"/>
          <a:lstStyle>
            <a:lvl1pPr>
              <a:lnSpc>
                <a:spcPts val="3800"/>
              </a:lnSpc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231744" y="4088356"/>
            <a:ext cx="6384619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Nom </a:t>
            </a:r>
            <a:r>
              <a:rPr lang="fr-FR" dirty="0" err="1"/>
              <a:t>Prenom</a:t>
            </a:r>
            <a:endParaRPr lang="fr-FR" dirty="0"/>
          </a:p>
        </p:txBody>
      </p:sp>
      <p:pic>
        <p:nvPicPr>
          <p:cNvPr id="17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744" y="1395784"/>
            <a:ext cx="1942272" cy="1189040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8" name="ZoneTexte 15"/>
          <p:cNvSpPr txBox="1"/>
          <p:nvPr userDrawn="1"/>
        </p:nvSpPr>
        <p:spPr>
          <a:xfrm>
            <a:off x="845735" y="6199155"/>
            <a:ext cx="10758832" cy="365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fr-FR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400" kern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</p:spTree>
    <p:extLst>
      <p:ext uri="{BB962C8B-B14F-4D97-AF65-F5344CB8AC3E}">
        <p14:creationId xmlns:p14="http://schemas.microsoft.com/office/powerpoint/2010/main" val="2484771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71D4-F7D0-444A-B6DD-63BCE933C886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A3F8-1B97-42FC-9049-896F5A046A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749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71D4-F7D0-444A-B6DD-63BCE933C886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A3F8-1B97-42FC-9049-896F5A046A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1866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71D4-F7D0-444A-B6DD-63BCE933C886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A3F8-1B97-42FC-9049-896F5A046A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9054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71D4-F7D0-444A-B6DD-63BCE933C886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A3F8-1B97-42FC-9049-896F5A046A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4702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71D4-F7D0-444A-B6DD-63BCE933C886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A3F8-1B97-42FC-9049-896F5A046A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5091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71D4-F7D0-444A-B6DD-63BCE933C886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A3F8-1B97-42FC-9049-896F5A046A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6331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71D4-F7D0-444A-B6DD-63BCE933C886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A3F8-1B97-42FC-9049-896F5A046A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229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71D4-F7D0-444A-B6DD-63BCE933C886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A3F8-1B97-42FC-9049-896F5A046A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364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371D4-F7D0-444A-B6DD-63BCE933C886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E7DA3F8-1B97-42FC-9049-896F5A046A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933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36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2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0.png"/><Relationship Id="rId4" Type="http://schemas.openxmlformats.org/officeDocument/2006/relationships/image" Target="../media/image2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1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17.png"/><Relationship Id="rId9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1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974BFF-F393-FA6E-FEF2-23377C8B0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338" y="2404534"/>
            <a:ext cx="8921665" cy="1646302"/>
          </a:xfrm>
        </p:spPr>
        <p:txBody>
          <a:bodyPr/>
          <a:lstStyle/>
          <a:p>
            <a:r>
              <a:rPr lang="en-US" dirty="0"/>
              <a:t>Improvements of the knowledge of actinides on the HPRL for nuclear energy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7833DC9-A7BB-570A-02D1-509D7F35E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8323" y="4472738"/>
            <a:ext cx="5353162" cy="780072"/>
          </a:xfrm>
          <a:solidFill>
            <a:schemeClr val="bg1"/>
          </a:solidFill>
        </p:spPr>
        <p:txBody>
          <a:bodyPr anchor="ctr" anchorCtr="0">
            <a:normAutofit fontScale="55000" lnSpcReduction="20000"/>
          </a:bodyPr>
          <a:lstStyle/>
          <a:p>
            <a:r>
              <a:rPr lang="es-ES" sz="2600" dirty="0"/>
              <a:t>Carole Chatel</a:t>
            </a:r>
            <a:r>
              <a:rPr lang="es-ES" sz="2600" baseline="30000" dirty="0"/>
              <a:t>1, 2, 3, 4, 5, 6</a:t>
            </a:r>
            <a:endParaRPr lang="es-ES" sz="2600" dirty="0"/>
          </a:p>
          <a:p>
            <a:r>
              <a:rPr lang="es-ES" dirty="0"/>
              <a:t>Jonathan Wilson</a:t>
            </a:r>
            <a:r>
              <a:rPr lang="es-ES" baseline="30000" dirty="0"/>
              <a:t>7</a:t>
            </a:r>
            <a:r>
              <a:rPr lang="es-ES" dirty="0"/>
              <a:t>, Philippe Dessagne</a:t>
            </a:r>
            <a:r>
              <a:rPr lang="es-ES" baseline="30000" dirty="0"/>
              <a:t>1</a:t>
            </a:r>
            <a:r>
              <a:rPr lang="es-ES" dirty="0"/>
              <a:t>, Greg Henning</a:t>
            </a:r>
            <a:r>
              <a:rPr lang="es-ES" baseline="30000" dirty="0"/>
              <a:t>1</a:t>
            </a:r>
            <a:r>
              <a:rPr lang="es-ES" dirty="0"/>
              <a:t>, </a:t>
            </a:r>
            <a:r>
              <a:rPr lang="es-ES" dirty="0" err="1"/>
              <a:t>Maëlle</a:t>
            </a:r>
            <a:r>
              <a:rPr lang="es-ES" dirty="0"/>
              <a:t> Kerveno</a:t>
            </a:r>
            <a:r>
              <a:rPr lang="es-ES" baseline="30000" dirty="0"/>
              <a:t>1</a:t>
            </a:r>
            <a:r>
              <a:rPr lang="es-ES" dirty="0"/>
              <a:t>, Olivier Bouland†</a:t>
            </a:r>
            <a:r>
              <a:rPr lang="es-ES" baseline="30000" dirty="0"/>
              <a:t>5</a:t>
            </a:r>
            <a:r>
              <a:rPr lang="es-ES" dirty="0"/>
              <a:t>, Gilles Noguère</a:t>
            </a:r>
            <a:r>
              <a:rPr lang="es-ES" baseline="30000" dirty="0"/>
              <a:t>5</a:t>
            </a:r>
            <a:r>
              <a:rPr lang="es-ES" dirty="0"/>
              <a:t> and </a:t>
            </a:r>
            <a:r>
              <a:rPr lang="es-ES" dirty="0" err="1"/>
              <a:t>Maria</a:t>
            </a:r>
            <a:r>
              <a:rPr lang="es-ES" dirty="0"/>
              <a:t> Diakaki</a:t>
            </a:r>
            <a:r>
              <a:rPr lang="es-ES" baseline="30000" dirty="0"/>
              <a:t>5</a:t>
            </a:r>
            <a:r>
              <a:rPr lang="es-ES" dirty="0"/>
              <a:t>, Ludovic Mathieu</a:t>
            </a:r>
            <a:r>
              <a:rPr lang="es-ES" baseline="30000" dirty="0"/>
              <a:t>6</a:t>
            </a:r>
            <a:r>
              <a:rPr lang="es-ES" dirty="0"/>
              <a:t>, Mourad Aïche</a:t>
            </a:r>
            <a:r>
              <a:rPr lang="es-ES" baseline="30000" dirty="0"/>
              <a:t>6</a:t>
            </a:r>
            <a:r>
              <a:rPr lang="es-ES" dirty="0"/>
              <a:t>, Peter Möller</a:t>
            </a:r>
            <a:r>
              <a:rPr lang="es-ES" baseline="30000" dirty="0"/>
              <a:t>8</a:t>
            </a:r>
            <a:r>
              <a:rPr lang="es-ES" dirty="0"/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2421B05-71BB-4538-8E9D-E22BC0669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910" y="129109"/>
            <a:ext cx="1049984" cy="721864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EF255CB9-848C-4E21-A377-D96712D9B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664" y="169676"/>
            <a:ext cx="932010" cy="87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929D62A-8EB3-4620-B41F-897FECC14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5918" y="147250"/>
            <a:ext cx="873764" cy="80291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6AC20DD-E20C-405F-AF32-E34498FFB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1573" y="233586"/>
            <a:ext cx="949115" cy="71658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9F850F5-6B1A-4A70-A47D-F51D1F0520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021" y="246521"/>
            <a:ext cx="932010" cy="29431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F8B0B8F-D2B4-4A54-8E48-D4840B51EA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800" y="217605"/>
            <a:ext cx="1389341" cy="5788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655CBB9-3A3B-45EE-AA2F-C9AF0C67BAB7}"/>
              </a:ext>
            </a:extLst>
          </p:cNvPr>
          <p:cNvSpPr/>
          <p:nvPr/>
        </p:nvSpPr>
        <p:spPr>
          <a:xfrm>
            <a:off x="413320" y="5252810"/>
            <a:ext cx="117087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aseline="30000" dirty="0">
                <a:solidFill>
                  <a:srgbClr val="2D5B9E"/>
                </a:solidFill>
              </a:rPr>
              <a:t>1</a:t>
            </a:r>
            <a:r>
              <a:rPr lang="en-US" sz="1000" dirty="0">
                <a:solidFill>
                  <a:srgbClr val="2D5B9E"/>
                </a:solidFill>
              </a:rPr>
              <a:t>Université de Strasbourg, CNRS, IPHC/DRS UMR 7178, 23 Rue du Loess, F-67037 Strasbourg, France</a:t>
            </a:r>
          </a:p>
          <a:p>
            <a:r>
              <a:rPr lang="en-US" sz="1000" baseline="30000" dirty="0">
                <a:solidFill>
                  <a:srgbClr val="2D5B9E"/>
                </a:solidFill>
              </a:rPr>
              <a:t>2</a:t>
            </a:r>
            <a:r>
              <a:rPr lang="en-US" sz="1000" dirty="0">
                <a:solidFill>
                  <a:srgbClr val="2D5B9E"/>
                </a:solidFill>
              </a:rPr>
              <a:t>Technische Universität Darmstadt, </a:t>
            </a:r>
            <a:r>
              <a:rPr lang="en-US" sz="1000" dirty="0" err="1">
                <a:solidFill>
                  <a:srgbClr val="2D5B9E"/>
                </a:solidFill>
              </a:rPr>
              <a:t>Fachbereich</a:t>
            </a:r>
            <a:r>
              <a:rPr lang="en-US" sz="1000" dirty="0">
                <a:solidFill>
                  <a:srgbClr val="2D5B9E"/>
                </a:solidFill>
              </a:rPr>
              <a:t> </a:t>
            </a:r>
            <a:r>
              <a:rPr lang="en-US" sz="1000" dirty="0" err="1">
                <a:solidFill>
                  <a:srgbClr val="2D5B9E"/>
                </a:solidFill>
              </a:rPr>
              <a:t>Physik</a:t>
            </a:r>
            <a:r>
              <a:rPr lang="en-US" sz="1000" dirty="0">
                <a:solidFill>
                  <a:srgbClr val="2D5B9E"/>
                </a:solidFill>
              </a:rPr>
              <a:t>, </a:t>
            </a:r>
            <a:r>
              <a:rPr lang="en-US" sz="1000" dirty="0" err="1">
                <a:solidFill>
                  <a:srgbClr val="2D5B9E"/>
                </a:solidFill>
              </a:rPr>
              <a:t>Institut</a:t>
            </a:r>
            <a:r>
              <a:rPr lang="en-US" sz="1000" dirty="0">
                <a:solidFill>
                  <a:srgbClr val="2D5B9E"/>
                </a:solidFill>
              </a:rPr>
              <a:t> </a:t>
            </a:r>
            <a:r>
              <a:rPr lang="en-US" sz="1000" dirty="0" err="1">
                <a:solidFill>
                  <a:srgbClr val="2D5B9E"/>
                </a:solidFill>
              </a:rPr>
              <a:t>für</a:t>
            </a:r>
            <a:r>
              <a:rPr lang="en-US" sz="1000" dirty="0">
                <a:solidFill>
                  <a:srgbClr val="2D5B9E"/>
                </a:solidFill>
              </a:rPr>
              <a:t> </a:t>
            </a:r>
            <a:r>
              <a:rPr lang="en-US" sz="1000" dirty="0" err="1">
                <a:solidFill>
                  <a:srgbClr val="2D5B9E"/>
                </a:solidFill>
              </a:rPr>
              <a:t>Kernphysik</a:t>
            </a:r>
            <a:r>
              <a:rPr lang="en-US" sz="1000" dirty="0">
                <a:solidFill>
                  <a:srgbClr val="2D5B9E"/>
                </a:solidFill>
              </a:rPr>
              <a:t>, </a:t>
            </a:r>
            <a:r>
              <a:rPr lang="en-US" sz="1000" dirty="0" err="1">
                <a:solidFill>
                  <a:srgbClr val="2D5B9E"/>
                </a:solidFill>
              </a:rPr>
              <a:t>Schlossgartenstrasse</a:t>
            </a:r>
            <a:r>
              <a:rPr lang="en-US" sz="1000" dirty="0">
                <a:solidFill>
                  <a:srgbClr val="2D5B9E"/>
                </a:solidFill>
              </a:rPr>
              <a:t> 9, 64289, Darmstadt, Germany</a:t>
            </a:r>
          </a:p>
          <a:p>
            <a:r>
              <a:rPr lang="en-US" sz="1000" baseline="30000" dirty="0">
                <a:solidFill>
                  <a:srgbClr val="2D5B9E"/>
                </a:solidFill>
              </a:rPr>
              <a:t>3</a:t>
            </a:r>
            <a:r>
              <a:rPr lang="en-US" sz="1000" dirty="0">
                <a:solidFill>
                  <a:srgbClr val="2D5B9E"/>
                </a:solidFill>
              </a:rPr>
              <a:t>GSI </a:t>
            </a:r>
            <a:r>
              <a:rPr lang="en-US" sz="1000" dirty="0" err="1">
                <a:solidFill>
                  <a:srgbClr val="2D5B9E"/>
                </a:solidFill>
              </a:rPr>
              <a:t>Helmholtzzentrum</a:t>
            </a:r>
            <a:r>
              <a:rPr lang="en-US" sz="1000" dirty="0">
                <a:solidFill>
                  <a:srgbClr val="2D5B9E"/>
                </a:solidFill>
              </a:rPr>
              <a:t> </a:t>
            </a:r>
            <a:r>
              <a:rPr lang="en-US" sz="1000" dirty="0" err="1">
                <a:solidFill>
                  <a:srgbClr val="2D5B9E"/>
                </a:solidFill>
              </a:rPr>
              <a:t>für</a:t>
            </a:r>
            <a:r>
              <a:rPr lang="en-US" sz="1000" dirty="0">
                <a:solidFill>
                  <a:srgbClr val="2D5B9E"/>
                </a:solidFill>
              </a:rPr>
              <a:t> </a:t>
            </a:r>
            <a:r>
              <a:rPr lang="en-US" sz="1000" dirty="0" err="1">
                <a:solidFill>
                  <a:srgbClr val="2D5B9E"/>
                </a:solidFill>
              </a:rPr>
              <a:t>Schwerionenforschung</a:t>
            </a:r>
            <a:r>
              <a:rPr lang="en-US" sz="1000" dirty="0">
                <a:solidFill>
                  <a:srgbClr val="2D5B9E"/>
                </a:solidFill>
              </a:rPr>
              <a:t>, 64291, Darmstadt, Germany</a:t>
            </a:r>
          </a:p>
          <a:p>
            <a:r>
              <a:rPr lang="en-US" sz="1000" baseline="30000" dirty="0">
                <a:solidFill>
                  <a:srgbClr val="2D5B9E"/>
                </a:solidFill>
              </a:rPr>
              <a:t>4</a:t>
            </a:r>
            <a:r>
              <a:rPr lang="en-US" sz="1000" dirty="0">
                <a:solidFill>
                  <a:srgbClr val="2D5B9E"/>
                </a:solidFill>
              </a:rPr>
              <a:t>Helmholtz </a:t>
            </a:r>
            <a:r>
              <a:rPr lang="en-US" sz="1000" dirty="0" err="1">
                <a:solidFill>
                  <a:srgbClr val="2D5B9E"/>
                </a:solidFill>
              </a:rPr>
              <a:t>Forschungsakademie</a:t>
            </a:r>
            <a:r>
              <a:rPr lang="en-US" sz="1000" dirty="0">
                <a:solidFill>
                  <a:srgbClr val="2D5B9E"/>
                </a:solidFill>
              </a:rPr>
              <a:t> Hessen </a:t>
            </a:r>
            <a:r>
              <a:rPr lang="en-US" sz="1000" dirty="0" err="1">
                <a:solidFill>
                  <a:srgbClr val="2D5B9E"/>
                </a:solidFill>
              </a:rPr>
              <a:t>für</a:t>
            </a:r>
            <a:r>
              <a:rPr lang="en-US" sz="1000" dirty="0">
                <a:solidFill>
                  <a:srgbClr val="2D5B9E"/>
                </a:solidFill>
              </a:rPr>
              <a:t> FAIR (HFHF)</a:t>
            </a:r>
          </a:p>
          <a:p>
            <a:r>
              <a:rPr lang="en-US" sz="1000" baseline="30000" dirty="0">
                <a:solidFill>
                  <a:srgbClr val="2D5B9E"/>
                </a:solidFill>
              </a:rPr>
              <a:t>5</a:t>
            </a:r>
            <a:r>
              <a:rPr lang="en-US" sz="1000" dirty="0">
                <a:solidFill>
                  <a:srgbClr val="2D5B9E"/>
                </a:solidFill>
              </a:rPr>
              <a:t>CEA, CAD, DES, IRESNE, DER, SPRC, Physics Studies Laboratory, F-13108 Saint-Paul-</a:t>
            </a:r>
            <a:r>
              <a:rPr lang="en-US" sz="1000" dirty="0" err="1">
                <a:solidFill>
                  <a:srgbClr val="2D5B9E"/>
                </a:solidFill>
              </a:rPr>
              <a:t>lez</a:t>
            </a:r>
            <a:r>
              <a:rPr lang="en-US" sz="1000" dirty="0">
                <a:solidFill>
                  <a:srgbClr val="2D5B9E"/>
                </a:solidFill>
              </a:rPr>
              <a:t>-Durance, France</a:t>
            </a:r>
          </a:p>
          <a:p>
            <a:r>
              <a:rPr lang="en-US" sz="1000" baseline="30000" dirty="0">
                <a:solidFill>
                  <a:srgbClr val="2D5B9E"/>
                </a:solidFill>
              </a:rPr>
              <a:t>6</a:t>
            </a:r>
            <a:r>
              <a:rPr lang="en-US" sz="1000" dirty="0">
                <a:solidFill>
                  <a:srgbClr val="2D5B9E"/>
                </a:solidFill>
              </a:rPr>
              <a:t>Univ. Bordeaux, CNRS, CENBG, UMR 5797, F-33170 </a:t>
            </a:r>
            <a:r>
              <a:rPr lang="en-US" sz="1000" dirty="0" err="1">
                <a:solidFill>
                  <a:srgbClr val="2D5B9E"/>
                </a:solidFill>
              </a:rPr>
              <a:t>Gradignan</a:t>
            </a:r>
            <a:r>
              <a:rPr lang="en-US" sz="1000" dirty="0">
                <a:solidFill>
                  <a:srgbClr val="2D5B9E"/>
                </a:solidFill>
              </a:rPr>
              <a:t>, France</a:t>
            </a:r>
          </a:p>
          <a:p>
            <a:r>
              <a:rPr lang="en-US" sz="1000" baseline="30000" dirty="0">
                <a:solidFill>
                  <a:srgbClr val="2D5B9E"/>
                </a:solidFill>
              </a:rPr>
              <a:t>7</a:t>
            </a:r>
            <a:r>
              <a:rPr lang="en-US" sz="1000" dirty="0">
                <a:solidFill>
                  <a:srgbClr val="2D5B9E"/>
                </a:solidFill>
              </a:rPr>
              <a:t>CNRS, </a:t>
            </a:r>
            <a:r>
              <a:rPr lang="en-US" sz="1000" dirty="0" err="1">
                <a:solidFill>
                  <a:srgbClr val="2D5B9E"/>
                </a:solidFill>
              </a:rPr>
              <a:t>IJClab</a:t>
            </a:r>
            <a:r>
              <a:rPr lang="en-US" sz="1000" dirty="0">
                <a:solidFill>
                  <a:srgbClr val="2D5B9E"/>
                </a:solidFill>
              </a:rPr>
              <a:t> Orsay, </a:t>
            </a:r>
            <a:r>
              <a:rPr lang="en-US" sz="1000" dirty="0" err="1">
                <a:solidFill>
                  <a:srgbClr val="2D5B9E"/>
                </a:solidFill>
              </a:rPr>
              <a:t>bât</a:t>
            </a:r>
            <a:r>
              <a:rPr lang="en-US" sz="1000" dirty="0">
                <a:solidFill>
                  <a:srgbClr val="2D5B9E"/>
                </a:solidFill>
              </a:rPr>
              <a:t> 100, 15 rue G. Clemenceau, 91406 Orsay Cedex, France</a:t>
            </a:r>
          </a:p>
          <a:p>
            <a:r>
              <a:rPr lang="en-US" sz="1000" baseline="30000" dirty="0">
                <a:solidFill>
                  <a:srgbClr val="2D5B9E"/>
                </a:solidFill>
              </a:rPr>
              <a:t>8</a:t>
            </a:r>
            <a:r>
              <a:rPr lang="en-US" sz="1000" dirty="0">
                <a:solidFill>
                  <a:srgbClr val="2D5B9E"/>
                </a:solidFill>
              </a:rPr>
              <a:t>P. Moller Scientific Computing and Graphics, 1888 Kalakaua Ave, Suite 3104, Honolulu, HI 96815</a:t>
            </a:r>
          </a:p>
        </p:txBody>
      </p:sp>
      <p:pic>
        <p:nvPicPr>
          <p:cNvPr id="11" name="Image 8">
            <a:extLst>
              <a:ext uri="{FF2B5EF4-FFF2-40B4-BE49-F238E27FC236}">
                <a16:creationId xmlns:a16="http://schemas.microsoft.com/office/drawing/2014/main" id="{868D0298-5213-4A27-90FC-AF9861DD4D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1184" y="169676"/>
            <a:ext cx="1454932" cy="78049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D3032A2-B24D-4BBC-AD4B-894CA37BED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05" y="102496"/>
            <a:ext cx="1074694" cy="87668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12B82C2-4A9C-4A0E-BD1D-02E1C0DC88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365" y="260926"/>
            <a:ext cx="1340765" cy="49224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57B5A28-AFB0-4D97-A606-D51BC5DAF2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28" y="1098695"/>
            <a:ext cx="1529965" cy="75004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8649939-F773-40FE-B5FB-EFC154AA94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669" y="1074281"/>
            <a:ext cx="91440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25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1"/>
          <a:stretch/>
        </p:blipFill>
        <p:spPr>
          <a:xfrm>
            <a:off x="5807432" y="2843912"/>
            <a:ext cx="4397827" cy="3643753"/>
          </a:xfrm>
          <a:prstGeom prst="rect">
            <a:avLst/>
          </a:prstGeom>
        </p:spPr>
      </p:pic>
      <p:cxnSp>
        <p:nvCxnSpPr>
          <p:cNvPr id="7" name="Connecteur droit avec flèche 6"/>
          <p:cNvCxnSpPr/>
          <p:nvPr/>
        </p:nvCxnSpPr>
        <p:spPr>
          <a:xfrm>
            <a:off x="6458546" y="4680999"/>
            <a:ext cx="3499437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contenu 2"/>
          <p:cNvSpPr txBox="1">
            <a:spLocks/>
          </p:cNvSpPr>
          <p:nvPr/>
        </p:nvSpPr>
        <p:spPr bwMode="gray">
          <a:xfrm>
            <a:off x="9663512" y="4564226"/>
            <a:ext cx="1258194" cy="233547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500"/>
              </a:spcAft>
              <a:buFont typeface="Arial" pitchFamily="34" charset="0"/>
              <a:buNone/>
              <a:defRPr lang="fr-FR" sz="1800" b="1" kern="1200">
                <a:solidFill>
                  <a:srgbClr val="A50119"/>
                </a:solidFill>
                <a:latin typeface="Calibri" charset="0"/>
                <a:ea typeface="+mn-ea"/>
                <a:cs typeface="+mn-cs"/>
              </a:defRPr>
            </a:lvl1pPr>
            <a:lvl2pPr marL="361950" indent="0" algn="l" defTabSz="914400" rtl="0" eaLnBrk="1" latinLnBrk="0" hangingPunct="1">
              <a:lnSpc>
                <a:spcPts val="2800"/>
              </a:lnSpc>
              <a:spcBef>
                <a:spcPts val="1350"/>
              </a:spcBef>
              <a:buClr>
                <a:srgbClr val="71BF44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3pPr>
            <a:lvl4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SzPct val="36000"/>
              <a:buFont typeface="Arial" pitchFamily="34" charset="0"/>
              <a:buNone/>
              <a:tabLst>
                <a:tab pos="8077200" algn="r"/>
              </a:tabLst>
              <a:defRPr lang="fr-FR" sz="22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tabLst>
                <a:tab pos="8077200" algn="r"/>
              </a:tabLst>
              <a:defRPr sz="22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r>
              <a:rPr lang="fr-FR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fission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2282600" y="3155475"/>
            <a:ext cx="0" cy="15552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3102559" y="2363408"/>
            <a:ext cx="0" cy="37151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3922517" y="2313789"/>
            <a:ext cx="0" cy="37695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4742476" y="1758414"/>
            <a:ext cx="0" cy="29376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5567708" y="1768168"/>
            <a:ext cx="0" cy="15552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054173" y="4677267"/>
            <a:ext cx="103617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rgbClr val="000000"/>
                </a:solidFill>
              </a:rPr>
              <a:t>Sn(</a:t>
            </a:r>
            <a:r>
              <a:rPr lang="fr-FR" sz="1100" baseline="30000" dirty="0">
                <a:solidFill>
                  <a:srgbClr val="000000"/>
                </a:solidFill>
              </a:rPr>
              <a:t>243</a:t>
            </a:r>
            <a:r>
              <a:rPr lang="fr-FR" sz="1100" dirty="0">
                <a:solidFill>
                  <a:srgbClr val="000000"/>
                </a:solidFill>
              </a:rPr>
              <a:t>Pu) = 5,031 MeV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02750" y="3080481"/>
            <a:ext cx="103617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rgbClr val="000000"/>
                </a:solidFill>
              </a:rPr>
              <a:t>Sn(</a:t>
            </a:r>
            <a:r>
              <a:rPr lang="fr-FR" sz="1100" baseline="30000" dirty="0">
                <a:solidFill>
                  <a:srgbClr val="000000"/>
                </a:solidFill>
              </a:rPr>
              <a:t>242</a:t>
            </a:r>
            <a:r>
              <a:rPr lang="fr-FR" sz="1100" dirty="0">
                <a:solidFill>
                  <a:srgbClr val="000000"/>
                </a:solidFill>
              </a:rPr>
              <a:t>Pu) = 6,309 MeV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42869" y="6047136"/>
            <a:ext cx="12358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aseline="30000" dirty="0">
                <a:solidFill>
                  <a:srgbClr val="000000"/>
                </a:solidFill>
              </a:rPr>
              <a:t>243</a:t>
            </a:r>
            <a:r>
              <a:rPr lang="fr-FR" sz="1200" dirty="0">
                <a:solidFill>
                  <a:srgbClr val="000000"/>
                </a:solidFill>
              </a:rPr>
              <a:t>Pu </a:t>
            </a:r>
            <a:r>
              <a:rPr lang="fr-FR" sz="1200" dirty="0" err="1">
                <a:solidFill>
                  <a:srgbClr val="000000"/>
                </a:solidFill>
              </a:rPr>
              <a:t>well</a:t>
            </a:r>
            <a:endParaRPr lang="fr-FR" sz="1200" dirty="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903560" y="4688000"/>
            <a:ext cx="12358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aseline="30000" dirty="0">
                <a:solidFill>
                  <a:srgbClr val="000000"/>
                </a:solidFill>
              </a:rPr>
              <a:t>242</a:t>
            </a:r>
            <a:r>
              <a:rPr lang="fr-FR" sz="1200" dirty="0">
                <a:solidFill>
                  <a:srgbClr val="000000"/>
                </a:solidFill>
              </a:rPr>
              <a:t>Pu </a:t>
            </a:r>
            <a:r>
              <a:rPr lang="fr-FR" sz="1200" dirty="0" err="1">
                <a:solidFill>
                  <a:srgbClr val="000000"/>
                </a:solidFill>
              </a:rPr>
              <a:t>well</a:t>
            </a:r>
            <a:endParaRPr lang="fr-FR" sz="1200" dirty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22397" y="3327473"/>
            <a:ext cx="12358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aseline="30000" dirty="0">
                <a:solidFill>
                  <a:srgbClr val="000000"/>
                </a:solidFill>
              </a:rPr>
              <a:t>241</a:t>
            </a:r>
            <a:r>
              <a:rPr lang="fr-FR" sz="1200" dirty="0">
                <a:solidFill>
                  <a:srgbClr val="000000"/>
                </a:solidFill>
              </a:rPr>
              <a:t>Pu </a:t>
            </a:r>
            <a:r>
              <a:rPr lang="fr-FR" sz="1200" dirty="0" err="1">
                <a:solidFill>
                  <a:srgbClr val="000000"/>
                </a:solidFill>
              </a:rPr>
              <a:t>well</a:t>
            </a:r>
            <a:endParaRPr lang="fr-FR" sz="1200" dirty="0">
              <a:solidFill>
                <a:srgbClr val="000000"/>
              </a:solidFill>
            </a:endParaRPr>
          </a:p>
        </p:txBody>
      </p:sp>
      <p:cxnSp>
        <p:nvCxnSpPr>
          <p:cNvPr id="19" name="Connecteur droit 18"/>
          <p:cNvCxnSpPr/>
          <p:nvPr/>
        </p:nvCxnSpPr>
        <p:spPr>
          <a:xfrm rot="16200000">
            <a:off x="2689787" y="4298855"/>
            <a:ext cx="0" cy="8220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rot="16200000">
            <a:off x="4334473" y="4298855"/>
            <a:ext cx="0" cy="8220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rot="16200000">
            <a:off x="3512652" y="5673278"/>
            <a:ext cx="0" cy="8146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rot="16200000">
            <a:off x="5155123" y="2920231"/>
            <a:ext cx="0" cy="8146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rot="16200000">
            <a:off x="2689787" y="2886016"/>
            <a:ext cx="0" cy="82209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rot="16200000">
            <a:off x="3512652" y="4300514"/>
            <a:ext cx="0" cy="82209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rot="16200000">
            <a:off x="4329856" y="2916425"/>
            <a:ext cx="0" cy="82209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rot="16200000">
            <a:off x="5158860" y="1528592"/>
            <a:ext cx="0" cy="82209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e 26"/>
          <p:cNvGrpSpPr/>
          <p:nvPr/>
        </p:nvGrpSpPr>
        <p:grpSpPr>
          <a:xfrm>
            <a:off x="2312523" y="3476352"/>
            <a:ext cx="747361" cy="1140549"/>
            <a:chOff x="396240" y="3946766"/>
            <a:chExt cx="720000" cy="1188046"/>
          </a:xfrm>
        </p:grpSpPr>
        <p:cxnSp>
          <p:nvCxnSpPr>
            <p:cNvPr id="28" name="Connecteur droit 27"/>
            <p:cNvCxnSpPr/>
            <p:nvPr/>
          </p:nvCxnSpPr>
          <p:spPr>
            <a:xfrm>
              <a:off x="396240" y="5134812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>
              <a:off x="396240" y="5012892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396240" y="4890972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>
              <a:off x="396240" y="4769052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>
              <a:off x="396240" y="4642052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>
              <a:off x="396240" y="4515052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>
              <a:off x="396240" y="4002646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>
              <a:off x="396240" y="3946766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>
              <a:off x="396240" y="4256817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>
              <a:off x="396240" y="4073937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>
              <a:off x="396240" y="4388052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>
              <a:off x="396240" y="4149292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e 39"/>
          <p:cNvGrpSpPr/>
          <p:nvPr/>
        </p:nvGrpSpPr>
        <p:grpSpPr>
          <a:xfrm>
            <a:off x="3956177" y="3476352"/>
            <a:ext cx="747361" cy="1140549"/>
            <a:chOff x="1979720" y="3946766"/>
            <a:chExt cx="720000" cy="1188046"/>
          </a:xfrm>
        </p:grpSpPr>
        <p:cxnSp>
          <p:nvCxnSpPr>
            <p:cNvPr id="41" name="Connecteur droit 40"/>
            <p:cNvCxnSpPr/>
            <p:nvPr/>
          </p:nvCxnSpPr>
          <p:spPr>
            <a:xfrm>
              <a:off x="1979720" y="5134812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>
              <a:off x="1979720" y="5012892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>
              <a:off x="1979720" y="4890972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>
              <a:off x="1979720" y="4769052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>
              <a:off x="1979720" y="4642052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>
              <a:off x="1979720" y="4515052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/>
            <p:nvPr/>
          </p:nvCxnSpPr>
          <p:spPr>
            <a:xfrm>
              <a:off x="1979720" y="4002646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>
            <a:xfrm>
              <a:off x="1979720" y="3946766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>
              <a:off x="1979720" y="4256817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/>
            <p:cNvCxnSpPr/>
            <p:nvPr/>
          </p:nvCxnSpPr>
          <p:spPr>
            <a:xfrm>
              <a:off x="1979720" y="4073937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/>
            <p:cNvCxnSpPr/>
            <p:nvPr/>
          </p:nvCxnSpPr>
          <p:spPr>
            <a:xfrm>
              <a:off x="1979720" y="4388052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/>
            <p:cNvCxnSpPr/>
            <p:nvPr/>
          </p:nvCxnSpPr>
          <p:spPr>
            <a:xfrm>
              <a:off x="1979720" y="4149292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e 52"/>
          <p:cNvGrpSpPr/>
          <p:nvPr/>
        </p:nvGrpSpPr>
        <p:grpSpPr>
          <a:xfrm>
            <a:off x="3134537" y="4154243"/>
            <a:ext cx="747361" cy="491921"/>
            <a:chOff x="1188160" y="4652886"/>
            <a:chExt cx="720000" cy="512406"/>
          </a:xfrm>
        </p:grpSpPr>
        <p:cxnSp>
          <p:nvCxnSpPr>
            <p:cNvPr id="54" name="Connecteur droit 53"/>
            <p:cNvCxnSpPr/>
            <p:nvPr/>
          </p:nvCxnSpPr>
          <p:spPr>
            <a:xfrm>
              <a:off x="1188160" y="5018646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/>
            <p:nvPr/>
          </p:nvCxnSpPr>
          <p:spPr>
            <a:xfrm>
              <a:off x="1188160" y="4962766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>
              <a:off x="1188160" y="5089937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/>
            <p:nvPr/>
          </p:nvCxnSpPr>
          <p:spPr>
            <a:xfrm>
              <a:off x="1188160" y="5165292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/>
            <p:nvPr/>
          </p:nvCxnSpPr>
          <p:spPr>
            <a:xfrm>
              <a:off x="1188160" y="4906886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/>
            <p:nvPr/>
          </p:nvCxnSpPr>
          <p:spPr>
            <a:xfrm>
              <a:off x="1188160" y="4851006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/>
            <p:cNvCxnSpPr/>
            <p:nvPr/>
          </p:nvCxnSpPr>
          <p:spPr>
            <a:xfrm>
              <a:off x="1188160" y="4795126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/>
            <p:cNvCxnSpPr/>
            <p:nvPr/>
          </p:nvCxnSpPr>
          <p:spPr>
            <a:xfrm>
              <a:off x="1188160" y="4739246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/>
            <p:cNvCxnSpPr/>
            <p:nvPr/>
          </p:nvCxnSpPr>
          <p:spPr>
            <a:xfrm>
              <a:off x="1188160" y="4693526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/>
            <p:cNvCxnSpPr/>
            <p:nvPr/>
          </p:nvCxnSpPr>
          <p:spPr>
            <a:xfrm>
              <a:off x="1188160" y="4652886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Rectangle 63"/>
          <p:cNvSpPr/>
          <p:nvPr/>
        </p:nvSpPr>
        <p:spPr>
          <a:xfrm>
            <a:off x="2362453" y="3980698"/>
            <a:ext cx="6408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000000"/>
                </a:solidFill>
              </a:rPr>
              <a:t>Low lying levels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504205" y="4101100"/>
            <a:ext cx="11481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000000"/>
                </a:solidFill>
              </a:rPr>
              <a:t>n + </a:t>
            </a:r>
            <a:r>
              <a:rPr lang="fr-FR" sz="1200" baseline="30000" dirty="0">
                <a:solidFill>
                  <a:srgbClr val="000000"/>
                </a:solidFill>
              </a:rPr>
              <a:t>242</a:t>
            </a:r>
            <a:r>
              <a:rPr lang="fr-FR" sz="1200" dirty="0">
                <a:solidFill>
                  <a:srgbClr val="000000"/>
                </a:solidFill>
              </a:rPr>
              <a:t>Pu</a:t>
            </a:r>
          </a:p>
        </p:txBody>
      </p:sp>
      <p:cxnSp>
        <p:nvCxnSpPr>
          <p:cNvPr id="66" name="Connecteur droit avec flèche 65"/>
          <p:cNvCxnSpPr/>
          <p:nvPr/>
        </p:nvCxnSpPr>
        <p:spPr>
          <a:xfrm>
            <a:off x="1591311" y="4021917"/>
            <a:ext cx="625767" cy="0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/>
          <p:nvPr/>
        </p:nvCxnSpPr>
        <p:spPr>
          <a:xfrm>
            <a:off x="3485141" y="4154242"/>
            <a:ext cx="2062816" cy="5156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/>
          <p:cNvCxnSpPr/>
          <p:nvPr/>
        </p:nvCxnSpPr>
        <p:spPr>
          <a:xfrm>
            <a:off x="4294613" y="3468124"/>
            <a:ext cx="1310822" cy="3746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/>
          <p:cNvCxnSpPr/>
          <p:nvPr/>
        </p:nvCxnSpPr>
        <p:spPr>
          <a:xfrm>
            <a:off x="3108457" y="3468123"/>
            <a:ext cx="118615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5526985" y="4573822"/>
            <a:ext cx="15018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000000"/>
                </a:solidFill>
              </a:rPr>
              <a:t>(</a:t>
            </a:r>
            <a:r>
              <a:rPr lang="fr-FR" sz="1200" dirty="0" err="1">
                <a:solidFill>
                  <a:srgbClr val="000000"/>
                </a:solidFill>
              </a:rPr>
              <a:t>n,f</a:t>
            </a:r>
            <a:r>
              <a:rPr lang="fr-FR" sz="1200" dirty="0">
                <a:solidFill>
                  <a:srgbClr val="000000"/>
                </a:solidFill>
              </a:rPr>
              <a:t>) : first chance fission</a:t>
            </a:r>
          </a:p>
        </p:txBody>
      </p:sp>
      <p:sp>
        <p:nvSpPr>
          <p:cNvPr id="72" name="Rectangle 71"/>
          <p:cNvSpPr/>
          <p:nvPr/>
        </p:nvSpPr>
        <p:spPr>
          <a:xfrm>
            <a:off x="5558798" y="3702260"/>
            <a:ext cx="15018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000000"/>
                </a:solidFill>
              </a:rPr>
              <a:t>(</a:t>
            </a:r>
            <a:r>
              <a:rPr lang="fr-FR" sz="1200" dirty="0" err="1">
                <a:solidFill>
                  <a:srgbClr val="000000"/>
                </a:solidFill>
              </a:rPr>
              <a:t>n,n’f</a:t>
            </a:r>
            <a:r>
              <a:rPr lang="fr-FR" sz="1200" dirty="0">
                <a:solidFill>
                  <a:srgbClr val="000000"/>
                </a:solidFill>
              </a:rPr>
              <a:t>) : second chance fission</a:t>
            </a:r>
          </a:p>
        </p:txBody>
      </p:sp>
      <p:sp>
        <p:nvSpPr>
          <p:cNvPr id="74" name="Rectangle 73"/>
          <p:cNvSpPr/>
          <p:nvPr/>
        </p:nvSpPr>
        <p:spPr>
          <a:xfrm>
            <a:off x="1483567" y="3633074"/>
            <a:ext cx="11225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000000"/>
                </a:solidFill>
              </a:rPr>
              <a:t>Neutrons</a:t>
            </a:r>
          </a:p>
        </p:txBody>
      </p:sp>
      <p:sp>
        <p:nvSpPr>
          <p:cNvPr id="75" name="Flèche courbée vers la droite 74"/>
          <p:cNvSpPr/>
          <p:nvPr/>
        </p:nvSpPr>
        <p:spPr>
          <a:xfrm rot="5400000" flipV="1">
            <a:off x="4437383" y="546428"/>
            <a:ext cx="1859999" cy="3764481"/>
          </a:xfrm>
          <a:prstGeom prst="curvedRightArrow">
            <a:avLst>
              <a:gd name="adj1" fmla="val 4968"/>
              <a:gd name="adj2" fmla="val 19711"/>
              <a:gd name="adj3" fmla="val 15935"/>
            </a:avLst>
          </a:prstGeom>
          <a:solidFill>
            <a:srgbClr val="6A31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2189443" y="4704604"/>
            <a:ext cx="12358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aseline="30000" dirty="0">
                <a:solidFill>
                  <a:srgbClr val="000000"/>
                </a:solidFill>
              </a:rPr>
              <a:t>242</a:t>
            </a:r>
            <a:r>
              <a:rPr lang="fr-FR" sz="1200" dirty="0">
                <a:solidFill>
                  <a:srgbClr val="000000"/>
                </a:solidFill>
              </a:rPr>
              <a:t>Pu </a:t>
            </a:r>
            <a:r>
              <a:rPr lang="fr-FR" sz="1200" dirty="0" err="1">
                <a:solidFill>
                  <a:srgbClr val="000000"/>
                </a:solidFill>
              </a:rPr>
              <a:t>well</a:t>
            </a:r>
            <a:endParaRPr lang="fr-FR" sz="1200" dirty="0">
              <a:solidFill>
                <a:srgbClr val="000000"/>
              </a:solidFill>
            </a:endParaRPr>
          </a:p>
        </p:txBody>
      </p:sp>
      <p:grpSp>
        <p:nvGrpSpPr>
          <p:cNvPr id="77" name="Groupe 76"/>
          <p:cNvGrpSpPr/>
          <p:nvPr/>
        </p:nvGrpSpPr>
        <p:grpSpPr>
          <a:xfrm>
            <a:off x="3131138" y="4847300"/>
            <a:ext cx="747361" cy="1140549"/>
            <a:chOff x="396240" y="3946766"/>
            <a:chExt cx="720000" cy="1188046"/>
          </a:xfrm>
        </p:grpSpPr>
        <p:cxnSp>
          <p:nvCxnSpPr>
            <p:cNvPr id="78" name="Connecteur droit 77"/>
            <p:cNvCxnSpPr/>
            <p:nvPr/>
          </p:nvCxnSpPr>
          <p:spPr>
            <a:xfrm>
              <a:off x="396240" y="5134812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/>
            <p:cNvCxnSpPr/>
            <p:nvPr/>
          </p:nvCxnSpPr>
          <p:spPr>
            <a:xfrm>
              <a:off x="396240" y="5012892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/>
            <p:cNvCxnSpPr/>
            <p:nvPr/>
          </p:nvCxnSpPr>
          <p:spPr>
            <a:xfrm>
              <a:off x="396240" y="4890972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80"/>
            <p:cNvCxnSpPr/>
            <p:nvPr/>
          </p:nvCxnSpPr>
          <p:spPr>
            <a:xfrm>
              <a:off x="396240" y="4769052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/>
            <p:cNvCxnSpPr/>
            <p:nvPr/>
          </p:nvCxnSpPr>
          <p:spPr>
            <a:xfrm>
              <a:off x="396240" y="4642052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82"/>
            <p:cNvCxnSpPr/>
            <p:nvPr/>
          </p:nvCxnSpPr>
          <p:spPr>
            <a:xfrm>
              <a:off x="396240" y="4515052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/>
            <p:cNvCxnSpPr/>
            <p:nvPr/>
          </p:nvCxnSpPr>
          <p:spPr>
            <a:xfrm>
              <a:off x="396240" y="4002646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/>
            <p:cNvCxnSpPr/>
            <p:nvPr/>
          </p:nvCxnSpPr>
          <p:spPr>
            <a:xfrm>
              <a:off x="396240" y="3946766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/>
            <p:cNvCxnSpPr/>
            <p:nvPr/>
          </p:nvCxnSpPr>
          <p:spPr>
            <a:xfrm>
              <a:off x="396240" y="4256817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/>
            <p:cNvCxnSpPr/>
            <p:nvPr/>
          </p:nvCxnSpPr>
          <p:spPr>
            <a:xfrm>
              <a:off x="396240" y="4073937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/>
            <p:cNvCxnSpPr/>
            <p:nvPr/>
          </p:nvCxnSpPr>
          <p:spPr>
            <a:xfrm>
              <a:off x="396240" y="4388052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88"/>
            <p:cNvCxnSpPr/>
            <p:nvPr/>
          </p:nvCxnSpPr>
          <p:spPr>
            <a:xfrm>
              <a:off x="396240" y="4149292"/>
              <a:ext cx="720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Rectangle 89"/>
          <p:cNvSpPr/>
          <p:nvPr/>
        </p:nvSpPr>
        <p:spPr>
          <a:xfrm>
            <a:off x="3181068" y="5351646"/>
            <a:ext cx="6408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000000"/>
                </a:solidFill>
              </a:rPr>
              <a:t>Low lying levels</a:t>
            </a:r>
          </a:p>
        </p:txBody>
      </p:sp>
      <p:sp>
        <p:nvSpPr>
          <p:cNvPr id="91" name="Rectangle 90"/>
          <p:cNvSpPr/>
          <p:nvPr/>
        </p:nvSpPr>
        <p:spPr>
          <a:xfrm>
            <a:off x="3872059" y="3112378"/>
            <a:ext cx="103617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rgbClr val="000000"/>
                </a:solidFill>
              </a:rPr>
              <a:t>Sn(</a:t>
            </a:r>
            <a:r>
              <a:rPr lang="fr-FR" sz="1100" baseline="30000" dirty="0">
                <a:solidFill>
                  <a:srgbClr val="000000"/>
                </a:solidFill>
              </a:rPr>
              <a:t>242</a:t>
            </a:r>
            <a:r>
              <a:rPr lang="fr-FR" sz="1100" dirty="0">
                <a:solidFill>
                  <a:srgbClr val="000000"/>
                </a:solidFill>
              </a:rPr>
              <a:t>Pu) = 6,309 MeV</a:t>
            </a:r>
          </a:p>
        </p:txBody>
      </p:sp>
      <p:cxnSp>
        <p:nvCxnSpPr>
          <p:cNvPr id="70" name="Connecteur droit 69"/>
          <p:cNvCxnSpPr/>
          <p:nvPr/>
        </p:nvCxnSpPr>
        <p:spPr>
          <a:xfrm>
            <a:off x="3116077" y="6078508"/>
            <a:ext cx="4119929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ZoneTexte 91">
                <a:extLst>
                  <a:ext uri="{FF2B5EF4-FFF2-40B4-BE49-F238E27FC236}">
                    <a16:creationId xmlns:a16="http://schemas.microsoft.com/office/drawing/2014/main" id="{7BCC1429-C2B6-4FDA-A458-B8A387DFA0B4}"/>
                  </a:ext>
                </a:extLst>
              </p:cNvPr>
              <p:cNvSpPr txBox="1"/>
              <p:nvPr/>
            </p:nvSpPr>
            <p:spPr>
              <a:xfrm>
                <a:off x="1461153" y="5635000"/>
                <a:ext cx="1730537" cy="7606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500">
                              <a:latin typeface="Cambria Math" panose="02040503050406030204" pitchFamily="18" charset="0"/>
                            </a:rPr>
                            <m:t>U</m:t>
                          </m:r>
                          <m:r>
                            <a:rPr lang="fr-FR" sz="150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fr-FR" sz="150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500"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  <m:f>
                        <m:fPr>
                          <m:ctrlPr>
                            <a:rPr lang="fr-FR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fr-FR" sz="1500">
                              <a:latin typeface="Cambria Math" panose="02040503050406030204" pitchFamily="18" charset="0"/>
                            </a:rPr>
                            <m:t>A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fr-FR" sz="150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fr-FR" sz="150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150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fr-FR" sz="150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50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500"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fr-FR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500">
                              <a:latin typeface="Cambria Math" panose="02040503050406030204" pitchFamily="18" charset="0"/>
                            </a:rPr>
                            <m:t>U</m:t>
                          </m:r>
                          <m:r>
                            <a:rPr lang="fr-FR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r>
                            <m:rPr>
                              <m:sty m:val="p"/>
                            </m:rPr>
                            <a:rPr lang="fr-FR" sz="150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500"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  <m:r>
                        <a:rPr lang="fr-FR" sz="150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50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500"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</m:oMath>
                  </m:oMathPara>
                </a14:m>
                <a:endParaRPr lang="fr-FR" sz="1500" dirty="0"/>
              </a:p>
            </p:txBody>
          </p:sp>
        </mc:Choice>
        <mc:Fallback xmlns="">
          <p:sp>
            <p:nvSpPr>
              <p:cNvPr id="92" name="ZoneTexte 91">
                <a:extLst>
                  <a:ext uri="{FF2B5EF4-FFF2-40B4-BE49-F238E27FC236}">
                    <a16:creationId xmlns:a16="http://schemas.microsoft.com/office/drawing/2014/main" id="{7BCC1429-C2B6-4FDA-A458-B8A387DFA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153" y="5635000"/>
                <a:ext cx="1730537" cy="7606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Espace réservé du numéro de diapositive 3">
            <a:extLst>
              <a:ext uri="{FF2B5EF4-FFF2-40B4-BE49-F238E27FC236}">
                <a16:creationId xmlns:a16="http://schemas.microsoft.com/office/drawing/2014/main" id="{4948683A-4E76-4993-A133-DB30678A44B0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10</a:t>
            </a:fld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95" name="Titre 1">
            <a:extLst>
              <a:ext uri="{FF2B5EF4-FFF2-40B4-BE49-F238E27FC236}">
                <a16:creationId xmlns:a16="http://schemas.microsoft.com/office/drawing/2014/main" id="{62DD0057-6716-42A5-A33C-76A637DC6932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/>
              <a:t>Nuclear structure background</a:t>
            </a:r>
            <a:endParaRPr lang="en-US" dirty="0"/>
          </a:p>
        </p:txBody>
      </p:sp>
      <p:pic>
        <p:nvPicPr>
          <p:cNvPr id="93" name="Image 8">
            <a:extLst>
              <a:ext uri="{FF2B5EF4-FFF2-40B4-BE49-F238E27FC236}">
                <a16:creationId xmlns:a16="http://schemas.microsoft.com/office/drawing/2014/main" id="{FA7486C3-58FF-4E4E-B88C-F099253E3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2225" y="169676"/>
            <a:ext cx="1454932" cy="780492"/>
          </a:xfrm>
          <a:prstGeom prst="rect">
            <a:avLst/>
          </a:prstGeom>
        </p:spPr>
      </p:pic>
      <p:pic>
        <p:nvPicPr>
          <p:cNvPr id="96" name="Grafik 95">
            <a:extLst>
              <a:ext uri="{FF2B5EF4-FFF2-40B4-BE49-F238E27FC236}">
                <a16:creationId xmlns:a16="http://schemas.microsoft.com/office/drawing/2014/main" id="{8910ECC9-8E26-41B5-A815-5FE241B41B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646" y="102496"/>
            <a:ext cx="1074694" cy="87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2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1" grpId="0"/>
      <p:bldP spid="72" grpId="0"/>
      <p:bldP spid="74" grpId="0"/>
      <p:bldP spid="7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 txBox="1">
            <a:spLocks/>
          </p:cNvSpPr>
          <p:nvPr/>
        </p:nvSpPr>
        <p:spPr bwMode="gray">
          <a:xfrm>
            <a:off x="892624" y="1067797"/>
            <a:ext cx="6627386" cy="413641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500"/>
              </a:spcAft>
              <a:buFont typeface="Arial" pitchFamily="34" charset="0"/>
              <a:buNone/>
              <a:defRPr lang="fr-FR" sz="1800" b="1" kern="1200">
                <a:solidFill>
                  <a:srgbClr val="A50119"/>
                </a:solidFill>
                <a:latin typeface="Calibri" charset="0"/>
                <a:ea typeface="+mn-ea"/>
                <a:cs typeface="+mn-cs"/>
              </a:defRPr>
            </a:lvl1pPr>
            <a:lvl2pPr marL="361950" indent="0" algn="l" defTabSz="914400" rtl="0" eaLnBrk="1" latinLnBrk="0" hangingPunct="1">
              <a:lnSpc>
                <a:spcPts val="2800"/>
              </a:lnSpc>
              <a:spcBef>
                <a:spcPts val="1350"/>
              </a:spcBef>
              <a:buClr>
                <a:srgbClr val="71BF44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3pPr>
            <a:lvl4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SzPct val="36000"/>
              <a:buFont typeface="Arial" pitchFamily="34" charset="0"/>
              <a:buNone/>
              <a:tabLst>
                <a:tab pos="8077200" algn="r"/>
              </a:tabLst>
              <a:defRPr lang="fr-FR" sz="22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tabLst>
                <a:tab pos="8077200" algn="r"/>
              </a:tabLst>
              <a:defRPr sz="22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" name="Espace réservé du numéro de diapositive 3">
            <a:extLst>
              <a:ext uri="{FF2B5EF4-FFF2-40B4-BE49-F238E27FC236}">
                <a16:creationId xmlns:a16="http://schemas.microsoft.com/office/drawing/2014/main" id="{937C66EB-9B9C-4AEE-9658-0D9854E43B77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11</a:t>
            </a:fld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A8F9BB4C-EEB6-4EDE-A2F3-C9CB7188B387}"/>
              </a:ext>
            </a:extLst>
          </p:cNvPr>
          <p:cNvSpPr txBox="1">
            <a:spLocks/>
          </p:cNvSpPr>
          <p:nvPr/>
        </p:nvSpPr>
        <p:spPr bwMode="gray">
          <a:xfrm>
            <a:off x="1904467" y="4537785"/>
            <a:ext cx="3835239" cy="15424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500"/>
              </a:spcAft>
              <a:buFont typeface="Arial" pitchFamily="34" charset="0"/>
              <a:buNone/>
              <a:defRPr lang="fr-FR" sz="1800" b="1" kern="1200">
                <a:solidFill>
                  <a:srgbClr val="A50119"/>
                </a:solidFill>
                <a:latin typeface="Calibri" charset="0"/>
                <a:ea typeface="+mn-ea"/>
                <a:cs typeface="+mn-cs"/>
              </a:defRPr>
            </a:lvl1pPr>
            <a:lvl2pPr marL="361950" indent="0" algn="l" defTabSz="914400" rtl="0" eaLnBrk="1" latinLnBrk="0" hangingPunct="1">
              <a:lnSpc>
                <a:spcPts val="2800"/>
              </a:lnSpc>
              <a:spcBef>
                <a:spcPts val="1350"/>
              </a:spcBef>
              <a:buClr>
                <a:srgbClr val="71BF44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3pPr>
            <a:lvl4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SzPct val="36000"/>
              <a:buFont typeface="Arial" pitchFamily="34" charset="0"/>
              <a:buNone/>
              <a:tabLst>
                <a:tab pos="8077200" algn="r"/>
              </a:tabLst>
              <a:defRPr lang="fr-FR" sz="22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tabLst>
                <a:tab pos="8077200" algn="r"/>
              </a:tabLst>
              <a:defRPr sz="22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CD2B00E-B656-4308-9393-D89765FB4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7591" y="1674506"/>
            <a:ext cx="5287799" cy="3776663"/>
          </a:xfrm>
        </p:spPr>
        <p:txBody>
          <a:bodyPr>
            <a:normAutofit/>
          </a:bodyPr>
          <a:lstStyle/>
          <a:p>
            <a:r>
              <a:rPr lang="en-US" sz="2200" dirty="0"/>
              <a:t>Prior state of the art:</a:t>
            </a:r>
          </a:p>
          <a:p>
            <a:r>
              <a:rPr lang="en-US" sz="2200" dirty="0"/>
              <a:t>Multi level </a:t>
            </a:r>
            <a:r>
              <a:rPr lang="en-US" sz="2200" dirty="0" err="1"/>
              <a:t>Breit</a:t>
            </a:r>
            <a:r>
              <a:rPr lang="en-US" sz="2200" dirty="0"/>
              <a:t>-Wigner (MLBW) approximation : no more mandatory those days</a:t>
            </a:r>
          </a:p>
          <a:p>
            <a:r>
              <a:rPr lang="en-US" sz="2200" dirty="0"/>
              <a:t>Switch to the RM approximation</a:t>
            </a:r>
          </a:p>
          <a:p>
            <a:endParaRPr lang="en-US" sz="2200" dirty="0"/>
          </a:p>
          <a:p>
            <a:r>
              <a:rPr lang="en-US" sz="2200" dirty="0"/>
              <a:t>Cumulative of fission widths</a:t>
            </a:r>
          </a:p>
          <a:p>
            <a:endParaRPr lang="en-US" sz="2200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8103614-B597-4663-BA7C-DEF47C69DAFA}"/>
              </a:ext>
            </a:extLst>
          </p:cNvPr>
          <p:cNvGrpSpPr/>
          <p:nvPr/>
        </p:nvGrpSpPr>
        <p:grpSpPr>
          <a:xfrm>
            <a:off x="6183024" y="1584389"/>
            <a:ext cx="5738070" cy="4044338"/>
            <a:chOff x="2667699" y="1392572"/>
            <a:chExt cx="7619834" cy="5100303"/>
          </a:xfrm>
        </p:grpSpPr>
        <p:pic>
          <p:nvPicPr>
            <p:cNvPr id="12" name="Image 2">
              <a:extLst>
                <a:ext uri="{FF2B5EF4-FFF2-40B4-BE49-F238E27FC236}">
                  <a16:creationId xmlns:a16="http://schemas.microsoft.com/office/drawing/2014/main" id="{9DC9FDB3-E08D-410B-AB27-E269015D6E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94" t="11021" r="2265" b="582"/>
            <a:stretch/>
          </p:blipFill>
          <p:spPr>
            <a:xfrm>
              <a:off x="2667699" y="1392572"/>
              <a:ext cx="7619834" cy="5066951"/>
            </a:xfrm>
            <a:prstGeom prst="rect">
              <a:avLst/>
            </a:prstGeom>
          </p:spPr>
        </p:pic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BF4DBBB5-137C-4679-BA59-36D0E124BFE3}"/>
                </a:ext>
              </a:extLst>
            </p:cNvPr>
            <p:cNvSpPr/>
            <p:nvPr/>
          </p:nvSpPr>
          <p:spPr>
            <a:xfrm>
              <a:off x="7808838" y="6170807"/>
              <a:ext cx="1008638" cy="3220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500" dirty="0">
                  <a:solidFill>
                    <a:sysClr val="windowText" lastClr="000000"/>
                  </a:solidFill>
                </a:rPr>
                <a:t>800</a:t>
              </a:r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A70241A8-7C6D-40D1-9E37-A38712DC5934}"/>
                </a:ext>
              </a:extLst>
            </p:cNvPr>
            <p:cNvSpPr/>
            <p:nvPr/>
          </p:nvSpPr>
          <p:spPr>
            <a:xfrm>
              <a:off x="5827152" y="6170807"/>
              <a:ext cx="647834" cy="3220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500" dirty="0">
                  <a:solidFill>
                    <a:sysClr val="windowText" lastClr="000000"/>
                  </a:solidFill>
                </a:rPr>
                <a:t>700</a:t>
              </a:r>
            </a:p>
          </p:txBody>
        </p:sp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B6E67D20-6C63-4876-8716-4744EDC3F8F3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RRR: Work with CONRAD (CEA tool)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F8A0365A-7F5A-4156-B87B-22E97C4E6069}"/>
              </a:ext>
            </a:extLst>
          </p:cNvPr>
          <p:cNvSpPr txBox="1">
            <a:spLocks/>
          </p:cNvSpPr>
          <p:nvPr/>
        </p:nvSpPr>
        <p:spPr bwMode="gray">
          <a:xfrm>
            <a:off x="997591" y="5574311"/>
            <a:ext cx="3539162" cy="4317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500"/>
              </a:spcAft>
              <a:buFont typeface="Arial" pitchFamily="34" charset="0"/>
              <a:buNone/>
              <a:defRPr lang="fr-FR" sz="1800" b="1" kern="1200">
                <a:solidFill>
                  <a:srgbClr val="A50119"/>
                </a:solidFill>
                <a:latin typeface="Calibri" charset="0"/>
                <a:ea typeface="+mn-ea"/>
                <a:cs typeface="+mn-cs"/>
              </a:defRPr>
            </a:lvl1pPr>
            <a:lvl2pPr marL="361950" indent="0" algn="l" defTabSz="914400" rtl="0" eaLnBrk="1" latinLnBrk="0" hangingPunct="1">
              <a:lnSpc>
                <a:spcPts val="2800"/>
              </a:lnSpc>
              <a:spcBef>
                <a:spcPts val="1350"/>
              </a:spcBef>
              <a:buClr>
                <a:srgbClr val="71BF44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3pPr>
            <a:lvl4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SzPct val="36000"/>
              <a:buFont typeface="Arial" pitchFamily="34" charset="0"/>
              <a:buNone/>
              <a:tabLst>
                <a:tab pos="8077200" algn="r"/>
              </a:tabLst>
              <a:defRPr lang="fr-FR" sz="22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tabLst>
                <a:tab pos="8077200" algn="r"/>
              </a:tabLst>
              <a:defRPr sz="22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ym typeface="Wingdings" panose="05000000000000000000" pitchFamily="2" charset="2"/>
              </a:rPr>
              <a:t>2 Class-II states identified</a:t>
            </a:r>
            <a:endParaRPr lang="en-US" sz="2400" dirty="0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C0FBC1B8-088D-47E1-BA2B-68DE36461BE0}"/>
              </a:ext>
            </a:extLst>
          </p:cNvPr>
          <p:cNvSpPr txBox="1">
            <a:spLocks/>
          </p:cNvSpPr>
          <p:nvPr/>
        </p:nvSpPr>
        <p:spPr bwMode="gray">
          <a:xfrm>
            <a:off x="1490297" y="4644317"/>
            <a:ext cx="5272241" cy="4317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500"/>
              </a:spcAft>
              <a:buFont typeface="Arial" pitchFamily="34" charset="0"/>
              <a:buNone/>
              <a:defRPr lang="fr-FR" sz="1800" b="1" kern="1200">
                <a:solidFill>
                  <a:srgbClr val="A50119"/>
                </a:solidFill>
                <a:latin typeface="Calibri" charset="0"/>
                <a:ea typeface="+mn-ea"/>
                <a:cs typeface="+mn-cs"/>
              </a:defRPr>
            </a:lvl1pPr>
            <a:lvl2pPr marL="361950" indent="0" algn="l" defTabSz="914400" rtl="0" eaLnBrk="1" latinLnBrk="0" hangingPunct="1">
              <a:lnSpc>
                <a:spcPts val="2800"/>
              </a:lnSpc>
              <a:spcBef>
                <a:spcPts val="1350"/>
              </a:spcBef>
              <a:buClr>
                <a:srgbClr val="71BF44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3pPr>
            <a:lvl4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SzPct val="36000"/>
              <a:buFont typeface="Arial" pitchFamily="34" charset="0"/>
              <a:buNone/>
              <a:tabLst>
                <a:tab pos="8077200" algn="r"/>
              </a:tabLst>
              <a:defRPr lang="fr-FR" sz="22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tabLst>
                <a:tab pos="8077200" algn="r"/>
              </a:tabLst>
              <a:defRPr sz="22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Working with a Lorentzian in cumulative</a:t>
            </a:r>
          </a:p>
        </p:txBody>
      </p:sp>
      <p:pic>
        <p:nvPicPr>
          <p:cNvPr id="18" name="Image 8">
            <a:extLst>
              <a:ext uri="{FF2B5EF4-FFF2-40B4-BE49-F238E27FC236}">
                <a16:creationId xmlns:a16="http://schemas.microsoft.com/office/drawing/2014/main" id="{88320EDF-E96B-4D04-B87F-0A2B23846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2225" y="169676"/>
            <a:ext cx="1454932" cy="78049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16252AB7-D7FD-44AA-B36C-2AC148B94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646" y="102496"/>
            <a:ext cx="1074694" cy="87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59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99" y="1364994"/>
            <a:ext cx="5157798" cy="3600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897" y="3291653"/>
            <a:ext cx="5091892" cy="3600000"/>
          </a:xfrm>
          <a:prstGeom prst="rect">
            <a:avLst/>
          </a:prstGeom>
        </p:spPr>
      </p:pic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id="{57AA9574-1239-40F8-B8C6-4C72566581D6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12</a:t>
            </a:fld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63E021F3-0464-4E22-8C77-9A5E05633C37}"/>
              </a:ext>
            </a:extLst>
          </p:cNvPr>
          <p:cNvSpPr txBox="1">
            <a:spLocks/>
          </p:cNvSpPr>
          <p:nvPr/>
        </p:nvSpPr>
        <p:spPr bwMode="gray">
          <a:xfrm>
            <a:off x="6281690" y="1472000"/>
            <a:ext cx="5623300" cy="3852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500"/>
              </a:spcAft>
              <a:buFont typeface="Arial" pitchFamily="34" charset="0"/>
              <a:buNone/>
              <a:defRPr lang="fr-FR" sz="1800" b="1" kern="1200">
                <a:solidFill>
                  <a:srgbClr val="A50119"/>
                </a:solidFill>
                <a:latin typeface="Calibri" charset="0"/>
                <a:ea typeface="+mn-ea"/>
                <a:cs typeface="+mn-cs"/>
              </a:defRPr>
            </a:lvl1pPr>
            <a:lvl2pPr marL="361950" indent="0" algn="l" defTabSz="914400" rtl="0" eaLnBrk="1" latinLnBrk="0" hangingPunct="1">
              <a:lnSpc>
                <a:spcPts val="2800"/>
              </a:lnSpc>
              <a:spcBef>
                <a:spcPts val="1350"/>
              </a:spcBef>
              <a:buClr>
                <a:srgbClr val="71BF44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3pPr>
            <a:lvl4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SzPct val="36000"/>
              <a:buFont typeface="Arial" pitchFamily="34" charset="0"/>
              <a:buNone/>
              <a:tabLst>
                <a:tab pos="8077200" algn="r"/>
              </a:tabLst>
              <a:defRPr lang="fr-FR" sz="22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tabLst>
                <a:tab pos="8077200" algn="r"/>
              </a:tabLst>
              <a:defRPr sz="22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  <a:sym typeface="Wingdings" panose="05000000000000000000" pitchFamily="2" charset="2"/>
              </a:rPr>
              <a:t> Reference</a:t>
            </a:r>
            <a:r>
              <a:rPr lang="en-US" b="0" dirty="0">
                <a:solidFill>
                  <a:schemeClr val="tx1"/>
                </a:solidFill>
              </a:rPr>
              <a:t> data: fission cross section measured by </a:t>
            </a:r>
            <a:r>
              <a:rPr lang="en-US" b="0" dirty="0" err="1">
                <a:solidFill>
                  <a:schemeClr val="tx1"/>
                </a:solidFill>
              </a:rPr>
              <a:t>Auchampaugh</a:t>
            </a:r>
            <a:r>
              <a:rPr lang="en-US" b="0" dirty="0">
                <a:solidFill>
                  <a:schemeClr val="tx1"/>
                </a:solidFill>
              </a:rPr>
              <a:t> et al.</a:t>
            </a:r>
            <a:br>
              <a:rPr lang="en-US" b="0" dirty="0">
                <a:solidFill>
                  <a:schemeClr val="tx1"/>
                </a:solidFill>
              </a:rPr>
            </a:br>
            <a:r>
              <a:rPr lang="en-US" b="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b="0" dirty="0">
                <a:solidFill>
                  <a:schemeClr val="tx1"/>
                </a:solidFill>
              </a:rPr>
              <a:t> Hauser-</a:t>
            </a:r>
            <a:r>
              <a:rPr lang="en-US" b="0" dirty="0" err="1">
                <a:solidFill>
                  <a:schemeClr val="tx1"/>
                </a:solidFill>
              </a:rPr>
              <a:t>Feshbach</a:t>
            </a:r>
            <a:r>
              <a:rPr lang="en-US" b="0" dirty="0">
                <a:solidFill>
                  <a:schemeClr val="tx1"/>
                </a:solidFill>
              </a:rPr>
              <a:t> (HF) description of fission (TALYS code) combined with Lorentzian penetrability 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0A2BFA67-AF83-462B-BA4A-71D48D020D20}"/>
              </a:ext>
            </a:extLst>
          </p:cNvPr>
          <p:cNvSpPr txBox="1">
            <a:spLocks/>
          </p:cNvSpPr>
          <p:nvPr/>
        </p:nvSpPr>
        <p:spPr bwMode="gray">
          <a:xfrm>
            <a:off x="6281690" y="2652593"/>
            <a:ext cx="5272241" cy="4317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500"/>
              </a:spcAft>
              <a:buFont typeface="Arial" pitchFamily="34" charset="0"/>
              <a:buNone/>
              <a:defRPr lang="fr-FR" sz="1800" b="1" kern="1200">
                <a:solidFill>
                  <a:srgbClr val="A50119"/>
                </a:solidFill>
                <a:latin typeface="Calibri" charset="0"/>
                <a:ea typeface="+mn-ea"/>
                <a:cs typeface="+mn-cs"/>
              </a:defRPr>
            </a:lvl1pPr>
            <a:lvl2pPr marL="361950" indent="0" algn="l" defTabSz="914400" rtl="0" eaLnBrk="1" latinLnBrk="0" hangingPunct="1">
              <a:lnSpc>
                <a:spcPts val="2800"/>
              </a:lnSpc>
              <a:spcBef>
                <a:spcPts val="1350"/>
              </a:spcBef>
              <a:buClr>
                <a:srgbClr val="71BF44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3pPr>
            <a:lvl4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SzPct val="36000"/>
              <a:buFont typeface="Arial" pitchFamily="34" charset="0"/>
              <a:buNone/>
              <a:tabLst>
                <a:tab pos="8077200" algn="r"/>
              </a:tabLst>
              <a:defRPr lang="fr-FR" sz="22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tabLst>
                <a:tab pos="8077200" algn="r"/>
              </a:tabLst>
              <a:defRPr sz="22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Still working with a Lorentzian in cumulative</a:t>
            </a:r>
            <a:br>
              <a:rPr lang="en-US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</a:br>
            <a:r>
              <a:rPr lang="en-US" i="1" dirty="0">
                <a:solidFill>
                  <a:schemeClr val="accent5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Extension of URR from 40 keV to 100 keV</a:t>
            </a:r>
            <a:endParaRPr lang="en-US" i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endParaRPr lang="en-US" i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D19FF6EE-87A7-4BED-AC8E-285EB3BA5F83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URR: Work with TALYS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C39296FE-172E-4D31-B52A-7711C3CDEA62}"/>
              </a:ext>
            </a:extLst>
          </p:cNvPr>
          <p:cNvSpPr txBox="1">
            <a:spLocks/>
          </p:cNvSpPr>
          <p:nvPr/>
        </p:nvSpPr>
        <p:spPr bwMode="gray">
          <a:xfrm>
            <a:off x="997591" y="5574311"/>
            <a:ext cx="3539162" cy="4317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500"/>
              </a:spcAft>
              <a:buFont typeface="Arial" pitchFamily="34" charset="0"/>
              <a:buNone/>
              <a:defRPr lang="fr-FR" sz="1800" b="1" kern="1200">
                <a:solidFill>
                  <a:srgbClr val="A50119"/>
                </a:solidFill>
                <a:latin typeface="Calibri" charset="0"/>
                <a:ea typeface="+mn-ea"/>
                <a:cs typeface="+mn-cs"/>
              </a:defRPr>
            </a:lvl1pPr>
            <a:lvl2pPr marL="361950" indent="0" algn="l" defTabSz="914400" rtl="0" eaLnBrk="1" latinLnBrk="0" hangingPunct="1">
              <a:lnSpc>
                <a:spcPts val="2800"/>
              </a:lnSpc>
              <a:spcBef>
                <a:spcPts val="1350"/>
              </a:spcBef>
              <a:buClr>
                <a:srgbClr val="71BF44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3pPr>
            <a:lvl4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SzPct val="36000"/>
              <a:buFont typeface="Arial" pitchFamily="34" charset="0"/>
              <a:buNone/>
              <a:tabLst>
                <a:tab pos="8077200" algn="r"/>
              </a:tabLst>
              <a:defRPr lang="fr-FR" sz="22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tabLst>
                <a:tab pos="8077200" algn="r"/>
              </a:tabLst>
              <a:defRPr sz="22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ym typeface="Wingdings" panose="05000000000000000000" pitchFamily="2" charset="2"/>
              </a:rPr>
              <a:t>68 Class-II states identified</a:t>
            </a:r>
            <a:endParaRPr lang="en-US" sz="24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AEFF537-ACE5-4A54-B3B7-DA74DA9B2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2225" y="169676"/>
            <a:ext cx="1454932" cy="78049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87A598F-EC5A-427B-A375-E797449046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646" y="102496"/>
            <a:ext cx="1074694" cy="87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66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A0B322-CF37-48A1-9BB1-FAB31490C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Deduction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</a:t>
            </a:r>
            <a:r>
              <a:rPr lang="de-DE" baseline="-25000" dirty="0"/>
              <a:t>II</a:t>
            </a:r>
            <a:r>
              <a:rPr lang="de-DE" dirty="0"/>
              <a:t> </a:t>
            </a:r>
            <a:r>
              <a:rPr lang="de-DE" dirty="0" err="1"/>
              <a:t>value</a:t>
            </a:r>
            <a:endParaRPr lang="de-DE" baseline="-250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4A43562-3594-42F2-B8F1-D642B398E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Class-II </a:t>
            </a:r>
            <a:r>
              <a:rPr lang="de-DE" dirty="0" err="1"/>
              <a:t>states</a:t>
            </a:r>
            <a:r>
              <a:rPr lang="de-DE" dirty="0"/>
              <a:t> </a:t>
            </a:r>
            <a:r>
              <a:rPr lang="de-DE" dirty="0" err="1"/>
              <a:t>sequences</a:t>
            </a:r>
            <a:r>
              <a:rPr lang="de-DE" dirty="0"/>
              <a:t> </a:t>
            </a:r>
            <a:r>
              <a:rPr lang="de-DE" dirty="0" err="1"/>
              <a:t>generated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”Quasi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Vibrational</a:t>
            </a:r>
            <a:r>
              <a:rPr lang="de-DE" dirty="0"/>
              <a:t> </a:t>
            </a:r>
            <a:r>
              <a:rPr lang="de-DE" dirty="0" err="1"/>
              <a:t>Rotational</a:t>
            </a:r>
            <a:r>
              <a:rPr lang="de-DE" dirty="0"/>
              <a:t> Level Density” (QPVRLD)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AVXSF-LNG code</a:t>
            </a:r>
          </a:p>
          <a:p>
            <a:endParaRPr lang="de-DE" dirty="0"/>
          </a:p>
          <a:p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truncated</a:t>
            </a:r>
            <a:r>
              <a:rPr lang="de-DE" dirty="0"/>
              <a:t> </a:t>
            </a:r>
            <a:r>
              <a:rPr lang="de-DE" dirty="0" err="1"/>
              <a:t>sequences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cumulative</a:t>
            </a:r>
            <a:r>
              <a:rPr lang="de-DE" dirty="0"/>
              <a:t> </a:t>
            </a:r>
            <a:r>
              <a:rPr lang="de-DE" dirty="0" err="1"/>
              <a:t>curve</a:t>
            </a:r>
            <a:r>
              <a:rPr lang="de-DE" dirty="0"/>
              <a:t> and </a:t>
            </a:r>
            <a:r>
              <a:rPr lang="de-DE" dirty="0" err="1"/>
              <a:t>average</a:t>
            </a:r>
            <a:r>
              <a:rPr lang="de-DE" dirty="0"/>
              <a:t> </a:t>
            </a:r>
            <a:r>
              <a:rPr lang="de-DE" dirty="0" err="1"/>
              <a:t>spacing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identified</a:t>
            </a:r>
            <a:r>
              <a:rPr lang="de-DE" dirty="0"/>
              <a:t> Class-II </a:t>
            </a:r>
            <a:r>
              <a:rPr lang="de-DE" dirty="0" err="1"/>
              <a:t>states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sequences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CTM </a:t>
            </a:r>
            <a:r>
              <a:rPr lang="de-DE" dirty="0" err="1"/>
              <a:t>curves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Deduction</a:t>
            </a:r>
            <a:endParaRPr lang="de-DE" dirty="0"/>
          </a:p>
          <a:p>
            <a:endParaRPr lang="de-D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F8E545-ABDB-4827-856C-FF99FA890DB6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13</a:t>
            </a:fld>
            <a:endParaRPr lang="fr-FR" sz="1200" b="1" dirty="0">
              <a:solidFill>
                <a:schemeClr val="bg1"/>
              </a:solidFill>
            </a:endParaRPr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C1D95C02-B29E-4393-8DBE-61BC460B8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2225" y="169676"/>
            <a:ext cx="1454932" cy="78049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0A6754B-B0A5-4BDD-890B-66835A926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646" y="102496"/>
            <a:ext cx="1074694" cy="87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27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EA7203-7D16-4FE5-A487-F1DF8D034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AVXSF-LNG: Generation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sequences</a:t>
            </a:r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D031B067-54DD-403F-8BD9-96D783264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1549241"/>
            <a:ext cx="5071578" cy="3515027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A4B27B-C557-42A6-B53A-33F8EF9691FB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14</a:t>
            </a:fld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348CCD45-B141-4374-AF0C-B3D9EAE09AE1}"/>
              </a:ext>
            </a:extLst>
          </p:cNvPr>
          <p:cNvSpPr txBox="1">
            <a:spLocks/>
          </p:cNvSpPr>
          <p:nvPr/>
        </p:nvSpPr>
        <p:spPr>
          <a:xfrm>
            <a:off x="677334" y="2160589"/>
            <a:ext cx="9765114" cy="43322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S</a:t>
            </a:r>
            <a:r>
              <a:rPr lang="de-DE" baseline="-25000" dirty="0" err="1"/>
              <a:t>n</a:t>
            </a:r>
            <a:r>
              <a:rPr lang="de-DE" dirty="0"/>
              <a:t> = 5.034 MeV [RIPL-3]</a:t>
            </a:r>
          </a:p>
          <a:p>
            <a:endParaRPr lang="de-DE" dirty="0"/>
          </a:p>
          <a:p>
            <a:r>
              <a:rPr lang="de-DE" dirty="0"/>
              <a:t>E</a:t>
            </a:r>
            <a:r>
              <a:rPr lang="de-DE" baseline="-25000" dirty="0"/>
              <a:t>II</a:t>
            </a:r>
            <a:r>
              <a:rPr lang="de-DE" dirty="0"/>
              <a:t> = 1.53 MeV [RIPL-3]</a:t>
            </a:r>
          </a:p>
          <a:p>
            <a:r>
              <a:rPr lang="de-DE" dirty="0"/>
              <a:t>E</a:t>
            </a:r>
            <a:r>
              <a:rPr lang="de-DE" baseline="-25000" dirty="0"/>
              <a:t>II</a:t>
            </a:r>
            <a:r>
              <a:rPr lang="de-DE" dirty="0"/>
              <a:t> = 1.7 ± 0.3 MeV [S. </a:t>
            </a:r>
            <a:r>
              <a:rPr lang="de-DE" dirty="0" err="1"/>
              <a:t>Bjornholm</a:t>
            </a:r>
            <a:r>
              <a:rPr lang="de-DE" dirty="0"/>
              <a:t> and J.E. Lynn]</a:t>
            </a:r>
          </a:p>
          <a:p>
            <a:endParaRPr lang="de-DE" dirty="0"/>
          </a:p>
          <a:p>
            <a:r>
              <a:rPr lang="de-DE" dirty="0" err="1"/>
              <a:t>Excitation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:</a:t>
            </a:r>
          </a:p>
          <a:p>
            <a:pPr lvl="1"/>
            <a:r>
              <a:rPr lang="de-DE" dirty="0" err="1"/>
              <a:t>S</a:t>
            </a:r>
            <a:r>
              <a:rPr lang="de-DE" baseline="-25000" dirty="0" err="1"/>
              <a:t>n</a:t>
            </a:r>
            <a:r>
              <a:rPr lang="de-DE" dirty="0"/>
              <a:t> – E</a:t>
            </a:r>
            <a:r>
              <a:rPr lang="de-DE" baseline="-25000" dirty="0"/>
              <a:t>II</a:t>
            </a:r>
            <a:r>
              <a:rPr lang="de-DE" dirty="0"/>
              <a:t> = 3.334 MeV</a:t>
            </a:r>
          </a:p>
          <a:p>
            <a:pPr lvl="1"/>
            <a:endParaRPr lang="de-DE" dirty="0"/>
          </a:p>
          <a:p>
            <a:r>
              <a:rPr lang="de-DE" dirty="0" err="1"/>
              <a:t>Considering</a:t>
            </a:r>
            <a:r>
              <a:rPr lang="de-DE" dirty="0"/>
              <a:t> </a:t>
            </a:r>
            <a:r>
              <a:rPr lang="de-DE" dirty="0" err="1"/>
              <a:t>uncertainties</a:t>
            </a:r>
            <a:r>
              <a:rPr lang="de-DE" dirty="0"/>
              <a:t> + </a:t>
            </a:r>
            <a:r>
              <a:rPr lang="de-DE" dirty="0" err="1"/>
              <a:t>study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100 keV, Class-II </a:t>
            </a:r>
            <a:r>
              <a:rPr lang="de-DE" dirty="0" err="1"/>
              <a:t>states</a:t>
            </a:r>
            <a:r>
              <a:rPr lang="de-DE" dirty="0"/>
              <a:t> </a:t>
            </a:r>
            <a:r>
              <a:rPr lang="de-DE" dirty="0" err="1"/>
              <a:t>sequence</a:t>
            </a:r>
            <a:r>
              <a:rPr lang="de-DE" dirty="0"/>
              <a:t> </a:t>
            </a:r>
            <a:r>
              <a:rPr lang="de-DE" dirty="0" err="1"/>
              <a:t>generated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3.034 </a:t>
            </a:r>
            <a:r>
              <a:rPr lang="de-DE" dirty="0" err="1"/>
              <a:t>Mev</a:t>
            </a:r>
            <a:r>
              <a:rPr lang="de-DE" dirty="0"/>
              <a:t> and 3.734 MeV</a:t>
            </a:r>
          </a:p>
          <a:p>
            <a:endParaRPr lang="de-DE" baseline="-25000" dirty="0"/>
          </a:p>
          <a:p>
            <a:r>
              <a:rPr lang="de-DE" dirty="0" err="1"/>
              <a:t>Creation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13 partial </a:t>
            </a:r>
            <a:r>
              <a:rPr lang="de-DE" dirty="0" err="1"/>
              <a:t>sequences</a:t>
            </a:r>
            <a:r>
              <a:rPr lang="de-DE" dirty="0"/>
              <a:t> </a:t>
            </a:r>
            <a:r>
              <a:rPr lang="de-DE" dirty="0" err="1"/>
              <a:t>considering</a:t>
            </a:r>
            <a:r>
              <a:rPr lang="de-DE" dirty="0"/>
              <a:t> E</a:t>
            </a:r>
            <a:r>
              <a:rPr lang="de-DE" baseline="-25000" dirty="0"/>
              <a:t>II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1.4 and 2.0 MeV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steps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0.05 MeV</a:t>
            </a:r>
            <a:endParaRPr lang="de-DE" baseline="-25000" dirty="0"/>
          </a:p>
          <a:p>
            <a:endParaRPr lang="de-DE" dirty="0"/>
          </a:p>
        </p:txBody>
      </p:sp>
      <p:pic>
        <p:nvPicPr>
          <p:cNvPr id="8" name="Image 8">
            <a:extLst>
              <a:ext uri="{FF2B5EF4-FFF2-40B4-BE49-F238E27FC236}">
                <a16:creationId xmlns:a16="http://schemas.microsoft.com/office/drawing/2014/main" id="{D6F85FC3-AA36-4879-B9A6-B48834F75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2225" y="169676"/>
            <a:ext cx="1454932" cy="78049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762A385-48AC-407C-A34D-0944ED4498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646" y="102496"/>
            <a:ext cx="1074694" cy="87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1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9811A4-5E36-4075-A092-10D555A80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777307" cy="1320800"/>
          </a:xfrm>
        </p:spPr>
        <p:txBody>
          <a:bodyPr>
            <a:noAutofit/>
          </a:bodyPr>
          <a:lstStyle/>
          <a:p>
            <a:r>
              <a:rPr lang="de-DE" dirty="0"/>
              <a:t>Use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truncated</a:t>
            </a:r>
            <a:r>
              <a:rPr lang="de-DE" dirty="0"/>
              <a:t> </a:t>
            </a:r>
            <a:r>
              <a:rPr lang="de-DE" dirty="0" err="1"/>
              <a:t>sequences</a:t>
            </a:r>
            <a:br>
              <a:rPr lang="de-DE" dirty="0"/>
            </a:br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identified</a:t>
            </a:r>
            <a:r>
              <a:rPr lang="de-DE" dirty="0"/>
              <a:t> </a:t>
            </a:r>
            <a:r>
              <a:rPr lang="de-DE" dirty="0" err="1"/>
              <a:t>class</a:t>
            </a:r>
            <a:r>
              <a:rPr lang="de-DE" dirty="0"/>
              <a:t>-II </a:t>
            </a:r>
            <a:r>
              <a:rPr lang="de-DE" dirty="0" err="1"/>
              <a:t>states</a:t>
            </a:r>
            <a:endParaRPr lang="de-D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A7E3EB-9AAA-412F-AEC2-4D50D7117D63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15</a:t>
            </a:fld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27" name="Inhaltsplatzhalter 2">
            <a:extLst>
              <a:ext uri="{FF2B5EF4-FFF2-40B4-BE49-F238E27FC236}">
                <a16:creationId xmlns:a16="http://schemas.microsoft.com/office/drawing/2014/main" id="{ED900058-9534-4DB1-9CF6-48E68AD4E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671603" cy="4175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Average spacing:</a:t>
            </a:r>
            <a:endParaRPr lang="en-US" dirty="0"/>
          </a:p>
          <a:p>
            <a:r>
              <a:rPr lang="en-US" dirty="0"/>
              <a:t>Low energies: gathering of Class-I states identified as Class-II states</a:t>
            </a:r>
          </a:p>
          <a:p>
            <a:r>
              <a:rPr lang="en-US" dirty="0"/>
              <a:t>Higher energies: missing Class-II states (most of them above 40 keV)</a:t>
            </a:r>
          </a:p>
          <a:p>
            <a:endParaRPr lang="en-US" dirty="0"/>
          </a:p>
          <a:p>
            <a:r>
              <a:rPr lang="en-US" dirty="0"/>
              <a:t>Between 0 and 10 keV: 28 states </a:t>
            </a:r>
            <a:r>
              <a:rPr lang="en-US" dirty="0">
                <a:sym typeface="Wingdings" panose="05000000000000000000" pitchFamily="2" charset="2"/>
              </a:rPr>
              <a:t> D</a:t>
            </a:r>
            <a:r>
              <a:rPr lang="en-US" baseline="-25000" dirty="0">
                <a:sym typeface="Wingdings" panose="05000000000000000000" pitchFamily="2" charset="2"/>
              </a:rPr>
              <a:t>II</a:t>
            </a:r>
            <a:r>
              <a:rPr lang="en-US" dirty="0">
                <a:sym typeface="Wingdings" panose="05000000000000000000" pitchFamily="2" charset="2"/>
              </a:rPr>
              <a:t> = 0.37 keV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Comparing with partial sequences: 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possible values of E</a:t>
            </a:r>
            <a:r>
              <a:rPr lang="en-US" baseline="-25000" dirty="0">
                <a:sym typeface="Wingdings" panose="05000000000000000000" pitchFamily="2" charset="2"/>
              </a:rPr>
              <a:t>II</a:t>
            </a:r>
            <a:r>
              <a:rPr lang="en-US" dirty="0">
                <a:sym typeface="Wingdings" panose="05000000000000000000" pitchFamily="2" charset="2"/>
              </a:rPr>
              <a:t>: 2.00, 1.90, 1.85, 1.75, 1.70, 1.65 and 1.55 MeV</a:t>
            </a:r>
            <a:endParaRPr lang="en-US" dirty="0"/>
          </a:p>
          <a:p>
            <a:r>
              <a:rPr lang="en-US" dirty="0"/>
              <a:t>Between 0 and 20 keV: 28 + 19 = 47 states </a:t>
            </a:r>
            <a:r>
              <a:rPr lang="en-US" dirty="0">
                <a:sym typeface="Wingdings" panose="05000000000000000000" pitchFamily="2" charset="2"/>
              </a:rPr>
              <a:t> D</a:t>
            </a:r>
            <a:r>
              <a:rPr lang="en-US" baseline="-25000" dirty="0">
                <a:sym typeface="Wingdings" panose="05000000000000000000" pitchFamily="2" charset="2"/>
              </a:rPr>
              <a:t>II</a:t>
            </a:r>
            <a:r>
              <a:rPr lang="en-US" dirty="0">
                <a:sym typeface="Wingdings" panose="05000000000000000000" pitchFamily="2" charset="2"/>
              </a:rPr>
              <a:t> = 0.43 keV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Comparing with partial sequences: 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possible values of E</a:t>
            </a:r>
            <a:r>
              <a:rPr lang="en-US" baseline="-25000" dirty="0">
                <a:sym typeface="Wingdings" panose="05000000000000000000" pitchFamily="2" charset="2"/>
              </a:rPr>
              <a:t>II</a:t>
            </a:r>
            <a:r>
              <a:rPr lang="en-US" dirty="0">
                <a:sym typeface="Wingdings" panose="05000000000000000000" pitchFamily="2" charset="2"/>
              </a:rPr>
              <a:t>: 1.95, 1.90, 1.85, 1.80, 1.75, 1.70 and 1.65 MeV</a:t>
            </a:r>
            <a:endParaRPr lang="en-US" dirty="0"/>
          </a:p>
        </p:txBody>
      </p:sp>
      <p:sp>
        <p:nvSpPr>
          <p:cNvPr id="28" name="Inhaltsplatzhalter 2">
            <a:extLst>
              <a:ext uri="{FF2B5EF4-FFF2-40B4-BE49-F238E27FC236}">
                <a16:creationId xmlns:a16="http://schemas.microsoft.com/office/drawing/2014/main" id="{AADE2C74-82D2-462D-B4C9-39D23147C24A}"/>
              </a:ext>
            </a:extLst>
          </p:cNvPr>
          <p:cNvSpPr txBox="1">
            <a:spLocks/>
          </p:cNvSpPr>
          <p:nvPr/>
        </p:nvSpPr>
        <p:spPr>
          <a:xfrm>
            <a:off x="8799357" y="2281661"/>
            <a:ext cx="3230516" cy="1503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2 studies: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between 0 and 10 keV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between 0 and 20 keV</a:t>
            </a:r>
          </a:p>
        </p:txBody>
      </p:sp>
      <p:sp>
        <p:nvSpPr>
          <p:cNvPr id="29" name="Geschweifte Klammer rechts 28">
            <a:extLst>
              <a:ext uri="{FF2B5EF4-FFF2-40B4-BE49-F238E27FC236}">
                <a16:creationId xmlns:a16="http://schemas.microsoft.com/office/drawing/2014/main" id="{60DFD312-D72C-4A39-85C5-9333566B705E}"/>
              </a:ext>
            </a:extLst>
          </p:cNvPr>
          <p:cNvSpPr/>
          <p:nvPr/>
        </p:nvSpPr>
        <p:spPr>
          <a:xfrm>
            <a:off x="8184205" y="2503254"/>
            <a:ext cx="564203" cy="940340"/>
          </a:xfrm>
          <a:prstGeom prst="rightBrace">
            <a:avLst>
              <a:gd name="adj1" fmla="val 19242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94C7C43D-C0B7-45F7-B865-0C00EF695860}"/>
              </a:ext>
            </a:extLst>
          </p:cNvPr>
          <p:cNvSpPr txBox="1"/>
          <p:nvPr/>
        </p:nvSpPr>
        <p:spPr>
          <a:xfrm>
            <a:off x="987760" y="6248400"/>
            <a:ext cx="8644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ym typeface="Wingdings" panose="05000000000000000000" pitchFamily="2" charset="2"/>
              </a:rPr>
              <a:t> </a:t>
            </a:r>
            <a:r>
              <a:rPr lang="de-DE" b="1" dirty="0"/>
              <a:t>E</a:t>
            </a:r>
            <a:r>
              <a:rPr lang="de-DE" b="1" baseline="-25000" dirty="0"/>
              <a:t>II</a:t>
            </a:r>
            <a:r>
              <a:rPr lang="de-DE" b="1" dirty="0"/>
              <a:t> </a:t>
            </a:r>
            <a:r>
              <a:rPr lang="de-DE" b="1" dirty="0" err="1"/>
              <a:t>values</a:t>
            </a:r>
            <a:r>
              <a:rPr lang="de-DE" b="1" dirty="0"/>
              <a:t> </a:t>
            </a:r>
            <a:r>
              <a:rPr lang="de-DE" b="1" dirty="0" err="1"/>
              <a:t>below</a:t>
            </a:r>
            <a:r>
              <a:rPr lang="de-DE" b="1" dirty="0"/>
              <a:t> 1.55 MeV; 1.60 MeV and 2.00 MeV </a:t>
            </a:r>
            <a:r>
              <a:rPr lang="de-DE" b="1" dirty="0" err="1"/>
              <a:t>can</a:t>
            </a:r>
            <a:r>
              <a:rPr lang="de-DE" b="1" dirty="0"/>
              <a:t> </a:t>
            </a:r>
            <a:r>
              <a:rPr lang="de-DE" b="1" dirty="0" err="1"/>
              <a:t>be</a:t>
            </a:r>
            <a:r>
              <a:rPr lang="de-DE" b="1" dirty="0"/>
              <a:t> </a:t>
            </a:r>
            <a:r>
              <a:rPr lang="de-DE" b="1" dirty="0" err="1"/>
              <a:t>excluded</a:t>
            </a:r>
            <a:endParaRPr lang="de-DE" b="1" dirty="0"/>
          </a:p>
        </p:txBody>
      </p:sp>
      <p:pic>
        <p:nvPicPr>
          <p:cNvPr id="8" name="Image 8">
            <a:extLst>
              <a:ext uri="{FF2B5EF4-FFF2-40B4-BE49-F238E27FC236}">
                <a16:creationId xmlns:a16="http://schemas.microsoft.com/office/drawing/2014/main" id="{66C002ED-F233-4FDB-B54D-881969886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2225" y="169676"/>
            <a:ext cx="1454932" cy="78049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D0721AA-354D-4617-A538-16E0D85D67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646" y="102496"/>
            <a:ext cx="1074694" cy="87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7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9811A4-5E36-4075-A092-10D555A80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640147" cy="1320800"/>
          </a:xfrm>
        </p:spPr>
        <p:txBody>
          <a:bodyPr>
            <a:noAutofit/>
          </a:bodyPr>
          <a:lstStyle/>
          <a:p>
            <a:r>
              <a:rPr lang="de-DE" dirty="0"/>
              <a:t>Use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truncated</a:t>
            </a:r>
            <a:r>
              <a:rPr lang="de-DE" dirty="0"/>
              <a:t> </a:t>
            </a:r>
            <a:r>
              <a:rPr lang="de-DE" dirty="0" err="1"/>
              <a:t>sequences</a:t>
            </a:r>
            <a:br>
              <a:rPr lang="de-DE" dirty="0"/>
            </a:br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identified</a:t>
            </a:r>
            <a:r>
              <a:rPr lang="de-DE" dirty="0"/>
              <a:t> Class-II </a:t>
            </a:r>
            <a:r>
              <a:rPr lang="de-DE" dirty="0" err="1"/>
              <a:t>states</a:t>
            </a:r>
            <a:endParaRPr lang="de-D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A7E3EB-9AAA-412F-AEC2-4D50D7117D63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16</a:t>
            </a:fld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27" name="Inhaltsplatzhalter 2">
            <a:extLst>
              <a:ext uri="{FF2B5EF4-FFF2-40B4-BE49-F238E27FC236}">
                <a16:creationId xmlns:a16="http://schemas.microsoft.com/office/drawing/2014/main" id="{ED900058-9534-4DB1-9CF6-48E68AD4E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u="sng" dirty="0"/>
              <a:t>Cumulative number of Class-II states:</a:t>
            </a:r>
          </a:p>
          <a:p>
            <a:endParaRPr lang="en-US" dirty="0"/>
          </a:p>
          <a:p>
            <a:r>
              <a:rPr lang="en-US" dirty="0"/>
              <a:t>RMSD calculated for each sequence </a:t>
            </a:r>
            <a:br>
              <a:rPr lang="en-US" dirty="0"/>
            </a:br>
            <a:r>
              <a:rPr lang="en-US" dirty="0"/>
              <a:t>&amp; shape of the curve compared</a:t>
            </a:r>
          </a:p>
          <a:p>
            <a:r>
              <a:rPr lang="en-US" dirty="0"/>
              <a:t>Between 0 and 10 keV: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Comparing with partial sequences: 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Best values of E</a:t>
            </a:r>
            <a:r>
              <a:rPr lang="en-US" baseline="-25000" dirty="0">
                <a:sym typeface="Wingdings" panose="05000000000000000000" pitchFamily="2" charset="2"/>
              </a:rPr>
              <a:t>II</a:t>
            </a:r>
            <a:r>
              <a:rPr lang="en-US" dirty="0">
                <a:sym typeface="Wingdings" panose="05000000000000000000" pitchFamily="2" charset="2"/>
              </a:rPr>
              <a:t>: 1.90, 1.95 MeV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Possible other values: </a:t>
            </a:r>
            <a:r>
              <a:rPr lang="en-US" dirty="0"/>
              <a:t>1.50, 1.55, 1.60, 1.70 and 1.75 MeV </a:t>
            </a:r>
          </a:p>
          <a:p>
            <a:r>
              <a:rPr lang="en-US" dirty="0"/>
              <a:t>Between 0 and 20 keV: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Comparing with partial sequences: 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Best value of E</a:t>
            </a:r>
            <a:r>
              <a:rPr lang="en-US" baseline="-25000" dirty="0">
                <a:sym typeface="Wingdings" panose="05000000000000000000" pitchFamily="2" charset="2"/>
              </a:rPr>
              <a:t>II</a:t>
            </a:r>
            <a:r>
              <a:rPr lang="en-US" dirty="0">
                <a:sym typeface="Wingdings" panose="05000000000000000000" pitchFamily="2" charset="2"/>
              </a:rPr>
              <a:t>: 1.95 MeV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Possible other values: </a:t>
            </a:r>
            <a:r>
              <a:rPr lang="en-US" dirty="0"/>
              <a:t>1.70, 1.75, 1.80, 1.85, 1.90 MeV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E772BA7-9875-497B-A58C-1B46BE604730}"/>
              </a:ext>
            </a:extLst>
          </p:cNvPr>
          <p:cNvSpPr txBox="1"/>
          <p:nvPr/>
        </p:nvSpPr>
        <p:spPr>
          <a:xfrm>
            <a:off x="677333" y="6123543"/>
            <a:ext cx="8644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ym typeface="Wingdings" panose="05000000000000000000" pitchFamily="2" charset="2"/>
              </a:rPr>
              <a:t> </a:t>
            </a:r>
            <a:r>
              <a:rPr lang="de-DE" b="1" dirty="0"/>
              <a:t>E</a:t>
            </a:r>
            <a:r>
              <a:rPr lang="de-DE" b="1" baseline="-25000" dirty="0"/>
              <a:t>II</a:t>
            </a:r>
            <a:r>
              <a:rPr lang="de-DE" b="1" dirty="0"/>
              <a:t> </a:t>
            </a:r>
            <a:r>
              <a:rPr lang="de-DE" b="1" dirty="0" err="1"/>
              <a:t>values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1.45 MeV and 2.00 MeV </a:t>
            </a:r>
            <a:r>
              <a:rPr lang="de-DE" b="1" dirty="0" err="1"/>
              <a:t>can</a:t>
            </a:r>
            <a:r>
              <a:rPr lang="de-DE" b="1" dirty="0"/>
              <a:t> </a:t>
            </a:r>
            <a:r>
              <a:rPr lang="de-DE" b="1" dirty="0" err="1"/>
              <a:t>be</a:t>
            </a:r>
            <a:r>
              <a:rPr lang="de-DE" b="1" dirty="0"/>
              <a:t> </a:t>
            </a:r>
            <a:r>
              <a:rPr lang="de-DE" b="1" dirty="0" err="1"/>
              <a:t>excluded</a:t>
            </a:r>
            <a:endParaRPr lang="de-DE" b="1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0A42B80-8CF1-4113-9717-77731C48F441}"/>
              </a:ext>
            </a:extLst>
          </p:cNvPr>
          <p:cNvSpPr txBox="1"/>
          <p:nvPr/>
        </p:nvSpPr>
        <p:spPr>
          <a:xfrm>
            <a:off x="987759" y="6492875"/>
            <a:ext cx="92719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ym typeface="Wingdings" panose="05000000000000000000" pitchFamily="2" charset="2"/>
              </a:rPr>
              <a:t> </a:t>
            </a:r>
            <a:r>
              <a:rPr lang="de-DE" b="1" dirty="0"/>
              <a:t>E</a:t>
            </a:r>
            <a:r>
              <a:rPr lang="de-DE" b="1" baseline="-25000" dirty="0"/>
              <a:t>II</a:t>
            </a:r>
            <a:r>
              <a:rPr lang="de-DE" b="1" dirty="0"/>
              <a:t> </a:t>
            </a:r>
            <a:r>
              <a:rPr lang="de-DE" b="1" dirty="0" err="1"/>
              <a:t>values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1.40 MeV; 1.50; 1.60; 1.65 and 1.85 MeV </a:t>
            </a:r>
            <a:r>
              <a:rPr lang="de-DE" b="1" dirty="0" err="1"/>
              <a:t>seems</a:t>
            </a:r>
            <a:r>
              <a:rPr lang="de-DE" b="1" dirty="0"/>
              <a:t> also </a:t>
            </a:r>
            <a:r>
              <a:rPr lang="de-DE" b="1" dirty="0" err="1"/>
              <a:t>far</a:t>
            </a:r>
            <a:r>
              <a:rPr lang="de-DE" b="1" dirty="0"/>
              <a:t> </a:t>
            </a:r>
            <a:r>
              <a:rPr lang="de-DE" b="1" dirty="0" err="1"/>
              <a:t>away</a:t>
            </a:r>
            <a:endParaRPr lang="de-DE" b="1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D465EDA-12EA-4348-AD22-F467AC72BC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" t="13555" r="8994" b="7445"/>
          <a:stretch/>
        </p:blipFill>
        <p:spPr>
          <a:xfrm>
            <a:off x="6337224" y="2225041"/>
            <a:ext cx="5794668" cy="4023360"/>
          </a:xfrm>
          <a:prstGeom prst="rect">
            <a:avLst/>
          </a:prstGeom>
        </p:spPr>
      </p:pic>
      <p:pic>
        <p:nvPicPr>
          <p:cNvPr id="10" name="Image 8">
            <a:extLst>
              <a:ext uri="{FF2B5EF4-FFF2-40B4-BE49-F238E27FC236}">
                <a16:creationId xmlns:a16="http://schemas.microsoft.com/office/drawing/2014/main" id="{183EE957-2DE0-4DDB-8C58-71AB035CF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2225" y="169676"/>
            <a:ext cx="1454932" cy="78049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0F36E9C-F41C-4108-877C-9E08366E25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646" y="102496"/>
            <a:ext cx="1074694" cy="87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7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9811A4-5E36-4075-A092-10D555A80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8793837" cy="1320800"/>
          </a:xfrm>
        </p:spPr>
        <p:txBody>
          <a:bodyPr/>
          <a:lstStyle/>
          <a:p>
            <a:r>
              <a:rPr lang="de-DE" dirty="0"/>
              <a:t>Use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full</a:t>
            </a:r>
            <a:r>
              <a:rPr lang="de-DE" dirty="0"/>
              <a:t> </a:t>
            </a:r>
            <a:r>
              <a:rPr lang="de-DE" dirty="0" err="1"/>
              <a:t>sequences</a:t>
            </a:r>
            <a:br>
              <a:rPr lang="de-DE" dirty="0"/>
            </a:br>
            <a:r>
              <a:rPr lang="de-DE" dirty="0" err="1"/>
              <a:t>Comparision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CTM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Inhaltsplatzhalter 4">
                <a:extLst>
                  <a:ext uri="{FF2B5EF4-FFF2-40B4-BE49-F238E27FC236}">
                    <a16:creationId xmlns:a16="http://schemas.microsoft.com/office/drawing/2014/main" id="{C7E5F0B4-C840-4A7A-B9DB-1C34DF4F3A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334" y="2160589"/>
                <a:ext cx="9277304" cy="3880773"/>
              </a:xfrm>
            </p:spPr>
            <p:txBody>
              <a:bodyPr>
                <a:normAutofit fontScale="92500" lnSpcReduction="20000"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</m:sup>
                    </m:sSup>
                  </m:oMath>
                </a14:m>
                <a:endParaRPr lang="de-DE" dirty="0"/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𝐼𝐼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𝐼𝐼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</m:sup>
                    </m:sSup>
                  </m:oMath>
                </a14:m>
                <a:endParaRPr lang="de-DE" dirty="0"/>
              </a:p>
              <a:p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</m:sup>
                    </m:sSup>
                    <m:d>
                      <m:d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𝐼𝐼</m:t>
                                        </m:r>
                                      </m:sub>
                                    </m:s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den>
                            </m:f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𝐼𝐼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endParaRPr lang="de-DE" dirty="0"/>
              </a:p>
              <a:p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𝐼𝐼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: </a:t>
                </a:r>
                <a:r>
                  <a:rPr lang="de-DE" dirty="0" err="1"/>
                  <a:t>full</a:t>
                </a:r>
                <a:r>
                  <a:rPr lang="de-DE" dirty="0"/>
                  <a:t> </a:t>
                </a:r>
                <a:r>
                  <a:rPr lang="de-DE" dirty="0" err="1"/>
                  <a:t>sequence</a:t>
                </a:r>
                <a:r>
                  <a:rPr lang="de-DE" dirty="0"/>
                  <a:t> </a:t>
                </a:r>
                <a:r>
                  <a:rPr lang="de-DE" dirty="0" err="1"/>
                  <a:t>from</a:t>
                </a:r>
                <a:r>
                  <a:rPr lang="de-DE" dirty="0"/>
                  <a:t> 0 </a:t>
                </a:r>
                <a:r>
                  <a:rPr lang="de-DE" dirty="0" err="1"/>
                  <a:t>to</a:t>
                </a:r>
                <a:r>
                  <a:rPr lang="de-DE" dirty="0"/>
                  <a:t> 3.734 MeV </a:t>
                </a:r>
                <a:r>
                  <a:rPr lang="de-DE" dirty="0" err="1"/>
                  <a:t>simulated</a:t>
                </a:r>
                <a:r>
                  <a:rPr lang="de-DE" dirty="0"/>
                  <a:t> </a:t>
                </a:r>
                <a:r>
                  <a:rPr lang="de-DE" dirty="0" err="1"/>
                  <a:t>by</a:t>
                </a:r>
                <a:r>
                  <a:rPr lang="de-DE" dirty="0"/>
                  <a:t> AVXSF-LNG</a:t>
                </a:r>
              </a:p>
              <a:p>
                <a:endParaRPr lang="de-DE" dirty="0"/>
              </a:p>
              <a:p>
                <a:r>
                  <a:rPr lang="en-US" dirty="0"/>
                  <a:t>According to Lynn, </a:t>
                </a:r>
                <a:r>
                  <a:rPr lang="en-US" dirty="0" err="1"/>
                  <a:t>Talou</a:t>
                </a:r>
                <a:r>
                  <a:rPr lang="en-US" dirty="0"/>
                  <a:t> and </a:t>
                </a:r>
                <a:r>
                  <a:rPr lang="en-US" dirty="0" err="1"/>
                  <a:t>Bouland</a:t>
                </a:r>
                <a:r>
                  <a:rPr lang="en-US" dirty="0"/>
                  <a:t> [PRC97, 2018], properties of the second fission well are closer to those of the first well than to those of the barriers.</a:t>
                </a:r>
                <a:endParaRPr lang="de-DE" dirty="0"/>
              </a:p>
              <a:p>
                <a:r>
                  <a:rPr lang="en-US" dirty="0"/>
                  <a:t>T = 0.43258 ± 0.03765 MeV &amp; U</a:t>
                </a:r>
                <a:r>
                  <a:rPr lang="en-US" baseline="-25000" dirty="0"/>
                  <a:t>0</a:t>
                </a:r>
                <a:r>
                  <a:rPr lang="en-US" dirty="0"/>
                  <a:t> = -0.70434 ± 0.11634 MeV in the first well </a:t>
                </a:r>
                <a:r>
                  <a:rPr lang="de-DE" dirty="0"/>
                  <a:t>[RIPL-3]</a:t>
                </a:r>
              </a:p>
              <a:p>
                <a:r>
                  <a:rPr lang="de-DE" dirty="0"/>
                  <a:t>T = 0,37291 MeV [TALYS]</a:t>
                </a:r>
              </a:p>
              <a:p>
                <a:endParaRPr lang="de-DE" dirty="0"/>
              </a:p>
              <a:p>
                <a:endParaRPr lang="de-DE" dirty="0"/>
              </a:p>
              <a:p>
                <a:pPr marL="0" indent="0">
                  <a:buNone/>
                </a:pPr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5" name="Inhaltsplatzhalter 4">
                <a:extLst>
                  <a:ext uri="{FF2B5EF4-FFF2-40B4-BE49-F238E27FC236}">
                    <a16:creationId xmlns:a16="http://schemas.microsoft.com/office/drawing/2014/main" id="{C7E5F0B4-C840-4A7A-B9DB-1C34DF4F3A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4" y="2160589"/>
                <a:ext cx="9277304" cy="3880773"/>
              </a:xfrm>
              <a:blipFill>
                <a:blip r:embed="rId3"/>
                <a:stretch>
                  <a:fillRect l="-66" r="-5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Espace réservé du numéro de diapositive 3">
            <a:extLst>
              <a:ext uri="{FF2B5EF4-FFF2-40B4-BE49-F238E27FC236}">
                <a16:creationId xmlns:a16="http://schemas.microsoft.com/office/drawing/2014/main" id="{88F263B3-3E07-4474-B66B-47DEAC5B8665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17</a:t>
            </a:fld>
            <a:endParaRPr lang="fr-FR" sz="1200" b="1" dirty="0">
              <a:solidFill>
                <a:schemeClr val="bg1"/>
              </a:solidFill>
            </a:endParaRPr>
          </a:p>
        </p:txBody>
      </p:sp>
      <p:pic>
        <p:nvPicPr>
          <p:cNvPr id="6" name="Image 8">
            <a:extLst>
              <a:ext uri="{FF2B5EF4-FFF2-40B4-BE49-F238E27FC236}">
                <a16:creationId xmlns:a16="http://schemas.microsoft.com/office/drawing/2014/main" id="{A9FA1CEF-7530-4CE4-B9EC-288D98656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2225" y="169676"/>
            <a:ext cx="1454932" cy="78049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CE234D6-AEFC-4F44-85FC-EED820596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646" y="102496"/>
            <a:ext cx="1074694" cy="87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5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A7E3EB-9AAA-412F-AEC2-4D50D7117D63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18</a:t>
            </a:fld>
            <a:endParaRPr lang="fr-FR" sz="1200" b="1" dirty="0">
              <a:solidFill>
                <a:schemeClr val="bg1"/>
              </a:solidFill>
            </a:endParaRPr>
          </a:p>
        </p:txBody>
      </p:sp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649B5529-117B-4318-B166-F5CFF2B7F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" t="13746" r="8535" b="7607"/>
          <a:stretch/>
        </p:blipFill>
        <p:spPr>
          <a:xfrm>
            <a:off x="284190" y="1930400"/>
            <a:ext cx="6052569" cy="413308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95C6CE6-1CA4-4E3D-A44E-38D73D554E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9" t="2103" r="1781" b="1834"/>
          <a:stretch/>
        </p:blipFill>
        <p:spPr>
          <a:xfrm>
            <a:off x="6488673" y="1518539"/>
            <a:ext cx="5277093" cy="4544945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27E5460B-BC87-4B66-8A6B-BC745C2BAEB1}"/>
              </a:ext>
            </a:extLst>
          </p:cNvPr>
          <p:cNvSpPr txBox="1">
            <a:spLocks/>
          </p:cNvSpPr>
          <p:nvPr/>
        </p:nvSpPr>
        <p:spPr>
          <a:xfrm>
            <a:off x="677333" y="609600"/>
            <a:ext cx="879383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/>
              <a:t>Use of the full sequences</a:t>
            </a:r>
            <a:br>
              <a:rPr lang="de-DE"/>
            </a:br>
            <a:r>
              <a:rPr lang="de-DE"/>
              <a:t>Comparision with a CTM</a:t>
            </a:r>
            <a:endParaRPr lang="de-DE" dirty="0"/>
          </a:p>
        </p:txBody>
      </p:sp>
      <p:pic>
        <p:nvPicPr>
          <p:cNvPr id="7" name="Image 8">
            <a:extLst>
              <a:ext uri="{FF2B5EF4-FFF2-40B4-BE49-F238E27FC236}">
                <a16:creationId xmlns:a16="http://schemas.microsoft.com/office/drawing/2014/main" id="{38668AF7-98EE-43ED-8EF4-E20BF949A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2225" y="169676"/>
            <a:ext cx="1454932" cy="78049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313D065-1D8F-4ADE-8D73-8F63FCC6E6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646" y="102496"/>
            <a:ext cx="1074694" cy="87668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8C3D95CC-B809-41D2-BD7A-F08B1D423988}"/>
              </a:ext>
            </a:extLst>
          </p:cNvPr>
          <p:cNvSpPr txBox="1"/>
          <p:nvPr/>
        </p:nvSpPr>
        <p:spPr>
          <a:xfrm>
            <a:off x="4445382" y="6262523"/>
            <a:ext cx="30029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/>
              <a:t>1.90 MeV ≤ E</a:t>
            </a:r>
            <a:r>
              <a:rPr lang="de-DE" sz="1800" b="1" baseline="-25000" dirty="0"/>
              <a:t>II</a:t>
            </a:r>
            <a:r>
              <a:rPr lang="de-DE" sz="1800" b="1" dirty="0"/>
              <a:t> ≤ 1.95 MeV</a:t>
            </a:r>
          </a:p>
        </p:txBody>
      </p:sp>
    </p:spTree>
    <p:extLst>
      <p:ext uri="{BB962C8B-B14F-4D97-AF65-F5344CB8AC3E}">
        <p14:creationId xmlns:p14="http://schemas.microsoft.com/office/powerpoint/2010/main" val="264724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61975C-3E47-4CEE-957C-81E6ACF30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545B916-235F-464F-B2F0-67A6FBEB7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b="1" u="sng" baseline="30000" dirty="0"/>
              <a:t>238</a:t>
            </a:r>
            <a:r>
              <a:rPr lang="de-DE" b="1" u="sng" dirty="0"/>
              <a:t>U:</a:t>
            </a:r>
          </a:p>
          <a:p>
            <a:r>
              <a:rPr lang="de-DE" sz="1500" dirty="0">
                <a:latin typeface="Symbol" panose="05050102010706020507" pitchFamily="18" charset="2"/>
              </a:rPr>
              <a:t>n</a:t>
            </a:r>
            <a:r>
              <a:rPr lang="de-DE" sz="1500" dirty="0"/>
              <a:t>-Ball &amp; </a:t>
            </a:r>
            <a:r>
              <a:rPr lang="de-DE" sz="1500" dirty="0">
                <a:latin typeface="Symbol" panose="05050102010706020507" pitchFamily="18" charset="2"/>
              </a:rPr>
              <a:t>n</a:t>
            </a:r>
            <a:r>
              <a:rPr lang="de-DE" sz="1500" dirty="0"/>
              <a:t>-Ball2 </a:t>
            </a:r>
            <a:r>
              <a:rPr lang="de-DE" sz="1500" dirty="0" err="1"/>
              <a:t>data</a:t>
            </a:r>
            <a:r>
              <a:rPr lang="de-DE" sz="1500" dirty="0"/>
              <a:t> </a:t>
            </a:r>
            <a:r>
              <a:rPr lang="de-DE" sz="1500" dirty="0" err="1"/>
              <a:t>have</a:t>
            </a:r>
            <a:r>
              <a:rPr lang="de-DE" sz="1500" dirty="0"/>
              <a:t> </a:t>
            </a:r>
            <a:r>
              <a:rPr lang="de-DE" sz="1500" dirty="0" err="1"/>
              <a:t>been</a:t>
            </a:r>
            <a:r>
              <a:rPr lang="de-DE" sz="1500" dirty="0"/>
              <a:t> </a:t>
            </a:r>
            <a:r>
              <a:rPr lang="de-DE" sz="1500" dirty="0" err="1"/>
              <a:t>analysed</a:t>
            </a:r>
            <a:r>
              <a:rPr lang="de-DE" sz="1500" dirty="0"/>
              <a:t> </a:t>
            </a:r>
            <a:r>
              <a:rPr lang="de-DE" sz="1500" dirty="0" err="1"/>
              <a:t>by</a:t>
            </a:r>
            <a:r>
              <a:rPr lang="de-DE" sz="1500" dirty="0"/>
              <a:t> </a:t>
            </a:r>
            <a:r>
              <a:rPr lang="de-DE" sz="1500" dirty="0">
                <a:latin typeface="Symbol" panose="05050102010706020507" pitchFamily="18" charset="2"/>
              </a:rPr>
              <a:t>g</a:t>
            </a:r>
            <a:r>
              <a:rPr lang="de-DE" sz="1500" dirty="0"/>
              <a:t>-</a:t>
            </a:r>
            <a:r>
              <a:rPr lang="de-DE" sz="1500" dirty="0">
                <a:latin typeface="Symbol" panose="05050102010706020507" pitchFamily="18" charset="2"/>
              </a:rPr>
              <a:t>g</a:t>
            </a:r>
            <a:r>
              <a:rPr lang="de-DE" sz="1500" dirty="0"/>
              <a:t> </a:t>
            </a:r>
            <a:r>
              <a:rPr lang="de-DE" sz="1500" dirty="0" err="1"/>
              <a:t>coincidence</a:t>
            </a:r>
            <a:endParaRPr lang="de-DE" sz="1500" dirty="0"/>
          </a:p>
          <a:p>
            <a:r>
              <a:rPr lang="fr-FR" sz="1500" b="1" dirty="0">
                <a:solidFill>
                  <a:srgbClr val="FF0000"/>
                </a:solidFill>
              </a:rPr>
              <a:t>118 </a:t>
            </a:r>
            <a:r>
              <a:rPr lang="en-US" sz="1500" b="1" dirty="0">
                <a:solidFill>
                  <a:srgbClr val="FF0000"/>
                </a:solidFill>
              </a:rPr>
              <a:t>levels </a:t>
            </a:r>
            <a:r>
              <a:rPr lang="en-US" sz="1500" dirty="0"/>
              <a:t>identified </a:t>
            </a:r>
          </a:p>
          <a:p>
            <a:pPr lvl="1"/>
            <a:r>
              <a:rPr lang="en-US" sz="1500" dirty="0"/>
              <a:t>Including 58 not listed in ENSDF</a:t>
            </a:r>
          </a:p>
          <a:p>
            <a:r>
              <a:rPr lang="en-US" sz="1500" b="1" dirty="0">
                <a:solidFill>
                  <a:srgbClr val="FF0000"/>
                </a:solidFill>
              </a:rPr>
              <a:t>268 </a:t>
            </a:r>
            <a:r>
              <a:rPr lang="en-US" sz="1500" b="1" dirty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1500" dirty="0">
                <a:latin typeface="Symbol" panose="05050102010706020507" pitchFamily="18" charset="2"/>
              </a:rPr>
              <a:t> </a:t>
            </a:r>
            <a:r>
              <a:rPr lang="en-US" sz="1500" dirty="0"/>
              <a:t>transitions identified </a:t>
            </a:r>
          </a:p>
          <a:p>
            <a:pPr lvl="1"/>
            <a:r>
              <a:rPr lang="en-US" sz="1500" dirty="0"/>
              <a:t>Including 158 not listed in ENSDF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b="1" u="sng" baseline="30000" dirty="0"/>
              <a:t>242</a:t>
            </a:r>
            <a:r>
              <a:rPr lang="de-DE" b="1" u="sng" dirty="0"/>
              <a:t>Pu:</a:t>
            </a:r>
          </a:p>
          <a:p>
            <a:r>
              <a:rPr lang="de-DE" sz="1500" dirty="0"/>
              <a:t>70 Class-II </a:t>
            </a:r>
            <a:r>
              <a:rPr lang="de-DE" sz="1500" dirty="0" err="1"/>
              <a:t>states</a:t>
            </a:r>
            <a:r>
              <a:rPr lang="de-DE" sz="1500" dirty="0"/>
              <a:t> </a:t>
            </a:r>
            <a:r>
              <a:rPr lang="de-DE" sz="1500" dirty="0" err="1"/>
              <a:t>have</a:t>
            </a:r>
            <a:r>
              <a:rPr lang="de-DE" sz="1500" dirty="0"/>
              <a:t> </a:t>
            </a:r>
            <a:r>
              <a:rPr lang="de-DE" sz="1500" dirty="0" err="1"/>
              <a:t>been</a:t>
            </a:r>
            <a:r>
              <a:rPr lang="de-DE" sz="1500" dirty="0"/>
              <a:t> </a:t>
            </a:r>
            <a:r>
              <a:rPr lang="de-DE" sz="1500" dirty="0" err="1"/>
              <a:t>identified</a:t>
            </a:r>
            <a:endParaRPr lang="de-DE" sz="1500" dirty="0"/>
          </a:p>
          <a:p>
            <a:r>
              <a:rPr lang="de-DE" sz="1500" dirty="0"/>
              <a:t>E</a:t>
            </a:r>
            <a:r>
              <a:rPr lang="de-DE" sz="1500" baseline="-25000" dirty="0"/>
              <a:t>II</a:t>
            </a:r>
            <a:r>
              <a:rPr lang="de-DE" sz="1500" dirty="0"/>
              <a:t> </a:t>
            </a:r>
            <a:r>
              <a:rPr lang="de-DE" sz="1500" dirty="0" err="1"/>
              <a:t>value</a:t>
            </a:r>
            <a:r>
              <a:rPr lang="de-DE" sz="1500" dirty="0"/>
              <a:t> </a:t>
            </a:r>
            <a:r>
              <a:rPr lang="de-DE" sz="1500" dirty="0" err="1"/>
              <a:t>deduced</a:t>
            </a:r>
            <a:r>
              <a:rPr lang="de-DE" sz="1500" dirty="0"/>
              <a:t> </a:t>
            </a:r>
            <a:r>
              <a:rPr lang="de-DE" sz="1500" dirty="0" err="1"/>
              <a:t>from</a:t>
            </a:r>
            <a:r>
              <a:rPr lang="de-DE" sz="1500" dirty="0"/>
              <a:t> </a:t>
            </a:r>
            <a:r>
              <a:rPr lang="de-DE" sz="1500" dirty="0" err="1"/>
              <a:t>identified</a:t>
            </a:r>
            <a:r>
              <a:rPr lang="de-DE" sz="1500" dirty="0"/>
              <a:t> Class-II </a:t>
            </a:r>
            <a:r>
              <a:rPr lang="de-DE" sz="1500" dirty="0" err="1"/>
              <a:t>states</a:t>
            </a:r>
            <a:r>
              <a:rPr lang="de-DE" sz="1500" dirty="0"/>
              <a:t>, AVXSF-LNG </a:t>
            </a:r>
            <a:r>
              <a:rPr lang="de-DE" sz="1500" dirty="0" err="1"/>
              <a:t>sequences</a:t>
            </a:r>
            <a:r>
              <a:rPr lang="de-DE" sz="1500" dirty="0"/>
              <a:t> &amp; CTM</a:t>
            </a:r>
          </a:p>
          <a:p>
            <a:r>
              <a:rPr lang="de-DE" sz="1500" b="1" dirty="0">
                <a:solidFill>
                  <a:srgbClr val="FF0000"/>
                </a:solidFill>
              </a:rPr>
              <a:t>1.90 MeV ≤ E</a:t>
            </a:r>
            <a:r>
              <a:rPr lang="de-DE" sz="1500" b="1" baseline="-25000" dirty="0">
                <a:solidFill>
                  <a:srgbClr val="FF0000"/>
                </a:solidFill>
              </a:rPr>
              <a:t>II</a:t>
            </a:r>
            <a:r>
              <a:rPr lang="de-DE" sz="1500" b="1" dirty="0">
                <a:solidFill>
                  <a:srgbClr val="FF0000"/>
                </a:solidFill>
              </a:rPr>
              <a:t> ≤ 1.95 MeV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E39741-DD16-48E4-95F3-F1BDBFAF8674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19</a:t>
            </a:fld>
            <a:endParaRPr lang="fr-FR" sz="1200" b="1" dirty="0">
              <a:solidFill>
                <a:schemeClr val="bg1"/>
              </a:solidFill>
            </a:endParaRPr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9609317B-E731-4C64-B364-B8A57BF18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2225" y="169676"/>
            <a:ext cx="1454932" cy="78049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F2FD440-1C35-488D-91C6-C3EA411AA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646" y="102496"/>
            <a:ext cx="1074694" cy="87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66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40F367-7C0F-47DD-8A6C-BDEFAC160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reactions on the HPRL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E5FD7FF-DC27-43E8-9149-F20ADB24E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51762"/>
            <a:ext cx="9057828" cy="51462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Neutronics codes for fast neutron reactors or large core reactors:</a:t>
            </a:r>
          </a:p>
          <a:p>
            <a:r>
              <a:rPr lang="en-US" dirty="0"/>
              <a:t>Use evaluated nuclear data files as input based on: </a:t>
            </a:r>
          </a:p>
          <a:p>
            <a:pPr lvl="1"/>
            <a:r>
              <a:rPr lang="en-US" dirty="0"/>
              <a:t>experimental data</a:t>
            </a:r>
          </a:p>
          <a:p>
            <a:pPr lvl="1"/>
            <a:r>
              <a:rPr lang="en-US" dirty="0"/>
              <a:t>state of the art of theoretical modeling</a:t>
            </a:r>
          </a:p>
          <a:p>
            <a:endParaRPr lang="en-US" sz="2000" baseline="30000" dirty="0"/>
          </a:p>
          <a:p>
            <a:pPr marL="0" indent="0">
              <a:buNone/>
            </a:pPr>
            <a:r>
              <a:rPr lang="en-US" sz="2000" b="1" u="sng" dirty="0"/>
              <a:t>Two examples:</a:t>
            </a:r>
            <a:endParaRPr lang="en-US" sz="2000" b="1" baseline="30000" dirty="0"/>
          </a:p>
          <a:p>
            <a:r>
              <a:rPr lang="en-US" sz="2000" baseline="30000" dirty="0"/>
              <a:t>238</a:t>
            </a:r>
            <a:r>
              <a:rPr lang="en-US" sz="2000" dirty="0"/>
              <a:t>U(</a:t>
            </a:r>
            <a:r>
              <a:rPr lang="en-US" sz="2000" dirty="0" err="1"/>
              <a:t>n,n</a:t>
            </a:r>
            <a:r>
              <a:rPr lang="en-US" sz="2000" dirty="0"/>
              <a:t>’): </a:t>
            </a:r>
          </a:p>
          <a:p>
            <a:pPr lvl="1"/>
            <a:r>
              <a:rPr lang="en-US" dirty="0"/>
              <a:t>Codes have uncertainties mainly due to </a:t>
            </a:r>
            <a:r>
              <a:rPr lang="en-US" baseline="30000" dirty="0"/>
              <a:t>238</a:t>
            </a:r>
            <a:r>
              <a:rPr lang="en-US" dirty="0"/>
              <a:t>U(n, n’)</a:t>
            </a:r>
          </a:p>
          <a:p>
            <a:pPr lvl="2"/>
            <a:r>
              <a:rPr lang="en-US" dirty="0"/>
              <a:t>XS uncertainties target: 2-3% (HPRL); currently overestimated ~10% in the 2–5 MeV energy region </a:t>
            </a:r>
            <a:br>
              <a:rPr lang="en-US" dirty="0"/>
            </a:br>
            <a:r>
              <a:rPr lang="en-US" sz="1050" dirty="0"/>
              <a:t>(</a:t>
            </a:r>
            <a:r>
              <a:rPr lang="en-US" sz="1050" u="sng" dirty="0"/>
              <a:t>source</a:t>
            </a:r>
            <a:r>
              <a:rPr lang="en-US" sz="1050" dirty="0"/>
              <a:t>: </a:t>
            </a:r>
            <a:r>
              <a:rPr lang="fr-FR" sz="1050" dirty="0"/>
              <a:t>A. </a:t>
            </a:r>
            <a:r>
              <a:rPr lang="fr-FR" sz="1050" dirty="0" err="1"/>
              <a:t>Santamarina</a:t>
            </a:r>
            <a:r>
              <a:rPr lang="fr-FR" sz="1050" dirty="0"/>
              <a:t>, et al., </a:t>
            </a:r>
            <a:r>
              <a:rPr lang="fr-FR" sz="1050" dirty="0" err="1"/>
              <a:t>Nucl</a:t>
            </a:r>
            <a:r>
              <a:rPr lang="fr-FR" sz="1050" dirty="0"/>
              <a:t>. </a:t>
            </a:r>
            <a:r>
              <a:rPr lang="en-US" sz="1050" dirty="0"/>
              <a:t>Data Sheet 118, (2014))</a:t>
            </a:r>
          </a:p>
          <a:p>
            <a:endParaRPr lang="en-US" baseline="30000" dirty="0"/>
          </a:p>
          <a:p>
            <a:r>
              <a:rPr lang="en-US" sz="2000" baseline="30000" dirty="0"/>
              <a:t>242</a:t>
            </a:r>
            <a:r>
              <a:rPr lang="en-US" sz="2000" dirty="0"/>
              <a:t>Pu(</a:t>
            </a:r>
            <a:r>
              <a:rPr lang="en-US" sz="2000" dirty="0" err="1"/>
              <a:t>n,f</a:t>
            </a:r>
            <a:r>
              <a:rPr lang="en-US" sz="2000" dirty="0"/>
              <a:t>)</a:t>
            </a:r>
          </a:p>
          <a:p>
            <a:pPr lvl="1"/>
            <a:r>
              <a:rPr lang="en-US" dirty="0"/>
              <a:t>Candidate for the fission chamber to monitor the RJH reactor (CEA </a:t>
            </a:r>
            <a:r>
              <a:rPr lang="en-US" dirty="0" err="1"/>
              <a:t>Cadarache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Disregarded in previous evaluation because of the fertile character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80172AE-CEA6-4CC7-8C2F-791DF1E6B1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84" r="6314"/>
          <a:stretch/>
        </p:blipFill>
        <p:spPr>
          <a:xfrm>
            <a:off x="8066148" y="1066729"/>
            <a:ext cx="3338027" cy="3163902"/>
          </a:xfrm>
          <a:prstGeom prst="rect">
            <a:avLst/>
          </a:prstGeom>
        </p:spPr>
      </p:pic>
      <p:sp>
        <p:nvSpPr>
          <p:cNvPr id="5" name="ZoneTexte 6">
            <a:extLst>
              <a:ext uri="{FF2B5EF4-FFF2-40B4-BE49-F238E27FC236}">
                <a16:creationId xmlns:a16="http://schemas.microsoft.com/office/drawing/2014/main" id="{0AEEC2C7-1DCD-437D-A704-6345632BEF54}"/>
              </a:ext>
            </a:extLst>
          </p:cNvPr>
          <p:cNvSpPr txBox="1"/>
          <p:nvPr/>
        </p:nvSpPr>
        <p:spPr>
          <a:xfrm flipH="1">
            <a:off x="9735161" y="4230631"/>
            <a:ext cx="1773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/>
              <a:t>Source</a:t>
            </a:r>
            <a:r>
              <a:rPr lang="en-US" sz="1000" dirty="0"/>
              <a:t> : M. Kerveno </a:t>
            </a:r>
            <a:r>
              <a:rPr lang="en-US" sz="1000" i="1" dirty="0"/>
              <a:t>et al. </a:t>
            </a:r>
            <a:r>
              <a:rPr lang="en-US" sz="1000" dirty="0"/>
              <a:t>ND2022 - presentation</a:t>
            </a:r>
          </a:p>
        </p:txBody>
      </p: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64BCCC15-5C38-4098-83E1-0A9DDA3A8864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2</a:t>
            </a:fld>
            <a:endParaRPr lang="fr-F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110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9C19B9-5841-42FC-A641-387A928818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58305"/>
            <a:ext cx="7766936" cy="1646302"/>
          </a:xfrm>
        </p:spPr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  <p:pic>
        <p:nvPicPr>
          <p:cNvPr id="11" name="Image 3">
            <a:extLst>
              <a:ext uri="{FF2B5EF4-FFF2-40B4-BE49-F238E27FC236}">
                <a16:creationId xmlns:a16="http://schemas.microsoft.com/office/drawing/2014/main" id="{286B3AA2-3EF3-4AD8-8136-E7470D0F1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910" y="129109"/>
            <a:ext cx="1049984" cy="721864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0B688DEA-F407-45EC-BCE5-E77C0312E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664" y="169676"/>
            <a:ext cx="932010" cy="87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Image 5">
            <a:extLst>
              <a:ext uri="{FF2B5EF4-FFF2-40B4-BE49-F238E27FC236}">
                <a16:creationId xmlns:a16="http://schemas.microsoft.com/office/drawing/2014/main" id="{F3BA57B4-568A-4EE4-ABB4-EFE0C1840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5918" y="147250"/>
            <a:ext cx="873764" cy="802918"/>
          </a:xfrm>
          <a:prstGeom prst="rect">
            <a:avLst/>
          </a:prstGeom>
        </p:spPr>
      </p:pic>
      <p:pic>
        <p:nvPicPr>
          <p:cNvPr id="14" name="Image 6">
            <a:extLst>
              <a:ext uri="{FF2B5EF4-FFF2-40B4-BE49-F238E27FC236}">
                <a16:creationId xmlns:a16="http://schemas.microsoft.com/office/drawing/2014/main" id="{F90A2A09-5BA4-47A7-B655-57E95B02F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1573" y="233586"/>
            <a:ext cx="949115" cy="716582"/>
          </a:xfrm>
          <a:prstGeom prst="rect">
            <a:avLst/>
          </a:prstGeom>
        </p:spPr>
      </p:pic>
      <p:pic>
        <p:nvPicPr>
          <p:cNvPr id="15" name="Image 7">
            <a:extLst>
              <a:ext uri="{FF2B5EF4-FFF2-40B4-BE49-F238E27FC236}">
                <a16:creationId xmlns:a16="http://schemas.microsoft.com/office/drawing/2014/main" id="{C12A7A33-2B31-462B-A3EA-48B9E3F40B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021" y="246521"/>
            <a:ext cx="932010" cy="294319"/>
          </a:xfrm>
          <a:prstGeom prst="rect">
            <a:avLst/>
          </a:prstGeom>
        </p:spPr>
      </p:pic>
      <p:pic>
        <p:nvPicPr>
          <p:cNvPr id="16" name="Image 8">
            <a:extLst>
              <a:ext uri="{FF2B5EF4-FFF2-40B4-BE49-F238E27FC236}">
                <a16:creationId xmlns:a16="http://schemas.microsoft.com/office/drawing/2014/main" id="{EEFE2E9E-7D19-4540-B2C6-E84EF3699A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800" y="217605"/>
            <a:ext cx="1389341" cy="578892"/>
          </a:xfrm>
          <a:prstGeom prst="rect">
            <a:avLst/>
          </a:prstGeom>
        </p:spPr>
      </p:pic>
      <p:pic>
        <p:nvPicPr>
          <p:cNvPr id="17" name="Image 8">
            <a:extLst>
              <a:ext uri="{FF2B5EF4-FFF2-40B4-BE49-F238E27FC236}">
                <a16:creationId xmlns:a16="http://schemas.microsoft.com/office/drawing/2014/main" id="{A1A31FBB-BC57-4DE8-BFA6-81A0BE316C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1184" y="169676"/>
            <a:ext cx="1454932" cy="78049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6327331-C37A-4303-A619-5518B478F7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05" y="102496"/>
            <a:ext cx="1074694" cy="876688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820641C6-794B-4EDE-8641-0DF376B4AA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365" y="260926"/>
            <a:ext cx="1340765" cy="492249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2723EE6-5EAF-4490-9BF4-ECFA88F9A1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28" y="1098695"/>
            <a:ext cx="1529965" cy="75004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CA303B7-F201-4D93-9DEF-8BA18FDA14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669" y="1074281"/>
            <a:ext cx="91440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87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93819" y="52751"/>
            <a:ext cx="5975927" cy="705314"/>
          </a:xfrm>
        </p:spPr>
        <p:txBody>
          <a:bodyPr/>
          <a:lstStyle/>
          <a:p>
            <a:pPr algn="ctr"/>
            <a:r>
              <a:rPr lang="fr-FR" sz="2200" dirty="0"/>
              <a:t>CONTEXT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16192" y="979049"/>
            <a:ext cx="8291590" cy="306826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PWR reactors core : neutron radiation absorptions = Buildup of higher mass actinides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292716" y="4325127"/>
            <a:ext cx="32537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/>
              <a:t>Sub-threshold </a:t>
            </a:r>
            <a:r>
              <a:rPr lang="en-US" dirty="0" err="1"/>
              <a:t>E</a:t>
            </a:r>
            <a:r>
              <a:rPr lang="en-US" baseline="-25000" dirty="0" err="1"/>
              <a:t>neutron</a:t>
            </a:r>
            <a:r>
              <a:rPr lang="en-US" dirty="0"/>
              <a:t>: </a:t>
            </a:r>
            <a:r>
              <a:rPr lang="el-GR" dirty="0"/>
              <a:t>σ</a:t>
            </a:r>
            <a:r>
              <a:rPr lang="fr-FR" baseline="-25000" dirty="0"/>
              <a:t>f</a:t>
            </a:r>
            <a:r>
              <a:rPr lang="fr-FR" dirty="0"/>
              <a:t>(fissile)&gt;&gt;</a:t>
            </a:r>
            <a:r>
              <a:rPr lang="el-GR" dirty="0"/>
              <a:t> σ</a:t>
            </a:r>
            <a:r>
              <a:rPr lang="fr-FR" baseline="-25000" dirty="0"/>
              <a:t>f</a:t>
            </a:r>
            <a:r>
              <a:rPr lang="fr-FR" dirty="0"/>
              <a:t>(fertile)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/>
              <a:t>Above the threshold: </a:t>
            </a:r>
            <a:r>
              <a:rPr lang="el-GR" dirty="0"/>
              <a:t>σ</a:t>
            </a:r>
            <a:r>
              <a:rPr lang="fr-FR" baseline="-25000" dirty="0"/>
              <a:t>f</a:t>
            </a:r>
            <a:r>
              <a:rPr lang="fr-FR" dirty="0"/>
              <a:t>(fissile) ≈</a:t>
            </a:r>
            <a:r>
              <a:rPr lang="el-GR" dirty="0"/>
              <a:t> σ</a:t>
            </a:r>
            <a:r>
              <a:rPr lang="fr-FR" baseline="-25000" dirty="0"/>
              <a:t>f</a:t>
            </a:r>
            <a:r>
              <a:rPr lang="fr-FR" dirty="0"/>
              <a:t>(fertile)</a:t>
            </a:r>
          </a:p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563" y="1241521"/>
            <a:ext cx="3758048" cy="2957217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6317903" y="5793362"/>
            <a:ext cx="4043709" cy="6463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Disregarded in previous evaluation because of the fertile character</a:t>
            </a:r>
          </a:p>
        </p:txBody>
      </p:sp>
      <p:sp>
        <p:nvSpPr>
          <p:cNvPr id="40" name="Accolade fermante 39">
            <a:extLst>
              <a:ext uri="{FF2B5EF4-FFF2-40B4-BE49-F238E27FC236}">
                <a16:creationId xmlns:a16="http://schemas.microsoft.com/office/drawing/2014/main" id="{1D63771A-FB2D-439D-83A3-F16E743CE287}"/>
              </a:ext>
            </a:extLst>
          </p:cNvPr>
          <p:cNvSpPr/>
          <p:nvPr/>
        </p:nvSpPr>
        <p:spPr>
          <a:xfrm>
            <a:off x="5824402" y="1344811"/>
            <a:ext cx="380698" cy="4982578"/>
          </a:xfrm>
          <a:prstGeom prst="rightBrace">
            <a:avLst>
              <a:gd name="adj1" fmla="val 44005"/>
              <a:gd name="adj2" fmla="val 65867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Picture 12" descr="https://www.laprovence.com/media/2019/10/17/1571332659_le-reacteur-de-recherche-jules-horowitz-rjh.jpg">
            <a:extLst>
              <a:ext uri="{FF2B5EF4-FFF2-40B4-BE49-F238E27FC236}">
                <a16:creationId xmlns:a16="http://schemas.microsoft.com/office/drawing/2014/main" id="{F3ABAA47-B0B3-4448-800B-CF7A21EAC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333" y="3693032"/>
            <a:ext cx="2160000" cy="143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Le MOX | EDF France">
            <a:extLst>
              <a:ext uri="{FF2B5EF4-FFF2-40B4-BE49-F238E27FC236}">
                <a16:creationId xmlns:a16="http://schemas.microsoft.com/office/drawing/2014/main" id="{CB627921-3C87-4DEB-85F8-3AFF7FE68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956" y="1344810"/>
            <a:ext cx="1085790" cy="150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Centrale nucléaire de Paluel — Wikipédia">
            <a:extLst>
              <a:ext uri="{FF2B5EF4-FFF2-40B4-BE49-F238E27FC236}">
                <a16:creationId xmlns:a16="http://schemas.microsoft.com/office/drawing/2014/main" id="{8D5F065D-F002-43B0-80F5-C074F70C8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391" y="1313992"/>
            <a:ext cx="2002850" cy="133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Superphénix — Wikipédia">
            <a:extLst>
              <a:ext uri="{FF2B5EF4-FFF2-40B4-BE49-F238E27FC236}">
                <a16:creationId xmlns:a16="http://schemas.microsoft.com/office/drawing/2014/main" id="{42D4B493-0B7B-4EAE-ACC4-0CB51E972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005" y="2646555"/>
            <a:ext cx="2160000" cy="138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Réacteur nucléaire : principe de fonctionnement et schémas, filières,  chiffres clés">
            <a:extLst>
              <a:ext uri="{FF2B5EF4-FFF2-40B4-BE49-F238E27FC236}">
                <a16:creationId xmlns:a16="http://schemas.microsoft.com/office/drawing/2014/main" id="{855D4F5D-FE54-43DA-AC5A-4D04471918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5" r="7097"/>
          <a:stretch/>
        </p:blipFill>
        <p:spPr bwMode="auto">
          <a:xfrm>
            <a:off x="1802392" y="4942534"/>
            <a:ext cx="1254643" cy="115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0" descr="https://cdn.futura-sciences.com/buildsv6/images/largeoriginal/3/8/4/38428c06e4_50159686_stockage-dechets-nucleaires.jpg">
            <a:extLst>
              <a:ext uri="{FF2B5EF4-FFF2-40B4-BE49-F238E27FC236}">
                <a16:creationId xmlns:a16="http://schemas.microsoft.com/office/drawing/2014/main" id="{04C876A2-5625-4E80-82B4-3E96064F8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189" y="5202291"/>
            <a:ext cx="2160000" cy="11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ZoneTexte 51">
            <a:extLst>
              <a:ext uri="{FF2B5EF4-FFF2-40B4-BE49-F238E27FC236}">
                <a16:creationId xmlns:a16="http://schemas.microsoft.com/office/drawing/2014/main" id="{8E011F9D-508C-4994-B346-25F9C3AFFF10}"/>
              </a:ext>
            </a:extLst>
          </p:cNvPr>
          <p:cNvSpPr txBox="1"/>
          <p:nvPr/>
        </p:nvSpPr>
        <p:spPr>
          <a:xfrm>
            <a:off x="1600366" y="4557304"/>
            <a:ext cx="16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Monitoring of: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1E38DAAC-6EEE-4C38-A1AA-7F0CA80BF5E4}"/>
              </a:ext>
            </a:extLst>
          </p:cNvPr>
          <p:cNvSpPr txBox="1"/>
          <p:nvPr/>
        </p:nvSpPr>
        <p:spPr>
          <a:xfrm>
            <a:off x="4604624" y="1323969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MOx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BF537E8A-9F6F-4EF1-90D6-2F05D0473827}"/>
              </a:ext>
            </a:extLst>
          </p:cNvPr>
          <p:cNvSpPr txBox="1"/>
          <p:nvPr/>
        </p:nvSpPr>
        <p:spPr>
          <a:xfrm>
            <a:off x="4610215" y="3658960"/>
            <a:ext cx="102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/>
              <a:t>RJH : Occitane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CD2181D6-CEF2-4295-B6FA-B05BAEA37266}"/>
              </a:ext>
            </a:extLst>
          </p:cNvPr>
          <p:cNvSpPr txBox="1"/>
          <p:nvPr/>
        </p:nvSpPr>
        <p:spPr>
          <a:xfrm>
            <a:off x="3330086" y="2570657"/>
            <a:ext cx="1359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Fast </a:t>
            </a:r>
            <a:r>
              <a:rPr lang="fr-FR" sz="1600" dirty="0" err="1"/>
              <a:t>Reactor</a:t>
            </a:r>
            <a:endParaRPr lang="fr-FR" sz="1600" dirty="0"/>
          </a:p>
        </p:txBody>
      </p:sp>
      <p:sp>
        <p:nvSpPr>
          <p:cNvPr id="57" name="Espace réservé du contenu 2">
            <a:extLst>
              <a:ext uri="{FF2B5EF4-FFF2-40B4-BE49-F238E27FC236}">
                <a16:creationId xmlns:a16="http://schemas.microsoft.com/office/drawing/2014/main" id="{73B3E008-E96C-47F5-9128-25AF53DA17B1}"/>
              </a:ext>
            </a:extLst>
          </p:cNvPr>
          <p:cNvSpPr txBox="1">
            <a:spLocks/>
          </p:cNvSpPr>
          <p:nvPr/>
        </p:nvSpPr>
        <p:spPr bwMode="gray">
          <a:xfrm>
            <a:off x="6091582" y="4056177"/>
            <a:ext cx="1140733" cy="12093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500"/>
              </a:spcAft>
              <a:buFont typeface="Arial" pitchFamily="34" charset="0"/>
              <a:buNone/>
              <a:defRPr lang="fr-FR" sz="1800" b="1" kern="1200">
                <a:solidFill>
                  <a:srgbClr val="A50119"/>
                </a:solidFill>
                <a:latin typeface="Calibri" charset="0"/>
                <a:ea typeface="+mn-ea"/>
                <a:cs typeface="+mn-cs"/>
              </a:defRPr>
            </a:lvl1pPr>
            <a:lvl2pPr marL="361950" indent="0" algn="l" defTabSz="914400" rtl="0" eaLnBrk="1" latinLnBrk="0" hangingPunct="1">
              <a:lnSpc>
                <a:spcPts val="2800"/>
              </a:lnSpc>
              <a:spcBef>
                <a:spcPts val="1350"/>
              </a:spcBef>
              <a:buClr>
                <a:srgbClr val="71BF44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3pPr>
            <a:lvl4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SzPct val="36000"/>
              <a:buFont typeface="Arial" pitchFamily="34" charset="0"/>
              <a:buNone/>
              <a:tabLst>
                <a:tab pos="8077200" algn="r"/>
              </a:tabLst>
              <a:defRPr lang="fr-FR" sz="22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tabLst>
                <a:tab pos="8077200" algn="r"/>
              </a:tabLst>
              <a:defRPr sz="22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Study of </a:t>
            </a:r>
            <a:r>
              <a:rPr lang="en-US" baseline="30000" dirty="0">
                <a:solidFill>
                  <a:schemeClr val="tx1"/>
                </a:solidFill>
              </a:rPr>
              <a:t>242</a:t>
            </a:r>
            <a:r>
              <a:rPr lang="en-US" dirty="0">
                <a:solidFill>
                  <a:schemeClr val="tx1"/>
                </a:solidFill>
              </a:rPr>
              <a:t>Pu fission becomes important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17D61D31-06BC-4442-8067-58EE5A0555AD}"/>
              </a:ext>
            </a:extLst>
          </p:cNvPr>
          <p:cNvSpPr txBox="1"/>
          <p:nvPr/>
        </p:nvSpPr>
        <p:spPr>
          <a:xfrm>
            <a:off x="2638033" y="1253591"/>
            <a:ext cx="1167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PWR - UOx</a:t>
            </a:r>
          </a:p>
        </p:txBody>
      </p:sp>
      <p:sp>
        <p:nvSpPr>
          <p:cNvPr id="22" name="Espace réservé du numéro de diapositive 3">
            <a:extLst>
              <a:ext uri="{FF2B5EF4-FFF2-40B4-BE49-F238E27FC236}">
                <a16:creationId xmlns:a16="http://schemas.microsoft.com/office/drawing/2014/main" id="{BC095489-BF46-498D-9018-088569E81FD5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21</a:t>
            </a:fld>
            <a:endParaRPr lang="fr-F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94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" t="17775" r="46250" b="26811"/>
          <a:stretch/>
        </p:blipFill>
        <p:spPr>
          <a:xfrm>
            <a:off x="6703068" y="1449000"/>
            <a:ext cx="2906033" cy="198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" t="16923" r="46458" b="27493"/>
          <a:stretch/>
        </p:blipFill>
        <p:spPr>
          <a:xfrm>
            <a:off x="858280" y="1449000"/>
            <a:ext cx="2854603" cy="198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17094" r="46249" b="27322"/>
          <a:stretch/>
        </p:blipFill>
        <p:spPr>
          <a:xfrm>
            <a:off x="3835176" y="1449000"/>
            <a:ext cx="2818162" cy="1980000"/>
          </a:xfrm>
          <a:prstGeom prst="rect">
            <a:avLst/>
          </a:prstGeom>
        </p:spPr>
      </p:pic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17" y="4465444"/>
            <a:ext cx="3067250" cy="2231750"/>
          </a:xfrm>
          <a:prstGeom prst="rect">
            <a:avLst/>
          </a:prstGeom>
        </p:spPr>
      </p:pic>
      <p:sp>
        <p:nvSpPr>
          <p:cNvPr id="10" name="Espace réservé du contenu 2"/>
          <p:cNvSpPr txBox="1">
            <a:spLocks/>
          </p:cNvSpPr>
          <p:nvPr/>
        </p:nvSpPr>
        <p:spPr bwMode="gray">
          <a:xfrm>
            <a:off x="1488293" y="1209169"/>
            <a:ext cx="1076325" cy="240723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500"/>
              </a:spcAft>
              <a:buFont typeface="Arial" pitchFamily="34" charset="0"/>
              <a:buNone/>
              <a:defRPr lang="fr-FR" sz="1800" b="1" kern="1200">
                <a:solidFill>
                  <a:srgbClr val="A50119"/>
                </a:solidFill>
                <a:latin typeface="Calibri" charset="0"/>
                <a:ea typeface="+mn-ea"/>
                <a:cs typeface="+mn-cs"/>
              </a:defRPr>
            </a:lvl1pPr>
            <a:lvl2pPr marL="361950" indent="0" algn="l" defTabSz="914400" rtl="0" eaLnBrk="1" latinLnBrk="0" hangingPunct="1">
              <a:lnSpc>
                <a:spcPts val="2800"/>
              </a:lnSpc>
              <a:spcBef>
                <a:spcPts val="1350"/>
              </a:spcBef>
              <a:buClr>
                <a:srgbClr val="71BF44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3pPr>
            <a:lvl4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SzPct val="36000"/>
              <a:buFont typeface="Arial" pitchFamily="34" charset="0"/>
              <a:buNone/>
              <a:tabLst>
                <a:tab pos="8077200" algn="r"/>
              </a:tabLst>
              <a:defRPr lang="fr-FR" sz="22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tabLst>
                <a:tab pos="8077200" algn="r"/>
              </a:tabLst>
              <a:defRPr sz="22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00000"/>
              </a:lnSpc>
            </a:pPr>
            <a:r>
              <a:rPr lang="fr-FR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RRR</a:t>
            </a: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 bwMode="gray">
          <a:xfrm>
            <a:off x="4432638" y="1223228"/>
            <a:ext cx="1076325" cy="240723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500"/>
              </a:spcAft>
              <a:buFont typeface="Arial" pitchFamily="34" charset="0"/>
              <a:buNone/>
              <a:defRPr lang="fr-FR" sz="1800" b="1" kern="1200">
                <a:solidFill>
                  <a:srgbClr val="A50119"/>
                </a:solidFill>
                <a:latin typeface="Calibri" charset="0"/>
                <a:ea typeface="+mn-ea"/>
                <a:cs typeface="+mn-cs"/>
              </a:defRPr>
            </a:lvl1pPr>
            <a:lvl2pPr marL="361950" indent="0" algn="l" defTabSz="914400" rtl="0" eaLnBrk="1" latinLnBrk="0" hangingPunct="1">
              <a:lnSpc>
                <a:spcPts val="2800"/>
              </a:lnSpc>
              <a:spcBef>
                <a:spcPts val="1350"/>
              </a:spcBef>
              <a:buClr>
                <a:srgbClr val="71BF44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3pPr>
            <a:lvl4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SzPct val="36000"/>
              <a:buFont typeface="Arial" pitchFamily="34" charset="0"/>
              <a:buNone/>
              <a:tabLst>
                <a:tab pos="8077200" algn="r"/>
              </a:tabLst>
              <a:defRPr lang="fr-FR" sz="22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tabLst>
                <a:tab pos="8077200" algn="r"/>
              </a:tabLst>
              <a:defRPr sz="22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00000"/>
              </a:lnSpc>
            </a:pPr>
            <a:r>
              <a:rPr lang="fr-FR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URR</a:t>
            </a: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 bwMode="gray">
          <a:xfrm>
            <a:off x="7313912" y="1199617"/>
            <a:ext cx="1526723" cy="240723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500"/>
              </a:spcAft>
              <a:buFont typeface="Arial" pitchFamily="34" charset="0"/>
              <a:buNone/>
              <a:defRPr lang="fr-FR" sz="1800" b="1" kern="1200">
                <a:solidFill>
                  <a:srgbClr val="A50119"/>
                </a:solidFill>
                <a:latin typeface="Calibri" charset="0"/>
                <a:ea typeface="+mn-ea"/>
                <a:cs typeface="+mn-cs"/>
              </a:defRPr>
            </a:lvl1pPr>
            <a:lvl2pPr marL="361950" indent="0" algn="l" defTabSz="914400" rtl="0" eaLnBrk="1" latinLnBrk="0" hangingPunct="1">
              <a:lnSpc>
                <a:spcPts val="2800"/>
              </a:lnSpc>
              <a:spcBef>
                <a:spcPts val="1350"/>
              </a:spcBef>
              <a:buClr>
                <a:srgbClr val="71BF44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3pPr>
            <a:lvl4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SzPct val="36000"/>
              <a:buFont typeface="Arial" pitchFamily="34" charset="0"/>
              <a:buNone/>
              <a:tabLst>
                <a:tab pos="8077200" algn="r"/>
              </a:tabLst>
              <a:defRPr lang="fr-FR" sz="22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tabLst>
                <a:tab pos="8077200" algn="r"/>
              </a:tabLst>
              <a:defRPr sz="22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00000"/>
              </a:lnSpc>
            </a:pPr>
            <a:r>
              <a:rPr lang="fr-FR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Continuum</a:t>
            </a: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 bwMode="gray">
          <a:xfrm>
            <a:off x="677334" y="4437002"/>
            <a:ext cx="2757377" cy="9522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500"/>
              </a:spcAft>
              <a:buFont typeface="Arial" pitchFamily="34" charset="0"/>
              <a:buNone/>
              <a:defRPr lang="fr-FR" sz="1800" b="1" kern="1200">
                <a:solidFill>
                  <a:srgbClr val="A50119"/>
                </a:solidFill>
                <a:latin typeface="Calibri" charset="0"/>
                <a:ea typeface="+mn-ea"/>
                <a:cs typeface="+mn-cs"/>
              </a:defRPr>
            </a:lvl1pPr>
            <a:lvl2pPr marL="361950" indent="0" algn="l" defTabSz="914400" rtl="0" eaLnBrk="1" latinLnBrk="0" hangingPunct="1">
              <a:lnSpc>
                <a:spcPts val="2800"/>
              </a:lnSpc>
              <a:spcBef>
                <a:spcPts val="1350"/>
              </a:spcBef>
              <a:buClr>
                <a:srgbClr val="71BF44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3pPr>
            <a:lvl4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SzPct val="36000"/>
              <a:buFont typeface="Arial" pitchFamily="34" charset="0"/>
              <a:buNone/>
              <a:tabLst>
                <a:tab pos="8077200" algn="r"/>
              </a:tabLst>
              <a:defRPr lang="fr-FR" sz="22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tabLst>
                <a:tab pos="8077200" algn="r"/>
              </a:tabLst>
              <a:defRPr sz="22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lnSpc>
                <a:spcPct val="100000"/>
              </a:lnSpc>
            </a:pPr>
            <a:r>
              <a:rPr lang="en-US" sz="16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RRR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: Observed class I and class II resonances</a:t>
            </a: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 bwMode="gray">
          <a:xfrm>
            <a:off x="6260415" y="4683934"/>
            <a:ext cx="2535003" cy="3085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500"/>
              </a:spcAft>
              <a:buFont typeface="Arial" pitchFamily="34" charset="0"/>
              <a:buNone/>
              <a:defRPr lang="fr-FR" sz="1800" b="1" kern="1200">
                <a:solidFill>
                  <a:srgbClr val="A50119"/>
                </a:solidFill>
                <a:latin typeface="Calibri" charset="0"/>
                <a:ea typeface="+mn-ea"/>
                <a:cs typeface="+mn-cs"/>
              </a:defRPr>
            </a:lvl1pPr>
            <a:lvl2pPr marL="361950" indent="0" algn="l" defTabSz="914400" rtl="0" eaLnBrk="1" latinLnBrk="0" hangingPunct="1">
              <a:lnSpc>
                <a:spcPts val="2800"/>
              </a:lnSpc>
              <a:spcBef>
                <a:spcPts val="1350"/>
              </a:spcBef>
              <a:buClr>
                <a:srgbClr val="71BF44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3pPr>
            <a:lvl4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SzPct val="36000"/>
              <a:buFont typeface="Arial" pitchFamily="34" charset="0"/>
              <a:buNone/>
              <a:tabLst>
                <a:tab pos="8077200" algn="r"/>
              </a:tabLst>
              <a:defRPr lang="fr-FR" sz="22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tabLst>
                <a:tab pos="8077200" algn="r"/>
              </a:tabLst>
              <a:defRPr sz="22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r>
              <a:rPr lang="en-US" sz="16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Continuum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:</a:t>
            </a:r>
          </a:p>
        </p:txBody>
      </p:sp>
      <p:sp>
        <p:nvSpPr>
          <p:cNvPr id="15" name="ZoneTexte 14"/>
          <p:cNvSpPr txBox="1"/>
          <p:nvPr/>
        </p:nvSpPr>
        <p:spPr>
          <a:xfrm rot="16200000">
            <a:off x="-188145" y="2121482"/>
            <a:ext cx="208995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baseline="30000" dirty="0"/>
              <a:t>242</a:t>
            </a:r>
            <a:r>
              <a:rPr lang="fr-FR" sz="1000" dirty="0"/>
              <a:t>Pu fission cross section (barn)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111435" y="3328100"/>
            <a:ext cx="81178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dirty="0"/>
              <a:t>E</a:t>
            </a:r>
            <a:r>
              <a:rPr lang="fr-FR" sz="1000" baseline="-25000" dirty="0"/>
              <a:t>n</a:t>
            </a:r>
            <a:r>
              <a:rPr lang="fr-FR" sz="1000" dirty="0"/>
              <a:t> (eV)</a:t>
            </a:r>
          </a:p>
        </p:txBody>
      </p:sp>
      <p:sp>
        <p:nvSpPr>
          <p:cNvPr id="17" name="ZoneTexte 16"/>
          <p:cNvSpPr txBox="1"/>
          <p:nvPr/>
        </p:nvSpPr>
        <p:spPr>
          <a:xfrm rot="16200000">
            <a:off x="2824671" y="2115366"/>
            <a:ext cx="207771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baseline="30000" dirty="0"/>
              <a:t>242</a:t>
            </a:r>
            <a:r>
              <a:rPr lang="fr-FR" sz="1000" dirty="0"/>
              <a:t>Pu fission cross section (barn)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788592" y="3390077"/>
            <a:ext cx="87735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800" dirty="0" err="1"/>
              <a:t>Energy</a:t>
            </a:r>
            <a:r>
              <a:rPr lang="fr-FR" sz="800" dirty="0"/>
              <a:t> (MeV)</a:t>
            </a:r>
          </a:p>
        </p:txBody>
      </p:sp>
      <p:sp>
        <p:nvSpPr>
          <p:cNvPr id="32" name="Accolade fermante 31"/>
          <p:cNvSpPr/>
          <p:nvPr/>
        </p:nvSpPr>
        <p:spPr>
          <a:xfrm flipH="1">
            <a:off x="5246161" y="3675512"/>
            <a:ext cx="247650" cy="656020"/>
          </a:xfrm>
          <a:prstGeom prst="rightBrace">
            <a:avLst>
              <a:gd name="adj1" fmla="val 22619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space réservé du contenu 2"/>
          <p:cNvSpPr txBox="1">
            <a:spLocks/>
          </p:cNvSpPr>
          <p:nvPr/>
        </p:nvSpPr>
        <p:spPr bwMode="gray">
          <a:xfrm>
            <a:off x="5487761" y="3643821"/>
            <a:ext cx="1023508" cy="2730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500"/>
              </a:spcAft>
              <a:buFont typeface="Arial" pitchFamily="34" charset="0"/>
              <a:buNone/>
              <a:defRPr lang="fr-FR" sz="1800" b="1" kern="1200">
                <a:solidFill>
                  <a:srgbClr val="A50119"/>
                </a:solidFill>
                <a:latin typeface="Calibri" charset="0"/>
                <a:ea typeface="+mn-ea"/>
                <a:cs typeface="+mn-cs"/>
              </a:defRPr>
            </a:lvl1pPr>
            <a:lvl2pPr marL="361950" indent="0" algn="l" defTabSz="914400" rtl="0" eaLnBrk="1" latinLnBrk="0" hangingPunct="1">
              <a:lnSpc>
                <a:spcPts val="2800"/>
              </a:lnSpc>
              <a:spcBef>
                <a:spcPts val="1350"/>
              </a:spcBef>
              <a:buClr>
                <a:srgbClr val="71BF44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3pPr>
            <a:lvl4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SzPct val="36000"/>
              <a:buFont typeface="Arial" pitchFamily="34" charset="0"/>
              <a:buNone/>
              <a:tabLst>
                <a:tab pos="8077200" algn="r"/>
              </a:tabLst>
              <a:defRPr lang="fr-FR" sz="22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tabLst>
                <a:tab pos="8077200" algn="r"/>
              </a:tabLst>
              <a:defRPr sz="22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ct val="100000"/>
              </a:lnSpc>
            </a:pPr>
            <a:r>
              <a:rPr lang="fr-FR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&lt;&lt; 1  RRR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Espace réservé du contenu 2"/>
              <p:cNvSpPr txBox="1">
                <a:spLocks/>
              </p:cNvSpPr>
              <p:nvPr/>
            </p:nvSpPr>
            <p:spPr bwMode="gray">
              <a:xfrm>
                <a:off x="5487761" y="3849149"/>
                <a:ext cx="1023508" cy="273041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1500"/>
                  </a:spcAft>
                  <a:buFont typeface="Arial" pitchFamily="34" charset="0"/>
                  <a:buNone/>
                  <a:defRPr lang="fr-FR" sz="1800" b="1" kern="1200">
                    <a:solidFill>
                      <a:srgbClr val="A50119"/>
                    </a:solidFill>
                    <a:latin typeface="Calibri" charset="0"/>
                    <a:ea typeface="+mn-ea"/>
                    <a:cs typeface="+mn-cs"/>
                  </a:defRPr>
                </a:lvl1pPr>
                <a:lvl2pPr marL="361950" indent="0" algn="l" defTabSz="914400" rtl="0" eaLnBrk="1" latinLnBrk="0" hangingPunct="1">
                  <a:lnSpc>
                    <a:spcPts val="2800"/>
                  </a:lnSpc>
                  <a:spcBef>
                    <a:spcPts val="1350"/>
                  </a:spcBef>
                  <a:buClr>
                    <a:srgbClr val="71BF44"/>
                  </a:buClr>
                  <a:buSzPct val="100000"/>
                  <a:buFont typeface="Arial" pitchFamily="34" charset="0"/>
                  <a:buNone/>
                  <a:tabLst>
                    <a:tab pos="8077200" algn="r"/>
                  </a:tabLst>
                  <a:defRPr lang="fr-FR" sz="2200" kern="1200">
                    <a:solidFill>
                      <a:srgbClr val="231F20"/>
                    </a:solidFill>
                    <a:latin typeface="Calibri" charset="0"/>
                    <a:ea typeface="+mn-ea"/>
                    <a:cs typeface="+mn-cs"/>
                  </a:defRPr>
                </a:lvl2pPr>
                <a:lvl3pPr marL="361950" indent="0" algn="l" defTabSz="914400" rtl="0" eaLnBrk="1" latinLnBrk="0" hangingPunct="1">
                  <a:lnSpc>
                    <a:spcPts val="2800"/>
                  </a:lnSpc>
                  <a:spcBef>
                    <a:spcPts val="0"/>
                  </a:spcBef>
                  <a:buClr>
                    <a:schemeClr val="accent6"/>
                  </a:buClr>
                  <a:buSzPct val="100000"/>
                  <a:buFont typeface="Arial" pitchFamily="34" charset="0"/>
                  <a:buNone/>
                  <a:tabLst>
                    <a:tab pos="8077200" algn="r"/>
                  </a:tabLst>
                  <a:defRPr lang="fr-FR" sz="2200" kern="1200">
                    <a:solidFill>
                      <a:srgbClr val="231F20"/>
                    </a:solidFill>
                    <a:latin typeface="Calibri" charset="0"/>
                    <a:ea typeface="+mn-ea"/>
                    <a:cs typeface="+mn-cs"/>
                  </a:defRPr>
                </a:lvl3pPr>
                <a:lvl4pPr marL="361950" indent="0" algn="l" defTabSz="914400" rtl="0" eaLnBrk="1" latinLnBrk="0" hangingPunct="1">
                  <a:lnSpc>
                    <a:spcPts val="2800"/>
                  </a:lnSpc>
                  <a:spcBef>
                    <a:spcPts val="0"/>
                  </a:spcBef>
                  <a:buClr>
                    <a:srgbClr val="666666"/>
                  </a:buClr>
                  <a:buSzPct val="36000"/>
                  <a:buFont typeface="Arial" pitchFamily="34" charset="0"/>
                  <a:buNone/>
                  <a:tabLst>
                    <a:tab pos="8077200" algn="r"/>
                  </a:tabLst>
                  <a:defRPr lang="fr-FR" sz="2200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361950" indent="0" algn="l" defTabSz="914400" rtl="0" eaLnBrk="1" latinLnBrk="0" hangingPunct="1">
                  <a:lnSpc>
                    <a:spcPts val="2800"/>
                  </a:lnSpc>
                  <a:spcBef>
                    <a:spcPts val="0"/>
                  </a:spcBef>
                  <a:buClr>
                    <a:srgbClr val="666666"/>
                  </a:buClr>
                  <a:buFont typeface="Arial" pitchFamily="34" charset="0"/>
                  <a:buNone/>
                  <a:tabLst>
                    <a:tab pos="8077200" algn="r"/>
                  </a:tabLst>
                  <a:defRPr sz="22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fr-FR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  <a:sym typeface="Wingdings" panose="05000000000000000000" pitchFamily="2" charset="2"/>
                      </a:rPr>
                      <m:t> ≈ </m:t>
                    </m:r>
                  </m:oMath>
                </a14:m>
                <a:r>
                  <a:rPr lang="fr-FR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1  URR</a:t>
                </a:r>
              </a:p>
            </p:txBody>
          </p:sp>
        </mc:Choice>
        <mc:Fallback xmlns="">
          <p:sp>
            <p:nvSpPr>
              <p:cNvPr id="34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5487761" y="3849149"/>
                <a:ext cx="1023508" cy="273041"/>
              </a:xfrm>
              <a:prstGeom prst="rect">
                <a:avLst/>
              </a:prstGeom>
              <a:blipFill>
                <a:blip r:embed="rId7"/>
                <a:stretch>
                  <a:fillRect l="-595" t="-24444" r="-8333" b="-3555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Espace réservé du contenu 2"/>
          <p:cNvSpPr txBox="1">
            <a:spLocks/>
          </p:cNvSpPr>
          <p:nvPr/>
        </p:nvSpPr>
        <p:spPr bwMode="gray">
          <a:xfrm>
            <a:off x="5487762" y="4074685"/>
            <a:ext cx="1651343" cy="2730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500"/>
              </a:spcAft>
              <a:buFont typeface="Arial" pitchFamily="34" charset="0"/>
              <a:buNone/>
              <a:defRPr lang="fr-FR" sz="1800" b="1" kern="1200">
                <a:solidFill>
                  <a:srgbClr val="A50119"/>
                </a:solidFill>
                <a:latin typeface="Calibri" charset="0"/>
                <a:ea typeface="+mn-ea"/>
                <a:cs typeface="+mn-cs"/>
              </a:defRPr>
            </a:lvl1pPr>
            <a:lvl2pPr marL="361950" indent="0" algn="l" defTabSz="914400" rtl="0" eaLnBrk="1" latinLnBrk="0" hangingPunct="1">
              <a:lnSpc>
                <a:spcPts val="2800"/>
              </a:lnSpc>
              <a:spcBef>
                <a:spcPts val="1350"/>
              </a:spcBef>
              <a:buClr>
                <a:srgbClr val="71BF44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3pPr>
            <a:lvl4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SzPct val="36000"/>
              <a:buFont typeface="Arial" pitchFamily="34" charset="0"/>
              <a:buNone/>
              <a:tabLst>
                <a:tab pos="8077200" algn="r"/>
              </a:tabLst>
              <a:defRPr lang="fr-FR" sz="22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tabLst>
                <a:tab pos="8077200" algn="r"/>
              </a:tabLst>
              <a:defRPr sz="22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ct val="100000"/>
              </a:lnSpc>
            </a:pPr>
            <a:r>
              <a:rPr lang="fr-FR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&gt; 1  Continuum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Espace réservé du contenu 2"/>
              <p:cNvSpPr txBox="1">
                <a:spLocks/>
              </p:cNvSpPr>
              <p:nvPr/>
            </p:nvSpPr>
            <p:spPr bwMode="gray">
              <a:xfrm>
                <a:off x="6830873" y="3712472"/>
                <a:ext cx="2725781" cy="932743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1500"/>
                  </a:spcAft>
                  <a:buFont typeface="Arial" pitchFamily="34" charset="0"/>
                  <a:buNone/>
                  <a:defRPr lang="fr-FR" sz="1800" b="1" kern="1200">
                    <a:solidFill>
                      <a:srgbClr val="A50119"/>
                    </a:solidFill>
                    <a:latin typeface="Calibri" charset="0"/>
                    <a:ea typeface="+mn-ea"/>
                    <a:cs typeface="+mn-cs"/>
                  </a:defRPr>
                </a:lvl1pPr>
                <a:lvl2pPr marL="361950" indent="0" algn="l" defTabSz="914400" rtl="0" eaLnBrk="1" latinLnBrk="0" hangingPunct="1">
                  <a:lnSpc>
                    <a:spcPts val="2800"/>
                  </a:lnSpc>
                  <a:spcBef>
                    <a:spcPts val="1350"/>
                  </a:spcBef>
                  <a:buClr>
                    <a:srgbClr val="71BF44"/>
                  </a:buClr>
                  <a:buSzPct val="100000"/>
                  <a:buFont typeface="Arial" pitchFamily="34" charset="0"/>
                  <a:buNone/>
                  <a:tabLst>
                    <a:tab pos="8077200" algn="r"/>
                  </a:tabLst>
                  <a:defRPr lang="fr-FR" sz="2200" kern="1200">
                    <a:solidFill>
                      <a:srgbClr val="231F20"/>
                    </a:solidFill>
                    <a:latin typeface="Calibri" charset="0"/>
                    <a:ea typeface="+mn-ea"/>
                    <a:cs typeface="+mn-cs"/>
                  </a:defRPr>
                </a:lvl2pPr>
                <a:lvl3pPr marL="361950" indent="0" algn="l" defTabSz="914400" rtl="0" eaLnBrk="1" latinLnBrk="0" hangingPunct="1">
                  <a:lnSpc>
                    <a:spcPts val="2800"/>
                  </a:lnSpc>
                  <a:spcBef>
                    <a:spcPts val="0"/>
                  </a:spcBef>
                  <a:buClr>
                    <a:schemeClr val="accent6"/>
                  </a:buClr>
                  <a:buSzPct val="100000"/>
                  <a:buFont typeface="Arial" pitchFamily="34" charset="0"/>
                  <a:buNone/>
                  <a:tabLst>
                    <a:tab pos="8077200" algn="r"/>
                  </a:tabLst>
                  <a:defRPr lang="fr-FR" sz="2200" kern="1200">
                    <a:solidFill>
                      <a:srgbClr val="231F20"/>
                    </a:solidFill>
                    <a:latin typeface="Calibri" charset="0"/>
                    <a:ea typeface="+mn-ea"/>
                    <a:cs typeface="+mn-cs"/>
                  </a:defRPr>
                </a:lvl3pPr>
                <a:lvl4pPr marL="361950" indent="0" algn="l" defTabSz="914400" rtl="0" eaLnBrk="1" latinLnBrk="0" hangingPunct="1">
                  <a:lnSpc>
                    <a:spcPts val="2800"/>
                  </a:lnSpc>
                  <a:spcBef>
                    <a:spcPts val="0"/>
                  </a:spcBef>
                  <a:buClr>
                    <a:srgbClr val="666666"/>
                  </a:buClr>
                  <a:buSzPct val="36000"/>
                  <a:buFont typeface="Arial" pitchFamily="34" charset="0"/>
                  <a:buNone/>
                  <a:tabLst>
                    <a:tab pos="8077200" algn="r"/>
                  </a:tabLst>
                  <a:defRPr lang="fr-FR" sz="2200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361950" indent="0" algn="l" defTabSz="914400" rtl="0" eaLnBrk="1" latinLnBrk="0" hangingPunct="1">
                  <a:lnSpc>
                    <a:spcPts val="2800"/>
                  </a:lnSpc>
                  <a:spcBef>
                    <a:spcPts val="0"/>
                  </a:spcBef>
                  <a:buClr>
                    <a:srgbClr val="666666"/>
                  </a:buClr>
                  <a:buFont typeface="Arial" pitchFamily="34" charset="0"/>
                  <a:buNone/>
                  <a:tabLst>
                    <a:tab pos="8077200" algn="r"/>
                  </a:tabLst>
                  <a:defRPr sz="22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lnSpc>
                    <a:spcPct val="100000"/>
                  </a:lnSpc>
                </a:pPr>
                <a:r>
                  <a:rPr lang="fr-FR" sz="15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Mean</a:t>
                </a:r>
                <a:r>
                  <a:rPr lang="fr-FR" sz="15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  <a:r>
                  <a:rPr lang="fr-FR" sz="15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spacing</a:t>
                </a:r>
                <a:r>
                  <a:rPr lang="fr-FR" sz="15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      </a:t>
                </a:r>
                <a:r>
                  <a:rPr lang="fr-FR" sz="15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when</a:t>
                </a:r>
                <a:r>
                  <a:rPr lang="fr-FR" sz="15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E</a:t>
                </a:r>
                <a:r>
                  <a:rPr lang="fr-FR" sz="1500" baseline="-25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n</a:t>
                </a:r>
                <a:r>
                  <a:rPr lang="fr-FR" sz="15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  <a:br>
                  <a:rPr lang="fr-FR" sz="15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</a:br>
                <a:br>
                  <a:rPr lang="fr-FR" sz="15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</a:br>
                <a:r>
                  <a:rPr lang="fr-FR" sz="15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15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 panose="05000000000000000000" pitchFamily="2" charset="2"/>
                      </a:rPr>
                      <m:t>Γ</m:t>
                    </m:r>
                    <m:r>
                      <m:rPr>
                        <m:nor/>
                      </m:rPr>
                      <a:rPr lang="fr-FR" sz="15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 panose="05000000000000000000" pitchFamily="2" charset="2"/>
                      </a:rPr>
                      <m:t>t</m:t>
                    </m:r>
                    <m:r>
                      <m:rPr>
                        <m:nor/>
                      </m:rPr>
                      <a:rPr lang="fr-FR" sz="15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 panose="05000000000000000000" pitchFamily="2" charset="2"/>
                      </a:rPr>
                      <m:t>   </m:t>
                    </m:r>
                  </m:oMath>
                </a14:m>
                <a:r>
                  <a:rPr lang="fr-FR" sz="15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    when E</a:t>
                </a:r>
                <a:r>
                  <a:rPr lang="fr-FR" sz="1500" baseline="-25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n</a:t>
                </a:r>
                <a:endParaRPr lang="fr-FR" sz="15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7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6830873" y="3712472"/>
                <a:ext cx="2725781" cy="932743"/>
              </a:xfrm>
              <a:prstGeom prst="rect">
                <a:avLst/>
              </a:prstGeom>
              <a:blipFill>
                <a:blip r:embed="rId8"/>
                <a:stretch>
                  <a:fillRect t="-653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Espace réservé du contenu 2"/>
          <p:cNvSpPr txBox="1">
            <a:spLocks/>
          </p:cNvSpPr>
          <p:nvPr/>
        </p:nvSpPr>
        <p:spPr bwMode="gray">
          <a:xfrm>
            <a:off x="677334" y="5377619"/>
            <a:ext cx="2757377" cy="13127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500"/>
              </a:spcAft>
              <a:buFont typeface="Arial" pitchFamily="34" charset="0"/>
              <a:buNone/>
              <a:defRPr lang="fr-FR" sz="1800" b="1" kern="1200">
                <a:solidFill>
                  <a:srgbClr val="A50119"/>
                </a:solidFill>
                <a:latin typeface="Calibri" charset="0"/>
                <a:ea typeface="+mn-ea"/>
                <a:cs typeface="+mn-cs"/>
              </a:defRPr>
            </a:lvl1pPr>
            <a:lvl2pPr marL="361950" indent="0" algn="l" defTabSz="914400" rtl="0" eaLnBrk="1" latinLnBrk="0" hangingPunct="1">
              <a:lnSpc>
                <a:spcPts val="2800"/>
              </a:lnSpc>
              <a:spcBef>
                <a:spcPts val="1350"/>
              </a:spcBef>
              <a:buClr>
                <a:srgbClr val="71BF44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3pPr>
            <a:lvl4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SzPct val="36000"/>
              <a:buFont typeface="Arial" pitchFamily="34" charset="0"/>
              <a:buNone/>
              <a:tabLst>
                <a:tab pos="8077200" algn="r"/>
              </a:tabLst>
              <a:defRPr lang="fr-FR" sz="22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tabLst>
                <a:tab pos="8077200" algn="r"/>
              </a:tabLst>
              <a:defRPr sz="22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lnSpc>
                <a:spcPct val="100000"/>
              </a:lnSpc>
            </a:pPr>
            <a:r>
              <a:rPr lang="en-US" sz="16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URR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: Observed unresolved class I resonances and resolved class II resonances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7937443" y="3297767"/>
            <a:ext cx="87735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800" dirty="0" err="1"/>
              <a:t>Energy</a:t>
            </a:r>
            <a:r>
              <a:rPr lang="fr-FR" sz="800" dirty="0"/>
              <a:t> (MeV)</a:t>
            </a:r>
          </a:p>
        </p:txBody>
      </p:sp>
      <p:cxnSp>
        <p:nvCxnSpPr>
          <p:cNvPr id="19" name="Connecteur droit avec flèche 18"/>
          <p:cNvCxnSpPr>
            <a:cxnSpLocks/>
          </p:cNvCxnSpPr>
          <p:nvPr/>
        </p:nvCxnSpPr>
        <p:spPr>
          <a:xfrm flipV="1">
            <a:off x="9310446" y="3675512"/>
            <a:ext cx="215094" cy="19192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>
            <a:cxnSpLocks/>
          </p:cNvCxnSpPr>
          <p:nvPr/>
        </p:nvCxnSpPr>
        <p:spPr>
          <a:xfrm>
            <a:off x="8290902" y="3675512"/>
            <a:ext cx="215094" cy="19192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>
            <a:cxnSpLocks/>
          </p:cNvCxnSpPr>
          <p:nvPr/>
        </p:nvCxnSpPr>
        <p:spPr>
          <a:xfrm flipV="1">
            <a:off x="8433481" y="4153511"/>
            <a:ext cx="215094" cy="19192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>
            <a:cxnSpLocks/>
          </p:cNvCxnSpPr>
          <p:nvPr/>
        </p:nvCxnSpPr>
        <p:spPr>
          <a:xfrm flipV="1">
            <a:off x="7475319" y="4153511"/>
            <a:ext cx="215094" cy="19192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7925770" y="3318463"/>
            <a:ext cx="81178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dirty="0"/>
              <a:t>E</a:t>
            </a:r>
            <a:r>
              <a:rPr lang="fr-FR" sz="1000" baseline="-25000" dirty="0"/>
              <a:t>n</a:t>
            </a:r>
            <a:r>
              <a:rPr lang="fr-FR" sz="1000" dirty="0"/>
              <a:t> (eV)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4843332" y="3315102"/>
            <a:ext cx="81178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dirty="0"/>
              <a:t>E</a:t>
            </a:r>
            <a:r>
              <a:rPr lang="fr-FR" sz="1000" baseline="-25000" dirty="0"/>
              <a:t>n</a:t>
            </a:r>
            <a:r>
              <a:rPr lang="fr-FR" sz="1000" dirty="0"/>
              <a:t> (eV)</a:t>
            </a:r>
          </a:p>
        </p:txBody>
      </p:sp>
      <p:sp>
        <p:nvSpPr>
          <p:cNvPr id="45" name="ZoneTexte 44"/>
          <p:cNvSpPr txBox="1"/>
          <p:nvPr/>
        </p:nvSpPr>
        <p:spPr>
          <a:xfrm rot="16200000">
            <a:off x="5672848" y="2156047"/>
            <a:ext cx="208995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baseline="30000" dirty="0"/>
              <a:t>242</a:t>
            </a:r>
            <a:r>
              <a:rPr lang="fr-FR" sz="1000" dirty="0"/>
              <a:t>Pu fission cross section (barn)</a:t>
            </a:r>
          </a:p>
        </p:txBody>
      </p:sp>
      <p:sp>
        <p:nvSpPr>
          <p:cNvPr id="41" name="Accolade fermante 40">
            <a:extLst>
              <a:ext uri="{FF2B5EF4-FFF2-40B4-BE49-F238E27FC236}">
                <a16:creationId xmlns:a16="http://schemas.microsoft.com/office/drawing/2014/main" id="{A4047DD9-73EB-4ACF-A25C-BFD3FE9CF35C}"/>
              </a:ext>
            </a:extLst>
          </p:cNvPr>
          <p:cNvSpPr/>
          <p:nvPr/>
        </p:nvSpPr>
        <p:spPr>
          <a:xfrm>
            <a:off x="6465709" y="2119939"/>
            <a:ext cx="247650" cy="510363"/>
          </a:xfrm>
          <a:prstGeom prst="rightBrace">
            <a:avLst>
              <a:gd name="adj1" fmla="val 22619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9CA72291-507D-4D15-BE27-8FAA94028E30}"/>
              </a:ext>
            </a:extLst>
          </p:cNvPr>
          <p:cNvCxnSpPr>
            <a:cxnSpLocks/>
            <a:stCxn id="41" idx="1"/>
          </p:cNvCxnSpPr>
          <p:nvPr/>
        </p:nvCxnSpPr>
        <p:spPr>
          <a:xfrm>
            <a:off x="6713359" y="2375120"/>
            <a:ext cx="520894" cy="74786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Espace réservé du contenu 2">
                <a:extLst>
                  <a:ext uri="{FF2B5EF4-FFF2-40B4-BE49-F238E27FC236}">
                    <a16:creationId xmlns:a16="http://schemas.microsoft.com/office/drawing/2014/main" id="{EF1A9867-13FC-4F3B-A3B4-F7BA955ECFE7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4338083" y="3789339"/>
                <a:ext cx="1024840" cy="373698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1500"/>
                  </a:spcAft>
                  <a:buFont typeface="Arial" pitchFamily="34" charset="0"/>
                  <a:buNone/>
                  <a:defRPr lang="fr-FR" sz="1800" b="1" kern="1200">
                    <a:solidFill>
                      <a:srgbClr val="A50119"/>
                    </a:solidFill>
                    <a:latin typeface="Calibri" charset="0"/>
                    <a:ea typeface="+mn-ea"/>
                    <a:cs typeface="+mn-cs"/>
                  </a:defRPr>
                </a:lvl1pPr>
                <a:lvl2pPr marL="361950" indent="0" algn="l" defTabSz="914400" rtl="0" eaLnBrk="1" latinLnBrk="0" hangingPunct="1">
                  <a:lnSpc>
                    <a:spcPts val="2800"/>
                  </a:lnSpc>
                  <a:spcBef>
                    <a:spcPts val="1350"/>
                  </a:spcBef>
                  <a:buClr>
                    <a:srgbClr val="71BF44"/>
                  </a:buClr>
                  <a:buSzPct val="100000"/>
                  <a:buFont typeface="Arial" pitchFamily="34" charset="0"/>
                  <a:buNone/>
                  <a:tabLst>
                    <a:tab pos="8077200" algn="r"/>
                  </a:tabLst>
                  <a:defRPr lang="fr-FR" sz="2200" kern="1200">
                    <a:solidFill>
                      <a:srgbClr val="231F20"/>
                    </a:solidFill>
                    <a:latin typeface="Calibri" charset="0"/>
                    <a:ea typeface="+mn-ea"/>
                    <a:cs typeface="+mn-cs"/>
                  </a:defRPr>
                </a:lvl2pPr>
                <a:lvl3pPr marL="361950" indent="0" algn="l" defTabSz="914400" rtl="0" eaLnBrk="1" latinLnBrk="0" hangingPunct="1">
                  <a:lnSpc>
                    <a:spcPts val="2800"/>
                  </a:lnSpc>
                  <a:spcBef>
                    <a:spcPts val="0"/>
                  </a:spcBef>
                  <a:buClr>
                    <a:schemeClr val="accent6"/>
                  </a:buClr>
                  <a:buSzPct val="100000"/>
                  <a:buFont typeface="Arial" pitchFamily="34" charset="0"/>
                  <a:buNone/>
                  <a:tabLst>
                    <a:tab pos="8077200" algn="r"/>
                  </a:tabLst>
                  <a:defRPr lang="fr-FR" sz="2200" kern="1200">
                    <a:solidFill>
                      <a:srgbClr val="231F20"/>
                    </a:solidFill>
                    <a:latin typeface="Calibri" charset="0"/>
                    <a:ea typeface="+mn-ea"/>
                    <a:cs typeface="+mn-cs"/>
                  </a:defRPr>
                </a:lvl3pPr>
                <a:lvl4pPr marL="361950" indent="0" algn="l" defTabSz="914400" rtl="0" eaLnBrk="1" latinLnBrk="0" hangingPunct="1">
                  <a:lnSpc>
                    <a:spcPts val="2800"/>
                  </a:lnSpc>
                  <a:spcBef>
                    <a:spcPts val="0"/>
                  </a:spcBef>
                  <a:buClr>
                    <a:srgbClr val="666666"/>
                  </a:buClr>
                  <a:buSzPct val="36000"/>
                  <a:buFont typeface="Arial" pitchFamily="34" charset="0"/>
                  <a:buNone/>
                  <a:tabLst>
                    <a:tab pos="8077200" algn="r"/>
                  </a:tabLst>
                  <a:defRPr lang="fr-FR" sz="2200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361950" indent="0" algn="l" defTabSz="914400" rtl="0" eaLnBrk="1" latinLnBrk="0" hangingPunct="1">
                  <a:lnSpc>
                    <a:spcPts val="2800"/>
                  </a:lnSpc>
                  <a:spcBef>
                    <a:spcPts val="0"/>
                  </a:spcBef>
                  <a:buClr>
                    <a:srgbClr val="666666"/>
                  </a:buClr>
                  <a:buFont typeface="Arial" pitchFamily="34" charset="0"/>
                  <a:buNone/>
                  <a:tabLst>
                    <a:tab pos="8077200" algn="r"/>
                  </a:tabLst>
                  <a:defRPr sz="22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 algn="ctr">
                  <a:lnSpc>
                    <a:spcPct val="10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l-GR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  <a:sym typeface="Wingdings" panose="05000000000000000000" pitchFamily="2" charset="2"/>
                          </a:rPr>
                          <m:t>Γ</m:t>
                        </m:r>
                        <m:r>
                          <m:rPr>
                            <m:nor/>
                          </m:rPr>
                          <a:rPr lang="fr-FR" sz="1600" baseline="-250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  <a:sym typeface="Wingdings" panose="05000000000000000000" pitchFamily="2" charset="2"/>
                          </a:rPr>
                          <m:t>t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Wingdings" panose="05000000000000000000" pitchFamily="2" charset="2"/>
                          </a:rPr>
                          <m:t>D</m:t>
                        </m:r>
                      </m:den>
                    </m:f>
                  </m:oMath>
                </a14:m>
                <a:r>
                  <a:rPr lang="fr-FR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</a:p>
              <a:p>
                <a:pPr lvl="1" algn="ctr">
                  <a:lnSpc>
                    <a:spcPct val="100000"/>
                  </a:lnSpc>
                </a:pPr>
                <a:endParaRPr lang="fr-FR" sz="1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46" name="Espace réservé du contenu 2">
                <a:extLst>
                  <a:ext uri="{FF2B5EF4-FFF2-40B4-BE49-F238E27FC236}">
                    <a16:creationId xmlns:a16="http://schemas.microsoft.com/office/drawing/2014/main" id="{EF1A9867-13FC-4F3B-A3B4-F7BA955EC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4338083" y="3789339"/>
                <a:ext cx="1024840" cy="373698"/>
              </a:xfrm>
              <a:prstGeom prst="rect">
                <a:avLst/>
              </a:prstGeom>
              <a:blipFill>
                <a:blip r:embed="rId9"/>
                <a:stretch>
                  <a:fillRect t="-1639" b="-1475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ZoneTexte 46">
            <a:extLst>
              <a:ext uri="{FF2B5EF4-FFF2-40B4-BE49-F238E27FC236}">
                <a16:creationId xmlns:a16="http://schemas.microsoft.com/office/drawing/2014/main" id="{A9142218-F423-4675-8DFB-994234FCFA48}"/>
              </a:ext>
            </a:extLst>
          </p:cNvPr>
          <p:cNvSpPr txBox="1"/>
          <p:nvPr/>
        </p:nvSpPr>
        <p:spPr>
          <a:xfrm>
            <a:off x="6457107" y="5803068"/>
            <a:ext cx="38277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Class-II states </a:t>
            </a:r>
            <a:r>
              <a:rPr 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identified</a:t>
            </a:r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 PhD </a:t>
            </a:r>
            <a:r>
              <a:rPr 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compared</a:t>
            </a:r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H.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Weigmann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J.A.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Wartena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C.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Bürkholz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i="1" dirty="0">
                <a:latin typeface="Calibri" panose="020F0502020204030204" pitchFamily="34" charset="0"/>
                <a:cs typeface="Calibri" panose="020F0502020204030204" pitchFamily="34" charset="0"/>
              </a:rPr>
              <a:t>Neutron-induced fission cross section of </a:t>
            </a:r>
            <a:r>
              <a:rPr lang="en-US" sz="1000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242</a:t>
            </a:r>
            <a:r>
              <a:rPr lang="en-US" sz="1000" i="1" dirty="0">
                <a:latin typeface="Calibri" panose="020F0502020204030204" pitchFamily="34" charset="0"/>
                <a:cs typeface="Calibri" panose="020F0502020204030204" pitchFamily="34" charset="0"/>
              </a:rPr>
              <a:t>Pu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Nuclear physics A438, 333-353, 1985</a:t>
            </a:r>
            <a:b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- G.F.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Auchampaugh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C.D. Bowman, </a:t>
            </a:r>
            <a:r>
              <a:rPr lang="en-US" sz="1000" i="1" dirty="0">
                <a:latin typeface="Calibri" panose="020F0502020204030204" pitchFamily="34" charset="0"/>
                <a:cs typeface="Calibri" panose="020F0502020204030204" pitchFamily="34" charset="0"/>
              </a:rPr>
              <a:t>Parameters of the subthreshold fission structure in </a:t>
            </a:r>
            <a:r>
              <a:rPr lang="en-US" sz="1000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242</a:t>
            </a:r>
            <a:r>
              <a:rPr lang="en-US" sz="1000" i="1" dirty="0">
                <a:latin typeface="Calibri" panose="020F0502020204030204" pitchFamily="34" charset="0"/>
                <a:cs typeface="Calibri" panose="020F0502020204030204" pitchFamily="34" charset="0"/>
              </a:rPr>
              <a:t>Pu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Physical Review C, Volume 7 number 5, 1972</a:t>
            </a:r>
            <a:endParaRPr lang="fr-F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Espace réservé du contenu 2">
            <a:extLst>
              <a:ext uri="{FF2B5EF4-FFF2-40B4-BE49-F238E27FC236}">
                <a16:creationId xmlns:a16="http://schemas.microsoft.com/office/drawing/2014/main" id="{C651E843-912D-4248-9404-4E6E1E7B6DF6}"/>
              </a:ext>
            </a:extLst>
          </p:cNvPr>
          <p:cNvSpPr txBox="1">
            <a:spLocks/>
          </p:cNvSpPr>
          <p:nvPr/>
        </p:nvSpPr>
        <p:spPr bwMode="gray">
          <a:xfrm>
            <a:off x="6260414" y="5328659"/>
            <a:ext cx="3764430" cy="5254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500"/>
              </a:spcAft>
              <a:buFont typeface="Arial" pitchFamily="34" charset="0"/>
              <a:buNone/>
              <a:defRPr lang="fr-FR" sz="1800" b="1" kern="1200">
                <a:solidFill>
                  <a:srgbClr val="A50119"/>
                </a:solidFill>
                <a:latin typeface="Calibri" charset="0"/>
                <a:ea typeface="+mn-ea"/>
                <a:cs typeface="+mn-cs"/>
              </a:defRPr>
            </a:lvl1pPr>
            <a:lvl2pPr marL="361950" indent="0" algn="l" defTabSz="914400" rtl="0" eaLnBrk="1" latinLnBrk="0" hangingPunct="1">
              <a:lnSpc>
                <a:spcPts val="2800"/>
              </a:lnSpc>
              <a:spcBef>
                <a:spcPts val="1350"/>
              </a:spcBef>
              <a:buClr>
                <a:srgbClr val="71BF44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3pPr>
            <a:lvl4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SzPct val="36000"/>
              <a:buFont typeface="Arial" pitchFamily="34" charset="0"/>
              <a:buNone/>
              <a:tabLst>
                <a:tab pos="8077200" algn="r"/>
              </a:tabLst>
              <a:defRPr lang="fr-FR" sz="22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tabLst>
                <a:tab pos="8077200" algn="r"/>
              </a:tabLst>
              <a:defRPr sz="22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7700" lvl="1" indent="-285750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Class II resonances partially damped</a:t>
            </a:r>
          </a:p>
        </p:txBody>
      </p:sp>
      <p:sp>
        <p:nvSpPr>
          <p:cNvPr id="50" name="Espace réservé du contenu 2">
            <a:extLst>
              <a:ext uri="{FF2B5EF4-FFF2-40B4-BE49-F238E27FC236}">
                <a16:creationId xmlns:a16="http://schemas.microsoft.com/office/drawing/2014/main" id="{3531D59D-6CCC-47CE-88C0-FE66706AFAFA}"/>
              </a:ext>
            </a:extLst>
          </p:cNvPr>
          <p:cNvSpPr txBox="1">
            <a:spLocks/>
          </p:cNvSpPr>
          <p:nvPr/>
        </p:nvSpPr>
        <p:spPr bwMode="gray">
          <a:xfrm>
            <a:off x="6260415" y="5003200"/>
            <a:ext cx="3697976" cy="2811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500"/>
              </a:spcAft>
              <a:buFont typeface="Arial" pitchFamily="34" charset="0"/>
              <a:buNone/>
              <a:defRPr lang="fr-FR" sz="1800" b="1" kern="1200">
                <a:solidFill>
                  <a:srgbClr val="A50119"/>
                </a:solidFill>
                <a:latin typeface="Calibri" charset="0"/>
                <a:ea typeface="+mn-ea"/>
                <a:cs typeface="+mn-cs"/>
              </a:defRPr>
            </a:lvl1pPr>
            <a:lvl2pPr marL="361950" indent="0" algn="l" defTabSz="914400" rtl="0" eaLnBrk="1" latinLnBrk="0" hangingPunct="1">
              <a:lnSpc>
                <a:spcPts val="2800"/>
              </a:lnSpc>
              <a:spcBef>
                <a:spcPts val="1350"/>
              </a:spcBef>
              <a:buClr>
                <a:srgbClr val="71BF44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3pPr>
            <a:lvl4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SzPct val="36000"/>
              <a:buFont typeface="Arial" pitchFamily="34" charset="0"/>
              <a:buNone/>
              <a:tabLst>
                <a:tab pos="8077200" algn="r"/>
              </a:tabLst>
              <a:defRPr lang="fr-FR" sz="22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tabLst>
                <a:tab pos="8077200" algn="r"/>
              </a:tabLst>
              <a:defRPr sz="22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7700" lvl="1" indent="-285750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Class I resonances fully damped</a:t>
            </a:r>
          </a:p>
        </p:txBody>
      </p:sp>
      <p:sp>
        <p:nvSpPr>
          <p:cNvPr id="51" name="Espace réservé du numéro de diapositive 3">
            <a:extLst>
              <a:ext uri="{FF2B5EF4-FFF2-40B4-BE49-F238E27FC236}">
                <a16:creationId xmlns:a16="http://schemas.microsoft.com/office/drawing/2014/main" id="{36C34D8B-12F5-488A-81F1-D55093AE8F24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22</a:t>
            </a:fld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52" name="Titre 1">
            <a:extLst>
              <a:ext uri="{FF2B5EF4-FFF2-40B4-BE49-F238E27FC236}">
                <a16:creationId xmlns:a16="http://schemas.microsoft.com/office/drawing/2014/main" id="{DBCA4BA5-4590-4CDF-8B96-737541F5AA1A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Basics</a:t>
            </a:r>
          </a:p>
        </p:txBody>
      </p:sp>
    </p:spTree>
    <p:extLst>
      <p:ext uri="{BB962C8B-B14F-4D97-AF65-F5344CB8AC3E}">
        <p14:creationId xmlns:p14="http://schemas.microsoft.com/office/powerpoint/2010/main" val="389821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38" grpId="0"/>
      <p:bldP spid="49" grpId="0"/>
      <p:bldP spid="5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443" y="1678302"/>
            <a:ext cx="6781493" cy="4869758"/>
          </a:xfrm>
          <a:prstGeom prst="rect">
            <a:avLst/>
          </a:prstGeom>
        </p:spPr>
      </p:pic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2544662" y="1393263"/>
            <a:ext cx="7969484" cy="252098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Evaluated files: resonances are not identified by their class in ENDF file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space réservé du contenu 2"/>
              <p:cNvSpPr txBox="1">
                <a:spLocks/>
              </p:cNvSpPr>
              <p:nvPr/>
            </p:nvSpPr>
            <p:spPr bwMode="gray">
              <a:xfrm>
                <a:off x="701204" y="1785740"/>
                <a:ext cx="1613390" cy="380243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1500"/>
                  </a:spcAft>
                  <a:buFont typeface="Arial" pitchFamily="34" charset="0"/>
                  <a:buNone/>
                  <a:defRPr lang="fr-FR" sz="1800" b="1" kern="1200">
                    <a:solidFill>
                      <a:srgbClr val="A50119"/>
                    </a:solidFill>
                    <a:latin typeface="Calibri" charset="0"/>
                    <a:ea typeface="+mn-ea"/>
                    <a:cs typeface="+mn-cs"/>
                  </a:defRPr>
                </a:lvl1pPr>
                <a:lvl2pPr marL="361950" indent="0" algn="l" defTabSz="914400" rtl="0" eaLnBrk="1" latinLnBrk="0" hangingPunct="1">
                  <a:lnSpc>
                    <a:spcPts val="2800"/>
                  </a:lnSpc>
                  <a:spcBef>
                    <a:spcPts val="1350"/>
                  </a:spcBef>
                  <a:buClr>
                    <a:srgbClr val="71BF44"/>
                  </a:buClr>
                  <a:buSzPct val="100000"/>
                  <a:buFont typeface="Arial" pitchFamily="34" charset="0"/>
                  <a:buNone/>
                  <a:tabLst>
                    <a:tab pos="8077200" algn="r"/>
                  </a:tabLst>
                  <a:defRPr lang="fr-FR" sz="2200" kern="1200">
                    <a:solidFill>
                      <a:srgbClr val="231F20"/>
                    </a:solidFill>
                    <a:latin typeface="Calibri" charset="0"/>
                    <a:ea typeface="+mn-ea"/>
                    <a:cs typeface="+mn-cs"/>
                  </a:defRPr>
                </a:lvl2pPr>
                <a:lvl3pPr marL="361950" indent="0" algn="l" defTabSz="914400" rtl="0" eaLnBrk="1" latinLnBrk="0" hangingPunct="1">
                  <a:lnSpc>
                    <a:spcPts val="2800"/>
                  </a:lnSpc>
                  <a:spcBef>
                    <a:spcPts val="0"/>
                  </a:spcBef>
                  <a:buClr>
                    <a:schemeClr val="accent6"/>
                  </a:buClr>
                  <a:buSzPct val="100000"/>
                  <a:buFont typeface="Arial" pitchFamily="34" charset="0"/>
                  <a:buNone/>
                  <a:tabLst>
                    <a:tab pos="8077200" algn="r"/>
                  </a:tabLst>
                  <a:defRPr lang="fr-FR" sz="2200" kern="1200">
                    <a:solidFill>
                      <a:srgbClr val="231F20"/>
                    </a:solidFill>
                    <a:latin typeface="Calibri" charset="0"/>
                    <a:ea typeface="+mn-ea"/>
                    <a:cs typeface="+mn-cs"/>
                  </a:defRPr>
                </a:lvl3pPr>
                <a:lvl4pPr marL="361950" indent="0" algn="l" defTabSz="914400" rtl="0" eaLnBrk="1" latinLnBrk="0" hangingPunct="1">
                  <a:lnSpc>
                    <a:spcPts val="2800"/>
                  </a:lnSpc>
                  <a:spcBef>
                    <a:spcPts val="0"/>
                  </a:spcBef>
                  <a:buClr>
                    <a:srgbClr val="666666"/>
                  </a:buClr>
                  <a:buSzPct val="36000"/>
                  <a:buFont typeface="Arial" pitchFamily="34" charset="0"/>
                  <a:buNone/>
                  <a:tabLst>
                    <a:tab pos="8077200" algn="r"/>
                  </a:tabLst>
                  <a:defRPr lang="fr-FR" sz="2200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361950" indent="0" algn="l" defTabSz="914400" rtl="0" eaLnBrk="1" latinLnBrk="0" hangingPunct="1">
                  <a:lnSpc>
                    <a:spcPts val="2800"/>
                  </a:lnSpc>
                  <a:spcBef>
                    <a:spcPts val="0"/>
                  </a:spcBef>
                  <a:buClr>
                    <a:srgbClr val="666666"/>
                  </a:buClr>
                  <a:buFont typeface="Arial" pitchFamily="34" charset="0"/>
                  <a:buNone/>
                  <a:tabLst>
                    <a:tab pos="8077200" algn="r"/>
                  </a:tabLst>
                  <a:defRPr sz="22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m:t>Common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m:t>way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m:t>: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701204" y="1785740"/>
                <a:ext cx="1613390" cy="3802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Ellipse 7"/>
          <p:cNvSpPr/>
          <p:nvPr/>
        </p:nvSpPr>
        <p:spPr>
          <a:xfrm>
            <a:off x="1255356" y="2125996"/>
            <a:ext cx="355600" cy="34605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1442981" y="2472052"/>
            <a:ext cx="0" cy="3048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contenu 2"/>
          <p:cNvSpPr txBox="1">
            <a:spLocks/>
          </p:cNvSpPr>
          <p:nvPr/>
        </p:nvSpPr>
        <p:spPr bwMode="gray">
          <a:xfrm>
            <a:off x="701205" y="3100459"/>
            <a:ext cx="2545334" cy="13352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500"/>
              </a:spcAft>
              <a:buFont typeface="Arial" pitchFamily="34" charset="0"/>
              <a:buNone/>
              <a:defRPr lang="fr-FR" sz="1800" b="1" kern="1200">
                <a:solidFill>
                  <a:srgbClr val="A50119"/>
                </a:solidFill>
                <a:latin typeface="Calibri" charset="0"/>
                <a:ea typeface="+mn-ea"/>
                <a:cs typeface="+mn-cs"/>
              </a:defRPr>
            </a:lvl1pPr>
            <a:lvl2pPr marL="361950" indent="0" algn="l" defTabSz="914400" rtl="0" eaLnBrk="1" latinLnBrk="0" hangingPunct="1">
              <a:lnSpc>
                <a:spcPts val="2800"/>
              </a:lnSpc>
              <a:spcBef>
                <a:spcPts val="1350"/>
              </a:spcBef>
              <a:buClr>
                <a:srgbClr val="71BF44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3pPr>
            <a:lvl4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SzPct val="36000"/>
              <a:buFont typeface="Arial" pitchFamily="34" charset="0"/>
              <a:buNone/>
              <a:tabLst>
                <a:tab pos="8077200" algn="r"/>
              </a:tabLst>
              <a:defRPr lang="fr-FR" sz="22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tabLst>
                <a:tab pos="8077200" algn="r"/>
              </a:tabLst>
              <a:defRPr sz="22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</a:rPr>
              <a:t>Reconstructing the observed XS </a:t>
            </a:r>
            <a:br>
              <a:rPr lang="en-US" b="0" dirty="0">
                <a:solidFill>
                  <a:schemeClr val="tx1"/>
                </a:solidFill>
              </a:rPr>
            </a:br>
            <a:r>
              <a:rPr lang="en-US" b="0" dirty="0">
                <a:solidFill>
                  <a:schemeClr val="tx1"/>
                </a:solidFill>
                <a:sym typeface="Wingdings" panose="05000000000000000000" pitchFamily="2" charset="2"/>
              </a:rPr>
              <a:t> no information on physics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15" name="Espace réservé du contenu 2"/>
          <p:cNvSpPr txBox="1">
            <a:spLocks/>
          </p:cNvSpPr>
          <p:nvPr/>
        </p:nvSpPr>
        <p:spPr bwMode="gray">
          <a:xfrm>
            <a:off x="701204" y="2669551"/>
            <a:ext cx="2680190" cy="3538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500"/>
              </a:spcAft>
              <a:buFont typeface="Arial" pitchFamily="34" charset="0"/>
              <a:buNone/>
              <a:defRPr lang="fr-FR" sz="1800" b="1" kern="1200">
                <a:solidFill>
                  <a:srgbClr val="A50119"/>
                </a:solidFill>
                <a:latin typeface="Calibri" charset="0"/>
                <a:ea typeface="+mn-ea"/>
                <a:cs typeface="+mn-cs"/>
              </a:defRPr>
            </a:lvl1pPr>
            <a:lvl2pPr marL="361950" indent="0" algn="l" defTabSz="914400" rtl="0" eaLnBrk="1" latinLnBrk="0" hangingPunct="1">
              <a:lnSpc>
                <a:spcPts val="2800"/>
              </a:lnSpc>
              <a:spcBef>
                <a:spcPts val="1350"/>
              </a:spcBef>
              <a:buClr>
                <a:srgbClr val="71BF44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3pPr>
            <a:lvl4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SzPct val="36000"/>
              <a:buFont typeface="Arial" pitchFamily="34" charset="0"/>
              <a:buNone/>
              <a:tabLst>
                <a:tab pos="8077200" algn="r"/>
              </a:tabLst>
              <a:defRPr lang="fr-FR" sz="22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tabLst>
                <a:tab pos="8077200" algn="r"/>
              </a:tabLst>
              <a:defRPr sz="22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Phenomenological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 bwMode="gray">
          <a:xfrm>
            <a:off x="701205" y="4892262"/>
            <a:ext cx="2621238" cy="8171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500"/>
              </a:spcAft>
              <a:buFont typeface="Arial" pitchFamily="34" charset="0"/>
              <a:buNone/>
              <a:defRPr lang="fr-FR" sz="1800" b="1" kern="1200">
                <a:solidFill>
                  <a:srgbClr val="A50119"/>
                </a:solidFill>
                <a:latin typeface="Calibri" charset="0"/>
                <a:ea typeface="+mn-ea"/>
                <a:cs typeface="+mn-cs"/>
              </a:defRPr>
            </a:lvl1pPr>
            <a:lvl2pPr marL="361950" indent="0" algn="l" defTabSz="914400" rtl="0" eaLnBrk="1" latinLnBrk="0" hangingPunct="1">
              <a:lnSpc>
                <a:spcPts val="2800"/>
              </a:lnSpc>
              <a:spcBef>
                <a:spcPts val="1350"/>
              </a:spcBef>
              <a:buClr>
                <a:srgbClr val="71BF44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3pPr>
            <a:lvl4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SzPct val="36000"/>
              <a:buFont typeface="Arial" pitchFamily="34" charset="0"/>
              <a:buNone/>
              <a:tabLst>
                <a:tab pos="8077200" algn="r"/>
              </a:tabLst>
              <a:defRPr lang="fr-FR" sz="22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tabLst>
                <a:tab pos="8077200" algn="r"/>
              </a:tabLst>
              <a:defRPr sz="22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Class II states: local amplification with a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Lorentzian shape</a:t>
            </a:r>
            <a:endParaRPr lang="en-US" b="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space réservé du contenu 2">
                <a:extLst>
                  <a:ext uri="{FF2B5EF4-FFF2-40B4-BE49-F238E27FC236}">
                    <a16:creationId xmlns:a16="http://schemas.microsoft.com/office/drawing/2014/main" id="{14CE3128-7206-4A0B-92FE-4F12D305064D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701204" y="2125996"/>
                <a:ext cx="1613390" cy="380243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1500"/>
                  </a:spcAft>
                  <a:buFont typeface="Arial" pitchFamily="34" charset="0"/>
                  <a:buNone/>
                  <a:defRPr lang="fr-FR" sz="1800" b="1" kern="1200">
                    <a:solidFill>
                      <a:srgbClr val="A50119"/>
                    </a:solidFill>
                    <a:latin typeface="Calibri" charset="0"/>
                    <a:ea typeface="+mn-ea"/>
                    <a:cs typeface="+mn-cs"/>
                  </a:defRPr>
                </a:lvl1pPr>
                <a:lvl2pPr marL="361950" indent="0" algn="l" defTabSz="914400" rtl="0" eaLnBrk="1" latinLnBrk="0" hangingPunct="1">
                  <a:lnSpc>
                    <a:spcPts val="2800"/>
                  </a:lnSpc>
                  <a:spcBef>
                    <a:spcPts val="1350"/>
                  </a:spcBef>
                  <a:buClr>
                    <a:srgbClr val="71BF44"/>
                  </a:buClr>
                  <a:buSzPct val="100000"/>
                  <a:buFont typeface="Arial" pitchFamily="34" charset="0"/>
                  <a:buNone/>
                  <a:tabLst>
                    <a:tab pos="8077200" algn="r"/>
                  </a:tabLst>
                  <a:defRPr lang="fr-FR" sz="2200" kern="1200">
                    <a:solidFill>
                      <a:srgbClr val="231F20"/>
                    </a:solidFill>
                    <a:latin typeface="Calibri" charset="0"/>
                    <a:ea typeface="+mn-ea"/>
                    <a:cs typeface="+mn-cs"/>
                  </a:defRPr>
                </a:lvl2pPr>
                <a:lvl3pPr marL="361950" indent="0" algn="l" defTabSz="914400" rtl="0" eaLnBrk="1" latinLnBrk="0" hangingPunct="1">
                  <a:lnSpc>
                    <a:spcPts val="2800"/>
                  </a:lnSpc>
                  <a:spcBef>
                    <a:spcPts val="0"/>
                  </a:spcBef>
                  <a:buClr>
                    <a:schemeClr val="accent6"/>
                  </a:buClr>
                  <a:buSzPct val="100000"/>
                  <a:buFont typeface="Arial" pitchFamily="34" charset="0"/>
                  <a:buNone/>
                  <a:tabLst>
                    <a:tab pos="8077200" algn="r"/>
                  </a:tabLst>
                  <a:defRPr lang="fr-FR" sz="2200" kern="1200">
                    <a:solidFill>
                      <a:srgbClr val="231F20"/>
                    </a:solidFill>
                    <a:latin typeface="Calibri" charset="0"/>
                    <a:ea typeface="+mn-ea"/>
                    <a:cs typeface="+mn-cs"/>
                  </a:defRPr>
                </a:lvl3pPr>
                <a:lvl4pPr marL="361950" indent="0" algn="l" defTabSz="914400" rtl="0" eaLnBrk="1" latinLnBrk="0" hangingPunct="1">
                  <a:lnSpc>
                    <a:spcPts val="2800"/>
                  </a:lnSpc>
                  <a:spcBef>
                    <a:spcPts val="0"/>
                  </a:spcBef>
                  <a:buClr>
                    <a:srgbClr val="666666"/>
                  </a:buClr>
                  <a:buSzPct val="36000"/>
                  <a:buFont typeface="Arial" pitchFamily="34" charset="0"/>
                  <a:buNone/>
                  <a:tabLst>
                    <a:tab pos="8077200" algn="r"/>
                  </a:tabLst>
                  <a:defRPr lang="fr-FR" sz="2200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361950" indent="0" algn="l" defTabSz="914400" rtl="0" eaLnBrk="1" latinLnBrk="0" hangingPunct="1">
                  <a:lnSpc>
                    <a:spcPts val="2800"/>
                  </a:lnSpc>
                  <a:spcBef>
                    <a:spcPts val="0"/>
                  </a:spcBef>
                  <a:buClr>
                    <a:srgbClr val="666666"/>
                  </a:buClr>
                  <a:buFont typeface="Arial" pitchFamily="34" charset="0"/>
                  <a:buNone/>
                  <a:tabLst>
                    <a:tab pos="8077200" algn="r"/>
                  </a:tabLst>
                  <a:defRPr sz="22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>
                            <a:latin typeface="Cambria Math" panose="02040503050406030204" pitchFamily="18" charset="0"/>
                          </a:rPr>
                          <m:t>f</m:t>
                        </m:r>
                      </m:sub>
                    </m:sSub>
                    <m:r>
                      <a:rPr lang="fr-FR" b="0">
                        <a:latin typeface="Cambria Math" panose="02040503050406030204" pitchFamily="18" charset="0"/>
                      </a:rPr>
                      <m:t>=2</m:t>
                    </m:r>
                    <m:sSubSup>
                      <m:sSubSupPr>
                        <m:ctrlPr>
                          <a:rPr lang="fr-FR" b="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fr-FR" b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>
                            <a:latin typeface="Cambria Math" panose="02040503050406030204" pitchFamily="18" charset="0"/>
                          </a:rPr>
                          <m:t>f</m:t>
                        </m:r>
                      </m:sub>
                      <m:sup>
                        <m:r>
                          <a:rPr lang="fr-FR" b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fr-FR" dirty="0">
                    <a:solidFill>
                      <a:schemeClr val="tx1"/>
                    </a:solidFill>
                    <a:latin typeface="Symbol" panose="05050102010706020507" pitchFamily="18" charset="2"/>
                  </a:rPr>
                  <a:t>  </a:t>
                </a:r>
                <a:br>
                  <a:rPr lang="en-US" dirty="0">
                    <a:solidFill>
                      <a:schemeClr val="tx1"/>
                    </a:solidFill>
                  </a:rPr>
                </a:b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Espace réservé du contenu 2">
                <a:extLst>
                  <a:ext uri="{FF2B5EF4-FFF2-40B4-BE49-F238E27FC236}">
                    <a16:creationId xmlns:a16="http://schemas.microsoft.com/office/drawing/2014/main" id="{14CE3128-7206-4A0B-92FE-4F12D3050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701204" y="2125996"/>
                <a:ext cx="1613390" cy="380243"/>
              </a:xfrm>
              <a:prstGeom prst="rect">
                <a:avLst/>
              </a:prstGeom>
              <a:blipFill>
                <a:blip r:embed="rId4"/>
                <a:stretch>
                  <a:fillRect l="-4906" t="-16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023DA8F2-B3D2-4D95-A33D-9227DB7F53D8}"/>
              </a:ext>
            </a:extLst>
          </p:cNvPr>
          <p:cNvSpPr txBox="1">
            <a:spLocks/>
          </p:cNvSpPr>
          <p:nvPr/>
        </p:nvSpPr>
        <p:spPr bwMode="gray">
          <a:xfrm>
            <a:off x="701205" y="4286627"/>
            <a:ext cx="1813871" cy="236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500"/>
              </a:spcAft>
              <a:buFont typeface="Arial" pitchFamily="34" charset="0"/>
              <a:buNone/>
              <a:defRPr lang="fr-FR" sz="1800" b="1" kern="1200">
                <a:solidFill>
                  <a:srgbClr val="A50119"/>
                </a:solidFill>
                <a:latin typeface="Calibri" charset="0"/>
                <a:ea typeface="+mn-ea"/>
                <a:cs typeface="+mn-cs"/>
              </a:defRPr>
            </a:lvl1pPr>
            <a:lvl2pPr marL="361950" indent="0" algn="l" defTabSz="914400" rtl="0" eaLnBrk="1" latinLnBrk="0" hangingPunct="1">
              <a:lnSpc>
                <a:spcPts val="2800"/>
              </a:lnSpc>
              <a:spcBef>
                <a:spcPts val="1350"/>
              </a:spcBef>
              <a:buClr>
                <a:srgbClr val="71BF44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3pPr>
            <a:lvl4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SzPct val="36000"/>
              <a:buFont typeface="Arial" pitchFamily="34" charset="0"/>
              <a:buNone/>
              <a:tabLst>
                <a:tab pos="8077200" algn="r"/>
              </a:tabLst>
              <a:defRPr lang="fr-FR" sz="22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tabLst>
                <a:tab pos="8077200" algn="r"/>
              </a:tabLst>
              <a:defRPr sz="22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Best way:</a:t>
            </a:r>
            <a:endParaRPr lang="en-US" b="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Espace réservé du contenu 2">
                <a:extLst>
                  <a:ext uri="{FF2B5EF4-FFF2-40B4-BE49-F238E27FC236}">
                    <a16:creationId xmlns:a16="http://schemas.microsoft.com/office/drawing/2014/main" id="{03B44CD6-A43A-4B78-AF0D-0FEBCEA7612E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701205" y="4557463"/>
                <a:ext cx="1813871" cy="1335283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1500"/>
                  </a:spcAft>
                  <a:buFont typeface="Arial" pitchFamily="34" charset="0"/>
                  <a:buNone/>
                  <a:defRPr lang="fr-FR" sz="1800" b="1" kern="1200">
                    <a:solidFill>
                      <a:srgbClr val="A50119"/>
                    </a:solidFill>
                    <a:latin typeface="Calibri" charset="0"/>
                    <a:ea typeface="+mn-ea"/>
                    <a:cs typeface="+mn-cs"/>
                  </a:defRPr>
                </a:lvl1pPr>
                <a:lvl2pPr marL="361950" indent="0" algn="l" defTabSz="914400" rtl="0" eaLnBrk="1" latinLnBrk="0" hangingPunct="1">
                  <a:lnSpc>
                    <a:spcPts val="2800"/>
                  </a:lnSpc>
                  <a:spcBef>
                    <a:spcPts val="1350"/>
                  </a:spcBef>
                  <a:buClr>
                    <a:srgbClr val="71BF44"/>
                  </a:buClr>
                  <a:buSzPct val="100000"/>
                  <a:buFont typeface="Arial" pitchFamily="34" charset="0"/>
                  <a:buNone/>
                  <a:tabLst>
                    <a:tab pos="8077200" algn="r"/>
                  </a:tabLst>
                  <a:defRPr lang="fr-FR" sz="2200" kern="1200">
                    <a:solidFill>
                      <a:srgbClr val="231F20"/>
                    </a:solidFill>
                    <a:latin typeface="Calibri" charset="0"/>
                    <a:ea typeface="+mn-ea"/>
                    <a:cs typeface="+mn-cs"/>
                  </a:defRPr>
                </a:lvl2pPr>
                <a:lvl3pPr marL="361950" indent="0" algn="l" defTabSz="914400" rtl="0" eaLnBrk="1" latinLnBrk="0" hangingPunct="1">
                  <a:lnSpc>
                    <a:spcPts val="2800"/>
                  </a:lnSpc>
                  <a:spcBef>
                    <a:spcPts val="0"/>
                  </a:spcBef>
                  <a:buClr>
                    <a:schemeClr val="accent6"/>
                  </a:buClr>
                  <a:buSzPct val="100000"/>
                  <a:buFont typeface="Arial" pitchFamily="34" charset="0"/>
                  <a:buNone/>
                  <a:tabLst>
                    <a:tab pos="8077200" algn="r"/>
                  </a:tabLst>
                  <a:defRPr lang="fr-FR" sz="2200" kern="1200">
                    <a:solidFill>
                      <a:srgbClr val="231F20"/>
                    </a:solidFill>
                    <a:latin typeface="Calibri" charset="0"/>
                    <a:ea typeface="+mn-ea"/>
                    <a:cs typeface="+mn-cs"/>
                  </a:defRPr>
                </a:lvl3pPr>
                <a:lvl4pPr marL="361950" indent="0" algn="l" defTabSz="914400" rtl="0" eaLnBrk="1" latinLnBrk="0" hangingPunct="1">
                  <a:lnSpc>
                    <a:spcPts val="2800"/>
                  </a:lnSpc>
                  <a:spcBef>
                    <a:spcPts val="0"/>
                  </a:spcBef>
                  <a:buClr>
                    <a:srgbClr val="666666"/>
                  </a:buClr>
                  <a:buSzPct val="36000"/>
                  <a:buFont typeface="Arial" pitchFamily="34" charset="0"/>
                  <a:buNone/>
                  <a:tabLst>
                    <a:tab pos="8077200" algn="r"/>
                  </a:tabLst>
                  <a:defRPr lang="fr-FR" sz="2200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361950" indent="0" algn="l" defTabSz="914400" rtl="0" eaLnBrk="1" latinLnBrk="0" hangingPunct="1">
                  <a:lnSpc>
                    <a:spcPts val="2800"/>
                  </a:lnSpc>
                  <a:spcBef>
                    <a:spcPts val="0"/>
                  </a:spcBef>
                  <a:buClr>
                    <a:srgbClr val="666666"/>
                  </a:buClr>
                  <a:buFont typeface="Arial" pitchFamily="34" charset="0"/>
                  <a:buNone/>
                  <a:tabLst>
                    <a:tab pos="8077200" algn="r"/>
                  </a:tabLst>
                  <a:defRPr sz="22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>
                            <a:latin typeface="Cambria Math" panose="02040503050406030204" pitchFamily="18" charset="0"/>
                          </a:rPr>
                          <m:t>f</m:t>
                        </m:r>
                      </m:sub>
                    </m:sSub>
                    <m:r>
                      <a:rPr lang="ar-AE" b="0">
                        <a:latin typeface="Cambria Math" panose="02040503050406030204" pitchFamily="18" charset="0"/>
                      </a:rPr>
                      <m:t>=</m:t>
                    </m:r>
                    <m:r>
                      <a:rPr lang="ar-AE" b="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ar-AE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>
                            <a:latin typeface="Cambria Math" panose="02040503050406030204" pitchFamily="18" charset="0"/>
                          </a:rPr>
                          <m:t>f</m:t>
                        </m:r>
                      </m:sub>
                    </m:sSub>
                    <m:r>
                      <a:rPr lang="ar-AE" b="0">
                        <a:latin typeface="Cambria Math" panose="02040503050406030204" pitchFamily="18" charset="0"/>
                      </a:rPr>
                      <m:t>∗</m:t>
                    </m:r>
                    <m:sSubSup>
                      <m:sSubSupPr>
                        <m:ctrlPr>
                          <a:rPr lang="ar-AE" b="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b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>
                            <a:latin typeface="Cambria Math" panose="02040503050406030204" pitchFamily="18" charset="0"/>
                          </a:rPr>
                          <m:t>f</m:t>
                        </m:r>
                      </m:sub>
                      <m:sup>
                        <m:r>
                          <a:rPr lang="ar-AE" b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Espace réservé du contenu 2">
                <a:extLst>
                  <a:ext uri="{FF2B5EF4-FFF2-40B4-BE49-F238E27FC236}">
                    <a16:creationId xmlns:a16="http://schemas.microsoft.com/office/drawing/2014/main" id="{03B44CD6-A43A-4B78-AF0D-0FEBCEA761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701205" y="4557463"/>
                <a:ext cx="1813871" cy="1335283"/>
              </a:xfrm>
              <a:prstGeom prst="rect">
                <a:avLst/>
              </a:prstGeom>
              <a:blipFill>
                <a:blip r:embed="rId5"/>
                <a:stretch>
                  <a:fillRect l="-1342" t="-4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D3EB0044-BA31-44DE-AD2A-8435CA53BACA}"/>
              </a:ext>
            </a:extLst>
          </p:cNvPr>
          <p:cNvSpPr txBox="1">
            <a:spLocks/>
          </p:cNvSpPr>
          <p:nvPr/>
        </p:nvSpPr>
        <p:spPr bwMode="gray">
          <a:xfrm>
            <a:off x="701205" y="5790457"/>
            <a:ext cx="2461445" cy="10004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500"/>
              </a:spcAft>
              <a:buFont typeface="Arial" pitchFamily="34" charset="0"/>
              <a:buNone/>
              <a:defRPr lang="fr-FR" sz="1800" b="1" kern="1200">
                <a:solidFill>
                  <a:srgbClr val="A50119"/>
                </a:solidFill>
                <a:latin typeface="Calibri" charset="0"/>
                <a:ea typeface="+mn-ea"/>
                <a:cs typeface="+mn-cs"/>
              </a:defRPr>
            </a:lvl1pPr>
            <a:lvl2pPr marL="361950" indent="0" algn="l" defTabSz="914400" rtl="0" eaLnBrk="1" latinLnBrk="0" hangingPunct="1">
              <a:lnSpc>
                <a:spcPts val="2800"/>
              </a:lnSpc>
              <a:spcBef>
                <a:spcPts val="1350"/>
              </a:spcBef>
              <a:buClr>
                <a:srgbClr val="71BF44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3pPr>
            <a:lvl4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SzPct val="36000"/>
              <a:buFont typeface="Arial" pitchFamily="34" charset="0"/>
              <a:buNone/>
              <a:tabLst>
                <a:tab pos="8077200" algn="r"/>
              </a:tabLst>
              <a:defRPr lang="fr-FR" sz="22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tabLst>
                <a:tab pos="8077200" algn="r"/>
              </a:tabLst>
              <a:defRPr sz="22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</a:rPr>
              <a:t>By identifying, one knows what is reproduced</a:t>
            </a:r>
          </a:p>
        </p:txBody>
      </p:sp>
      <p:sp>
        <p:nvSpPr>
          <p:cNvPr id="21" name="Espace réservé du numéro de diapositive 3">
            <a:extLst>
              <a:ext uri="{FF2B5EF4-FFF2-40B4-BE49-F238E27FC236}">
                <a16:creationId xmlns:a16="http://schemas.microsoft.com/office/drawing/2014/main" id="{A3D1FA77-C108-4A3B-B96C-67B8BDA5EDCA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23</a:t>
            </a:fld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1C1FB6AB-6914-4BF7-B46E-EFD780A6ABD5}"/>
              </a:ext>
            </a:extLst>
          </p:cNvPr>
          <p:cNvSpPr txBox="1">
            <a:spLocks/>
          </p:cNvSpPr>
          <p:nvPr/>
        </p:nvSpPr>
        <p:spPr>
          <a:xfrm>
            <a:off x="677333" y="609600"/>
            <a:ext cx="8970005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Experimental observation of class II states</a:t>
            </a:r>
          </a:p>
        </p:txBody>
      </p:sp>
    </p:spTree>
    <p:extLst>
      <p:ext uri="{BB962C8B-B14F-4D97-AF65-F5344CB8AC3E}">
        <p14:creationId xmlns:p14="http://schemas.microsoft.com/office/powerpoint/2010/main" val="102579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5" grpId="0"/>
      <p:bldP spid="18" grpId="0"/>
      <p:bldP spid="16" grpId="0"/>
      <p:bldP spid="17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501" y="913370"/>
            <a:ext cx="7319747" cy="55188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20500" y="52751"/>
            <a:ext cx="5952941" cy="705314"/>
          </a:xfrm>
        </p:spPr>
        <p:txBody>
          <a:bodyPr/>
          <a:lstStyle/>
          <a:p>
            <a:pPr algn="ctr"/>
            <a:r>
              <a:rPr lang="en-US" sz="2200" dirty="0"/>
              <a:t>Fitting the cumulative fission widths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Espace réservé du contenu 2"/>
              <p:cNvSpPr txBox="1">
                <a:spLocks/>
              </p:cNvSpPr>
              <p:nvPr/>
            </p:nvSpPr>
            <p:spPr bwMode="gray">
              <a:xfrm>
                <a:off x="5994650" y="3118047"/>
                <a:ext cx="4082728" cy="2772194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1500"/>
                  </a:spcAft>
                  <a:buFont typeface="Arial" pitchFamily="34" charset="0"/>
                  <a:buNone/>
                  <a:defRPr lang="fr-FR" sz="1800" b="1" kern="1200">
                    <a:solidFill>
                      <a:srgbClr val="A50119"/>
                    </a:solidFill>
                    <a:latin typeface="Calibri" charset="0"/>
                    <a:ea typeface="+mn-ea"/>
                    <a:cs typeface="+mn-cs"/>
                  </a:defRPr>
                </a:lvl1pPr>
                <a:lvl2pPr marL="361950" indent="0" algn="l" defTabSz="914400" rtl="0" eaLnBrk="1" latinLnBrk="0" hangingPunct="1">
                  <a:lnSpc>
                    <a:spcPts val="2800"/>
                  </a:lnSpc>
                  <a:spcBef>
                    <a:spcPts val="1350"/>
                  </a:spcBef>
                  <a:buClr>
                    <a:srgbClr val="71BF44"/>
                  </a:buClr>
                  <a:buSzPct val="100000"/>
                  <a:buFont typeface="Arial" pitchFamily="34" charset="0"/>
                  <a:buNone/>
                  <a:tabLst>
                    <a:tab pos="8077200" algn="r"/>
                  </a:tabLst>
                  <a:defRPr lang="fr-FR" sz="2200" kern="1200">
                    <a:solidFill>
                      <a:srgbClr val="231F20"/>
                    </a:solidFill>
                    <a:latin typeface="Calibri" charset="0"/>
                    <a:ea typeface="+mn-ea"/>
                    <a:cs typeface="+mn-cs"/>
                  </a:defRPr>
                </a:lvl2pPr>
                <a:lvl3pPr marL="361950" indent="0" algn="l" defTabSz="914400" rtl="0" eaLnBrk="1" latinLnBrk="0" hangingPunct="1">
                  <a:lnSpc>
                    <a:spcPts val="2800"/>
                  </a:lnSpc>
                  <a:spcBef>
                    <a:spcPts val="0"/>
                  </a:spcBef>
                  <a:buClr>
                    <a:schemeClr val="accent6"/>
                  </a:buClr>
                  <a:buSzPct val="100000"/>
                  <a:buFont typeface="Arial" pitchFamily="34" charset="0"/>
                  <a:buNone/>
                  <a:tabLst>
                    <a:tab pos="8077200" algn="r"/>
                  </a:tabLst>
                  <a:defRPr lang="fr-FR" sz="2200" kern="1200">
                    <a:solidFill>
                      <a:srgbClr val="231F20"/>
                    </a:solidFill>
                    <a:latin typeface="Calibri" charset="0"/>
                    <a:ea typeface="+mn-ea"/>
                    <a:cs typeface="+mn-cs"/>
                  </a:defRPr>
                </a:lvl3pPr>
                <a:lvl4pPr marL="361950" indent="0" algn="l" defTabSz="914400" rtl="0" eaLnBrk="1" latinLnBrk="0" hangingPunct="1">
                  <a:lnSpc>
                    <a:spcPts val="2800"/>
                  </a:lnSpc>
                  <a:spcBef>
                    <a:spcPts val="0"/>
                  </a:spcBef>
                  <a:buClr>
                    <a:srgbClr val="666666"/>
                  </a:buClr>
                  <a:buSzPct val="36000"/>
                  <a:buFont typeface="Arial" pitchFamily="34" charset="0"/>
                  <a:buNone/>
                  <a:tabLst>
                    <a:tab pos="8077200" algn="r"/>
                  </a:tabLst>
                  <a:defRPr lang="fr-FR" sz="2200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361950" indent="0" algn="l" defTabSz="914400" rtl="0" eaLnBrk="1" latinLnBrk="0" hangingPunct="1">
                  <a:lnSpc>
                    <a:spcPts val="2800"/>
                  </a:lnSpc>
                  <a:spcBef>
                    <a:spcPts val="0"/>
                  </a:spcBef>
                  <a:buClr>
                    <a:srgbClr val="666666"/>
                  </a:buClr>
                  <a:buFont typeface="Arial" pitchFamily="34" charset="0"/>
                  <a:buNone/>
                  <a:tabLst>
                    <a:tab pos="8077200" algn="r"/>
                  </a:tabLst>
                  <a:defRPr sz="22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 algn="just">
                  <a:lnSpc>
                    <a:spcPct val="100000"/>
                  </a:lnSpc>
                </a:pPr>
                <a:r>
                  <a:rPr lang="en-US" sz="1600" b="1" u="sng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Based on a Lorentzian approximation</a:t>
                </a:r>
                <a:r>
                  <a:rPr lang="fr-FR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:</a:t>
                </a:r>
              </a:p>
              <a:p>
                <a:pPr lvl="1" algn="just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6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m:t>Lz</m:t>
                      </m:r>
                      <m:d>
                        <m:dPr>
                          <m:ctrlPr>
                            <a:rPr lang="fr-F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Wingdings" panose="05000000000000000000" pitchFamily="2" charset="2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1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Wingdings" panose="05000000000000000000" pitchFamily="2" charset="2"/>
                                </a:rPr>
                                <m:t>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Wingdings" panose="05000000000000000000" pitchFamily="2" charset="2"/>
                                </a:rPr>
                                <m:t>n</m:t>
                              </m:r>
                            </m:sub>
                          </m:sSub>
                        </m:e>
                      </m:d>
                      <m:r>
                        <a:rPr lang="fr-FR" sz="16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fr-FR" sz="16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m:t>α</m:t>
                      </m:r>
                      <m:r>
                        <a:rPr lang="fr-FR" sz="16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16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m:t>A</m:t>
                      </m:r>
                      <m:r>
                        <a:rPr lang="fr-FR" sz="16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m:t>∗</m:t>
                      </m:r>
                      <m:r>
                        <m:rPr>
                          <m:sty m:val="p"/>
                        </m:rPr>
                        <a:rPr lang="fr-FR" sz="16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m:t>Arctan</m:t>
                      </m:r>
                      <m:d>
                        <m:dPr>
                          <m:ctrlPr>
                            <a:rPr lang="fr-F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  <a:sym typeface="Wingdings" panose="05000000000000000000" pitchFamily="2" charset="2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  <a:sym typeface="Wingdings" panose="05000000000000000000" pitchFamily="2" charset="2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FR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  <a:sym typeface="Wingdings" panose="05000000000000000000" pitchFamily="2" charset="2"/>
                                    </a:rPr>
                                    <m:t>n</m:t>
                                  </m:r>
                                </m:sub>
                              </m:sSub>
                              <m:r>
                                <a:rPr lang="fr-FR" sz="1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  <a:sym typeface="Wingdings" panose="05000000000000000000" pitchFamily="2" charset="2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fr-FR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  <a:sym typeface="Wingdings" panose="05000000000000000000" pitchFamily="2" charset="2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FR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  <a:sym typeface="Wingdings" panose="05000000000000000000" pitchFamily="2" charset="2"/>
                                    </a:rPr>
                                    <m:t>CII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fr-FR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  <a:sym typeface="Wingdings" panose="05000000000000000000" pitchFamily="2" charset="2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FR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  <a:sym typeface="Wingdings" panose="05000000000000000000" pitchFamily="2" charset="2"/>
                                    </a:rPr>
                                    <m:t>II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fr-FR" sz="1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sz="1600" dirty="0">
                    <a:solidFill>
                      <a:schemeClr val="tx1"/>
                    </a:solidFill>
                  </a:rPr>
                  <a:t>E</a:t>
                </a:r>
                <a:r>
                  <a:rPr lang="en-US" sz="1600" baseline="-25000" dirty="0">
                    <a:solidFill>
                      <a:schemeClr val="tx1"/>
                    </a:solidFill>
                  </a:rPr>
                  <a:t>CII</a:t>
                </a:r>
                <a:r>
                  <a:rPr lang="en-US" sz="1600" dirty="0">
                    <a:solidFill>
                      <a:schemeClr val="tx1"/>
                    </a:solidFill>
                  </a:rPr>
                  <a:t> the energy of the class-II state</a:t>
                </a:r>
                <a:br>
                  <a:rPr lang="en-US" sz="1600" dirty="0">
                    <a:solidFill>
                      <a:schemeClr val="tx1"/>
                    </a:solidFill>
                  </a:rPr>
                </a:br>
                <a:r>
                  <a:rPr lang="el-GR" sz="1600" dirty="0">
                    <a:solidFill>
                      <a:schemeClr val="tx1"/>
                    </a:solidFill>
                  </a:rPr>
                  <a:t>Γ</a:t>
                </a:r>
                <a:r>
                  <a:rPr lang="en-US" sz="1600" baseline="-25000" dirty="0">
                    <a:solidFill>
                      <a:schemeClr val="tx1"/>
                    </a:solidFill>
                  </a:rPr>
                  <a:t>CII</a:t>
                </a:r>
                <a:r>
                  <a:rPr lang="en-US" sz="1600" dirty="0">
                    <a:solidFill>
                      <a:schemeClr val="tx1"/>
                    </a:solidFill>
                  </a:rPr>
                  <a:t> the width the class-II state</a:t>
                </a:r>
                <a:br>
                  <a:rPr lang="en-US" sz="1600" dirty="0">
                    <a:solidFill>
                      <a:schemeClr val="tx1"/>
                    </a:solidFill>
                  </a:rPr>
                </a:br>
                <a:r>
                  <a:rPr lang="el-GR" sz="1600" dirty="0">
                    <a:solidFill>
                      <a:schemeClr val="tx1"/>
                    </a:solidFill>
                  </a:rPr>
                  <a:t>σ</a:t>
                </a:r>
                <a:r>
                  <a:rPr lang="en-US" sz="1600" baseline="-25000" dirty="0">
                    <a:solidFill>
                      <a:schemeClr val="tx1"/>
                    </a:solidFill>
                  </a:rPr>
                  <a:t>CII</a:t>
                </a:r>
                <a:r>
                  <a:rPr lang="en-US" sz="1600" dirty="0">
                    <a:solidFill>
                      <a:schemeClr val="tx1"/>
                    </a:solidFill>
                  </a:rPr>
                  <a:t> the magnitude of the class-II state</a:t>
                </a:r>
                <a:endParaRPr lang="fr-FR" sz="1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6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5994650" y="3118047"/>
                <a:ext cx="4082728" cy="2772194"/>
              </a:xfrm>
              <a:prstGeom prst="rect">
                <a:avLst/>
              </a:prstGeom>
              <a:blipFill>
                <a:blip r:embed="rId3"/>
                <a:stretch>
                  <a:fillRect t="-219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 rot="16200000">
            <a:off x="881066" y="3575384"/>
            <a:ext cx="3473640" cy="1947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ysClr val="windowText" lastClr="000000"/>
                </a:solidFill>
              </a:rPr>
              <a:t>Cumulative of fission widths (</a:t>
            </a:r>
            <a:r>
              <a:rPr lang="en-US" sz="1500" dirty="0" err="1">
                <a:solidFill>
                  <a:sysClr val="windowText" lastClr="000000"/>
                </a:solidFill>
              </a:rPr>
              <a:t>meV</a:t>
            </a:r>
            <a:r>
              <a:rPr lang="en-US" sz="1500" dirty="0">
                <a:solidFill>
                  <a:sysClr val="windowText" lastClr="000000"/>
                </a:solidFill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5740650" y="6010066"/>
            <a:ext cx="1339104" cy="197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>
                <a:solidFill>
                  <a:sysClr val="windowText" lastClr="000000"/>
                </a:solidFill>
              </a:rPr>
              <a:t>E</a:t>
            </a:r>
            <a:r>
              <a:rPr lang="fr-FR" sz="1500" baseline="-25000" dirty="0">
                <a:solidFill>
                  <a:sysClr val="windowText" lastClr="000000"/>
                </a:solidFill>
              </a:rPr>
              <a:t>n</a:t>
            </a:r>
            <a:r>
              <a:rPr lang="fr-FR" sz="1500" dirty="0">
                <a:solidFill>
                  <a:sysClr val="windowText" lastClr="000000"/>
                </a:solidFill>
              </a:rPr>
              <a:t> (eV)</a:t>
            </a:r>
          </a:p>
        </p:txBody>
      </p:sp>
      <p:sp>
        <p:nvSpPr>
          <p:cNvPr id="9" name="Rectangle 8"/>
          <p:cNvSpPr/>
          <p:nvPr/>
        </p:nvSpPr>
        <p:spPr>
          <a:xfrm>
            <a:off x="4257830" y="927251"/>
            <a:ext cx="3941290" cy="2172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ysClr val="windowText" lastClr="000000"/>
                </a:solidFill>
              </a:rPr>
              <a:t>Cumulative of fission widths</a:t>
            </a:r>
          </a:p>
        </p:txBody>
      </p:sp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id="{A739FF4C-7782-4F03-B957-E967D2AC73B4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24</a:t>
            </a:fld>
            <a:endParaRPr lang="fr-F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437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1514" y="52751"/>
            <a:ext cx="5961927" cy="705314"/>
          </a:xfrm>
        </p:spPr>
        <p:txBody>
          <a:bodyPr/>
          <a:lstStyle/>
          <a:p>
            <a:pPr algn="ctr"/>
            <a:r>
              <a:rPr lang="en-US" sz="2200" dirty="0"/>
              <a:t>Fitted fission widths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A6BCD-6E85-40A4-8200-EB95A28CA6A0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R-Matrix workshop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137" y="3715745"/>
            <a:ext cx="7560000" cy="2603777"/>
          </a:xfrm>
          <a:prstGeom prst="rect">
            <a:avLst/>
          </a:prstGeom>
        </p:spPr>
      </p:pic>
      <p:cxnSp>
        <p:nvCxnSpPr>
          <p:cNvPr id="12" name="Connecteur droit avec flèche 11"/>
          <p:cNvCxnSpPr>
            <a:endCxn id="9" idx="0"/>
          </p:cNvCxnSpPr>
          <p:nvPr/>
        </p:nvCxnSpPr>
        <p:spPr>
          <a:xfrm>
            <a:off x="6209137" y="3302570"/>
            <a:ext cx="0" cy="3600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137" y="925888"/>
            <a:ext cx="7560000" cy="243214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201002" y="6038793"/>
            <a:ext cx="2583438" cy="1901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Energy (eV)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27794" y="1050710"/>
            <a:ext cx="3656646" cy="1497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Prior fission widths as a function of energy</a:t>
            </a:r>
          </a:p>
        </p:txBody>
      </p:sp>
      <p:sp>
        <p:nvSpPr>
          <p:cNvPr id="14" name="Rectangle 13"/>
          <p:cNvSpPr/>
          <p:nvPr/>
        </p:nvSpPr>
        <p:spPr>
          <a:xfrm rot="16200000">
            <a:off x="1469129" y="2023545"/>
            <a:ext cx="2292482" cy="152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Fission widths (eV)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01002" y="3055812"/>
            <a:ext cx="2583438" cy="1901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Energy (eV)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127794" y="3820190"/>
            <a:ext cx="3923755" cy="200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Posterior fission widths as a function of energy</a:t>
            </a:r>
          </a:p>
        </p:txBody>
      </p:sp>
      <p:sp>
        <p:nvSpPr>
          <p:cNvPr id="18" name="Rectangle 17"/>
          <p:cNvSpPr/>
          <p:nvPr/>
        </p:nvSpPr>
        <p:spPr>
          <a:xfrm rot="16200000">
            <a:off x="1469128" y="4865449"/>
            <a:ext cx="2292482" cy="152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Fission widths (eV)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331063" y="4184088"/>
            <a:ext cx="1617434" cy="662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ysClr val="windowText" lastClr="000000"/>
                </a:solidFill>
              </a:rPr>
              <a:t>More statistically distributed</a:t>
            </a:r>
          </a:p>
        </p:txBody>
      </p:sp>
    </p:spTree>
    <p:extLst>
      <p:ext uri="{BB962C8B-B14F-4D97-AF65-F5344CB8AC3E}">
        <p14:creationId xmlns:p14="http://schemas.microsoft.com/office/powerpoint/2010/main" val="3801671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09520" y="52751"/>
            <a:ext cx="5953761" cy="705314"/>
          </a:xfrm>
        </p:spPr>
        <p:txBody>
          <a:bodyPr/>
          <a:lstStyle/>
          <a:p>
            <a:pPr algn="ctr"/>
            <a:r>
              <a:rPr lang="en-US" sz="2200" dirty="0"/>
              <a:t>Identification of class II states in </a:t>
            </a:r>
            <a:r>
              <a:rPr lang="en-US" sz="2200" dirty="0" err="1"/>
              <a:t>urr</a:t>
            </a:r>
            <a:endParaRPr lang="en-US" sz="2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07637" y="990616"/>
            <a:ext cx="7169809" cy="431784"/>
          </a:xfrm>
        </p:spPr>
        <p:txBody>
          <a:bodyPr>
            <a:normAutofit fontScale="92500"/>
          </a:bodyPr>
          <a:lstStyle/>
          <a:p>
            <a:r>
              <a:rPr lang="en-US" dirty="0">
                <a:sym typeface="Wingdings" panose="05000000000000000000" pitchFamily="2" charset="2"/>
              </a:rPr>
              <a:t>Coarse evaluation of the URR fluctuation fission XS in the ENDF file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A6BCD-6E85-40A4-8200-EB95A28CA6A0}" type="slidenum">
              <a:rPr lang="fr-FR" smtClean="0"/>
              <a:pPr/>
              <a:t>26</a:t>
            </a:fld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t="9510"/>
          <a:stretch/>
        </p:blipFill>
        <p:spPr>
          <a:xfrm>
            <a:off x="2895060" y="1403926"/>
            <a:ext cx="6740456" cy="47235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6200000">
            <a:off x="1644597" y="3473634"/>
            <a:ext cx="2911932" cy="274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aseline="30000" dirty="0">
                <a:solidFill>
                  <a:sysClr val="windowText" lastClr="000000"/>
                </a:solidFill>
              </a:rPr>
              <a:t>242</a:t>
            </a:r>
            <a:r>
              <a:rPr lang="fr-FR" sz="1200" dirty="0">
                <a:solidFill>
                  <a:sysClr val="windowText" lastClr="000000"/>
                </a:solidFill>
              </a:rPr>
              <a:t>Pu fission cross section (</a:t>
            </a:r>
            <a:r>
              <a:rPr lang="fr-FR" sz="1200" dirty="0" err="1">
                <a:solidFill>
                  <a:sysClr val="windowText" lastClr="000000"/>
                </a:solidFill>
              </a:rPr>
              <a:t>mbarn</a:t>
            </a:r>
            <a:r>
              <a:rPr lang="fr-FR" sz="1200" dirty="0">
                <a:solidFill>
                  <a:sysClr val="windowText" lastClr="000000"/>
                </a:solidFill>
              </a:rPr>
              <a:t>)</a:t>
            </a:r>
            <a:endParaRPr lang="fr-FR" sz="1200" baseline="30000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90320" y="5867737"/>
            <a:ext cx="2583438" cy="1901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err="1">
                <a:solidFill>
                  <a:sysClr val="windowText" lastClr="000000"/>
                </a:solidFill>
              </a:rPr>
              <a:t>Energy</a:t>
            </a:r>
            <a:r>
              <a:rPr lang="fr-FR" sz="1200" dirty="0">
                <a:solidFill>
                  <a:sysClr val="windowText" lastClr="000000"/>
                </a:solidFill>
              </a:rPr>
              <a:t> (</a:t>
            </a:r>
            <a:r>
              <a:rPr lang="fr-FR" sz="1200" dirty="0" err="1">
                <a:solidFill>
                  <a:sysClr val="windowText" lastClr="000000"/>
                </a:solidFill>
              </a:rPr>
              <a:t>keV</a:t>
            </a:r>
            <a:r>
              <a:rPr lang="fr-FR" sz="1200" dirty="0">
                <a:solidFill>
                  <a:sysClr val="windowText" lastClr="000000"/>
                </a:solidFill>
              </a:rPr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53276" y="5712522"/>
            <a:ext cx="1042140" cy="237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>
                <a:solidFill>
                  <a:sysClr val="windowText" lastClr="000000"/>
                </a:solidFill>
              </a:rPr>
              <a:t>1 </a:t>
            </a:r>
            <a:r>
              <a:rPr lang="fr-FR" sz="1500" dirty="0" err="1">
                <a:solidFill>
                  <a:sysClr val="windowText" lastClr="000000"/>
                </a:solidFill>
              </a:rPr>
              <a:t>kev</a:t>
            </a:r>
            <a:endParaRPr lang="fr-FR" sz="1500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21014" y="5665877"/>
            <a:ext cx="1008638" cy="3919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>
                <a:solidFill>
                  <a:sysClr val="windowText" lastClr="000000"/>
                </a:solidFill>
              </a:rPr>
              <a:t>100 </a:t>
            </a:r>
            <a:r>
              <a:rPr lang="fr-FR" sz="1500" dirty="0" err="1">
                <a:solidFill>
                  <a:sysClr val="windowText" lastClr="000000"/>
                </a:solidFill>
              </a:rPr>
              <a:t>kev</a:t>
            </a:r>
            <a:endParaRPr lang="fr-FR" sz="1500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34213" y="5717493"/>
            <a:ext cx="948004" cy="806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>
                <a:solidFill>
                  <a:sysClr val="windowText" lastClr="000000"/>
                </a:solidFill>
              </a:rPr>
              <a:t>10 </a:t>
            </a:r>
            <a:r>
              <a:rPr lang="fr-FR" sz="1500" dirty="0" err="1">
                <a:solidFill>
                  <a:sysClr val="windowText" lastClr="000000"/>
                </a:solidFill>
              </a:rPr>
              <a:t>kev</a:t>
            </a:r>
            <a:endParaRPr lang="fr-FR" sz="1500" dirty="0">
              <a:solidFill>
                <a:sysClr val="windowText" lastClr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1654220" y="3409317"/>
            <a:ext cx="2892688" cy="316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aseline="30000" dirty="0">
                <a:solidFill>
                  <a:sysClr val="windowText" lastClr="000000"/>
                </a:solidFill>
              </a:rPr>
              <a:t>242</a:t>
            </a:r>
            <a:r>
              <a:rPr lang="en-US" sz="1500" dirty="0">
                <a:solidFill>
                  <a:sysClr val="windowText" lastClr="000000"/>
                </a:solidFill>
              </a:rPr>
              <a:t>Pu fission XS (</a:t>
            </a:r>
            <a:r>
              <a:rPr lang="en-US" sz="1500" dirty="0" err="1">
                <a:solidFill>
                  <a:sysClr val="windowText" lastClr="000000"/>
                </a:solidFill>
              </a:rPr>
              <a:t>mbarn</a:t>
            </a:r>
            <a:r>
              <a:rPr lang="en-US" sz="1500" dirty="0">
                <a:solidFill>
                  <a:sysClr val="windowText" lastClr="000000"/>
                </a:solidFill>
              </a:rPr>
              <a:t>)</a:t>
            </a:r>
            <a:endParaRPr lang="en-US" sz="1500" baseline="30000" dirty="0">
              <a:solidFill>
                <a:sysClr val="windowText" lastClr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86399" y="5884556"/>
            <a:ext cx="1339104" cy="197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>
                <a:solidFill>
                  <a:sysClr val="windowText" lastClr="000000"/>
                </a:solidFill>
              </a:rPr>
              <a:t>E</a:t>
            </a:r>
            <a:r>
              <a:rPr lang="fr-FR" sz="1500" baseline="-25000" dirty="0">
                <a:solidFill>
                  <a:sysClr val="windowText" lastClr="000000"/>
                </a:solidFill>
              </a:rPr>
              <a:t>n</a:t>
            </a:r>
            <a:r>
              <a:rPr lang="fr-FR" sz="1500" dirty="0">
                <a:solidFill>
                  <a:sysClr val="windowText" lastClr="000000"/>
                </a:solidFill>
              </a:rPr>
              <a:t> (eV)</a:t>
            </a:r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5B248CD6-3EBC-44D6-BDBE-7AB45412ED5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237621" y="6551996"/>
            <a:ext cx="5939824" cy="306005"/>
          </a:xfrm>
        </p:spPr>
        <p:txBody>
          <a:bodyPr/>
          <a:lstStyle/>
          <a:p>
            <a:r>
              <a:rPr lang="fr-FR" dirty="0"/>
              <a:t>ND2022 </a:t>
            </a:r>
            <a:r>
              <a:rPr lang="fr-FR" dirty="0" err="1"/>
              <a:t>conference</a:t>
            </a:r>
            <a:r>
              <a:rPr lang="fr-FR" dirty="0"/>
              <a:t> – Carole CHATEL</a:t>
            </a:r>
          </a:p>
        </p:txBody>
      </p:sp>
      <p:sp>
        <p:nvSpPr>
          <p:cNvPr id="16" name="Espace réservé du numéro de diapositive 3">
            <a:extLst>
              <a:ext uri="{FF2B5EF4-FFF2-40B4-BE49-F238E27FC236}">
                <a16:creationId xmlns:a16="http://schemas.microsoft.com/office/drawing/2014/main" id="{A6D59095-B701-494B-956A-C75FCE881FC1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26</a:t>
            </a:fld>
            <a:endParaRPr lang="fr-F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2353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89201" y="52751"/>
            <a:ext cx="5984240" cy="705314"/>
          </a:xfrm>
        </p:spPr>
        <p:txBody>
          <a:bodyPr/>
          <a:lstStyle/>
          <a:p>
            <a:pPr algn="ctr"/>
            <a:r>
              <a:rPr lang="en-US" sz="2200" dirty="0"/>
              <a:t>Identification of class II states in URR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55237" y="934617"/>
            <a:ext cx="7169809" cy="431784"/>
          </a:xfrm>
        </p:spPr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Again: no specification of class II states in the ENDF file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A6BCD-6E85-40A4-8200-EB95A28CA6A0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 bwMode="gray">
          <a:xfrm>
            <a:off x="2120526" y="1275420"/>
            <a:ext cx="5623300" cy="3852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500"/>
              </a:spcAft>
              <a:buFont typeface="Arial" pitchFamily="34" charset="0"/>
              <a:buNone/>
              <a:defRPr lang="fr-FR" sz="1800" b="1" kern="1200">
                <a:solidFill>
                  <a:srgbClr val="A50119"/>
                </a:solidFill>
                <a:latin typeface="Calibri" charset="0"/>
                <a:ea typeface="+mn-ea"/>
                <a:cs typeface="+mn-cs"/>
              </a:defRPr>
            </a:lvl1pPr>
            <a:lvl2pPr marL="361950" indent="0" algn="l" defTabSz="914400" rtl="0" eaLnBrk="1" latinLnBrk="0" hangingPunct="1">
              <a:lnSpc>
                <a:spcPts val="2800"/>
              </a:lnSpc>
              <a:spcBef>
                <a:spcPts val="1350"/>
              </a:spcBef>
              <a:buClr>
                <a:srgbClr val="71BF44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3pPr>
            <a:lvl4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SzPct val="36000"/>
              <a:buFont typeface="Arial" pitchFamily="34" charset="0"/>
              <a:buNone/>
              <a:tabLst>
                <a:tab pos="8077200" algn="r"/>
              </a:tabLst>
              <a:defRPr lang="fr-FR" sz="22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tabLst>
                <a:tab pos="8077200" algn="r"/>
              </a:tabLst>
              <a:defRPr sz="22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  <a:sym typeface="Wingdings" panose="05000000000000000000" pitchFamily="2" charset="2"/>
              </a:rPr>
              <a:t> Reference</a:t>
            </a:r>
            <a:r>
              <a:rPr lang="en-US" b="0" dirty="0">
                <a:solidFill>
                  <a:schemeClr val="tx1"/>
                </a:solidFill>
              </a:rPr>
              <a:t> data: fission cross section measured by </a:t>
            </a:r>
            <a:r>
              <a:rPr lang="en-US" b="0" dirty="0" err="1">
                <a:solidFill>
                  <a:schemeClr val="tx1"/>
                </a:solidFill>
              </a:rPr>
              <a:t>Auchampaugh</a:t>
            </a:r>
            <a:r>
              <a:rPr lang="en-US" b="0" dirty="0">
                <a:solidFill>
                  <a:schemeClr val="tx1"/>
                </a:solidFill>
              </a:rPr>
              <a:t> et al.</a:t>
            </a:r>
            <a:br>
              <a:rPr lang="en-US" b="0" dirty="0">
                <a:solidFill>
                  <a:schemeClr val="tx1"/>
                </a:solidFill>
              </a:rPr>
            </a:br>
            <a:r>
              <a:rPr lang="en-US" b="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b="0" dirty="0">
                <a:solidFill>
                  <a:schemeClr val="tx1"/>
                </a:solidFill>
              </a:rPr>
              <a:t> Hauser-</a:t>
            </a:r>
            <a:r>
              <a:rPr lang="en-US" b="0" dirty="0" err="1">
                <a:solidFill>
                  <a:schemeClr val="tx1"/>
                </a:solidFill>
              </a:rPr>
              <a:t>Feshbach</a:t>
            </a:r>
            <a:r>
              <a:rPr lang="en-US" b="0" dirty="0">
                <a:solidFill>
                  <a:schemeClr val="tx1"/>
                </a:solidFill>
              </a:rPr>
              <a:t> (HF) description of fission (TALYS code)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101B51F2-B11E-4A45-AFE4-6598543EBF94}"/>
              </a:ext>
            </a:extLst>
          </p:cNvPr>
          <p:cNvSpPr txBox="1">
            <a:spLocks/>
          </p:cNvSpPr>
          <p:nvPr/>
        </p:nvSpPr>
        <p:spPr bwMode="gray">
          <a:xfrm>
            <a:off x="8096250" y="934617"/>
            <a:ext cx="2393943" cy="4317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500"/>
              </a:spcAft>
              <a:buFont typeface="Arial" pitchFamily="34" charset="0"/>
              <a:buNone/>
              <a:defRPr lang="fr-FR" sz="1800" b="1" kern="1200">
                <a:solidFill>
                  <a:srgbClr val="A50119"/>
                </a:solidFill>
                <a:latin typeface="Calibri" charset="0"/>
                <a:ea typeface="+mn-ea"/>
                <a:cs typeface="+mn-cs"/>
              </a:defRPr>
            </a:lvl1pPr>
            <a:lvl2pPr marL="361950" indent="0" algn="l" defTabSz="914400" rtl="0" eaLnBrk="1" latinLnBrk="0" hangingPunct="1">
              <a:lnSpc>
                <a:spcPts val="2800"/>
              </a:lnSpc>
              <a:spcBef>
                <a:spcPts val="1350"/>
              </a:spcBef>
              <a:buClr>
                <a:srgbClr val="71BF44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3pPr>
            <a:lvl4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SzPct val="36000"/>
              <a:buFont typeface="Arial" pitchFamily="34" charset="0"/>
              <a:buNone/>
              <a:tabLst>
                <a:tab pos="8077200" algn="r"/>
              </a:tabLst>
              <a:defRPr lang="fr-FR" sz="22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tabLst>
                <a:tab pos="8077200" algn="r"/>
              </a:tabLst>
              <a:defRPr sz="22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Still working with a Lorentzian in cumulative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Extension of URR from 40 keV to 100 keV</a:t>
            </a:r>
            <a:endParaRPr lang="en-US" dirty="0"/>
          </a:p>
          <a:p>
            <a:endParaRPr lang="en-US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7D7D5E28-8708-4FF4-97A5-7EF335C508FD}"/>
              </a:ext>
            </a:extLst>
          </p:cNvPr>
          <p:cNvSpPr txBox="1">
            <a:spLocks/>
          </p:cNvSpPr>
          <p:nvPr/>
        </p:nvSpPr>
        <p:spPr bwMode="gray">
          <a:xfrm>
            <a:off x="2120526" y="6130081"/>
            <a:ext cx="8369667" cy="3424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500"/>
              </a:spcAft>
              <a:buFont typeface="Arial" pitchFamily="34" charset="0"/>
              <a:buNone/>
              <a:defRPr lang="fr-FR" sz="1800" b="1" kern="1200">
                <a:solidFill>
                  <a:srgbClr val="A50119"/>
                </a:solidFill>
                <a:latin typeface="Calibri" charset="0"/>
                <a:ea typeface="+mn-ea"/>
                <a:cs typeface="+mn-cs"/>
              </a:defRPr>
            </a:lvl1pPr>
            <a:lvl2pPr marL="361950" indent="0" algn="l" defTabSz="914400" rtl="0" eaLnBrk="1" latinLnBrk="0" hangingPunct="1">
              <a:lnSpc>
                <a:spcPts val="2800"/>
              </a:lnSpc>
              <a:spcBef>
                <a:spcPts val="1350"/>
              </a:spcBef>
              <a:buClr>
                <a:srgbClr val="71BF44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" pitchFamily="34" charset="0"/>
              <a:buNone/>
              <a:tabLst>
                <a:tab pos="8077200" algn="r"/>
              </a:tabLst>
              <a:defRPr lang="fr-FR" sz="22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3pPr>
            <a:lvl4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SzPct val="36000"/>
              <a:buFont typeface="Arial" pitchFamily="34" charset="0"/>
              <a:buNone/>
              <a:tabLst>
                <a:tab pos="8077200" algn="r"/>
              </a:tabLst>
              <a:defRPr lang="fr-FR" sz="22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36195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tabLst>
                <a:tab pos="8077200" algn="r"/>
              </a:tabLst>
              <a:defRPr sz="22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b="0" dirty="0">
                <a:solidFill>
                  <a:schemeClr val="tx1"/>
                </a:solidFill>
              </a:rPr>
              <a:t>Resolving 68 class-II states in URR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6AD9004-ADEA-4BCF-A5A6-DB47077A6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" t="7176" r="513" b="936"/>
          <a:stretch/>
        </p:blipFill>
        <p:spPr>
          <a:xfrm>
            <a:off x="1776000" y="2127927"/>
            <a:ext cx="8640000" cy="400215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F0A561B-CC78-42E3-8F2E-FB150D67E5EB}"/>
              </a:ext>
            </a:extLst>
          </p:cNvPr>
          <p:cNvSpPr/>
          <p:nvPr/>
        </p:nvSpPr>
        <p:spPr>
          <a:xfrm rot="16200000">
            <a:off x="215802" y="3659630"/>
            <a:ext cx="3473640" cy="1947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ysClr val="windowText" lastClr="000000"/>
                </a:solidFill>
              </a:rPr>
              <a:t>Cumulative of fission XS (b)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49B5B3-818A-471F-BD99-0940DD77BAFA}"/>
              </a:ext>
            </a:extLst>
          </p:cNvPr>
          <p:cNvSpPr/>
          <p:nvPr/>
        </p:nvSpPr>
        <p:spPr>
          <a:xfrm>
            <a:off x="5550150" y="5932387"/>
            <a:ext cx="1339104" cy="197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>
                <a:solidFill>
                  <a:sysClr val="windowText" lastClr="000000"/>
                </a:solidFill>
              </a:rPr>
              <a:t>E</a:t>
            </a:r>
            <a:r>
              <a:rPr lang="fr-FR" sz="1500" baseline="-25000" dirty="0">
                <a:solidFill>
                  <a:sysClr val="windowText" lastClr="000000"/>
                </a:solidFill>
              </a:rPr>
              <a:t>n</a:t>
            </a:r>
            <a:r>
              <a:rPr lang="fr-FR" sz="1500" dirty="0">
                <a:solidFill>
                  <a:sysClr val="windowText" lastClr="000000"/>
                </a:solidFill>
              </a:rPr>
              <a:t> (eV)</a:t>
            </a:r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12C1E768-437A-49FE-8533-88805F12755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237621" y="6551996"/>
            <a:ext cx="5939824" cy="306005"/>
          </a:xfrm>
        </p:spPr>
        <p:txBody>
          <a:bodyPr/>
          <a:lstStyle/>
          <a:p>
            <a:r>
              <a:rPr lang="fr-FR" dirty="0"/>
              <a:t>ND2022 </a:t>
            </a:r>
            <a:r>
              <a:rPr lang="fr-FR" dirty="0" err="1"/>
              <a:t>conference</a:t>
            </a:r>
            <a:r>
              <a:rPr lang="fr-FR" dirty="0"/>
              <a:t> – Carole CHATEL</a:t>
            </a:r>
          </a:p>
        </p:txBody>
      </p:sp>
      <p:sp>
        <p:nvSpPr>
          <p:cNvPr id="14" name="Espace réservé du numéro de diapositive 3">
            <a:extLst>
              <a:ext uri="{FF2B5EF4-FFF2-40B4-BE49-F238E27FC236}">
                <a16:creationId xmlns:a16="http://schemas.microsoft.com/office/drawing/2014/main" id="{22F9FE9E-DA5B-4274-B050-9ED23C1998D5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27</a:t>
            </a:fld>
            <a:endParaRPr lang="fr-F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266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4CBAAB-C0E2-452A-989C-A30363BD3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557235" cy="1320800"/>
          </a:xfrm>
        </p:spPr>
        <p:txBody>
          <a:bodyPr/>
          <a:lstStyle/>
          <a:p>
            <a:r>
              <a:rPr lang="de-DE" dirty="0"/>
              <a:t>Use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truncated</a:t>
            </a:r>
            <a:r>
              <a:rPr lang="de-DE" dirty="0"/>
              <a:t> </a:t>
            </a:r>
            <a:r>
              <a:rPr lang="de-DE" dirty="0" err="1"/>
              <a:t>sequences</a:t>
            </a:r>
            <a:br>
              <a:rPr lang="de-DE" dirty="0"/>
            </a:br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identified</a:t>
            </a:r>
            <a:r>
              <a:rPr lang="de-DE" dirty="0"/>
              <a:t> Class-II </a:t>
            </a:r>
            <a:r>
              <a:rPr lang="de-DE" dirty="0" err="1"/>
              <a:t>states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826C29-248E-4000-980A-38DCCA61E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Consideration of the channel opening</a:t>
            </a:r>
          </a:p>
          <a:p>
            <a:r>
              <a:rPr lang="en-US" dirty="0"/>
              <a:t>Assumption:</a:t>
            </a:r>
          </a:p>
          <a:p>
            <a:pPr lvl="1"/>
            <a:r>
              <a:rPr lang="en-US" dirty="0"/>
              <a:t>s from 0 </a:t>
            </a:r>
          </a:p>
          <a:p>
            <a:pPr lvl="1"/>
            <a:r>
              <a:rPr lang="en-US" dirty="0"/>
              <a:t>p from 7 keV</a:t>
            </a:r>
          </a:p>
          <a:p>
            <a:pPr lvl="1"/>
            <a:r>
              <a:rPr lang="en-US" dirty="0"/>
              <a:t>d from 20 keV</a:t>
            </a:r>
          </a:p>
          <a:p>
            <a:pPr lvl="1"/>
            <a:endParaRPr lang="en-US" dirty="0"/>
          </a:p>
          <a:p>
            <a:r>
              <a:rPr lang="en-US" dirty="0"/>
              <a:t>13 truncated sequences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D3AEE4-DB4B-4C4E-AD09-4D36FA81DF42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28</a:t>
            </a:fld>
            <a:endParaRPr lang="fr-FR" sz="1200" b="1" dirty="0">
              <a:solidFill>
                <a:schemeClr val="bg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C622F57-A917-430E-B9D3-E64C1473A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726" y="3429000"/>
            <a:ext cx="3234709" cy="300646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8999308-1B98-4097-BA7C-53A4B5064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611" y="1873605"/>
            <a:ext cx="5061131" cy="353751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ED9D3BF-8824-4BA7-83C1-EEBFE413AD5C}"/>
              </a:ext>
            </a:extLst>
          </p:cNvPr>
          <p:cNvSpPr txBox="1"/>
          <p:nvPr/>
        </p:nvSpPr>
        <p:spPr>
          <a:xfrm flipH="1">
            <a:off x="4550652" y="6429216"/>
            <a:ext cx="20522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/>
              <a:t>Source</a:t>
            </a:r>
            <a:r>
              <a:rPr lang="en-US" sz="1000" dirty="0"/>
              <a:t> : G. </a:t>
            </a:r>
            <a:r>
              <a:rPr lang="en-US" sz="1000" dirty="0" err="1"/>
              <a:t>Noguère</a:t>
            </a:r>
            <a:r>
              <a:rPr lang="en-US" sz="1000" dirty="0"/>
              <a:t> PhD (2003)</a:t>
            </a:r>
          </a:p>
        </p:txBody>
      </p:sp>
      <p:pic>
        <p:nvPicPr>
          <p:cNvPr id="8" name="Image 8">
            <a:extLst>
              <a:ext uri="{FF2B5EF4-FFF2-40B4-BE49-F238E27FC236}">
                <a16:creationId xmlns:a16="http://schemas.microsoft.com/office/drawing/2014/main" id="{5D3CDA1F-A5C2-4C15-A345-8572D6568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2225" y="169676"/>
            <a:ext cx="1454932" cy="78049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E8AB088-73E7-405B-BB02-B77DF0373F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646" y="102496"/>
            <a:ext cx="1074694" cy="87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95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79041" y="52751"/>
            <a:ext cx="5994400" cy="705314"/>
          </a:xfrm>
        </p:spPr>
        <p:txBody>
          <a:bodyPr/>
          <a:lstStyle/>
          <a:p>
            <a:pPr algn="ctr"/>
            <a:r>
              <a:rPr lang="fr-FR" sz="2200" dirty="0"/>
              <a:t>Prospects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R-Matrix workshop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1A768-066C-4B15-92BC-A2DBF1BEE65E}" type="slidenum">
              <a:rPr lang="fr-FR" smtClean="0"/>
              <a:t>29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Espace réservé du contenu 4"/>
              <p:cNvSpPr txBox="1">
                <a:spLocks/>
              </p:cNvSpPr>
              <p:nvPr/>
            </p:nvSpPr>
            <p:spPr bwMode="gray">
              <a:xfrm>
                <a:off x="1991361" y="1030741"/>
                <a:ext cx="6343747" cy="5521254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400"/>
                  </a:spcAft>
                  <a:buFont typeface="Arial" pitchFamily="34" charset="0"/>
                  <a:buNone/>
                  <a:defRPr lang="fr-FR" sz="1800" b="1" kern="1200" dirty="0" smtClean="0">
                    <a:solidFill>
                      <a:srgbClr val="A50119"/>
                    </a:solidFill>
                    <a:latin typeface="Calibri" charset="0"/>
                    <a:ea typeface="+mn-ea"/>
                    <a:cs typeface="+mn-cs"/>
                  </a:defRPr>
                </a:lvl1pPr>
                <a:lvl2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350"/>
                  </a:spcBef>
                  <a:buClr>
                    <a:srgbClr val="71BF44"/>
                  </a:buClr>
                  <a:buSzPct val="100000"/>
                  <a:buFont typeface="Arial" panose="020B0604020202020204" pitchFamily="34" charset="0"/>
                  <a:buChar char="►"/>
                  <a:defRPr lang="fr-FR" sz="1400" kern="1200" dirty="0" smtClean="0">
                    <a:solidFill>
                      <a:srgbClr val="231F20"/>
                    </a:solidFill>
                    <a:latin typeface="Calibri" charset="0"/>
                    <a:ea typeface="+mn-ea"/>
                    <a:cs typeface="+mn-cs"/>
                  </a:defRPr>
                </a:lvl2pPr>
                <a:lvl3pPr marL="395288" indent="-171450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Clr>
                    <a:schemeClr val="accent6"/>
                  </a:buClr>
                  <a:buSzPct val="100000"/>
                  <a:buFont typeface="Wingdings" panose="05000000000000000000" pitchFamily="2" charset="2"/>
                  <a:buChar char="§"/>
                  <a:defRPr lang="fr-FR" sz="1400" kern="1200" dirty="0" smtClean="0">
                    <a:solidFill>
                      <a:srgbClr val="231F20"/>
                    </a:solidFill>
                    <a:latin typeface="Calibri" charset="0"/>
                    <a:ea typeface="+mn-ea"/>
                    <a:cs typeface="+mn-cs"/>
                  </a:defRPr>
                </a:lvl3pPr>
                <a:lvl4pPr marL="180975" indent="0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Clr>
                    <a:srgbClr val="666666"/>
                  </a:buClr>
                  <a:buSzPct val="36000"/>
                  <a:buFont typeface="+mj-lt"/>
                  <a:buNone/>
                  <a:defRPr lang="fr-FR" sz="1400" kern="1200" baseline="0" dirty="0" smtClean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133475" indent="-114300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Clr>
                    <a:srgbClr val="666666"/>
                  </a:buClr>
                  <a:buFont typeface="Arial" pitchFamily="34" charset="0"/>
                  <a:buChar char="-"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700" b="0" dirty="0">
                    <a:solidFill>
                      <a:schemeClr val="tx1"/>
                    </a:solidFill>
                  </a:rPr>
                  <a:t>From phenomenological to physics R-Matrix fission width amplitudes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700" b="0" dirty="0">
                    <a:solidFill>
                      <a:schemeClr val="tx1"/>
                    </a:solidFill>
                  </a:rPr>
                  <a:t>How that?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sub>
                    </m:sSub>
                    <m:r>
                      <a:rPr lang="fr-FR" b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</m:t>
                    </m:r>
                    <m:sSub>
                      <m:sSubPr>
                        <m:ctrlPr>
                          <a:rPr lang="fr-FR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sub>
                    </m:sSub>
                    <m:r>
                      <a:rPr lang="fr-FR" b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∗</m:t>
                    </m:r>
                    <m:sSubSup>
                      <m:sSubSupPr>
                        <m:ctrlPr>
                          <a:rPr lang="fr-FR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fr-FR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sub>
                      <m:sup>
                        <m:r>
                          <a:rPr lang="fr-FR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000" b="0" dirty="0">
                    <a:solidFill>
                      <a:schemeClr val="tx1"/>
                    </a:solidFill>
                  </a:rPr>
                  <a:t> </a:t>
                </a:r>
                <a:r>
                  <a:rPr lang="en-US" b="0" dirty="0">
                    <a:solidFill>
                      <a:schemeClr val="tx1"/>
                    </a:solidFill>
                  </a:rPr>
                  <a:t>≈ 2*</a:t>
                </a:r>
                <a:r>
                  <a:rPr lang="en-US" b="0" dirty="0" err="1">
                    <a:solidFill>
                      <a:schemeClr val="tx1"/>
                    </a:solidFill>
                  </a:rPr>
                  <a:t>P</a:t>
                </a:r>
                <a:r>
                  <a:rPr lang="en-US" b="0" baseline="-25000" dirty="0" err="1">
                    <a:solidFill>
                      <a:schemeClr val="tx1"/>
                    </a:solidFill>
                  </a:rPr>
                  <a:t>overall</a:t>
                </a:r>
                <a:r>
                  <a:rPr lang="en-US" b="0" baseline="-25000" dirty="0">
                    <a:solidFill>
                      <a:schemeClr val="tx1"/>
                    </a:solidFill>
                  </a:rPr>
                  <a:t> barrier</a:t>
                </a:r>
                <a:r>
                  <a:rPr lang="en-US" b="0" dirty="0">
                    <a:solidFill>
                      <a:schemeClr val="tx1"/>
                    </a:solidFill>
                  </a:rPr>
                  <a:t> * P</a:t>
                </a:r>
                <a:r>
                  <a:rPr lang="en-US" b="0" baseline="-25000" dirty="0">
                    <a:solidFill>
                      <a:schemeClr val="tx1"/>
                    </a:solidFill>
                  </a:rPr>
                  <a:t>f, class II</a:t>
                </a:r>
                <a14:m>
                  <m:oMath xmlns:m="http://schemas.openxmlformats.org/officeDocument/2006/math">
                    <m:r>
                      <a:rPr lang="fr-FR" b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∗</m:t>
                    </m:r>
                    <m:sSubSup>
                      <m:sSubSupPr>
                        <m:ctrlPr>
                          <a:rPr lang="fr-FR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fr-FR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sub>
                      <m:sup>
                        <m:r>
                          <a:rPr lang="fr-FR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b="0" baseline="-250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b="0" dirty="0">
                  <a:solidFill>
                    <a:schemeClr val="tx1"/>
                  </a:solidFill>
                </a:endParaRPr>
              </a:p>
              <a:p>
                <a:pPr lvl="4" indent="0">
                  <a:buNone/>
                </a:pPr>
                <a:r>
                  <a:rPr lang="en-US" sz="1500" dirty="0">
                    <a:solidFill>
                      <a:schemeClr val="tx1"/>
                    </a:solidFill>
                  </a:rPr>
                  <a:t>	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700" b="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700" b="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700" b="0" dirty="0">
                    <a:solidFill>
                      <a:schemeClr val="tx1"/>
                    </a:solidFill>
                  </a:rPr>
                  <a:t>Extracted  </a:t>
                </a:r>
                <a:r>
                  <a:rPr lang="en-US" sz="1700" b="0" dirty="0">
                    <a:solidFill>
                      <a:schemeClr val="tx1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sz="1700" b="0" baseline="-25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</a:t>
                </a:r>
                <a:r>
                  <a:rPr lang="en-US" sz="1700" b="0" dirty="0">
                    <a:solidFill>
                      <a:schemeClr val="tx1"/>
                    </a:solidFill>
                  </a:rPr>
                  <a:t> are still biased by P</a:t>
                </a:r>
                <a:r>
                  <a:rPr lang="en-US" sz="1700" b="0" baseline="-25000" dirty="0">
                    <a:solidFill>
                      <a:schemeClr val="tx1"/>
                    </a:solidFill>
                  </a:rPr>
                  <a:t>f</a:t>
                </a:r>
                <a:r>
                  <a:rPr lang="en-US" sz="1700" b="0" dirty="0">
                    <a:solidFill>
                      <a:schemeClr val="tx1"/>
                    </a:solidFill>
                  </a:rPr>
                  <a:t>(J,K,</a:t>
                </a:r>
                <a:r>
                  <a:rPr lang="en-US" sz="1700" b="0" dirty="0">
                    <a:solidFill>
                      <a:schemeClr val="tx1"/>
                    </a:solidFill>
                    <a:latin typeface="Symbol" panose="05050102010706020507" pitchFamily="18" charset="2"/>
                  </a:rPr>
                  <a:t>P</a:t>
                </a:r>
                <a:r>
                  <a:rPr lang="en-US" sz="1700" b="0" dirty="0">
                    <a:solidFill>
                      <a:schemeClr val="tx1"/>
                    </a:solidFill>
                  </a:rPr>
                  <a:t>) (hopefully constant over the energy range under investigation (0-100 </a:t>
                </a:r>
                <a:r>
                  <a:rPr lang="en-US" sz="1700" b="0" dirty="0" err="1">
                    <a:solidFill>
                      <a:schemeClr val="tx1"/>
                    </a:solidFill>
                  </a:rPr>
                  <a:t>keV</a:t>
                </a:r>
                <a:r>
                  <a:rPr lang="en-US" sz="1700" b="0" dirty="0">
                    <a:solidFill>
                      <a:schemeClr val="tx1"/>
                    </a:solidFill>
                  </a:rPr>
                  <a:t>))</a:t>
                </a:r>
              </a:p>
            </p:txBody>
          </p:sp>
        </mc:Choice>
        <mc:Fallback xmlns="">
          <p:sp>
            <p:nvSpPr>
              <p:cNvPr id="8" name="Espace réservé du contenu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1991361" y="1030741"/>
                <a:ext cx="6343747" cy="5521254"/>
              </a:xfrm>
              <a:prstGeom prst="rect">
                <a:avLst/>
              </a:prstGeom>
              <a:blipFill>
                <a:blip r:embed="rId2"/>
                <a:stretch>
                  <a:fillRect l="-1923" t="-1214" r="-15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cteur droit avec flèche 3"/>
          <p:cNvCxnSpPr/>
          <p:nvPr/>
        </p:nvCxnSpPr>
        <p:spPr>
          <a:xfrm>
            <a:off x="6360160" y="1859280"/>
            <a:ext cx="375920" cy="3759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>
            <a:off x="5008880" y="1859280"/>
            <a:ext cx="375920" cy="3759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549483" y="1941189"/>
                <a:ext cx="2627962" cy="1122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CII</m:t>
                          </m:r>
                        </m:sub>
                      </m:sSub>
                      <m:r>
                        <a:rPr lang="ar-AE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ar-A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CII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ar-A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CII</m:t>
                                  </m:r>
                                </m:sub>
                                <m:sup>
                                  <m:r>
                                    <a:rPr lang="ar-AE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ar-A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ar-A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E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CII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ar-AE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ar-A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CII</m:t>
                                  </m:r>
                                </m:sub>
                                <m:sup>
                                  <m:r>
                                    <a:rPr lang="ar-AE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9483" y="1941189"/>
                <a:ext cx="2627962" cy="11225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Espace réservé du contenu 2"/>
              <p:cNvSpPr txBox="1">
                <a:spLocks/>
              </p:cNvSpPr>
              <p:nvPr/>
            </p:nvSpPr>
            <p:spPr bwMode="gray">
              <a:xfrm>
                <a:off x="3276934" y="2296789"/>
                <a:ext cx="4656501" cy="1273221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1500"/>
                  </a:spcAft>
                  <a:buFont typeface="Arial" pitchFamily="34" charset="0"/>
                  <a:buNone/>
                  <a:defRPr lang="fr-FR" sz="1800" b="1" kern="1200">
                    <a:solidFill>
                      <a:srgbClr val="A50119"/>
                    </a:solidFill>
                    <a:latin typeface="Calibri" charset="0"/>
                    <a:ea typeface="+mn-ea"/>
                    <a:cs typeface="+mn-cs"/>
                  </a:defRPr>
                </a:lvl1pPr>
                <a:lvl2pPr marL="361950" indent="0" algn="l" defTabSz="914400" rtl="0" eaLnBrk="1" latinLnBrk="0" hangingPunct="1">
                  <a:lnSpc>
                    <a:spcPts val="2800"/>
                  </a:lnSpc>
                  <a:spcBef>
                    <a:spcPts val="1350"/>
                  </a:spcBef>
                  <a:buClr>
                    <a:srgbClr val="71BF44"/>
                  </a:buClr>
                  <a:buSzPct val="100000"/>
                  <a:buFont typeface="Arial" pitchFamily="34" charset="0"/>
                  <a:buNone/>
                  <a:tabLst>
                    <a:tab pos="8077200" algn="r"/>
                  </a:tabLst>
                  <a:defRPr lang="fr-FR" sz="2200" kern="1200">
                    <a:solidFill>
                      <a:srgbClr val="231F20"/>
                    </a:solidFill>
                    <a:latin typeface="Calibri" charset="0"/>
                    <a:ea typeface="+mn-ea"/>
                    <a:cs typeface="+mn-cs"/>
                  </a:defRPr>
                </a:lvl2pPr>
                <a:lvl3pPr marL="361950" indent="0" algn="l" defTabSz="914400" rtl="0" eaLnBrk="1" latinLnBrk="0" hangingPunct="1">
                  <a:lnSpc>
                    <a:spcPts val="2800"/>
                  </a:lnSpc>
                  <a:spcBef>
                    <a:spcPts val="0"/>
                  </a:spcBef>
                  <a:buClr>
                    <a:schemeClr val="accent6"/>
                  </a:buClr>
                  <a:buSzPct val="100000"/>
                  <a:buFont typeface="Arial" pitchFamily="34" charset="0"/>
                  <a:buNone/>
                  <a:tabLst>
                    <a:tab pos="8077200" algn="r"/>
                  </a:tabLst>
                  <a:defRPr lang="fr-FR" sz="2200" kern="1200">
                    <a:solidFill>
                      <a:srgbClr val="231F20"/>
                    </a:solidFill>
                    <a:latin typeface="Calibri" charset="0"/>
                    <a:ea typeface="+mn-ea"/>
                    <a:cs typeface="+mn-cs"/>
                  </a:defRPr>
                </a:lvl3pPr>
                <a:lvl4pPr marL="361950" indent="0" algn="l" defTabSz="914400" rtl="0" eaLnBrk="1" latinLnBrk="0" hangingPunct="1">
                  <a:lnSpc>
                    <a:spcPts val="2800"/>
                  </a:lnSpc>
                  <a:spcBef>
                    <a:spcPts val="0"/>
                  </a:spcBef>
                  <a:buClr>
                    <a:srgbClr val="666666"/>
                  </a:buClr>
                  <a:buSzPct val="36000"/>
                  <a:buFont typeface="Arial" pitchFamily="34" charset="0"/>
                  <a:buNone/>
                  <a:tabLst>
                    <a:tab pos="8077200" algn="r"/>
                  </a:tabLst>
                  <a:defRPr lang="fr-FR" sz="2200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361950" indent="0" algn="l" defTabSz="914400" rtl="0" eaLnBrk="1" latinLnBrk="0" hangingPunct="1">
                  <a:lnSpc>
                    <a:spcPts val="2800"/>
                  </a:lnSpc>
                  <a:spcBef>
                    <a:spcPts val="0"/>
                  </a:spcBef>
                  <a:buClr>
                    <a:srgbClr val="666666"/>
                  </a:buClr>
                  <a:buFont typeface="Arial" pitchFamily="34" charset="0"/>
                  <a:buNone/>
                  <a:tabLst>
                    <a:tab pos="8077200" algn="r"/>
                  </a:tabLst>
                  <a:defRPr sz="22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lnSpc>
                    <a:spcPct val="100000"/>
                  </a:lnSpc>
                </a:pPr>
                <a:r>
                  <a:rPr lang="fr-FR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Hill-Wheeler formula 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Wingdings" panose="05000000000000000000" pitchFamily="2" charset="2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Wingdings" panose="05000000000000000000" pitchFamily="2" charset="2"/>
                          </a:rPr>
                          <m:t>f</m:t>
                        </m:r>
                      </m:sub>
                    </m:sSub>
                    <m:r>
                      <a:rPr lang="fr-FR" sz="18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  <a:sym typeface="Wingdings" panose="05000000000000000000" pitchFamily="2" charset="2"/>
                      </a:rPr>
                      <m:t>(</m:t>
                    </m:r>
                    <m:r>
                      <m:rPr>
                        <m:sty m:val="p"/>
                      </m:rPr>
                      <a:rPr lang="fr-FR" sz="18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  <a:sym typeface="Wingdings" panose="05000000000000000000" pitchFamily="2" charset="2"/>
                      </a:rPr>
                      <m:t>J</m:t>
                    </m:r>
                    <m:r>
                      <a:rPr lang="fr-FR" sz="18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  <a:sym typeface="Wingdings" panose="05000000000000000000" pitchFamily="2" charset="2"/>
                      </a:rPr>
                      <m:t>,</m:t>
                    </m:r>
                    <m:r>
                      <m:rPr>
                        <m:sty m:val="p"/>
                      </m:rPr>
                      <a:rPr lang="el-GR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  <a:sym typeface="Wingdings" panose="05000000000000000000" pitchFamily="2" charset="2"/>
                      </a:rPr>
                      <m:t>π</m:t>
                    </m:r>
                    <m:r>
                      <a:rPr lang="fr-FR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  <a:sym typeface="Wingdings" panose="05000000000000000000" pitchFamily="2" charset="2"/>
                      </a:rPr>
                      <m:t>, </m:t>
                    </m:r>
                    <m:r>
                      <m:rPr>
                        <m:sty m:val="p"/>
                      </m:rPr>
                      <a:rPr lang="fr-FR" sz="18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  <a:sym typeface="Wingdings" panose="05000000000000000000" pitchFamily="2" charset="2"/>
                      </a:rPr>
                      <m:t>K</m:t>
                    </m:r>
                    <m:r>
                      <a:rPr lang="fr-FR" sz="18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  <a:sym typeface="Wingdings" panose="05000000000000000000" pitchFamily="2" charset="2"/>
                      </a:rPr>
                      <m:t>)=</m:t>
                    </m:r>
                    <m:f>
                      <m:fPr>
                        <m:ctrlP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fr-FR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Wingdings" panose="05000000000000000000" pitchFamily="2" charset="2"/>
                          </a:rPr>
                          <m:t>1</m:t>
                        </m:r>
                      </m:num>
                      <m:den>
                        <m:r>
                          <a:rPr lang="fr-FR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Wingdings" panose="05000000000000000000" pitchFamily="2" charset="2"/>
                          </a:rPr>
                          <m:t>1</m:t>
                        </m:r>
                        <m:r>
                          <a:rPr lang="fr-FR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Wingdings" panose="05000000000000000000" pitchFamily="2" charset="2"/>
                          </a:rPr>
                          <m:t>+</m:t>
                        </m:r>
                        <m:sSup>
                          <m:sSupPr>
                            <m:ctrlPr>
                              <a:rPr lang="fr-FR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  <a:sym typeface="Wingdings" panose="05000000000000000000" pitchFamily="2" charset="2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1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  <a:sym typeface="Wingdings" panose="05000000000000000000" pitchFamily="2" charset="2"/>
                              </a:rPr>
                              <m:t>e</m:t>
                            </m:r>
                          </m:e>
                          <m:sup>
                            <m:r>
                              <a:rPr lang="fr-FR" sz="1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  <a:sym typeface="Wingdings" panose="05000000000000000000" pitchFamily="2" charset="2"/>
                              </a:rPr>
                              <m:t>−</m:t>
                            </m:r>
                            <m:r>
                              <a:rPr lang="fr-FR" sz="1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  <a:sym typeface="Wingdings" panose="05000000000000000000" pitchFamily="2" charset="2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fr-FR" sz="1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  <a:sym typeface="Wingdings" panose="05000000000000000000" pitchFamily="2" charset="2"/>
                              </a:rPr>
                              <m:t>π</m:t>
                            </m:r>
                            <m:f>
                              <m:fPr>
                                <m:ctrlPr>
                                  <a:rPr lang="fr-FR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  <a:sym typeface="Wingdings" panose="05000000000000000000" pitchFamily="2" charset="2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ctrlPr>
                                      <a:rPr lang="fr-FR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  <a:sym typeface="Wingdings" panose="05000000000000000000" pitchFamily="2" charset="2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FR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Calibri" panose="020F0502020204030204" pitchFamily="34" charset="0"/>
                                            <a:sym typeface="Wingdings" panose="05000000000000000000" pitchFamily="2" charset="2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fr-FR" sz="18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Calibri" panose="020F0502020204030204" pitchFamily="34" charset="0"/>
                                            <a:sym typeface="Wingdings" panose="05000000000000000000" pitchFamily="2" charset="2"/>
                                          </a:rPr>
                                          <m:t>E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fr-FR" sz="18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Calibri" panose="020F0502020204030204" pitchFamily="34" charset="0"/>
                                            <a:sym typeface="Wingdings" panose="05000000000000000000" pitchFamily="2" charset="2"/>
                                          </a:rPr>
                                          <m:t>x</m:t>
                                        </m:r>
                                      </m:sub>
                                    </m:sSub>
                                    <m:r>
                                      <a:rPr lang="fr-FR" sz="18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  <a:sym typeface="Wingdings" panose="05000000000000000000" pitchFamily="2" charset="2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fr-FR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Calibri" panose="020F0502020204030204" pitchFamily="34" charset="0"/>
                                            <a:sym typeface="Wingdings" panose="05000000000000000000" pitchFamily="2" charset="2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fr-FR" sz="18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Calibri" panose="020F0502020204030204" pitchFamily="34" charset="0"/>
                                            <a:sym typeface="Wingdings" panose="05000000000000000000" pitchFamily="2" charset="2"/>
                                          </a:rPr>
                                          <m:t>V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fr-FR" sz="18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Calibri" panose="020F0502020204030204" pitchFamily="34" charset="0"/>
                                            <a:sym typeface="Wingdings" panose="05000000000000000000" pitchFamily="2" charset="2"/>
                                          </a:rPr>
                                          <m:t>f</m:t>
                                        </m:r>
                                      </m:sub>
                                    </m:sSub>
                                    <m:r>
                                      <a:rPr lang="fr-FR" sz="18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  <a:sym typeface="Wingdings" panose="05000000000000000000" pitchFamily="2" charset="2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fr-FR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Calibri" panose="020F0502020204030204" pitchFamily="34" charset="0"/>
                                            <a:sym typeface="Wingdings" panose="05000000000000000000" pitchFamily="2" charset="2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fr-FR" sz="18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Calibri" panose="020F0502020204030204" pitchFamily="34" charset="0"/>
                                            <a:sym typeface="Wingdings" panose="05000000000000000000" pitchFamily="2" charset="2"/>
                                          </a:rPr>
                                          <m:t>ε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fr-FR" sz="18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Calibri" panose="020F0502020204030204" pitchFamily="34" charset="0"/>
                                            <a:sym typeface="Wingdings" panose="05000000000000000000" pitchFamily="2" charset="2"/>
                                          </a:rPr>
                                          <m:t>i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acc>
                                  <m:accPr>
                                    <m:chr m:val="̅"/>
                                    <m:ctrlPr>
                                      <a:rPr lang="fr-FR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  <a:sym typeface="Wingdings" panose="05000000000000000000" pitchFamily="2" charset="2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sz="18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  <a:sym typeface="Wingdings" panose="05000000000000000000" pitchFamily="2" charset="2"/>
                                      </a:rPr>
                                      <m:t>h</m:t>
                                    </m:r>
                                  </m:e>
                                </m:acc>
                                <m:r>
                                  <m:rPr>
                                    <m:sty m:val="p"/>
                                  </m:rPr>
                                  <a:rPr lang="fr-FR" sz="18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  <a:sym typeface="Wingdings" panose="05000000000000000000" pitchFamily="2" charset="2"/>
                                  </a:rPr>
                                  <m:t>w</m:t>
                                </m:r>
                              </m:den>
                            </m:f>
                          </m:sup>
                        </m:sSup>
                      </m:den>
                    </m:f>
                  </m:oMath>
                </a14:m>
                <a:r>
                  <a:rPr lang="fr-FR" sz="18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</a:p>
            </p:txBody>
          </p:sp>
        </mc:Choice>
        <mc:Fallback xmlns="">
          <p:sp>
            <p:nvSpPr>
              <p:cNvPr id="11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3276934" y="2296789"/>
                <a:ext cx="4656501" cy="1273221"/>
              </a:xfrm>
              <a:prstGeom prst="rect">
                <a:avLst/>
              </a:prstGeom>
              <a:blipFill>
                <a:blip r:embed="rId4"/>
                <a:stretch>
                  <a:fillRect t="-526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832" y="3974187"/>
            <a:ext cx="3519298" cy="2556516"/>
          </a:xfrm>
          <a:prstGeom prst="rect">
            <a:avLst/>
          </a:prstGeom>
        </p:spPr>
      </p:pic>
      <p:sp>
        <p:nvSpPr>
          <p:cNvPr id="13" name="Espace réservé du contenu 4"/>
          <p:cNvSpPr txBox="1">
            <a:spLocks/>
          </p:cNvSpPr>
          <p:nvPr/>
        </p:nvSpPr>
        <p:spPr bwMode="gray">
          <a:xfrm>
            <a:off x="1991361" y="4536832"/>
            <a:ext cx="4368800" cy="1884255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Font typeface="Arial" pitchFamily="34" charset="0"/>
              <a:buNone/>
              <a:defRPr lang="fr-FR" sz="1800" b="1" kern="1200" dirty="0" smtClean="0">
                <a:solidFill>
                  <a:srgbClr val="A50119"/>
                </a:solidFill>
                <a:latin typeface="Calibri" charset="0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1350"/>
              </a:spcBef>
              <a:buClr>
                <a:srgbClr val="71BF44"/>
              </a:buClr>
              <a:buSzPct val="100000"/>
              <a:buFont typeface="Arial" panose="020B0604020202020204" pitchFamily="34" charset="0"/>
              <a:buChar char="►"/>
              <a:defRPr lang="fr-FR" sz="1400" kern="1200" dirty="0" smtClean="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2pPr>
            <a:lvl3pPr marL="395288" indent="-17145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  <a:defRPr lang="fr-FR" sz="1400" kern="1200" dirty="0" smtClean="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3pPr>
            <a:lvl4pPr marL="180975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 typeface="+mj-lt"/>
              <a:buNone/>
              <a:defRPr lang="fr-FR" sz="1400" kern="120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0" dirty="0">
                <a:solidFill>
                  <a:schemeClr val="tx1"/>
                </a:solidFill>
              </a:rPr>
              <a:t>n+235U</a:t>
            </a:r>
          </a:p>
          <a:p>
            <a:r>
              <a:rPr lang="fr-FR" b="0" dirty="0">
                <a:solidFill>
                  <a:schemeClr val="tx1"/>
                </a:solidFill>
              </a:rPr>
              <a:t>s-waves: two possible resonances Jpi=3- and 4-</a:t>
            </a:r>
          </a:p>
          <a:p>
            <a:r>
              <a:rPr lang="fr-FR" b="0" dirty="0">
                <a:solidFill>
                  <a:schemeClr val="tx1"/>
                </a:solidFill>
              </a:rPr>
              <a:t>RM= 2 fission widths per Jpi</a:t>
            </a:r>
          </a:p>
          <a:p>
            <a:r>
              <a:rPr lang="fr-FR" b="0" dirty="0">
                <a:solidFill>
                  <a:schemeClr val="tx1"/>
                </a:solidFill>
              </a:rPr>
              <a:t>RM extended towards fission axis = 4 fission widths (labeled by J</a:t>
            </a:r>
            <a:r>
              <a:rPr lang="el-GR" b="0" baseline="30000" dirty="0">
                <a:solidFill>
                  <a:schemeClr val="tx1"/>
                </a:solidFill>
              </a:rPr>
              <a:t>π </a:t>
            </a:r>
            <a:r>
              <a:rPr lang="fr-FR" b="0" dirty="0">
                <a:solidFill>
                  <a:schemeClr val="tx1"/>
                </a:solidFill>
              </a:rPr>
              <a:t>K) per J</a:t>
            </a:r>
            <a:r>
              <a:rPr lang="el-GR" b="0" baseline="30000" dirty="0">
                <a:solidFill>
                  <a:schemeClr val="tx1"/>
                </a:solidFill>
              </a:rPr>
              <a:t>π</a:t>
            </a:r>
            <a:r>
              <a:rPr lang="fr-FR" b="0" dirty="0">
                <a:solidFill>
                  <a:schemeClr val="tx1"/>
                </a:solidFill>
              </a:rPr>
              <a:t> = 4 values of Pfoverall between 0.3 and 0.6</a:t>
            </a:r>
            <a:endParaRPr lang="en-US" sz="17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362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2DE13D-DE30-4FA0-81E9-F5C012E8E3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aseline="30000" dirty="0"/>
              <a:t>238</a:t>
            </a:r>
            <a:r>
              <a:rPr lang="de-DE" dirty="0"/>
              <a:t>U(</a:t>
            </a:r>
            <a:r>
              <a:rPr lang="de-DE" dirty="0" err="1"/>
              <a:t>n,n</a:t>
            </a:r>
            <a:r>
              <a:rPr lang="en-US" sz="5400" dirty="0"/>
              <a:t>’</a:t>
            </a:r>
            <a:r>
              <a:rPr lang="de-DE" dirty="0"/>
              <a:t>)</a:t>
            </a:r>
          </a:p>
        </p:txBody>
      </p:sp>
      <p:pic>
        <p:nvPicPr>
          <p:cNvPr id="9" name="Image 3">
            <a:extLst>
              <a:ext uri="{FF2B5EF4-FFF2-40B4-BE49-F238E27FC236}">
                <a16:creationId xmlns:a16="http://schemas.microsoft.com/office/drawing/2014/main" id="{E13BE3AD-819C-4421-B379-350C96734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910" y="129109"/>
            <a:ext cx="1049984" cy="721864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620A47D8-F373-461A-8B88-1520FD6EC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664" y="169676"/>
            <a:ext cx="932010" cy="87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Image 5">
            <a:extLst>
              <a:ext uri="{FF2B5EF4-FFF2-40B4-BE49-F238E27FC236}">
                <a16:creationId xmlns:a16="http://schemas.microsoft.com/office/drawing/2014/main" id="{1A34A203-C4F3-492F-9773-AF4F38E7C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5918" y="147250"/>
            <a:ext cx="873764" cy="802918"/>
          </a:xfrm>
          <a:prstGeom prst="rect">
            <a:avLst/>
          </a:prstGeom>
        </p:spPr>
      </p:pic>
      <p:pic>
        <p:nvPicPr>
          <p:cNvPr id="12" name="Image 6">
            <a:extLst>
              <a:ext uri="{FF2B5EF4-FFF2-40B4-BE49-F238E27FC236}">
                <a16:creationId xmlns:a16="http://schemas.microsoft.com/office/drawing/2014/main" id="{BB025BA8-785D-4864-BF02-159E0FC4E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1573" y="233586"/>
            <a:ext cx="949115" cy="716582"/>
          </a:xfrm>
          <a:prstGeom prst="rect">
            <a:avLst/>
          </a:prstGeom>
        </p:spPr>
      </p:pic>
      <p:pic>
        <p:nvPicPr>
          <p:cNvPr id="13" name="Image 7">
            <a:extLst>
              <a:ext uri="{FF2B5EF4-FFF2-40B4-BE49-F238E27FC236}">
                <a16:creationId xmlns:a16="http://schemas.microsoft.com/office/drawing/2014/main" id="{61C56F04-C704-401D-AB1B-48048BB93F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021" y="246521"/>
            <a:ext cx="932010" cy="294319"/>
          </a:xfrm>
          <a:prstGeom prst="rect">
            <a:avLst/>
          </a:prstGeom>
        </p:spPr>
      </p:pic>
      <p:pic>
        <p:nvPicPr>
          <p:cNvPr id="14" name="Image 8">
            <a:extLst>
              <a:ext uri="{FF2B5EF4-FFF2-40B4-BE49-F238E27FC236}">
                <a16:creationId xmlns:a16="http://schemas.microsoft.com/office/drawing/2014/main" id="{5C44B8B3-15C1-45E3-92F3-04D1259287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800" y="217605"/>
            <a:ext cx="1389341" cy="57889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A1E41B6-38B0-4712-858C-20D3570F8E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365" y="260926"/>
            <a:ext cx="1340765" cy="49224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4CAB02BB-838F-4EBF-8099-E23B59DEEE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28" y="1098695"/>
            <a:ext cx="1529965" cy="75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805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4"/>
          <p:cNvSpPr txBox="1">
            <a:spLocks/>
          </p:cNvSpPr>
          <p:nvPr/>
        </p:nvSpPr>
        <p:spPr bwMode="gray">
          <a:xfrm>
            <a:off x="1991361" y="1030742"/>
            <a:ext cx="8288713" cy="53903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Font typeface="Arial" pitchFamily="34" charset="0"/>
              <a:buNone/>
              <a:defRPr lang="fr-FR" sz="1800" b="1" kern="1200" dirty="0" smtClean="0">
                <a:solidFill>
                  <a:srgbClr val="A50119"/>
                </a:solidFill>
                <a:latin typeface="Calibri" charset="0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1350"/>
              </a:spcBef>
              <a:buClr>
                <a:srgbClr val="71BF44"/>
              </a:buClr>
              <a:buSzPct val="100000"/>
              <a:buFont typeface="Arial" panose="020B0604020202020204" pitchFamily="34" charset="0"/>
              <a:buChar char="►"/>
              <a:defRPr lang="fr-FR" sz="1400" kern="1200" dirty="0" smtClean="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2pPr>
            <a:lvl3pPr marL="395288" indent="-17145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  <a:defRPr lang="fr-FR" sz="1400" kern="1200" dirty="0" smtClean="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3pPr>
            <a:lvl4pPr marL="180975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 typeface="+mj-lt"/>
              <a:buNone/>
              <a:defRPr lang="fr-FR" sz="1400" kern="120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0" u="sng" dirty="0">
                <a:solidFill>
                  <a:schemeClr val="tx1"/>
                </a:solidFill>
              </a:rPr>
              <a:t>Work done</a:t>
            </a:r>
            <a:r>
              <a:rPr lang="en-US" sz="1700" b="0" dirty="0">
                <a:solidFill>
                  <a:schemeClr val="tx1"/>
                </a:solidFill>
              </a:rPr>
              <a:t> (presented):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0" dirty="0">
                <a:solidFill>
                  <a:schemeClr val="tx1"/>
                </a:solidFill>
              </a:rPr>
              <a:t>Identification of class-II states in RRR assuming Lorentzian penetrability [J</a:t>
            </a:r>
            <a:r>
              <a:rPr lang="el-GR" sz="1700" b="0" baseline="30000" dirty="0">
                <a:solidFill>
                  <a:schemeClr val="tx1"/>
                </a:solidFill>
              </a:rPr>
              <a:t>π</a:t>
            </a:r>
            <a:r>
              <a:rPr lang="fr-FR" sz="1700" b="0" baseline="30000" dirty="0">
                <a:solidFill>
                  <a:schemeClr val="tx1"/>
                </a:solidFill>
              </a:rPr>
              <a:t> </a:t>
            </a:r>
            <a:r>
              <a:rPr lang="en-US" sz="1700" b="0" dirty="0">
                <a:solidFill>
                  <a:schemeClr val="tx1"/>
                </a:solidFill>
              </a:rPr>
              <a:t>dependence]  (R-Matrix framework)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0" dirty="0">
                <a:solidFill>
                  <a:schemeClr val="tx1"/>
                </a:solidFill>
              </a:rPr>
              <a:t>Identification of class-II states in URR assuming Lorentzian penetrability [J</a:t>
            </a:r>
            <a:r>
              <a:rPr lang="el-GR" sz="1700" b="0" baseline="30000" dirty="0">
                <a:solidFill>
                  <a:schemeClr val="tx1"/>
                </a:solidFill>
              </a:rPr>
              <a:t>π</a:t>
            </a:r>
            <a:r>
              <a:rPr lang="fr-FR" sz="1700" b="0" baseline="30000" dirty="0">
                <a:solidFill>
                  <a:schemeClr val="tx1"/>
                </a:solidFill>
              </a:rPr>
              <a:t> </a:t>
            </a:r>
            <a:r>
              <a:rPr lang="fr-FR" sz="1700" b="0" dirty="0">
                <a:solidFill>
                  <a:schemeClr val="tx1"/>
                </a:solidFill>
              </a:rPr>
              <a:t>in</a:t>
            </a:r>
            <a:r>
              <a:rPr lang="en-US" sz="1700" b="0" dirty="0">
                <a:solidFill>
                  <a:schemeClr val="tx1"/>
                </a:solidFill>
              </a:rPr>
              <a:t>dependence]  (average XS framework)</a:t>
            </a:r>
          </a:p>
          <a:p>
            <a:r>
              <a:rPr lang="en-US" sz="1700" b="0" u="sng" dirty="0">
                <a:solidFill>
                  <a:schemeClr val="tx1"/>
                </a:solidFill>
              </a:rPr>
              <a:t>Work done</a:t>
            </a:r>
            <a:r>
              <a:rPr lang="en-US" sz="1700" b="0" dirty="0">
                <a:solidFill>
                  <a:schemeClr val="tx1"/>
                </a:solidFill>
              </a:rPr>
              <a:t> (not presented):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0" dirty="0">
                <a:solidFill>
                  <a:schemeClr val="tx1"/>
                </a:solidFill>
              </a:rPr>
              <a:t>[</a:t>
            </a:r>
            <a:r>
              <a:rPr lang="en-US" sz="1700" b="0" dirty="0">
                <a:solidFill>
                  <a:srgbClr val="FF0000"/>
                </a:solidFill>
              </a:rPr>
              <a:t>Neutron entrance channel</a:t>
            </a:r>
            <a:r>
              <a:rPr lang="en-US" sz="1700" b="0" dirty="0">
                <a:solidFill>
                  <a:schemeClr val="tx1"/>
                </a:solidFill>
              </a:rPr>
              <a:t>]</a:t>
            </a:r>
            <a:r>
              <a:rPr lang="en-US" sz="1700" b="0" dirty="0">
                <a:solidFill>
                  <a:srgbClr val="FF0000"/>
                </a:solidFill>
              </a:rPr>
              <a:t> </a:t>
            </a:r>
            <a:r>
              <a:rPr lang="en-US" sz="1700" b="0" dirty="0">
                <a:solidFill>
                  <a:schemeClr val="tx1"/>
                </a:solidFill>
              </a:rPr>
              <a:t>Identification of class-II states using centrifugal penetrability discrimination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0" dirty="0">
                <a:solidFill>
                  <a:schemeClr val="tx1"/>
                </a:solidFill>
              </a:rPr>
              <a:t>[</a:t>
            </a:r>
            <a:r>
              <a:rPr lang="en-US" sz="1700" b="0" dirty="0">
                <a:solidFill>
                  <a:srgbClr val="FF0000"/>
                </a:solidFill>
              </a:rPr>
              <a:t>Fission exit channel</a:t>
            </a:r>
            <a:r>
              <a:rPr lang="en-US" sz="1700" b="0" dirty="0">
                <a:solidFill>
                  <a:schemeClr val="tx1"/>
                </a:solidFill>
              </a:rPr>
              <a:t>]</a:t>
            </a:r>
            <a:r>
              <a:rPr lang="en-US" sz="1700" b="0" dirty="0">
                <a:solidFill>
                  <a:srgbClr val="FF0000"/>
                </a:solidFill>
              </a:rPr>
              <a:t> </a:t>
            </a:r>
            <a:r>
              <a:rPr lang="en-US" sz="1700" b="0" dirty="0">
                <a:solidFill>
                  <a:schemeClr val="tx1"/>
                </a:solidFill>
              </a:rPr>
              <a:t>Statistics of class-II states and </a:t>
            </a:r>
            <a:br>
              <a:rPr lang="en-US" sz="1700" b="0" dirty="0">
                <a:solidFill>
                  <a:schemeClr val="tx1"/>
                </a:solidFill>
              </a:rPr>
            </a:br>
            <a:r>
              <a:rPr lang="en-US" sz="1700" b="0" dirty="0">
                <a:solidFill>
                  <a:schemeClr val="tx1"/>
                </a:solidFill>
              </a:rPr>
              <a:t>transition states supported by combinatory nuclear</a:t>
            </a:r>
            <a:br>
              <a:rPr lang="en-US" sz="1700" b="0" dirty="0">
                <a:solidFill>
                  <a:schemeClr val="tx1"/>
                </a:solidFill>
              </a:rPr>
            </a:br>
            <a:r>
              <a:rPr lang="en-US" sz="1700" b="0" dirty="0">
                <a:solidFill>
                  <a:schemeClr val="tx1"/>
                </a:solidFill>
              </a:rPr>
              <a:t>level density calculations (deformation dependent)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89201" y="52751"/>
            <a:ext cx="5984240" cy="705314"/>
          </a:xfrm>
        </p:spPr>
        <p:txBody>
          <a:bodyPr/>
          <a:lstStyle/>
          <a:p>
            <a:pPr algn="ctr"/>
            <a:r>
              <a:rPr lang="fr-FR" sz="2200" dirty="0"/>
              <a:t>Conclusion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R-Matrix workshop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1A768-066C-4B15-92BC-A2DBF1BEE65E}" type="slidenum">
              <a:rPr lang="fr-FR" smtClean="0"/>
              <a:t>30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986" y="3703413"/>
            <a:ext cx="3879542" cy="273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611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93819" y="52751"/>
            <a:ext cx="5975927" cy="705314"/>
          </a:xfrm>
        </p:spPr>
        <p:txBody>
          <a:bodyPr/>
          <a:lstStyle/>
          <a:p>
            <a:pPr algn="ctr"/>
            <a:r>
              <a:rPr lang="fr-FR" sz="2200" dirty="0"/>
              <a:t>Conclusion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/>
              <a:t>ND2022 </a:t>
            </a:r>
            <a:r>
              <a:rPr lang="fr-FR" dirty="0" err="1"/>
              <a:t>conference</a:t>
            </a:r>
            <a:r>
              <a:rPr lang="fr-FR" dirty="0"/>
              <a:t> – Carole CHATEL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A6BCD-6E85-40A4-8200-EB95A28CA6A0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24" name="Espace réservé du contenu 4">
            <a:extLst>
              <a:ext uri="{FF2B5EF4-FFF2-40B4-BE49-F238E27FC236}">
                <a16:creationId xmlns:a16="http://schemas.microsoft.com/office/drawing/2014/main" id="{F10A8D21-3F39-44C9-BF21-E57D06673020}"/>
              </a:ext>
            </a:extLst>
          </p:cNvPr>
          <p:cNvSpPr txBox="1">
            <a:spLocks/>
          </p:cNvSpPr>
          <p:nvPr/>
        </p:nvSpPr>
        <p:spPr bwMode="gray">
          <a:xfrm>
            <a:off x="1991361" y="1030742"/>
            <a:ext cx="8288713" cy="5390345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Font typeface="Arial" pitchFamily="34" charset="0"/>
              <a:buNone/>
              <a:defRPr lang="fr-FR" sz="1800" b="1" kern="1200" dirty="0" smtClean="0">
                <a:solidFill>
                  <a:srgbClr val="A50119"/>
                </a:solidFill>
                <a:latin typeface="Calibri" charset="0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1350"/>
              </a:spcBef>
              <a:buClr>
                <a:srgbClr val="71BF44"/>
              </a:buClr>
              <a:buSzPct val="100000"/>
              <a:buFont typeface="Arial" panose="020B0604020202020204" pitchFamily="34" charset="0"/>
              <a:buChar char="►"/>
              <a:defRPr lang="fr-FR" sz="1400" kern="1200" dirty="0" smtClean="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2pPr>
            <a:lvl3pPr marL="395288" indent="-17145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  <a:defRPr lang="fr-FR" sz="1400" kern="1200" dirty="0" smtClean="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3pPr>
            <a:lvl4pPr marL="180975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 typeface="+mj-lt"/>
              <a:buNone/>
              <a:defRPr lang="fr-FR" sz="1400" kern="120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0" u="sng" dirty="0">
                <a:solidFill>
                  <a:schemeClr val="tx1"/>
                </a:solidFill>
              </a:rPr>
              <a:t>Work done:</a:t>
            </a:r>
            <a:endParaRPr lang="en-US" sz="1700" b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0" dirty="0">
                <a:solidFill>
                  <a:schemeClr val="tx1"/>
                </a:solidFill>
              </a:rPr>
              <a:t>Actual representation of 2 class-II states in RRR assuming Lorentzian penetrability [J</a:t>
            </a:r>
            <a:r>
              <a:rPr lang="el-GR" sz="1700" b="0" baseline="30000" dirty="0">
                <a:solidFill>
                  <a:schemeClr val="tx1"/>
                </a:solidFill>
              </a:rPr>
              <a:t>π</a:t>
            </a:r>
            <a:r>
              <a:rPr lang="fr-FR" sz="1700" b="0" baseline="30000" dirty="0">
                <a:solidFill>
                  <a:schemeClr val="tx1"/>
                </a:solidFill>
              </a:rPr>
              <a:t> </a:t>
            </a:r>
            <a:r>
              <a:rPr lang="en-US" sz="1700" b="0" dirty="0">
                <a:solidFill>
                  <a:schemeClr val="tx1"/>
                </a:solidFill>
              </a:rPr>
              <a:t>dependence]  (more physical framework)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0" dirty="0">
                <a:solidFill>
                  <a:schemeClr val="tx1"/>
                </a:solidFill>
              </a:rPr>
              <a:t>Identification of 68 class-II states in URR assuming a Lorentzian penetrability [J</a:t>
            </a:r>
            <a:r>
              <a:rPr lang="el-GR" sz="1700" b="0" baseline="30000" dirty="0">
                <a:solidFill>
                  <a:schemeClr val="tx1"/>
                </a:solidFill>
              </a:rPr>
              <a:t>π</a:t>
            </a:r>
            <a:r>
              <a:rPr lang="fr-FR" sz="1700" b="0" baseline="30000" dirty="0">
                <a:solidFill>
                  <a:schemeClr val="tx1"/>
                </a:solidFill>
              </a:rPr>
              <a:t> </a:t>
            </a:r>
            <a:r>
              <a:rPr lang="fr-FR" sz="1700" b="0" dirty="0">
                <a:solidFill>
                  <a:schemeClr val="tx1"/>
                </a:solidFill>
              </a:rPr>
              <a:t>in</a:t>
            </a:r>
            <a:r>
              <a:rPr lang="en-US" sz="1700" b="0" dirty="0">
                <a:solidFill>
                  <a:schemeClr val="tx1"/>
                </a:solidFill>
              </a:rPr>
              <a:t>dependence]  (average XS framework) but some might be resolved class-I states</a:t>
            </a:r>
          </a:p>
          <a:p>
            <a:r>
              <a:rPr lang="en-US" sz="1700" b="0" u="sng" dirty="0">
                <a:solidFill>
                  <a:schemeClr val="tx1"/>
                </a:solidFill>
              </a:rPr>
              <a:t>Study feedback</a:t>
            </a:r>
            <a:r>
              <a:rPr lang="en-US" sz="1700" b="0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0" dirty="0">
                <a:solidFill>
                  <a:schemeClr val="tx1"/>
                </a:solidFill>
              </a:rPr>
              <a:t>First input in an evaluated file of class-II states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0" dirty="0">
                <a:solidFill>
                  <a:schemeClr val="tx1"/>
                </a:solidFill>
              </a:rPr>
              <a:t>Still some missing experimental data for </a:t>
            </a:r>
            <a:r>
              <a:rPr lang="en-US" sz="1700" b="0" baseline="30000" dirty="0">
                <a:solidFill>
                  <a:schemeClr val="tx1"/>
                </a:solidFill>
              </a:rPr>
              <a:t>242</a:t>
            </a:r>
            <a:r>
              <a:rPr lang="en-US" sz="1700" b="0" dirty="0">
                <a:solidFill>
                  <a:schemeClr val="tx1"/>
                </a:solidFill>
              </a:rPr>
              <a:t>Pu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0" dirty="0">
                <a:solidFill>
                  <a:schemeClr val="tx1"/>
                </a:solidFill>
              </a:rPr>
              <a:t>Remain many RRR evaluated files using MLBW format (technologically obsolete)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0" dirty="0">
                <a:solidFill>
                  <a:schemeClr val="tx1"/>
                </a:solidFill>
              </a:rPr>
              <a:t>How to fit the RM interferences when large experiment fission XS background is included in the observation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0" dirty="0">
                <a:solidFill>
                  <a:schemeClr val="tx1"/>
                </a:solidFill>
              </a:rPr>
              <a:t>Need other studies to discriminate resolved class-I states in class-II states over the low energy URR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0" dirty="0">
                <a:solidFill>
                  <a:schemeClr val="tx1"/>
                </a:solidFill>
              </a:rPr>
              <a:t>Parameters of these class-II states require special evaluated data file format to be supplied</a:t>
            </a:r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5D2E08D3-D739-4CEC-AA8B-A4703F837C83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31</a:t>
            </a:fld>
            <a:endParaRPr lang="fr-F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1605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4"/>
          <p:cNvSpPr txBox="1">
            <a:spLocks/>
          </p:cNvSpPr>
          <p:nvPr/>
        </p:nvSpPr>
        <p:spPr bwMode="gray">
          <a:xfrm>
            <a:off x="1991361" y="1030742"/>
            <a:ext cx="7908911" cy="53903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Font typeface="Arial" pitchFamily="34" charset="0"/>
              <a:buNone/>
              <a:defRPr lang="fr-FR" sz="1800" b="1" kern="1200" dirty="0" smtClean="0">
                <a:solidFill>
                  <a:srgbClr val="A50119"/>
                </a:solidFill>
                <a:latin typeface="Calibri" charset="0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1350"/>
              </a:spcBef>
              <a:buClr>
                <a:srgbClr val="71BF44"/>
              </a:buClr>
              <a:buSzPct val="100000"/>
              <a:buFont typeface="Arial" panose="020B0604020202020204" pitchFamily="34" charset="0"/>
              <a:buChar char="►"/>
              <a:defRPr lang="fr-FR" sz="1400" kern="1200" dirty="0" smtClean="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2pPr>
            <a:lvl3pPr marL="395288" indent="-17145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  <a:defRPr lang="fr-FR" sz="1400" kern="1200" dirty="0" smtClean="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3pPr>
            <a:lvl4pPr marL="180975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 typeface="+mj-lt"/>
              <a:buNone/>
              <a:defRPr lang="fr-FR" sz="1400" kern="120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0" u="sng" dirty="0">
                <a:solidFill>
                  <a:schemeClr val="tx1"/>
                </a:solidFill>
              </a:rPr>
              <a:t>Ongoing</a:t>
            </a:r>
            <a:r>
              <a:rPr lang="en-US" sz="1700" b="0" dirty="0">
                <a:solidFill>
                  <a:schemeClr val="tx1"/>
                </a:solidFill>
              </a:rPr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0" dirty="0">
                <a:solidFill>
                  <a:schemeClr val="tx1"/>
                </a:solidFill>
              </a:rPr>
              <a:t>[</a:t>
            </a:r>
            <a:r>
              <a:rPr lang="en-US" sz="1700" b="0" dirty="0">
                <a:solidFill>
                  <a:srgbClr val="FF0000"/>
                </a:solidFill>
              </a:rPr>
              <a:t>Neutron exit channel</a:t>
            </a:r>
            <a:r>
              <a:rPr lang="en-US" sz="1700" b="0" dirty="0">
                <a:solidFill>
                  <a:schemeClr val="tx1"/>
                </a:solidFill>
              </a:rPr>
              <a:t>]</a:t>
            </a:r>
            <a:r>
              <a:rPr lang="en-US" sz="1700" b="0" dirty="0">
                <a:solidFill>
                  <a:srgbClr val="FF0000"/>
                </a:solidFill>
              </a:rPr>
              <a:t> </a:t>
            </a:r>
            <a:r>
              <a:rPr lang="en-US" sz="1700" b="0" dirty="0">
                <a:solidFill>
                  <a:schemeClr val="tx1"/>
                </a:solidFill>
              </a:rPr>
              <a:t>Study of the structure (at 1.1 MeV)</a:t>
            </a:r>
          </a:p>
          <a:p>
            <a:r>
              <a:rPr lang="en-US" sz="1700" b="0" u="sng" dirty="0">
                <a:solidFill>
                  <a:schemeClr val="tx1"/>
                </a:solidFill>
              </a:rPr>
              <a:t>Study feedback</a:t>
            </a:r>
            <a:r>
              <a:rPr lang="en-US" sz="1700" b="0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0" dirty="0">
                <a:solidFill>
                  <a:schemeClr val="tx1"/>
                </a:solidFill>
              </a:rPr>
              <a:t>First input in evaluated files of class-II states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0" dirty="0">
                <a:solidFill>
                  <a:schemeClr val="tx1"/>
                </a:solidFill>
              </a:rPr>
              <a:t>Still some missing experimental data for </a:t>
            </a:r>
            <a:r>
              <a:rPr lang="en-US" sz="1700" b="0" baseline="30000" dirty="0">
                <a:solidFill>
                  <a:schemeClr val="tx1"/>
                </a:solidFill>
              </a:rPr>
              <a:t>242</a:t>
            </a:r>
            <a:r>
              <a:rPr lang="en-US" sz="1700" b="0" dirty="0">
                <a:solidFill>
                  <a:schemeClr val="tx1"/>
                </a:solidFill>
              </a:rPr>
              <a:t>Pu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0" dirty="0">
                <a:solidFill>
                  <a:schemeClr val="tx1"/>
                </a:solidFill>
              </a:rPr>
              <a:t>Still many RRR evaluated files in MLBW format (technologically obsolete)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0" dirty="0">
                <a:solidFill>
                  <a:schemeClr val="tx1"/>
                </a:solidFill>
              </a:rPr>
              <a:t>How to fit the RM interferences when significant experiment fission XS background is observed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b="0" dirty="0">
              <a:solidFill>
                <a:schemeClr val="tx1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R-Matrix workshop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1A768-066C-4B15-92BC-A2DBF1BEE65E}" type="slidenum">
              <a:rPr lang="fr-FR" smtClean="0"/>
              <a:t>32</a:t>
            </a:fld>
            <a:endParaRPr lang="fr-FR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489201" y="52751"/>
            <a:ext cx="5984240" cy="705314"/>
          </a:xfrm>
        </p:spPr>
        <p:txBody>
          <a:bodyPr/>
          <a:lstStyle/>
          <a:p>
            <a:pPr algn="ctr"/>
            <a:r>
              <a:rPr lang="fr-FR" sz="2200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0128632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79041" y="52751"/>
            <a:ext cx="5994400" cy="705314"/>
          </a:xfrm>
        </p:spPr>
        <p:txBody>
          <a:bodyPr/>
          <a:lstStyle/>
          <a:p>
            <a:pPr algn="ctr"/>
            <a:r>
              <a:rPr lang="fr-FR" sz="2200" dirty="0"/>
              <a:t>Prospects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R-Matrix workshop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1A768-066C-4B15-92BC-A2DBF1BEE65E}" type="slidenum">
              <a:rPr lang="fr-FR" smtClean="0"/>
              <a:t>33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Espace réservé du contenu 4"/>
              <p:cNvSpPr txBox="1">
                <a:spLocks/>
              </p:cNvSpPr>
              <p:nvPr/>
            </p:nvSpPr>
            <p:spPr bwMode="gray">
              <a:xfrm>
                <a:off x="1991361" y="1030741"/>
                <a:ext cx="6343747" cy="5521254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400"/>
                  </a:spcAft>
                  <a:buFont typeface="Arial" pitchFamily="34" charset="0"/>
                  <a:buNone/>
                  <a:defRPr lang="fr-FR" sz="1800" b="1" kern="1200" dirty="0" smtClean="0">
                    <a:solidFill>
                      <a:srgbClr val="A50119"/>
                    </a:solidFill>
                    <a:latin typeface="Calibri" charset="0"/>
                    <a:ea typeface="+mn-ea"/>
                    <a:cs typeface="+mn-cs"/>
                  </a:defRPr>
                </a:lvl1pPr>
                <a:lvl2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350"/>
                  </a:spcBef>
                  <a:buClr>
                    <a:srgbClr val="71BF44"/>
                  </a:buClr>
                  <a:buSzPct val="100000"/>
                  <a:buFont typeface="Arial" panose="020B0604020202020204" pitchFamily="34" charset="0"/>
                  <a:buChar char="►"/>
                  <a:defRPr lang="fr-FR" sz="1400" kern="1200" dirty="0" smtClean="0">
                    <a:solidFill>
                      <a:srgbClr val="231F20"/>
                    </a:solidFill>
                    <a:latin typeface="Calibri" charset="0"/>
                    <a:ea typeface="+mn-ea"/>
                    <a:cs typeface="+mn-cs"/>
                  </a:defRPr>
                </a:lvl2pPr>
                <a:lvl3pPr marL="395288" indent="-171450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Clr>
                    <a:schemeClr val="accent6"/>
                  </a:buClr>
                  <a:buSzPct val="100000"/>
                  <a:buFont typeface="Wingdings" panose="05000000000000000000" pitchFamily="2" charset="2"/>
                  <a:buChar char="§"/>
                  <a:defRPr lang="fr-FR" sz="1400" kern="1200" dirty="0" smtClean="0">
                    <a:solidFill>
                      <a:srgbClr val="231F20"/>
                    </a:solidFill>
                    <a:latin typeface="Calibri" charset="0"/>
                    <a:ea typeface="+mn-ea"/>
                    <a:cs typeface="+mn-cs"/>
                  </a:defRPr>
                </a:lvl3pPr>
                <a:lvl4pPr marL="180975" indent="0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Clr>
                    <a:srgbClr val="666666"/>
                  </a:buClr>
                  <a:buSzPct val="36000"/>
                  <a:buFont typeface="+mj-lt"/>
                  <a:buNone/>
                  <a:defRPr lang="fr-FR" sz="1400" kern="1200" baseline="0" dirty="0" smtClean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133475" indent="-114300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Clr>
                    <a:srgbClr val="666666"/>
                  </a:buClr>
                  <a:buFont typeface="Arial" pitchFamily="34" charset="0"/>
                  <a:buChar char="-"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700" b="0" dirty="0">
                    <a:solidFill>
                      <a:schemeClr val="tx1"/>
                    </a:solidFill>
                  </a:rPr>
                  <a:t>From phenomenological to physics R-Matrix fission width amplitudes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700" b="0" dirty="0">
                    <a:solidFill>
                      <a:schemeClr val="tx1"/>
                    </a:solidFill>
                  </a:rPr>
                  <a:t>How that?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sub>
                    </m:sSub>
                    <m:r>
                      <a:rPr lang="fr-FR" b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fr-FR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sub>
                    </m:sSub>
                    <m:r>
                      <a:rPr lang="fr-FR" b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∗</m:t>
                    </m:r>
                    <m:sSubSup>
                      <m:sSubSupPr>
                        <m:ctrlPr>
                          <a:rPr lang="fr-FR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fr-FR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sub>
                      <m:sup>
                        <m:r>
                          <a:rPr lang="fr-FR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000" b="0" dirty="0">
                    <a:solidFill>
                      <a:schemeClr val="tx1"/>
                    </a:solidFill>
                  </a:rPr>
                  <a:t> </a:t>
                </a:r>
                <a:r>
                  <a:rPr lang="en-US" b="0" dirty="0">
                    <a:solidFill>
                      <a:schemeClr val="tx1"/>
                    </a:solidFill>
                  </a:rPr>
                  <a:t>≈ 2*</a:t>
                </a:r>
                <a:r>
                  <a:rPr lang="en-US" b="0" dirty="0" err="1">
                    <a:solidFill>
                      <a:schemeClr val="tx1"/>
                    </a:solidFill>
                  </a:rPr>
                  <a:t>P</a:t>
                </a:r>
                <a:r>
                  <a:rPr lang="en-US" b="0" baseline="-25000" dirty="0" err="1">
                    <a:solidFill>
                      <a:schemeClr val="tx1"/>
                    </a:solidFill>
                  </a:rPr>
                  <a:t>overall</a:t>
                </a:r>
                <a:r>
                  <a:rPr lang="en-US" b="0" baseline="-25000" dirty="0">
                    <a:solidFill>
                      <a:schemeClr val="tx1"/>
                    </a:solidFill>
                  </a:rPr>
                  <a:t> barrier</a:t>
                </a:r>
                <a:r>
                  <a:rPr lang="en-US" b="0" dirty="0">
                    <a:solidFill>
                      <a:schemeClr val="tx1"/>
                    </a:solidFill>
                  </a:rPr>
                  <a:t> * P</a:t>
                </a:r>
                <a:r>
                  <a:rPr lang="en-US" b="0" baseline="-25000" dirty="0">
                    <a:solidFill>
                      <a:schemeClr val="tx1"/>
                    </a:solidFill>
                  </a:rPr>
                  <a:t>f, class II</a:t>
                </a:r>
                <a14:m>
                  <m:oMath xmlns:m="http://schemas.openxmlformats.org/officeDocument/2006/math">
                    <m:r>
                      <a:rPr lang="fr-FR" b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∗</m:t>
                    </m:r>
                    <m:sSubSup>
                      <m:sSubSupPr>
                        <m:ctrlPr>
                          <a:rPr lang="fr-FR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fr-FR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sub>
                      <m:sup>
                        <m:r>
                          <a:rPr lang="fr-FR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b="0" baseline="-250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b="0" dirty="0">
                  <a:solidFill>
                    <a:schemeClr val="tx1"/>
                  </a:solidFill>
                </a:endParaRPr>
              </a:p>
              <a:p>
                <a:pPr lvl="4" indent="0">
                  <a:buNone/>
                </a:pPr>
                <a:r>
                  <a:rPr lang="en-US" sz="1500" dirty="0">
                    <a:solidFill>
                      <a:schemeClr val="tx1"/>
                    </a:solidFill>
                  </a:rPr>
                  <a:t>	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700" b="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700" b="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700" b="0" dirty="0">
                    <a:solidFill>
                      <a:schemeClr val="tx1"/>
                    </a:solidFill>
                  </a:rPr>
                  <a:t>Extracted  </a:t>
                </a:r>
                <a:r>
                  <a:rPr lang="en-US" sz="1700" b="0" dirty="0">
                    <a:solidFill>
                      <a:schemeClr val="tx1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sz="1700" b="0" baseline="-25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</a:t>
                </a:r>
                <a:r>
                  <a:rPr lang="en-US" sz="1700" b="0" dirty="0">
                    <a:solidFill>
                      <a:schemeClr val="tx1"/>
                    </a:solidFill>
                  </a:rPr>
                  <a:t> are still biased by P</a:t>
                </a:r>
                <a:r>
                  <a:rPr lang="en-US" sz="1700" b="0" baseline="-25000" dirty="0">
                    <a:solidFill>
                      <a:schemeClr val="tx1"/>
                    </a:solidFill>
                  </a:rPr>
                  <a:t>f</a:t>
                </a:r>
                <a:r>
                  <a:rPr lang="en-US" sz="1700" b="0" dirty="0">
                    <a:solidFill>
                      <a:schemeClr val="tx1"/>
                    </a:solidFill>
                  </a:rPr>
                  <a:t>(J,K,</a:t>
                </a:r>
                <a:r>
                  <a:rPr lang="en-US" sz="1700" b="0" dirty="0">
                    <a:solidFill>
                      <a:schemeClr val="tx1"/>
                    </a:solidFill>
                    <a:latin typeface="Symbol" panose="05050102010706020507" pitchFamily="18" charset="2"/>
                  </a:rPr>
                  <a:t>P</a:t>
                </a:r>
                <a:r>
                  <a:rPr lang="en-US" sz="1700" b="0" dirty="0">
                    <a:solidFill>
                      <a:schemeClr val="tx1"/>
                    </a:solidFill>
                  </a:rPr>
                  <a:t>) (hopefully constant over the energy range under investigation (0-100 </a:t>
                </a:r>
                <a:r>
                  <a:rPr lang="en-US" sz="1700" b="0" dirty="0" err="1">
                    <a:solidFill>
                      <a:schemeClr val="tx1"/>
                    </a:solidFill>
                  </a:rPr>
                  <a:t>keV</a:t>
                </a:r>
                <a:r>
                  <a:rPr lang="en-US" sz="1700" b="0" dirty="0">
                    <a:solidFill>
                      <a:schemeClr val="tx1"/>
                    </a:solidFill>
                  </a:rPr>
                  <a:t>))</a:t>
                </a:r>
              </a:p>
            </p:txBody>
          </p:sp>
        </mc:Choice>
        <mc:Fallback xmlns="">
          <p:sp>
            <p:nvSpPr>
              <p:cNvPr id="8" name="Espace réservé du contenu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1991361" y="1030741"/>
                <a:ext cx="6343747" cy="5521254"/>
              </a:xfrm>
              <a:prstGeom prst="rect">
                <a:avLst/>
              </a:prstGeom>
              <a:blipFill>
                <a:blip r:embed="rId2"/>
                <a:stretch>
                  <a:fillRect l="-1923" t="-1214" r="-15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cteur droit avec flèche 3"/>
          <p:cNvCxnSpPr/>
          <p:nvPr/>
        </p:nvCxnSpPr>
        <p:spPr>
          <a:xfrm>
            <a:off x="6360160" y="1859280"/>
            <a:ext cx="375920" cy="3759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>
            <a:off x="5008880" y="1859280"/>
            <a:ext cx="375920" cy="3759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549483" y="1941189"/>
                <a:ext cx="2627962" cy="1122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CII</m:t>
                          </m:r>
                        </m:sub>
                      </m:sSub>
                      <m:r>
                        <a:rPr lang="ar-AE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ar-A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CII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ar-A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CII</m:t>
                                  </m:r>
                                </m:sub>
                                <m:sup>
                                  <m:r>
                                    <a:rPr lang="ar-AE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ar-A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ar-A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E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CII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ar-AE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ar-A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CII</m:t>
                                  </m:r>
                                </m:sub>
                                <m:sup>
                                  <m:r>
                                    <a:rPr lang="ar-AE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9483" y="1941189"/>
                <a:ext cx="2627962" cy="11225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Espace réservé du contenu 2"/>
              <p:cNvSpPr txBox="1">
                <a:spLocks/>
              </p:cNvSpPr>
              <p:nvPr/>
            </p:nvSpPr>
            <p:spPr bwMode="gray">
              <a:xfrm>
                <a:off x="3276934" y="2296789"/>
                <a:ext cx="4656501" cy="1273221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1500"/>
                  </a:spcAft>
                  <a:buFont typeface="Arial" pitchFamily="34" charset="0"/>
                  <a:buNone/>
                  <a:defRPr lang="fr-FR" sz="1800" b="1" kern="1200">
                    <a:solidFill>
                      <a:srgbClr val="A50119"/>
                    </a:solidFill>
                    <a:latin typeface="Calibri" charset="0"/>
                    <a:ea typeface="+mn-ea"/>
                    <a:cs typeface="+mn-cs"/>
                  </a:defRPr>
                </a:lvl1pPr>
                <a:lvl2pPr marL="361950" indent="0" algn="l" defTabSz="914400" rtl="0" eaLnBrk="1" latinLnBrk="0" hangingPunct="1">
                  <a:lnSpc>
                    <a:spcPts val="2800"/>
                  </a:lnSpc>
                  <a:spcBef>
                    <a:spcPts val="1350"/>
                  </a:spcBef>
                  <a:buClr>
                    <a:srgbClr val="71BF44"/>
                  </a:buClr>
                  <a:buSzPct val="100000"/>
                  <a:buFont typeface="Arial" pitchFamily="34" charset="0"/>
                  <a:buNone/>
                  <a:tabLst>
                    <a:tab pos="8077200" algn="r"/>
                  </a:tabLst>
                  <a:defRPr lang="fr-FR" sz="2200" kern="1200">
                    <a:solidFill>
                      <a:srgbClr val="231F20"/>
                    </a:solidFill>
                    <a:latin typeface="Calibri" charset="0"/>
                    <a:ea typeface="+mn-ea"/>
                    <a:cs typeface="+mn-cs"/>
                  </a:defRPr>
                </a:lvl2pPr>
                <a:lvl3pPr marL="361950" indent="0" algn="l" defTabSz="914400" rtl="0" eaLnBrk="1" latinLnBrk="0" hangingPunct="1">
                  <a:lnSpc>
                    <a:spcPts val="2800"/>
                  </a:lnSpc>
                  <a:spcBef>
                    <a:spcPts val="0"/>
                  </a:spcBef>
                  <a:buClr>
                    <a:schemeClr val="accent6"/>
                  </a:buClr>
                  <a:buSzPct val="100000"/>
                  <a:buFont typeface="Arial" pitchFamily="34" charset="0"/>
                  <a:buNone/>
                  <a:tabLst>
                    <a:tab pos="8077200" algn="r"/>
                  </a:tabLst>
                  <a:defRPr lang="fr-FR" sz="2200" kern="1200">
                    <a:solidFill>
                      <a:srgbClr val="231F20"/>
                    </a:solidFill>
                    <a:latin typeface="Calibri" charset="0"/>
                    <a:ea typeface="+mn-ea"/>
                    <a:cs typeface="+mn-cs"/>
                  </a:defRPr>
                </a:lvl3pPr>
                <a:lvl4pPr marL="361950" indent="0" algn="l" defTabSz="914400" rtl="0" eaLnBrk="1" latinLnBrk="0" hangingPunct="1">
                  <a:lnSpc>
                    <a:spcPts val="2800"/>
                  </a:lnSpc>
                  <a:spcBef>
                    <a:spcPts val="0"/>
                  </a:spcBef>
                  <a:buClr>
                    <a:srgbClr val="666666"/>
                  </a:buClr>
                  <a:buSzPct val="36000"/>
                  <a:buFont typeface="Arial" pitchFamily="34" charset="0"/>
                  <a:buNone/>
                  <a:tabLst>
                    <a:tab pos="8077200" algn="r"/>
                  </a:tabLst>
                  <a:defRPr lang="fr-FR" sz="2200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361950" indent="0" algn="l" defTabSz="914400" rtl="0" eaLnBrk="1" latinLnBrk="0" hangingPunct="1">
                  <a:lnSpc>
                    <a:spcPts val="2800"/>
                  </a:lnSpc>
                  <a:spcBef>
                    <a:spcPts val="0"/>
                  </a:spcBef>
                  <a:buClr>
                    <a:srgbClr val="666666"/>
                  </a:buClr>
                  <a:buFont typeface="Arial" pitchFamily="34" charset="0"/>
                  <a:buNone/>
                  <a:tabLst>
                    <a:tab pos="8077200" algn="r"/>
                  </a:tabLst>
                  <a:defRPr sz="22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lnSpc>
                    <a:spcPct val="100000"/>
                  </a:lnSpc>
                </a:pPr>
                <a:r>
                  <a:rPr lang="fr-FR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Hill-Wheeler formula 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Wingdings" panose="05000000000000000000" pitchFamily="2" charset="2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Wingdings" panose="05000000000000000000" pitchFamily="2" charset="2"/>
                          </a:rPr>
                          <m:t>f</m:t>
                        </m:r>
                      </m:sub>
                    </m:sSub>
                    <m:r>
                      <a:rPr lang="fr-FR" sz="18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  <a:sym typeface="Wingdings" panose="05000000000000000000" pitchFamily="2" charset="2"/>
                      </a:rPr>
                      <m:t>(</m:t>
                    </m:r>
                    <m:r>
                      <m:rPr>
                        <m:sty m:val="p"/>
                      </m:rPr>
                      <a:rPr lang="fr-FR" sz="18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  <a:sym typeface="Wingdings" panose="05000000000000000000" pitchFamily="2" charset="2"/>
                      </a:rPr>
                      <m:t>J</m:t>
                    </m:r>
                    <m:r>
                      <a:rPr lang="fr-FR" sz="18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  <a:sym typeface="Wingdings" panose="05000000000000000000" pitchFamily="2" charset="2"/>
                      </a:rPr>
                      <m:t>,</m:t>
                    </m:r>
                    <m:r>
                      <m:rPr>
                        <m:sty m:val="p"/>
                      </m:rPr>
                      <a:rPr lang="el-GR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  <a:sym typeface="Wingdings" panose="05000000000000000000" pitchFamily="2" charset="2"/>
                      </a:rPr>
                      <m:t>π</m:t>
                    </m:r>
                    <m:r>
                      <a:rPr lang="fr-FR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  <a:sym typeface="Wingdings" panose="05000000000000000000" pitchFamily="2" charset="2"/>
                      </a:rPr>
                      <m:t>, </m:t>
                    </m:r>
                    <m:r>
                      <m:rPr>
                        <m:sty m:val="p"/>
                      </m:rPr>
                      <a:rPr lang="fr-FR" sz="18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  <a:sym typeface="Wingdings" panose="05000000000000000000" pitchFamily="2" charset="2"/>
                      </a:rPr>
                      <m:t>K</m:t>
                    </m:r>
                    <m:r>
                      <a:rPr lang="fr-FR" sz="18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  <a:sym typeface="Wingdings" panose="05000000000000000000" pitchFamily="2" charset="2"/>
                      </a:rPr>
                      <m:t>)=</m:t>
                    </m:r>
                    <m:f>
                      <m:fPr>
                        <m:ctrlP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fr-FR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Wingdings" panose="05000000000000000000" pitchFamily="2" charset="2"/>
                          </a:rPr>
                          <m:t>1</m:t>
                        </m:r>
                      </m:num>
                      <m:den>
                        <m:r>
                          <a:rPr lang="fr-FR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Wingdings" panose="05000000000000000000" pitchFamily="2" charset="2"/>
                          </a:rPr>
                          <m:t>1</m:t>
                        </m:r>
                        <m:r>
                          <a:rPr lang="fr-FR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Wingdings" panose="05000000000000000000" pitchFamily="2" charset="2"/>
                          </a:rPr>
                          <m:t>+</m:t>
                        </m:r>
                        <m:sSup>
                          <m:sSupPr>
                            <m:ctrlPr>
                              <a:rPr lang="fr-FR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  <a:sym typeface="Wingdings" panose="05000000000000000000" pitchFamily="2" charset="2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1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  <a:sym typeface="Wingdings" panose="05000000000000000000" pitchFamily="2" charset="2"/>
                              </a:rPr>
                              <m:t>e</m:t>
                            </m:r>
                          </m:e>
                          <m:sup>
                            <m:r>
                              <a:rPr lang="fr-FR" sz="1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  <a:sym typeface="Wingdings" panose="05000000000000000000" pitchFamily="2" charset="2"/>
                              </a:rPr>
                              <m:t>−</m:t>
                            </m:r>
                            <m:r>
                              <a:rPr lang="fr-FR" sz="1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  <a:sym typeface="Wingdings" panose="05000000000000000000" pitchFamily="2" charset="2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fr-FR" sz="1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  <a:sym typeface="Wingdings" panose="05000000000000000000" pitchFamily="2" charset="2"/>
                              </a:rPr>
                              <m:t>π</m:t>
                            </m:r>
                            <m:f>
                              <m:fPr>
                                <m:ctrlPr>
                                  <a:rPr lang="fr-FR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  <a:sym typeface="Wingdings" panose="05000000000000000000" pitchFamily="2" charset="2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ctrlPr>
                                      <a:rPr lang="fr-FR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  <a:sym typeface="Wingdings" panose="05000000000000000000" pitchFamily="2" charset="2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FR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Calibri" panose="020F0502020204030204" pitchFamily="34" charset="0"/>
                                            <a:sym typeface="Wingdings" panose="05000000000000000000" pitchFamily="2" charset="2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fr-FR" sz="18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Calibri" panose="020F0502020204030204" pitchFamily="34" charset="0"/>
                                            <a:sym typeface="Wingdings" panose="05000000000000000000" pitchFamily="2" charset="2"/>
                                          </a:rPr>
                                          <m:t>E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fr-FR" sz="18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Calibri" panose="020F0502020204030204" pitchFamily="34" charset="0"/>
                                            <a:sym typeface="Wingdings" panose="05000000000000000000" pitchFamily="2" charset="2"/>
                                          </a:rPr>
                                          <m:t>x</m:t>
                                        </m:r>
                                      </m:sub>
                                    </m:sSub>
                                    <m:r>
                                      <a:rPr lang="fr-FR" sz="18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  <a:sym typeface="Wingdings" panose="05000000000000000000" pitchFamily="2" charset="2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fr-FR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Calibri" panose="020F0502020204030204" pitchFamily="34" charset="0"/>
                                            <a:sym typeface="Wingdings" panose="05000000000000000000" pitchFamily="2" charset="2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fr-FR" sz="18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Calibri" panose="020F0502020204030204" pitchFamily="34" charset="0"/>
                                            <a:sym typeface="Wingdings" panose="05000000000000000000" pitchFamily="2" charset="2"/>
                                          </a:rPr>
                                          <m:t>V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fr-FR" sz="18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Calibri" panose="020F0502020204030204" pitchFamily="34" charset="0"/>
                                            <a:sym typeface="Wingdings" panose="05000000000000000000" pitchFamily="2" charset="2"/>
                                          </a:rPr>
                                          <m:t>f</m:t>
                                        </m:r>
                                      </m:sub>
                                    </m:sSub>
                                    <m:r>
                                      <a:rPr lang="fr-FR" sz="18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  <a:sym typeface="Wingdings" panose="05000000000000000000" pitchFamily="2" charset="2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fr-FR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Calibri" panose="020F0502020204030204" pitchFamily="34" charset="0"/>
                                            <a:sym typeface="Wingdings" panose="05000000000000000000" pitchFamily="2" charset="2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fr-FR" sz="18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Calibri" panose="020F0502020204030204" pitchFamily="34" charset="0"/>
                                            <a:sym typeface="Wingdings" panose="05000000000000000000" pitchFamily="2" charset="2"/>
                                          </a:rPr>
                                          <m:t>ε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fr-FR" sz="18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Calibri" panose="020F0502020204030204" pitchFamily="34" charset="0"/>
                                            <a:sym typeface="Wingdings" panose="05000000000000000000" pitchFamily="2" charset="2"/>
                                          </a:rPr>
                                          <m:t>i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acc>
                                  <m:accPr>
                                    <m:chr m:val="̅"/>
                                    <m:ctrlPr>
                                      <a:rPr lang="fr-FR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  <a:sym typeface="Wingdings" panose="05000000000000000000" pitchFamily="2" charset="2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sz="18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  <a:sym typeface="Wingdings" panose="05000000000000000000" pitchFamily="2" charset="2"/>
                                      </a:rPr>
                                      <m:t>h</m:t>
                                    </m:r>
                                  </m:e>
                                </m:acc>
                                <m:r>
                                  <m:rPr>
                                    <m:sty m:val="p"/>
                                  </m:rPr>
                                  <a:rPr lang="fr-FR" sz="18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  <a:sym typeface="Wingdings" panose="05000000000000000000" pitchFamily="2" charset="2"/>
                                  </a:rPr>
                                  <m:t>w</m:t>
                                </m:r>
                              </m:den>
                            </m:f>
                          </m:sup>
                        </m:sSup>
                      </m:den>
                    </m:f>
                  </m:oMath>
                </a14:m>
                <a:r>
                  <a:rPr lang="fr-FR" sz="18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</a:p>
            </p:txBody>
          </p:sp>
        </mc:Choice>
        <mc:Fallback xmlns="">
          <p:sp>
            <p:nvSpPr>
              <p:cNvPr id="11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3276934" y="2296789"/>
                <a:ext cx="4656501" cy="1273221"/>
              </a:xfrm>
              <a:prstGeom prst="rect">
                <a:avLst/>
              </a:prstGeom>
              <a:blipFill>
                <a:blip r:embed="rId4"/>
                <a:stretch>
                  <a:fillRect t="-526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832" y="3974187"/>
            <a:ext cx="3519298" cy="2556516"/>
          </a:xfrm>
          <a:prstGeom prst="rect">
            <a:avLst/>
          </a:prstGeom>
        </p:spPr>
      </p:pic>
      <p:sp>
        <p:nvSpPr>
          <p:cNvPr id="13" name="Espace réservé du contenu 4"/>
          <p:cNvSpPr txBox="1">
            <a:spLocks/>
          </p:cNvSpPr>
          <p:nvPr/>
        </p:nvSpPr>
        <p:spPr bwMode="gray">
          <a:xfrm>
            <a:off x="1991361" y="4536832"/>
            <a:ext cx="4368800" cy="1884255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Font typeface="Arial" pitchFamily="34" charset="0"/>
              <a:buNone/>
              <a:defRPr lang="fr-FR" sz="1800" b="1" kern="1200" dirty="0" smtClean="0">
                <a:solidFill>
                  <a:srgbClr val="A50119"/>
                </a:solidFill>
                <a:latin typeface="Calibri" charset="0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1350"/>
              </a:spcBef>
              <a:buClr>
                <a:srgbClr val="71BF44"/>
              </a:buClr>
              <a:buSzPct val="100000"/>
              <a:buFont typeface="Arial" panose="020B0604020202020204" pitchFamily="34" charset="0"/>
              <a:buChar char="►"/>
              <a:defRPr lang="fr-FR" sz="1400" kern="1200" dirty="0" smtClean="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2pPr>
            <a:lvl3pPr marL="395288" indent="-17145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  <a:defRPr lang="fr-FR" sz="1400" kern="1200" dirty="0" smtClean="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3pPr>
            <a:lvl4pPr marL="180975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 typeface="+mj-lt"/>
              <a:buNone/>
              <a:defRPr lang="fr-FR" sz="1400" kern="120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0" dirty="0">
                <a:solidFill>
                  <a:schemeClr val="tx1"/>
                </a:solidFill>
              </a:rPr>
              <a:t>n+235U</a:t>
            </a:r>
          </a:p>
          <a:p>
            <a:r>
              <a:rPr lang="fr-FR" b="0" dirty="0">
                <a:solidFill>
                  <a:schemeClr val="tx1"/>
                </a:solidFill>
              </a:rPr>
              <a:t>s-waves: two possible resonances Jpi=3- and 4-</a:t>
            </a:r>
          </a:p>
          <a:p>
            <a:r>
              <a:rPr lang="fr-FR" b="0" dirty="0">
                <a:solidFill>
                  <a:schemeClr val="tx1"/>
                </a:solidFill>
              </a:rPr>
              <a:t>RM= 2 fission widths per Jpi</a:t>
            </a:r>
          </a:p>
          <a:p>
            <a:r>
              <a:rPr lang="fr-FR" b="0" dirty="0">
                <a:solidFill>
                  <a:schemeClr val="tx1"/>
                </a:solidFill>
              </a:rPr>
              <a:t>RM extended towards fission axis = 4 fission widths (labeled by J</a:t>
            </a:r>
            <a:r>
              <a:rPr lang="el-GR" b="0" baseline="30000" dirty="0">
                <a:solidFill>
                  <a:schemeClr val="tx1"/>
                </a:solidFill>
              </a:rPr>
              <a:t>π </a:t>
            </a:r>
            <a:r>
              <a:rPr lang="fr-FR" b="0" dirty="0">
                <a:solidFill>
                  <a:schemeClr val="tx1"/>
                </a:solidFill>
              </a:rPr>
              <a:t>K) per J</a:t>
            </a:r>
            <a:r>
              <a:rPr lang="el-GR" b="0" baseline="30000" dirty="0">
                <a:solidFill>
                  <a:schemeClr val="tx1"/>
                </a:solidFill>
              </a:rPr>
              <a:t>π</a:t>
            </a:r>
            <a:r>
              <a:rPr lang="fr-FR" b="0" dirty="0">
                <a:solidFill>
                  <a:schemeClr val="tx1"/>
                </a:solidFill>
              </a:rPr>
              <a:t> = 4 values of Pfoverall between 0.3 and 0.6</a:t>
            </a:r>
            <a:endParaRPr lang="en-US" sz="17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1936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4285662" y="1679968"/>
            <a:ext cx="7933452" cy="856522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>
                <a:sym typeface="Wingdings" panose="05000000000000000000" pitchFamily="2" charset="2"/>
              </a:rPr>
              <a:t></a:t>
            </a:r>
            <a:br>
              <a:rPr lang="fr-FR" dirty="0">
                <a:sym typeface="Wingdings" panose="05000000000000000000" pitchFamily="2" charset="2"/>
              </a:rPr>
            </a:b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112" y="1608062"/>
            <a:ext cx="2310119" cy="7842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C0CFA2-2BFD-4977-AB2B-399013E50600}"/>
              </a:ext>
            </a:extLst>
          </p:cNvPr>
          <p:cNvSpPr/>
          <p:nvPr/>
        </p:nvSpPr>
        <p:spPr>
          <a:xfrm>
            <a:off x="2556553" y="331598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And </a:t>
            </a:r>
            <a:r>
              <a:rPr lang="fr-FR" dirty="0" err="1">
                <a:solidFill>
                  <a:schemeClr val="bg1"/>
                </a:solidFill>
              </a:rPr>
              <a:t>thank</a:t>
            </a:r>
            <a:r>
              <a:rPr lang="fr-FR" dirty="0">
                <a:solidFill>
                  <a:schemeClr val="bg1"/>
                </a:solidFill>
              </a:rPr>
              <a:t> to :</a:t>
            </a:r>
          </a:p>
          <a:p>
            <a:r>
              <a:rPr lang="fr-FR" dirty="0">
                <a:solidFill>
                  <a:schemeClr val="bg1"/>
                </a:solidFill>
              </a:rPr>
              <a:t>O. BOULAND</a:t>
            </a:r>
          </a:p>
          <a:p>
            <a:r>
              <a:rPr lang="fr-FR" dirty="0">
                <a:solidFill>
                  <a:schemeClr val="bg1"/>
                </a:solidFill>
              </a:rPr>
              <a:t>G. NOGUERE</a:t>
            </a:r>
          </a:p>
          <a:p>
            <a:r>
              <a:rPr lang="fr-FR" dirty="0">
                <a:solidFill>
                  <a:schemeClr val="bg1"/>
                </a:solidFill>
              </a:rPr>
              <a:t>M. DIAKAKI</a:t>
            </a:r>
          </a:p>
          <a:p>
            <a:r>
              <a:rPr lang="fr-FR" dirty="0">
                <a:solidFill>
                  <a:schemeClr val="bg1"/>
                </a:solidFill>
              </a:rPr>
              <a:t>L. MATHIEU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M. AÏCHE</a:t>
            </a:r>
          </a:p>
        </p:txBody>
      </p:sp>
    </p:spTree>
    <p:extLst>
      <p:ext uri="{BB962C8B-B14F-4D97-AF65-F5344CB8AC3E}">
        <p14:creationId xmlns:p14="http://schemas.microsoft.com/office/powerpoint/2010/main" val="28181620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CA3FB5-0B90-4D03-B813-AB7C3B85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Conclusions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B0D912-35EF-4C5C-AA4B-45774BC33E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1018722" cy="4351338"/>
          </a:xfrm>
        </p:spPr>
        <p:txBody>
          <a:bodyPr>
            <a:normAutofit fontScale="85000" lnSpcReduction="20000"/>
          </a:bodyPr>
          <a:lstStyle/>
          <a:p>
            <a:r>
              <a:rPr lang="fr-FR" dirty="0">
                <a:latin typeface="Symbol" panose="05050102010706020507" pitchFamily="18" charset="2"/>
              </a:rPr>
              <a:t>n</a:t>
            </a:r>
            <a:r>
              <a:rPr lang="fr-FR" dirty="0"/>
              <a:t>-</a:t>
            </a:r>
            <a:r>
              <a:rPr lang="fr-FR" dirty="0" err="1"/>
              <a:t>ball</a:t>
            </a:r>
            <a:r>
              <a:rPr lang="fr-FR" dirty="0"/>
              <a:t> &amp; </a:t>
            </a:r>
            <a:r>
              <a:rPr lang="fr-FR" dirty="0">
                <a:latin typeface="Symbol" panose="05050102010706020507" pitchFamily="18" charset="2"/>
              </a:rPr>
              <a:t>n</a:t>
            </a:r>
            <a:r>
              <a:rPr lang="fr-FR" dirty="0"/>
              <a:t>-ball2 data have been </a:t>
            </a:r>
            <a:r>
              <a:rPr lang="fr-FR" dirty="0" err="1"/>
              <a:t>analysed</a:t>
            </a:r>
            <a:r>
              <a:rPr lang="fr-FR" dirty="0"/>
              <a:t> to </a:t>
            </a:r>
            <a:r>
              <a:rPr lang="fr-FR" dirty="0" err="1"/>
              <a:t>complete</a:t>
            </a:r>
            <a:r>
              <a:rPr lang="fr-FR" dirty="0"/>
              <a:t> the </a:t>
            </a:r>
            <a:r>
              <a:rPr lang="fr-FR" baseline="30000" dirty="0"/>
              <a:t>238</a:t>
            </a:r>
            <a:r>
              <a:rPr lang="fr-FR" dirty="0"/>
              <a:t>U </a:t>
            </a:r>
            <a:r>
              <a:rPr lang="fr-FR" dirty="0" err="1"/>
              <a:t>level</a:t>
            </a:r>
            <a:r>
              <a:rPr lang="fr-FR" dirty="0"/>
              <a:t> </a:t>
            </a:r>
            <a:r>
              <a:rPr lang="fr-FR" dirty="0" err="1"/>
              <a:t>scheme</a:t>
            </a:r>
            <a:endParaRPr lang="fr-FR" dirty="0"/>
          </a:p>
          <a:p>
            <a:r>
              <a:rPr lang="fr-FR" sz="3100" dirty="0"/>
              <a:t>117 </a:t>
            </a:r>
            <a:r>
              <a:rPr lang="en-US" sz="3100" dirty="0"/>
              <a:t>levels identified, including: </a:t>
            </a:r>
          </a:p>
          <a:p>
            <a:pPr lvl="1"/>
            <a:r>
              <a:rPr lang="en-US" sz="2600" dirty="0"/>
              <a:t>60 already listed in ENSDF and 57 new</a:t>
            </a:r>
          </a:p>
          <a:p>
            <a:pPr lvl="1"/>
            <a:r>
              <a:rPr lang="fr-FR" sz="2600" dirty="0"/>
              <a:t>92 found with both sets of data</a:t>
            </a:r>
            <a:endParaRPr lang="en-US" sz="2600" dirty="0"/>
          </a:p>
          <a:p>
            <a:r>
              <a:rPr lang="en-US" sz="3100" dirty="0"/>
              <a:t>268 </a:t>
            </a:r>
            <a:r>
              <a:rPr lang="en-US" sz="3100" dirty="0">
                <a:latin typeface="Symbol" panose="05050102010706020507" pitchFamily="18" charset="2"/>
              </a:rPr>
              <a:t>g</a:t>
            </a:r>
            <a:r>
              <a:rPr lang="en-US" sz="3100" dirty="0"/>
              <a:t> transitions identified , including:</a:t>
            </a:r>
          </a:p>
          <a:p>
            <a:pPr lvl="1"/>
            <a:r>
              <a:rPr lang="en-US" sz="2600" dirty="0"/>
              <a:t>110 already listed in ENSDF and 158 new</a:t>
            </a:r>
          </a:p>
          <a:p>
            <a:pPr lvl="1"/>
            <a:r>
              <a:rPr lang="fr-FR" sz="2600" dirty="0"/>
              <a:t>187 found with both sets of data</a:t>
            </a:r>
          </a:p>
          <a:p>
            <a:r>
              <a:rPr lang="fr-FR" dirty="0"/>
              <a:t>34</a:t>
            </a:r>
            <a:r>
              <a:rPr lang="fr-FR" dirty="0">
                <a:latin typeface="Symbol" panose="05050102010706020507" pitchFamily="18" charset="2"/>
              </a:rPr>
              <a:t> g </a:t>
            </a:r>
            <a:r>
              <a:rPr lang="en-US" dirty="0"/>
              <a:t>transitions </a:t>
            </a:r>
            <a:r>
              <a:rPr lang="fr-FR" dirty="0" err="1"/>
              <a:t>listed</a:t>
            </a:r>
            <a:r>
              <a:rPr lang="fr-FR" dirty="0"/>
              <a:t> in ENSDF for which </a:t>
            </a:r>
            <a:r>
              <a:rPr lang="fr-FR" dirty="0" err="1"/>
              <a:t>coincidences</a:t>
            </a:r>
            <a:r>
              <a:rPr lang="fr-FR" dirty="0"/>
              <a:t> were impossible to check</a:t>
            </a:r>
          </a:p>
          <a:p>
            <a:r>
              <a:rPr lang="fr-FR" dirty="0"/>
              <a:t>53</a:t>
            </a:r>
            <a:r>
              <a:rPr lang="fr-FR" dirty="0">
                <a:latin typeface="Symbol" panose="05050102010706020507" pitchFamily="18" charset="2"/>
              </a:rPr>
              <a:t> g </a:t>
            </a:r>
            <a:r>
              <a:rPr lang="en-US" dirty="0"/>
              <a:t>transitions </a:t>
            </a:r>
            <a:r>
              <a:rPr lang="fr-FR" dirty="0" err="1"/>
              <a:t>listed</a:t>
            </a:r>
            <a:r>
              <a:rPr lang="fr-FR" dirty="0"/>
              <a:t> in ENSDF for which no </a:t>
            </a:r>
            <a:r>
              <a:rPr lang="fr-FR" dirty="0" err="1"/>
              <a:t>coincidences</a:t>
            </a:r>
            <a:r>
              <a:rPr lang="fr-FR" dirty="0"/>
              <a:t> have been found</a:t>
            </a:r>
          </a:p>
          <a:p>
            <a:r>
              <a:rPr lang="en-US" dirty="0"/>
              <a:t>Most of contaminants have been </a:t>
            </a:r>
            <a:r>
              <a:rPr lang="en-US" dirty="0" err="1"/>
              <a:t>analysed</a:t>
            </a:r>
            <a:endParaRPr lang="en-US" dirty="0"/>
          </a:p>
          <a:p>
            <a:r>
              <a:rPr lang="fr-FR" dirty="0" err="1"/>
              <a:t>Branching</a:t>
            </a:r>
            <a:r>
              <a:rPr lang="fr-FR" dirty="0"/>
              <a:t> ratios have been </a:t>
            </a:r>
            <a:r>
              <a:rPr lang="fr-FR" dirty="0" err="1"/>
              <a:t>extracted</a:t>
            </a:r>
            <a:r>
              <a:rPr lang="fr-FR" dirty="0"/>
              <a:t> from the </a:t>
            </a:r>
            <a:r>
              <a:rPr lang="fr-FR" dirty="0">
                <a:latin typeface="Symbol" panose="05050102010706020507" pitchFamily="18" charset="2"/>
              </a:rPr>
              <a:t>n</a:t>
            </a:r>
            <a:r>
              <a:rPr lang="fr-FR" dirty="0"/>
              <a:t>-ball2 data set</a:t>
            </a:r>
          </a:p>
          <a:p>
            <a:r>
              <a:rPr lang="fr-FR" dirty="0"/>
              <a:t>Spin and </a:t>
            </a:r>
            <a:r>
              <a:rPr lang="fr-FR" dirty="0" err="1"/>
              <a:t>parities</a:t>
            </a:r>
            <a:r>
              <a:rPr lang="fr-FR" dirty="0"/>
              <a:t> (</a:t>
            </a:r>
            <a:r>
              <a:rPr lang="fr-FR" dirty="0" err="1"/>
              <a:t>J</a:t>
            </a:r>
            <a:r>
              <a:rPr lang="fr-FR" baseline="30000" dirty="0" err="1">
                <a:latin typeface="Symbol" panose="05050102010706020507" pitchFamily="18" charset="2"/>
              </a:rPr>
              <a:t>p</a:t>
            </a:r>
            <a:r>
              <a:rPr lang="fr-FR" dirty="0"/>
              <a:t>) have been </a:t>
            </a:r>
            <a:r>
              <a:rPr lang="fr-FR" dirty="0" err="1"/>
              <a:t>deduced</a:t>
            </a:r>
            <a:r>
              <a:rPr lang="fr-FR" dirty="0"/>
              <a:t> from the </a:t>
            </a:r>
            <a:r>
              <a:rPr lang="fr-FR" dirty="0" err="1"/>
              <a:t>J</a:t>
            </a:r>
            <a:r>
              <a:rPr lang="fr-FR" baseline="30000" dirty="0" err="1">
                <a:latin typeface="Symbol" panose="05050102010706020507" pitchFamily="18" charset="2"/>
              </a:rPr>
              <a:t>p</a:t>
            </a:r>
            <a:r>
              <a:rPr lang="fr-FR" dirty="0" err="1"/>
              <a:t>s</a:t>
            </a:r>
            <a:r>
              <a:rPr lang="fr-FR" dirty="0"/>
              <a:t> of the final </a:t>
            </a:r>
            <a:r>
              <a:rPr lang="fr-FR" dirty="0" err="1"/>
              <a:t>levels</a:t>
            </a:r>
            <a:r>
              <a:rPr lang="fr-FR" dirty="0"/>
              <a:t> and by </a:t>
            </a:r>
            <a:r>
              <a:rPr lang="fr-FR" dirty="0" err="1"/>
              <a:t>completing</a:t>
            </a:r>
            <a:r>
              <a:rPr lang="fr-FR" dirty="0"/>
              <a:t> bands</a:t>
            </a:r>
            <a:endParaRPr lang="en-US" dirty="0">
              <a:latin typeface="Symbol" panose="05050102010706020507" pitchFamily="18" charset="2"/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93C99F0-6330-4D60-BA99-0EF15A44F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1252-D230-487A-94A4-4BA60442782E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769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CCC3432-C9AC-4E2E-AC7F-25BFBED69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4" r="2036" b="1431"/>
          <a:stretch/>
        </p:blipFill>
        <p:spPr>
          <a:xfrm>
            <a:off x="5745920" y="3614898"/>
            <a:ext cx="4138273" cy="294969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9266D1F-6D87-4349-B159-5ADCC9A12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Symbol" panose="05050102010706020507" pitchFamily="18" charset="2"/>
              </a:rPr>
              <a:t>n</a:t>
            </a:r>
            <a:r>
              <a:rPr lang="fr-FR" dirty="0"/>
              <a:t>-Ball experiment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BE204B-ABF8-4F88-99D9-482E0C163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527" y="2133600"/>
            <a:ext cx="5842979" cy="4522694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Detectors around the target </a:t>
            </a:r>
            <a:r>
              <a:rPr lang="en-US" sz="2000" dirty="0"/>
              <a:t>34 </a:t>
            </a:r>
            <a:r>
              <a:rPr lang="en-US" sz="2000" dirty="0" err="1"/>
              <a:t>HPGe</a:t>
            </a:r>
            <a:endParaRPr lang="en-US" sz="2000" dirty="0"/>
          </a:p>
          <a:p>
            <a:pPr lvl="2"/>
            <a:r>
              <a:rPr lang="en-US" sz="1800" dirty="0"/>
              <a:t>24 CLOVER</a:t>
            </a:r>
          </a:p>
          <a:p>
            <a:pPr lvl="2"/>
            <a:r>
              <a:rPr lang="en-US" sz="1800" dirty="0"/>
              <a:t>10 </a:t>
            </a:r>
            <a:r>
              <a:rPr lang="en-US" sz="1800" dirty="0" err="1"/>
              <a:t>HPGe</a:t>
            </a:r>
            <a:endParaRPr lang="en-US" sz="1800" dirty="0"/>
          </a:p>
          <a:p>
            <a:pPr lvl="1"/>
            <a:r>
              <a:rPr lang="en-US" sz="2000" dirty="0"/>
              <a:t>BGO (scintillators) around each Ge</a:t>
            </a:r>
          </a:p>
          <a:p>
            <a:r>
              <a:rPr lang="fr-FR" sz="2200" dirty="0"/>
              <a:t>5 </a:t>
            </a:r>
            <a:r>
              <a:rPr lang="fr-FR" sz="2200" baseline="30000" dirty="0"/>
              <a:t>238</a:t>
            </a:r>
            <a:r>
              <a:rPr lang="fr-FR" sz="2200" dirty="0"/>
              <a:t>U or </a:t>
            </a:r>
            <a:r>
              <a:rPr lang="fr-FR" sz="2200" baseline="30000" dirty="0"/>
              <a:t>232</a:t>
            </a:r>
            <a:r>
              <a:rPr lang="fr-FR" sz="2200" dirty="0"/>
              <a:t>Th </a:t>
            </a:r>
            <a:r>
              <a:rPr lang="fr-FR" sz="2200" dirty="0" err="1"/>
              <a:t>disks</a:t>
            </a:r>
            <a:endParaRPr lang="fr-FR" sz="2200" dirty="0"/>
          </a:p>
          <a:p>
            <a:r>
              <a:rPr lang="fr-FR" sz="2200" dirty="0"/>
              <a:t>Neutron production </a:t>
            </a:r>
            <a:r>
              <a:rPr lang="fr-FR" sz="2200" dirty="0" err="1"/>
              <a:t>target</a:t>
            </a:r>
            <a:r>
              <a:rPr lang="fr-FR" sz="2200" dirty="0"/>
              <a:t>: H</a:t>
            </a:r>
            <a:r>
              <a:rPr lang="fr-FR" sz="2200" baseline="-25000" dirty="0"/>
              <a:t>2</a:t>
            </a:r>
            <a:r>
              <a:rPr lang="fr-FR" sz="2200" dirty="0"/>
              <a:t> </a:t>
            </a:r>
            <a:br>
              <a:rPr lang="fr-FR" sz="2200" dirty="0"/>
            </a:br>
            <a:r>
              <a:rPr lang="fr-FR" sz="2200" dirty="0"/>
              <a:t>Pressure: 1.4 bar</a:t>
            </a:r>
          </a:p>
          <a:p>
            <a:r>
              <a:rPr lang="fr-FR" sz="2200" dirty="0"/>
              <a:t>3 data set</a:t>
            </a:r>
          </a:p>
          <a:p>
            <a:pPr lvl="1"/>
            <a:r>
              <a:rPr lang="fr-FR" sz="2000" baseline="30000" dirty="0"/>
              <a:t>238</a:t>
            </a:r>
            <a:r>
              <a:rPr lang="fr-FR" sz="2000" dirty="0"/>
              <a:t>U, E</a:t>
            </a:r>
            <a:r>
              <a:rPr lang="fr-FR" sz="2000" baseline="-25000" dirty="0"/>
              <a:t>n</a:t>
            </a:r>
            <a:r>
              <a:rPr lang="fr-FR" sz="2000" dirty="0"/>
              <a:t>=1,9 MeV – 9 </a:t>
            </a:r>
            <a:r>
              <a:rPr lang="fr-FR" sz="2000" dirty="0" err="1"/>
              <a:t>days</a:t>
            </a:r>
            <a:r>
              <a:rPr lang="fr-FR" sz="2000" dirty="0"/>
              <a:t> of data</a:t>
            </a:r>
          </a:p>
          <a:p>
            <a:pPr lvl="1"/>
            <a:r>
              <a:rPr lang="fr-FR" sz="2000" baseline="30000" dirty="0"/>
              <a:t>238</a:t>
            </a:r>
            <a:r>
              <a:rPr lang="fr-FR" sz="2000" dirty="0"/>
              <a:t>U, E</a:t>
            </a:r>
            <a:r>
              <a:rPr lang="fr-FR" sz="2000" baseline="-25000" dirty="0"/>
              <a:t>n</a:t>
            </a:r>
            <a:r>
              <a:rPr lang="fr-FR" sz="2000" dirty="0"/>
              <a:t>=3,3 MeV – 5 </a:t>
            </a:r>
            <a:r>
              <a:rPr lang="fr-FR" sz="2000" dirty="0" err="1"/>
              <a:t>days</a:t>
            </a:r>
            <a:r>
              <a:rPr lang="fr-FR" sz="2000" dirty="0"/>
              <a:t> of data</a:t>
            </a:r>
            <a:endParaRPr lang="fr-FR" sz="2000" baseline="30000" dirty="0"/>
          </a:p>
          <a:p>
            <a:pPr lvl="1"/>
            <a:r>
              <a:rPr lang="fr-FR" sz="2000" baseline="30000" dirty="0"/>
              <a:t>232</a:t>
            </a:r>
            <a:r>
              <a:rPr lang="fr-FR" sz="2000" dirty="0"/>
              <a:t>Th, E</a:t>
            </a:r>
            <a:r>
              <a:rPr lang="fr-FR" sz="2000" baseline="-25000" dirty="0"/>
              <a:t>n</a:t>
            </a:r>
            <a:r>
              <a:rPr lang="fr-FR" sz="2000" dirty="0"/>
              <a:t>=1,9 MeV – 19 </a:t>
            </a:r>
            <a:r>
              <a:rPr lang="fr-FR" sz="2000" dirty="0" err="1"/>
              <a:t>days</a:t>
            </a:r>
            <a:r>
              <a:rPr lang="fr-FR" sz="2000" dirty="0"/>
              <a:t> of data</a:t>
            </a:r>
            <a:endParaRPr lang="fr-FR" sz="2000" baseline="300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CB454D4-3573-4E8C-B6BA-9BD4CA7936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433"/>
          <a:stretch/>
        </p:blipFill>
        <p:spPr>
          <a:xfrm>
            <a:off x="6510771" y="-15620"/>
            <a:ext cx="4823627" cy="3429051"/>
          </a:xfrm>
          <a:prstGeom prst="rect">
            <a:avLst/>
          </a:prstGeom>
        </p:spPr>
      </p:pic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FA3C41C9-5FAE-45C8-B92B-32F684F0E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661" y="6492875"/>
            <a:ext cx="683339" cy="365125"/>
          </a:xfrm>
        </p:spPr>
        <p:txBody>
          <a:bodyPr/>
          <a:lstStyle/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36</a:t>
            </a:fld>
            <a:endParaRPr lang="fr-F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54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0EE21-9720-4EA1-8038-7CFFEE222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Experiments goal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F5CD72-FE8D-4613-B9C6-7A378DC2A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0299"/>
            <a:ext cx="4639733" cy="3776663"/>
          </a:xfrm>
        </p:spPr>
        <p:txBody>
          <a:bodyPr>
            <a:normAutofit/>
          </a:bodyPr>
          <a:lstStyle/>
          <a:p>
            <a:r>
              <a:rPr lang="en-US" sz="2200" dirty="0"/>
              <a:t>Neutron-rich fission fragments</a:t>
            </a:r>
          </a:p>
          <a:p>
            <a:endParaRPr lang="en-US" sz="2200" dirty="0"/>
          </a:p>
          <a:p>
            <a:r>
              <a:rPr lang="en-US" sz="2200" dirty="0"/>
              <a:t>Possibility of studying the structure of the target nucleus </a:t>
            </a:r>
            <a:r>
              <a:rPr lang="en-US" sz="2200" baseline="30000" dirty="0"/>
              <a:t>238</a:t>
            </a:r>
            <a:r>
              <a:rPr lang="en-US" sz="2200" dirty="0"/>
              <a:t>U</a:t>
            </a:r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979432ED-502B-4ED6-8392-8B4239FDC669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37</a:t>
            </a:fld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0DD6B85-EC83-4509-8727-949AD8FA2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1252-D230-487A-94A4-4BA60442782E}" type="slidenum">
              <a:rPr lang="es-ES" smtClean="0"/>
              <a:t>37</a:t>
            </a:fld>
            <a:endParaRPr lang="es-ES"/>
          </a:p>
        </p:txBody>
      </p:sp>
      <p:pic>
        <p:nvPicPr>
          <p:cNvPr id="8" name="Image 3">
            <a:extLst>
              <a:ext uri="{FF2B5EF4-FFF2-40B4-BE49-F238E27FC236}">
                <a16:creationId xmlns:a16="http://schemas.microsoft.com/office/drawing/2014/main" id="{BCA126B0-E2E2-4429-81B8-1A0E38E91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716" y="129109"/>
            <a:ext cx="1049984" cy="721864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987BDFFB-1FC4-450F-86C9-AEB7C8520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470" y="169676"/>
            <a:ext cx="932010" cy="87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B43EF9F2-640F-4505-8483-B019601CA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3772" y="147250"/>
            <a:ext cx="873764" cy="802918"/>
          </a:xfrm>
          <a:prstGeom prst="rect">
            <a:avLst/>
          </a:prstGeom>
        </p:spPr>
      </p:pic>
      <p:pic>
        <p:nvPicPr>
          <p:cNvPr id="11" name="Image 6">
            <a:extLst>
              <a:ext uri="{FF2B5EF4-FFF2-40B4-BE49-F238E27FC236}">
                <a16:creationId xmlns:a16="http://schemas.microsoft.com/office/drawing/2014/main" id="{59F2C264-1C0C-4585-8DAD-0B938C95A0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1573" y="233586"/>
            <a:ext cx="949115" cy="71658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302A82B-DAA5-414C-A5A2-76EC64FB6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9466" y="866468"/>
            <a:ext cx="6093835" cy="592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26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11B76B-67AB-433C-B857-DCDDEA24F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used to start the analysis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92B8CA4-52B0-426E-B59A-335A84E40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5346"/>
            <a:ext cx="4892040" cy="4110038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Coincidences of </a:t>
            </a:r>
            <a:r>
              <a:rPr lang="en-US" sz="2400" dirty="0">
                <a:latin typeface="Symbol" panose="05050102010706020507" pitchFamily="18" charset="2"/>
              </a:rPr>
              <a:t>g</a:t>
            </a:r>
            <a:r>
              <a:rPr lang="en-US" sz="2400" dirty="0"/>
              <a:t> rays with a multiplicity of 2 or  3 selection mostly the </a:t>
            </a:r>
            <a:r>
              <a:rPr lang="en-US" sz="2400" dirty="0">
                <a:latin typeface="Symbol" panose="05050102010706020507" pitchFamily="18" charset="2"/>
              </a:rPr>
              <a:t>g</a:t>
            </a:r>
            <a:r>
              <a:rPr lang="en-US" sz="2400" dirty="0"/>
              <a:t> rays from the (n, </a:t>
            </a:r>
            <a:r>
              <a:rPr lang="en-US" sz="2400" dirty="0" err="1"/>
              <a:t>n’</a:t>
            </a:r>
            <a:r>
              <a:rPr lang="en-US" sz="2400" dirty="0" err="1">
                <a:latin typeface="Symbol" panose="05050102010706020507" pitchFamily="18" charset="2"/>
              </a:rPr>
              <a:t>g</a:t>
            </a:r>
            <a:r>
              <a:rPr lang="en-US" sz="2400" dirty="0"/>
              <a:t>)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à"/>
            </a:pPr>
            <a:r>
              <a:rPr lang="en-US" sz="2400" dirty="0">
                <a:sym typeface="Wingdings" panose="05000000000000000000" pitchFamily="2" charset="2"/>
              </a:rPr>
              <a:t>Disregard most of the </a:t>
            </a:r>
            <a:r>
              <a:rPr lang="en-US" sz="2400" dirty="0">
                <a:latin typeface="Symbol" panose="05050102010706020507" pitchFamily="18" charset="2"/>
              </a:rPr>
              <a:t>g </a:t>
            </a:r>
            <a:r>
              <a:rPr lang="en-US" sz="2400" dirty="0"/>
              <a:t>rays </a:t>
            </a:r>
            <a:r>
              <a:rPr lang="en-US" sz="2400" dirty="0">
                <a:sym typeface="Wingdings" panose="05000000000000000000" pitchFamily="2" charset="2"/>
              </a:rPr>
              <a:t>from fission</a:t>
            </a:r>
            <a:r>
              <a:rPr lang="en-US" sz="2400" dirty="0"/>
              <a:t> (mean multiplicity of 5) and other parasitic </a:t>
            </a:r>
            <a:r>
              <a:rPr lang="en-US" sz="2400" dirty="0">
                <a:latin typeface="Symbol" panose="05050102010706020507" pitchFamily="18" charset="2"/>
              </a:rPr>
              <a:t>g </a:t>
            </a:r>
            <a:r>
              <a:rPr lang="en-US" sz="2400" dirty="0"/>
              <a:t>rays</a:t>
            </a:r>
            <a:endParaRPr lang="en-US" sz="2400" dirty="0">
              <a:latin typeface="Symbol" panose="05050102010706020507" pitchFamily="18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fr-FR" sz="2400" dirty="0">
              <a:latin typeface="Symbol" panose="05050102010706020507" pitchFamily="18" charset="2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Analysis of the </a:t>
            </a:r>
            <a:r>
              <a:rPr lang="en-US" sz="2400" dirty="0">
                <a:latin typeface="Symbol" panose="05050102010706020507" pitchFamily="18" charset="2"/>
              </a:rPr>
              <a:t>n</a:t>
            </a:r>
            <a:r>
              <a:rPr lang="en-US" sz="2400" dirty="0"/>
              <a:t>-Ball1 data with a multiplicity 2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Analysis of the </a:t>
            </a:r>
            <a:r>
              <a:rPr lang="en-US" sz="2400" dirty="0">
                <a:latin typeface="Symbol" panose="05050102010706020507" pitchFamily="18" charset="2"/>
              </a:rPr>
              <a:t>n</a:t>
            </a:r>
            <a:r>
              <a:rPr lang="en-US" sz="2400" dirty="0"/>
              <a:t>-Ball2 data with a multiplicity 2 to 4; </a:t>
            </a:r>
            <a:br>
              <a:rPr lang="en-US" sz="2400" dirty="0"/>
            </a:br>
            <a:r>
              <a:rPr lang="en-US" sz="2400" dirty="0"/>
              <a:t>Condition on energy sum ≤ 3300 keV</a:t>
            </a:r>
            <a:endParaRPr lang="en-US" sz="2400" dirty="0">
              <a:latin typeface="Symbol" panose="05050102010706020507" pitchFamily="18" charset="2"/>
            </a:endParaRPr>
          </a:p>
          <a:p>
            <a:endParaRPr lang="en-US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BAEB7DD-11F1-4B9E-8A5F-F8C0ADEC7A7A}"/>
              </a:ext>
            </a:extLst>
          </p:cNvPr>
          <p:cNvSpPr/>
          <p:nvPr/>
        </p:nvSpPr>
        <p:spPr>
          <a:xfrm rot="21003738">
            <a:off x="7013636" y="1903837"/>
            <a:ext cx="636145" cy="275484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0EC9BDD3-6CFB-4330-B8EA-22CF7176D824}"/>
              </a:ext>
            </a:extLst>
          </p:cNvPr>
          <p:cNvSpPr txBox="1"/>
          <p:nvPr/>
        </p:nvSpPr>
        <p:spPr>
          <a:xfrm>
            <a:off x="9677676" y="6108938"/>
            <a:ext cx="2514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Courtesy of Jon Wilson</a:t>
            </a:r>
          </a:p>
        </p:txBody>
      </p:sp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47A406DD-B61C-4F2C-B198-AA9353305065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38</a:t>
            </a:fld>
            <a:endParaRPr lang="fr-FR" sz="1200" b="1" dirty="0">
              <a:solidFill>
                <a:schemeClr val="bg1"/>
              </a:solidFill>
            </a:endParaRPr>
          </a:p>
        </p:txBody>
      </p:sp>
      <p:pic>
        <p:nvPicPr>
          <p:cNvPr id="10" name="Image 3">
            <a:extLst>
              <a:ext uri="{FF2B5EF4-FFF2-40B4-BE49-F238E27FC236}">
                <a16:creationId xmlns:a16="http://schemas.microsoft.com/office/drawing/2014/main" id="{7804803A-D788-4141-AB21-AA3E7386D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716" y="129109"/>
            <a:ext cx="1049984" cy="721864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24C0E4-C864-4699-92D9-3A4E1D8FC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470" y="169676"/>
            <a:ext cx="932010" cy="87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Image 5">
            <a:extLst>
              <a:ext uri="{FF2B5EF4-FFF2-40B4-BE49-F238E27FC236}">
                <a16:creationId xmlns:a16="http://schemas.microsoft.com/office/drawing/2014/main" id="{388B6C67-EF12-48B8-8053-391FC185E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3772" y="147250"/>
            <a:ext cx="873764" cy="802918"/>
          </a:xfrm>
          <a:prstGeom prst="rect">
            <a:avLst/>
          </a:prstGeom>
        </p:spPr>
      </p:pic>
      <p:pic>
        <p:nvPicPr>
          <p:cNvPr id="13" name="Image 6">
            <a:extLst>
              <a:ext uri="{FF2B5EF4-FFF2-40B4-BE49-F238E27FC236}">
                <a16:creationId xmlns:a16="http://schemas.microsoft.com/office/drawing/2014/main" id="{6F0E4741-F459-47B4-B105-AC25D4E3E4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1573" y="233586"/>
            <a:ext cx="949115" cy="71658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101B32C-DD04-4727-A9EF-6FFEDBD6EE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723" y="987815"/>
            <a:ext cx="1529965" cy="75004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7D3BDFC-EF3D-439E-B24F-86521AEFB1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161" y="987815"/>
            <a:ext cx="914402" cy="91440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647F5E2-76FE-4251-AE0B-85349AA856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" t="12402" r="9364" b="8022"/>
          <a:stretch/>
        </p:blipFill>
        <p:spPr>
          <a:xfrm>
            <a:off x="5644943" y="1638661"/>
            <a:ext cx="6502543" cy="453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1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4D4827-F7FC-4935-AACC-55B6E6D2A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Summary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B3BCA6-B19C-46DC-933D-9686C72DB3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732750"/>
            <a:ext cx="10989175" cy="3880772"/>
          </a:xfrm>
        </p:spPr>
        <p:txBody>
          <a:bodyPr>
            <a:normAutofit/>
          </a:bodyPr>
          <a:lstStyle/>
          <a:p>
            <a:r>
              <a:rPr lang="en-US" sz="2400" dirty="0"/>
              <a:t>PRC article accepted for publication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C. </a:t>
            </a:r>
            <a:r>
              <a:rPr lang="en-US" sz="24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Chatel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, Study of inelastic neutron scattering on </a:t>
            </a:r>
            <a:r>
              <a:rPr lang="en-US" sz="2400" baseline="30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238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U with γ ray coincidence spectroscopy</a:t>
            </a:r>
            <a:endParaRPr lang="en-US" sz="2400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r>
              <a:rPr lang="en-US" sz="2400" dirty="0"/>
              <a:t>Repository with all the </a:t>
            </a:r>
            <a:r>
              <a:rPr lang="en-US" sz="2400" dirty="0">
                <a:latin typeface="Symbol" panose="05050102010706020507" pitchFamily="18" charset="2"/>
              </a:rPr>
              <a:t>g</a:t>
            </a:r>
            <a:r>
              <a:rPr lang="en-US" sz="2400" dirty="0"/>
              <a:t>-rays expected not coming from </a:t>
            </a:r>
            <a:r>
              <a:rPr lang="en-US" sz="2400" baseline="30000" dirty="0"/>
              <a:t>238</a:t>
            </a:r>
            <a:r>
              <a:rPr lang="en-US" sz="2400" dirty="0"/>
              <a:t>U published: </a:t>
            </a:r>
            <a:br>
              <a:rPr lang="en-US" sz="2400" dirty="0"/>
            </a:br>
            <a:r>
              <a:rPr lang="fr-FR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C. Chatel </a:t>
            </a:r>
            <a:r>
              <a:rPr lang="fr-FR" sz="24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et al.</a:t>
            </a:r>
            <a:r>
              <a:rPr lang="fr-FR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, Gamma-ray contaminations </a:t>
            </a:r>
            <a:r>
              <a:rPr lang="fr-FR" sz="24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identified</a:t>
            </a:r>
            <a:r>
              <a:rPr lang="fr-FR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in the </a:t>
            </a:r>
            <a:r>
              <a:rPr lang="fr-FR" sz="24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study</a:t>
            </a:r>
            <a:r>
              <a:rPr lang="fr-FR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of </a:t>
            </a:r>
            <a:r>
              <a:rPr lang="fr-FR" sz="24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inelastic</a:t>
            </a:r>
            <a:r>
              <a:rPr lang="fr-FR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neutron </a:t>
            </a:r>
            <a:r>
              <a:rPr lang="fr-FR" sz="24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scattering</a:t>
            </a:r>
            <a:r>
              <a:rPr lang="fr-FR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on </a:t>
            </a:r>
            <a:r>
              <a:rPr lang="fr-FR" sz="2400" baseline="30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238</a:t>
            </a:r>
            <a:r>
              <a:rPr lang="fr-FR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U, repository, DOI: 10.5281/zenodo.18199649 (2026)</a:t>
            </a:r>
          </a:p>
          <a:p>
            <a:endParaRPr lang="en-US" sz="2400" dirty="0"/>
          </a:p>
          <a:p>
            <a:endParaRPr lang="fr-FR" sz="2400" dirty="0"/>
          </a:p>
          <a:p>
            <a:endParaRPr lang="en-US" sz="24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F7ACA1C-2B4D-4EA1-9748-F4C66AF56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1252-D230-487A-94A4-4BA60442782E}" type="slidenum">
              <a:rPr lang="es-ES" smtClean="0"/>
              <a:t>39</a:t>
            </a:fld>
            <a:endParaRPr lang="es-ES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865B211C-C71E-4F0E-8251-FD1A18DE6A7B}"/>
              </a:ext>
            </a:extLst>
          </p:cNvPr>
          <p:cNvSpPr txBox="1">
            <a:spLocks/>
          </p:cNvSpPr>
          <p:nvPr/>
        </p:nvSpPr>
        <p:spPr>
          <a:xfrm>
            <a:off x="215098" y="4743803"/>
            <a:ext cx="7966651" cy="30091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aseline="30000" dirty="0"/>
              <a:t>238</a:t>
            </a:r>
            <a:r>
              <a:rPr lang="en-US" sz="2400" dirty="0"/>
              <a:t>U + 68 nuclei analyzed</a:t>
            </a:r>
          </a:p>
          <a:p>
            <a:pPr lvl="1"/>
            <a:r>
              <a:rPr lang="en-US" sz="2400" dirty="0"/>
              <a:t>40 fission fragments</a:t>
            </a:r>
          </a:p>
          <a:p>
            <a:pPr lvl="1"/>
            <a:r>
              <a:rPr lang="en-US" sz="2400" dirty="0"/>
              <a:t>1792 </a:t>
            </a:r>
            <a:r>
              <a:rPr lang="en-US" sz="2400" dirty="0">
                <a:latin typeface="Symbol" panose="05050102010706020507" pitchFamily="18" charset="2"/>
              </a:rPr>
              <a:t>g</a:t>
            </a:r>
            <a:r>
              <a:rPr lang="en-US" sz="2400" dirty="0"/>
              <a:t> rays in coincidence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AEBC849B-DA44-42E0-BAE0-BC80B0AABCAE}"/>
              </a:ext>
            </a:extLst>
          </p:cNvPr>
          <p:cNvSpPr txBox="1">
            <a:spLocks/>
          </p:cNvSpPr>
          <p:nvPr/>
        </p:nvSpPr>
        <p:spPr>
          <a:xfrm>
            <a:off x="2589183" y="6293896"/>
            <a:ext cx="4625350" cy="5404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Not every </a:t>
            </a:r>
            <a:r>
              <a:rPr lang="en-US" sz="2400" b="1" dirty="0">
                <a:latin typeface="Symbol" panose="05050102010706020507" pitchFamily="18" charset="2"/>
              </a:rPr>
              <a:t>g</a:t>
            </a:r>
            <a:r>
              <a:rPr lang="en-US" sz="2400" b="1" dirty="0"/>
              <a:t> identified yet !!!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CD9E2237-A557-4DBE-BC98-24B928569A68}"/>
              </a:ext>
            </a:extLst>
          </p:cNvPr>
          <p:cNvSpPr txBox="1">
            <a:spLocks/>
          </p:cNvSpPr>
          <p:nvPr/>
        </p:nvSpPr>
        <p:spPr>
          <a:xfrm>
            <a:off x="5114269" y="4743803"/>
            <a:ext cx="7077731" cy="1550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/>
              <a:t>756 </a:t>
            </a:r>
            <a:r>
              <a:rPr lang="en-US" sz="2400" dirty="0">
                <a:latin typeface="Symbol" panose="05050102010706020507" pitchFamily="18" charset="2"/>
              </a:rPr>
              <a:t>g</a:t>
            </a:r>
            <a:r>
              <a:rPr lang="en-US" sz="2400" dirty="0"/>
              <a:t> coming from fission fragments</a:t>
            </a:r>
          </a:p>
          <a:p>
            <a:pPr lvl="1"/>
            <a:r>
              <a:rPr lang="en-US" sz="2400" dirty="0"/>
              <a:t>61 </a:t>
            </a:r>
            <a:r>
              <a:rPr lang="en-US" sz="2400" dirty="0">
                <a:latin typeface="Symbol" panose="05050102010706020507" pitchFamily="18" charset="2"/>
              </a:rPr>
              <a:t>g</a:t>
            </a:r>
            <a:r>
              <a:rPr lang="en-US" sz="2400" dirty="0"/>
              <a:t> in coincidence seen by fission partners</a:t>
            </a:r>
          </a:p>
          <a:p>
            <a:pPr lvl="1"/>
            <a:r>
              <a:rPr lang="en-US" sz="2400" dirty="0"/>
              <a:t>21 potentially new </a:t>
            </a:r>
            <a:r>
              <a:rPr lang="en-US" sz="2400" dirty="0">
                <a:latin typeface="Symbol" panose="05050102010706020507" pitchFamily="18" charset="2"/>
              </a:rPr>
              <a:t>g </a:t>
            </a:r>
            <a:r>
              <a:rPr lang="en-US" sz="2400" dirty="0"/>
              <a:t>not coming from </a:t>
            </a:r>
            <a:r>
              <a:rPr lang="en-US" sz="2400" baseline="30000" dirty="0"/>
              <a:t>238</a:t>
            </a:r>
            <a:r>
              <a:rPr lang="en-US" sz="2400" dirty="0"/>
              <a:t>U</a:t>
            </a:r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1236C404-AB9A-4155-A731-D389A1971775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39</a:t>
            </a:fld>
            <a:endParaRPr lang="fr-FR" sz="1200" b="1" dirty="0">
              <a:solidFill>
                <a:schemeClr val="bg1"/>
              </a:solidFill>
            </a:endParaRPr>
          </a:p>
        </p:txBody>
      </p:sp>
      <p:pic>
        <p:nvPicPr>
          <p:cNvPr id="10" name="Image 3">
            <a:extLst>
              <a:ext uri="{FF2B5EF4-FFF2-40B4-BE49-F238E27FC236}">
                <a16:creationId xmlns:a16="http://schemas.microsoft.com/office/drawing/2014/main" id="{B27578EB-EAA3-4EBB-A2B0-AEA6E25C8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716" y="129109"/>
            <a:ext cx="1049984" cy="721864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A62C3599-D652-4E62-A080-FB33B9A37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470" y="169676"/>
            <a:ext cx="932010" cy="87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Image 5">
            <a:extLst>
              <a:ext uri="{FF2B5EF4-FFF2-40B4-BE49-F238E27FC236}">
                <a16:creationId xmlns:a16="http://schemas.microsoft.com/office/drawing/2014/main" id="{3E96EFB0-BB46-4ABA-8AE6-7B9446FC0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3772" y="147250"/>
            <a:ext cx="873764" cy="802918"/>
          </a:xfrm>
          <a:prstGeom prst="rect">
            <a:avLst/>
          </a:prstGeom>
        </p:spPr>
      </p:pic>
      <p:pic>
        <p:nvPicPr>
          <p:cNvPr id="14" name="Image 6">
            <a:extLst>
              <a:ext uri="{FF2B5EF4-FFF2-40B4-BE49-F238E27FC236}">
                <a16:creationId xmlns:a16="http://schemas.microsoft.com/office/drawing/2014/main" id="{4E7DDB04-1210-4586-AEBB-B2F6E93F59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1573" y="233586"/>
            <a:ext cx="949115" cy="716582"/>
          </a:xfrm>
          <a:prstGeom prst="rect">
            <a:avLst/>
          </a:prstGeom>
        </p:spPr>
      </p:pic>
      <p:pic>
        <p:nvPicPr>
          <p:cNvPr id="15" name="Image 7">
            <a:extLst>
              <a:ext uri="{FF2B5EF4-FFF2-40B4-BE49-F238E27FC236}">
                <a16:creationId xmlns:a16="http://schemas.microsoft.com/office/drawing/2014/main" id="{E5AF49CC-5E93-433D-A880-11D1E1B268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827" y="246521"/>
            <a:ext cx="932010" cy="294319"/>
          </a:xfrm>
          <a:prstGeom prst="rect">
            <a:avLst/>
          </a:prstGeom>
        </p:spPr>
      </p:pic>
      <p:pic>
        <p:nvPicPr>
          <p:cNvPr id="16" name="Image 8">
            <a:extLst>
              <a:ext uri="{FF2B5EF4-FFF2-40B4-BE49-F238E27FC236}">
                <a16:creationId xmlns:a16="http://schemas.microsoft.com/office/drawing/2014/main" id="{38AF498E-6E7F-4320-AD46-6E2E037057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06" y="217605"/>
            <a:ext cx="1389341" cy="57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5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E7108719-18EC-4A5A-8926-5AEC17A59B04}"/>
              </a:ext>
            </a:extLst>
          </p:cNvPr>
          <p:cNvGrpSpPr>
            <a:grpSpLocks noChangeAspect="1"/>
          </p:cNvGrpSpPr>
          <p:nvPr/>
        </p:nvGrpSpPr>
        <p:grpSpPr>
          <a:xfrm>
            <a:off x="7805567" y="1135746"/>
            <a:ext cx="4212625" cy="2610336"/>
            <a:chOff x="4668742" y="2712825"/>
            <a:chExt cx="6563670" cy="406715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3EFC320-D6CE-4ABC-9FA9-2FCFAED1F5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548" r="5630"/>
            <a:stretch/>
          </p:blipFill>
          <p:spPr>
            <a:xfrm>
              <a:off x="5057486" y="2899203"/>
              <a:ext cx="6174926" cy="388077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2F937F-1769-461E-BCB5-2A5D860B6417}"/>
                </a:ext>
              </a:extLst>
            </p:cNvPr>
            <p:cNvSpPr/>
            <p:nvPr/>
          </p:nvSpPr>
          <p:spPr>
            <a:xfrm>
              <a:off x="4668742" y="2712825"/>
              <a:ext cx="1243173" cy="64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AFA74F49-FCE4-4458-814B-5710EA7E1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Why</a:t>
            </a:r>
            <a:r>
              <a:rPr lang="fr-FR" dirty="0"/>
              <a:t> </a:t>
            </a:r>
            <a:r>
              <a:rPr lang="fr-FR" dirty="0" err="1"/>
              <a:t>studying</a:t>
            </a:r>
            <a:r>
              <a:rPr lang="fr-FR" dirty="0"/>
              <a:t> the </a:t>
            </a:r>
            <a:r>
              <a:rPr lang="fr-FR" baseline="30000" dirty="0"/>
              <a:t>238</a:t>
            </a:r>
            <a:r>
              <a:rPr lang="fr-FR" dirty="0"/>
              <a:t>U </a:t>
            </a:r>
            <a:r>
              <a:rPr lang="fr-FR" dirty="0" err="1"/>
              <a:t>level</a:t>
            </a:r>
            <a:r>
              <a:rPr lang="fr-FR" dirty="0"/>
              <a:t> </a:t>
            </a:r>
            <a:r>
              <a:rPr lang="fr-FR" dirty="0" err="1"/>
              <a:t>scheme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2398F9-D63B-41EA-B2C1-716BCE7D2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70" y="3846067"/>
            <a:ext cx="10300542" cy="2426964"/>
          </a:xfrm>
        </p:spPr>
        <p:txBody>
          <a:bodyPr>
            <a:normAutofit/>
          </a:bodyPr>
          <a:lstStyle/>
          <a:p>
            <a:r>
              <a:rPr lang="en-US" dirty="0"/>
              <a:t>Large uncertainties in the current modeling are related to the knowledge of the decay scheme: poorly known BR and an incomplete information of the discrete states above  1.3 MeV</a:t>
            </a:r>
          </a:p>
          <a:p>
            <a:r>
              <a:rPr lang="en-US" dirty="0"/>
              <a:t>Uncertainties in level schemes induce uncertainties in inelastic cross sections </a:t>
            </a:r>
            <a:br>
              <a:rPr lang="en-US" dirty="0"/>
            </a:br>
            <a:r>
              <a:rPr lang="en-US" dirty="0"/>
              <a:t>(e.g. 10% on BR can have an impact of around 4% on (n, </a:t>
            </a:r>
            <a:r>
              <a:rPr lang="en-US" dirty="0" err="1"/>
              <a:t>n’</a:t>
            </a:r>
            <a:r>
              <a:rPr lang="en-US" dirty="0" err="1">
                <a:latin typeface="Symbol" panose="05050102010706020507" pitchFamily="18" charset="2"/>
              </a:rPr>
              <a:t>g</a:t>
            </a:r>
            <a:r>
              <a:rPr lang="en-US" dirty="0"/>
              <a:t>) XS. Sensitivity analysis made by Greg Henning with the TALYS code, </a:t>
            </a:r>
            <a:r>
              <a:rPr lang="fr-FR" sz="1900" dirty="0"/>
              <a:t>M. Kerveno et al. PRC 104, 044605, 2021)</a:t>
            </a:r>
            <a:r>
              <a:rPr lang="fr-FR" dirty="0"/>
              <a:t>)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229D0A6-6053-4A1D-86FF-994C3D9FCC77}"/>
              </a:ext>
            </a:extLst>
          </p:cNvPr>
          <p:cNvSpPr txBox="1"/>
          <p:nvPr/>
        </p:nvSpPr>
        <p:spPr>
          <a:xfrm flipH="1">
            <a:off x="7635497" y="3345972"/>
            <a:ext cx="1674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/>
              <a:t>Source</a:t>
            </a:r>
            <a:r>
              <a:rPr lang="en-US" sz="1000" dirty="0"/>
              <a:t> : M. Kerveno et al. ND2022 - presentation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003DEB67-AD1D-4FD2-8B96-F6852E888A00}"/>
              </a:ext>
            </a:extLst>
          </p:cNvPr>
          <p:cNvSpPr txBox="1">
            <a:spLocks/>
          </p:cNvSpPr>
          <p:nvPr/>
        </p:nvSpPr>
        <p:spPr>
          <a:xfrm>
            <a:off x="379161" y="5890484"/>
            <a:ext cx="11148969" cy="40011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None/>
            </a:pPr>
            <a:r>
              <a:rPr lang="en-US" sz="2400" b="1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2400" b="1" dirty="0">
                <a:solidFill>
                  <a:schemeClr val="tx1"/>
                </a:solidFill>
              </a:rPr>
              <a:t>Need to improve the level scheme knowledge to infer the total (n, n’) XS</a:t>
            </a:r>
          </a:p>
        </p:txBody>
      </p:sp>
      <p:sp>
        <p:nvSpPr>
          <p:cNvPr id="14" name="Espace réservé du numéro de diapositive 3">
            <a:extLst>
              <a:ext uri="{FF2B5EF4-FFF2-40B4-BE49-F238E27FC236}">
                <a16:creationId xmlns:a16="http://schemas.microsoft.com/office/drawing/2014/main" id="{B52234BB-66A9-438E-9245-C89DAF515E3B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4</a:t>
            </a:fld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42E80F90-70E8-41AA-93CC-9A1C44004CD9}"/>
              </a:ext>
            </a:extLst>
          </p:cNvPr>
          <p:cNvSpPr txBox="1">
            <a:spLocks/>
          </p:cNvSpPr>
          <p:nvPr/>
        </p:nvSpPr>
        <p:spPr>
          <a:xfrm>
            <a:off x="663869" y="1686229"/>
            <a:ext cx="8396311" cy="1936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Prompt </a:t>
            </a:r>
            <a:r>
              <a:rPr lang="en-US" sz="2400" dirty="0">
                <a:latin typeface="Symbol" panose="05050102010706020507" pitchFamily="18" charset="2"/>
              </a:rPr>
              <a:t>g</a:t>
            </a:r>
            <a:r>
              <a:rPr lang="en-US" sz="2400" dirty="0"/>
              <a:t>-ray spectroscopy is a powerful method which provides a lot of cross sections: </a:t>
            </a:r>
          </a:p>
          <a:p>
            <a:pPr lvl="1"/>
            <a:r>
              <a:rPr lang="en-US" sz="2200" dirty="0"/>
              <a:t>(n, </a:t>
            </a:r>
            <a:r>
              <a:rPr lang="en-US" sz="2200" dirty="0" err="1"/>
              <a:t>xn</a:t>
            </a:r>
            <a:r>
              <a:rPr lang="en-US" sz="2200" dirty="0" err="1">
                <a:latin typeface="Symbol" panose="05050102010706020507" pitchFamily="18" charset="2"/>
              </a:rPr>
              <a:t>g</a:t>
            </a:r>
            <a:r>
              <a:rPr lang="en-US" sz="2200" dirty="0"/>
              <a:t>)</a:t>
            </a:r>
          </a:p>
          <a:p>
            <a:pPr lvl="1"/>
            <a:r>
              <a:rPr lang="en-US" sz="2200" dirty="0"/>
              <a:t>Level production</a:t>
            </a:r>
          </a:p>
          <a:p>
            <a:pPr lvl="1"/>
            <a:r>
              <a:rPr lang="en-US" sz="2200" dirty="0"/>
              <a:t>Total (n, </a:t>
            </a:r>
            <a:r>
              <a:rPr lang="en-US" sz="2200" dirty="0" err="1"/>
              <a:t>xn</a:t>
            </a:r>
            <a:r>
              <a:rPr lang="en-US" sz="2200" dirty="0"/>
              <a:t>)</a:t>
            </a:r>
          </a:p>
        </p:txBody>
      </p:sp>
      <p:pic>
        <p:nvPicPr>
          <p:cNvPr id="11" name="Image 3">
            <a:extLst>
              <a:ext uri="{FF2B5EF4-FFF2-40B4-BE49-F238E27FC236}">
                <a16:creationId xmlns:a16="http://schemas.microsoft.com/office/drawing/2014/main" id="{811AFF95-9462-4C1F-95EE-2EC9C75D30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810" y="129109"/>
            <a:ext cx="1049984" cy="721864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618B217F-0887-4E58-BE3F-6179164C7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2564" y="169676"/>
            <a:ext cx="932010" cy="87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058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EC9CCA-8B22-4763-953D-F870C7341B52}"/>
              </a:ext>
            </a:extLst>
          </p:cNvPr>
          <p:cNvSpPr/>
          <p:nvPr/>
        </p:nvSpPr>
        <p:spPr>
          <a:xfrm>
            <a:off x="10274" y="2270589"/>
            <a:ext cx="45719" cy="2188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B5A43A9-3589-41D0-AAB6-4E3DCA8BFE36}"/>
              </a:ext>
            </a:extLst>
          </p:cNvPr>
          <p:cNvSpPr txBox="1">
            <a:spLocks/>
          </p:cNvSpPr>
          <p:nvPr/>
        </p:nvSpPr>
        <p:spPr>
          <a:xfrm>
            <a:off x="677333" y="609600"/>
            <a:ext cx="9083115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95416F65-A4F4-4EA4-A5EE-9819DDABBB7C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40</a:t>
            </a:fld>
            <a:endParaRPr lang="fr-FR" sz="1200" b="1" dirty="0">
              <a:solidFill>
                <a:schemeClr val="bg1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6B4BF10F-F04A-498A-BFA1-60274C5D787E}"/>
              </a:ext>
            </a:extLst>
          </p:cNvPr>
          <p:cNvGrpSpPr/>
          <p:nvPr/>
        </p:nvGrpSpPr>
        <p:grpSpPr>
          <a:xfrm>
            <a:off x="2252" y="2133395"/>
            <a:ext cx="12192000" cy="2468152"/>
            <a:chOff x="0" y="2490002"/>
            <a:chExt cx="12192000" cy="2314254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DC2A6F35-2BCA-4192-9B15-F776E927A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490002"/>
              <a:ext cx="12192000" cy="231425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857430A-1761-43FD-9926-BD1CAE5CBA3D}"/>
                </a:ext>
              </a:extLst>
            </p:cNvPr>
            <p:cNvSpPr/>
            <p:nvPr/>
          </p:nvSpPr>
          <p:spPr>
            <a:xfrm>
              <a:off x="6263" y="2536521"/>
              <a:ext cx="175364" cy="1572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3DA2CC-CEBA-458D-B4E9-1C9CCC71700F}"/>
                </a:ext>
              </a:extLst>
            </p:cNvPr>
            <p:cNvSpPr/>
            <p:nvPr/>
          </p:nvSpPr>
          <p:spPr>
            <a:xfrm>
              <a:off x="12131622" y="4477772"/>
              <a:ext cx="58478" cy="2967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EDA4B5A-6757-42D6-908A-639EF68D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1252-D230-487A-94A4-4BA60442782E}" type="slidenum">
              <a:rPr lang="es-ES" smtClean="0"/>
              <a:t>40</a:t>
            </a:fld>
            <a:endParaRPr lang="es-ES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C231B09F-EA08-4D46-A484-55ECC8CE8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2999"/>
            <a:ext cx="10515600" cy="1127589"/>
          </a:xfrm>
        </p:spPr>
        <p:txBody>
          <a:bodyPr>
            <a:normAutofit fontScale="90000"/>
          </a:bodyPr>
          <a:lstStyle/>
          <a:p>
            <a:r>
              <a:rPr lang="en-US" dirty="0"/>
              <a:t>Analysis of the </a:t>
            </a:r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dirty="0"/>
              <a:t>-Ball data -</a:t>
            </a:r>
            <a:r>
              <a:rPr lang="en-US" baseline="30000" dirty="0"/>
              <a:t> 238</a:t>
            </a:r>
            <a:r>
              <a:rPr lang="en-US" dirty="0"/>
              <a:t>U level scheme - obtained results</a:t>
            </a:r>
            <a:br>
              <a:rPr lang="en-US" dirty="0"/>
            </a:br>
            <a:endParaRPr lang="en-US" dirty="0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83B1C347-5018-4F41-88B5-BA8D9145D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161" y="4879449"/>
            <a:ext cx="5364480" cy="1659463"/>
          </a:xfrm>
        </p:spPr>
        <p:txBody>
          <a:bodyPr>
            <a:normAutofit fontScale="92500" lnSpcReduction="10000"/>
          </a:bodyPr>
          <a:lstStyle/>
          <a:p>
            <a:r>
              <a:rPr lang="fr-FR" sz="2400" dirty="0"/>
              <a:t>103</a:t>
            </a:r>
            <a:r>
              <a:rPr lang="fr-FR" dirty="0"/>
              <a:t> </a:t>
            </a:r>
            <a:r>
              <a:rPr lang="en-US" sz="2200" dirty="0"/>
              <a:t>levels identified </a:t>
            </a:r>
          </a:p>
          <a:p>
            <a:pPr lvl="1"/>
            <a:r>
              <a:rPr lang="en-US" sz="2000" dirty="0"/>
              <a:t>Including 52 already listed in ENSDF</a:t>
            </a:r>
          </a:p>
          <a:p>
            <a:r>
              <a:rPr lang="en-US" sz="2400" dirty="0"/>
              <a:t>211 </a:t>
            </a:r>
            <a:r>
              <a:rPr lang="en-US" sz="2400" dirty="0">
                <a:latin typeface="Symbol" panose="05050102010706020507" pitchFamily="18" charset="2"/>
              </a:rPr>
              <a:t>g</a:t>
            </a:r>
            <a:r>
              <a:rPr lang="en-US" sz="2400" dirty="0"/>
              <a:t> identified </a:t>
            </a:r>
          </a:p>
          <a:p>
            <a:pPr lvl="1"/>
            <a:r>
              <a:rPr lang="en-US" sz="2000" dirty="0"/>
              <a:t>Including 86 already listed in ENSDF</a:t>
            </a:r>
            <a:endParaRPr lang="en-US" dirty="0"/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814A1DDA-5F96-4762-9ED9-01E49E3218E7}"/>
              </a:ext>
            </a:extLst>
          </p:cNvPr>
          <p:cNvSpPr txBox="1">
            <a:spLocks/>
          </p:cNvSpPr>
          <p:nvPr/>
        </p:nvSpPr>
        <p:spPr>
          <a:xfrm>
            <a:off x="6706082" y="4982018"/>
            <a:ext cx="4802579" cy="1266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39 new 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/>
              <a:t> depopulating levels already known in ENSDF</a:t>
            </a:r>
          </a:p>
          <a:p>
            <a:r>
              <a:rPr lang="fr-FR" sz="2000" dirty="0"/>
              <a:t>51 new </a:t>
            </a:r>
            <a:r>
              <a:rPr lang="en-US" sz="2000" dirty="0"/>
              <a:t>levels (not known in ENSDF</a:t>
            </a:r>
            <a:r>
              <a:rPr lang="fr-FR" sz="2000" dirty="0"/>
              <a:t>) </a:t>
            </a:r>
            <a:endParaRPr lang="en-US" sz="2000" dirty="0"/>
          </a:p>
          <a:p>
            <a:r>
              <a:rPr lang="fr-FR" sz="2000" dirty="0"/>
              <a:t>86 </a:t>
            </a:r>
            <a:r>
              <a:rPr lang="en-US" sz="2000" dirty="0"/>
              <a:t>new 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/>
              <a:t> (de)populating these new levels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62061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3A9613E-9096-4501-9EF7-90123097C6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61" r="13001"/>
          <a:stretch/>
        </p:blipFill>
        <p:spPr>
          <a:xfrm>
            <a:off x="6294636" y="589051"/>
            <a:ext cx="5753007" cy="606534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B0C5E9F-DD3C-4934-B064-510780511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dirty="0"/>
              <a:t>-Ball2</a:t>
            </a:r>
            <a:endParaRPr lang="fr-FR" dirty="0"/>
          </a:p>
        </p:txBody>
      </p:sp>
      <p:sp>
        <p:nvSpPr>
          <p:cNvPr id="8" name="Espace réservé du numéro de diapositive 3">
            <a:extLst>
              <a:ext uri="{FF2B5EF4-FFF2-40B4-BE49-F238E27FC236}">
                <a16:creationId xmlns:a16="http://schemas.microsoft.com/office/drawing/2014/main" id="{8CEB44DC-3DC1-4685-812B-123C08BA6EFE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41</a:t>
            </a:fld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0989EBA4-0ED1-45EB-A185-8A321B7A322E}"/>
              </a:ext>
            </a:extLst>
          </p:cNvPr>
          <p:cNvSpPr txBox="1">
            <a:spLocks/>
          </p:cNvSpPr>
          <p:nvPr/>
        </p:nvSpPr>
        <p:spPr>
          <a:xfrm>
            <a:off x="829734" y="1448657"/>
            <a:ext cx="5067632" cy="4880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Increased statistics (8 times)</a:t>
            </a:r>
          </a:p>
          <a:p>
            <a:r>
              <a:rPr lang="en-US" sz="2600" dirty="0"/>
              <a:t>Remove of some contamination by changing the beam dump and the target</a:t>
            </a:r>
          </a:p>
          <a:p>
            <a:pPr lvl="1"/>
            <a:r>
              <a:rPr lang="en-US" sz="2200" dirty="0"/>
              <a:t>The main contamination of </a:t>
            </a:r>
            <a:r>
              <a:rPr lang="en-US" sz="2200" dirty="0">
                <a:latin typeface="Symbol" panose="05050102010706020507" pitchFamily="18" charset="2"/>
              </a:rPr>
              <a:t>n</a:t>
            </a:r>
            <a:r>
              <a:rPr lang="en-US" sz="2200" dirty="0"/>
              <a:t>-Ball (</a:t>
            </a:r>
            <a:r>
              <a:rPr lang="en-US" sz="2200" baseline="30000" dirty="0"/>
              <a:t>21</a:t>
            </a:r>
            <a:r>
              <a:rPr lang="en-US" sz="2200" dirty="0"/>
              <a:t>Ne) has been deleted in </a:t>
            </a:r>
            <a:r>
              <a:rPr lang="en-US" sz="2200" dirty="0">
                <a:latin typeface="Symbol" panose="05050102010706020507" pitchFamily="18" charset="2"/>
              </a:rPr>
              <a:t>n</a:t>
            </a:r>
            <a:r>
              <a:rPr lang="en-US" sz="2200" dirty="0"/>
              <a:t>-Ball2</a:t>
            </a:r>
          </a:p>
          <a:p>
            <a:pPr lvl="1"/>
            <a:r>
              <a:rPr lang="en-US" sz="2200" dirty="0"/>
              <a:t>3 new rays of contamination appear linked to the Au</a:t>
            </a:r>
          </a:p>
          <a:p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853F24-93C0-4C9F-81EE-9221A2FEA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5583" y="1276627"/>
            <a:ext cx="6684444" cy="4608000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A42E3B6-C9D5-40DA-8706-9D775FAD2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1252-D230-487A-94A4-4BA60442782E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522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age 93">
            <a:extLst>
              <a:ext uri="{FF2B5EF4-FFF2-40B4-BE49-F238E27FC236}">
                <a16:creationId xmlns:a16="http://schemas.microsoft.com/office/drawing/2014/main" id="{DB333DDF-3383-434A-AF10-E1666FBD0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810" y="-15619"/>
            <a:ext cx="1188368" cy="817003"/>
          </a:xfrm>
          <a:prstGeom prst="rect">
            <a:avLst/>
          </a:prstGeom>
        </p:spPr>
      </p:pic>
      <p:sp>
        <p:nvSpPr>
          <p:cNvPr id="95" name="Espace réservé du numéro de diapositive 3">
            <a:extLst>
              <a:ext uri="{FF2B5EF4-FFF2-40B4-BE49-F238E27FC236}">
                <a16:creationId xmlns:a16="http://schemas.microsoft.com/office/drawing/2014/main" id="{48114D5C-C37B-49DE-ADA4-09498305B214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42</a:t>
            </a:fld>
            <a:endParaRPr lang="fr-FR" sz="1200" b="1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4314E72-B49C-425B-AAD0-0F228CE58C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"/>
          <a:stretch/>
        </p:blipFill>
        <p:spPr>
          <a:xfrm>
            <a:off x="5062" y="4222793"/>
            <a:ext cx="12176761" cy="248568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E290773-76C8-4076-875E-138AF81A3F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" y="1429991"/>
            <a:ext cx="12175200" cy="28546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8" name="Ellipse 97">
            <a:extLst>
              <a:ext uri="{FF2B5EF4-FFF2-40B4-BE49-F238E27FC236}">
                <a16:creationId xmlns:a16="http://schemas.microsoft.com/office/drawing/2014/main" id="{B0CE416A-6547-43CA-B039-BD9E016428E9}"/>
              </a:ext>
            </a:extLst>
          </p:cNvPr>
          <p:cNvSpPr/>
          <p:nvPr/>
        </p:nvSpPr>
        <p:spPr>
          <a:xfrm>
            <a:off x="2941836" y="1780510"/>
            <a:ext cx="449063" cy="501747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9708DA18-25AB-4ADE-B4A8-A53A22C002A8}"/>
              </a:ext>
            </a:extLst>
          </p:cNvPr>
          <p:cNvSpPr/>
          <p:nvPr/>
        </p:nvSpPr>
        <p:spPr>
          <a:xfrm>
            <a:off x="7811016" y="1780510"/>
            <a:ext cx="449063" cy="501747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79E265ED-20E7-4515-96B4-18543A9501B9}"/>
              </a:ext>
            </a:extLst>
          </p:cNvPr>
          <p:cNvSpPr/>
          <p:nvPr/>
        </p:nvSpPr>
        <p:spPr>
          <a:xfrm>
            <a:off x="8317977" y="1780510"/>
            <a:ext cx="449063" cy="501747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6B791215-BE0A-4A41-82EF-1D4A674C5378}"/>
              </a:ext>
            </a:extLst>
          </p:cNvPr>
          <p:cNvSpPr/>
          <p:nvPr/>
        </p:nvSpPr>
        <p:spPr>
          <a:xfrm>
            <a:off x="10266648" y="1780510"/>
            <a:ext cx="449063" cy="501747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7E295459-1254-406A-9751-2008E64E1009}"/>
              </a:ext>
            </a:extLst>
          </p:cNvPr>
          <p:cNvSpPr/>
          <p:nvPr/>
        </p:nvSpPr>
        <p:spPr>
          <a:xfrm rot="16200000">
            <a:off x="5544803" y="-4124990"/>
            <a:ext cx="1082040" cy="121919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5C13B8E5-68CF-430D-BD17-C97EF343D138}"/>
              </a:ext>
            </a:extLst>
          </p:cNvPr>
          <p:cNvSpPr txBox="1"/>
          <p:nvPr/>
        </p:nvSpPr>
        <p:spPr>
          <a:xfrm>
            <a:off x="907913" y="1558170"/>
            <a:ext cx="13773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Symbol" panose="05050102010706020507" pitchFamily="18" charset="2"/>
              </a:rPr>
              <a:t>u</a:t>
            </a:r>
            <a:r>
              <a:rPr lang="en-US" b="1" dirty="0" err="1">
                <a:solidFill>
                  <a:srgbClr val="FF0000"/>
                </a:solidFill>
              </a:rPr>
              <a:t>Ball</a:t>
            </a:r>
            <a:endParaRPr lang="en-US" sz="1400" dirty="0"/>
          </a:p>
          <a:p>
            <a:br>
              <a:rPr lang="en-US" sz="1400" dirty="0"/>
            </a:br>
            <a:r>
              <a:rPr lang="en-US" sz="1400" u="sng" dirty="0"/>
              <a:t>Conditions</a:t>
            </a:r>
            <a:r>
              <a:rPr lang="en-US" sz="1400" dirty="0"/>
              <a:t>: </a:t>
            </a:r>
          </a:p>
          <a:p>
            <a:r>
              <a:rPr lang="en-US" sz="1400" dirty="0"/>
              <a:t>- multiplicity 2</a:t>
            </a:r>
          </a:p>
        </p:txBody>
      </p:sp>
      <p:sp>
        <p:nvSpPr>
          <p:cNvPr id="116" name="ZoneTexte 115">
            <a:extLst>
              <a:ext uri="{FF2B5EF4-FFF2-40B4-BE49-F238E27FC236}">
                <a16:creationId xmlns:a16="http://schemas.microsoft.com/office/drawing/2014/main" id="{D2E14B7F-BDD7-4158-B3B2-5253C335CBAD}"/>
              </a:ext>
            </a:extLst>
          </p:cNvPr>
          <p:cNvSpPr txBox="1"/>
          <p:nvPr/>
        </p:nvSpPr>
        <p:spPr>
          <a:xfrm>
            <a:off x="10177" y="4313955"/>
            <a:ext cx="153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u</a:t>
            </a:r>
            <a:r>
              <a:rPr lang="en-US" b="1" dirty="0">
                <a:solidFill>
                  <a:srgbClr val="FF0000"/>
                </a:solidFill>
              </a:rPr>
              <a:t>Ball2</a:t>
            </a:r>
            <a:endParaRPr lang="en-US" sz="1400" dirty="0"/>
          </a:p>
        </p:txBody>
      </p:sp>
      <p:sp>
        <p:nvSpPr>
          <p:cNvPr id="117" name="ZoneTexte 116">
            <a:extLst>
              <a:ext uri="{FF2B5EF4-FFF2-40B4-BE49-F238E27FC236}">
                <a16:creationId xmlns:a16="http://schemas.microsoft.com/office/drawing/2014/main" id="{E6A18EB7-8CA2-4CD3-93EB-FD45E9BFF443}"/>
              </a:ext>
            </a:extLst>
          </p:cNvPr>
          <p:cNvSpPr txBox="1"/>
          <p:nvPr/>
        </p:nvSpPr>
        <p:spPr>
          <a:xfrm>
            <a:off x="907913" y="4252076"/>
            <a:ext cx="153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/>
              <a:t>Conditions</a:t>
            </a:r>
            <a:r>
              <a:rPr lang="en-US" sz="1400" dirty="0"/>
              <a:t>: </a:t>
            </a:r>
          </a:p>
          <a:p>
            <a:r>
              <a:rPr lang="en-US" sz="1400" dirty="0"/>
              <a:t>- multiplicity 2-4</a:t>
            </a:r>
          </a:p>
          <a:p>
            <a:r>
              <a:rPr lang="en-US" sz="1400" dirty="0"/>
              <a:t>- </a:t>
            </a:r>
            <a:r>
              <a:rPr lang="en-US" sz="1400" dirty="0" err="1"/>
              <a:t>E</a:t>
            </a:r>
            <a:r>
              <a:rPr lang="en-US" sz="1400" baseline="-25000" dirty="0" err="1"/>
              <a:t>tot</a:t>
            </a:r>
            <a:r>
              <a:rPr lang="en-US" sz="1400" dirty="0"/>
              <a:t> ≤ 3300 keV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CBBF166-3B09-4AFA-9308-3763DCB22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1252-D230-487A-94A4-4BA60442782E}" type="slidenum">
              <a:rPr lang="es-ES" smtClean="0"/>
              <a:t>42</a:t>
            </a:fld>
            <a:endParaRPr lang="es-ES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443541D1-3331-4FEE-9D3F-0A69A7467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0495"/>
            <a:ext cx="10515600" cy="547688"/>
          </a:xfrm>
        </p:spPr>
        <p:txBody>
          <a:bodyPr>
            <a:normAutofit fontScale="90000"/>
          </a:bodyPr>
          <a:lstStyle/>
          <a:p>
            <a:r>
              <a:rPr lang="fr-FR" dirty="0"/>
              <a:t>Contamination </a:t>
            </a:r>
            <a:r>
              <a:rPr lang="fr-FR" dirty="0" err="1"/>
              <a:t>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05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105" grpId="0" animBg="1"/>
      <p:bldP spid="106" grpId="0" animBg="1"/>
      <p:bldP spid="107" grpId="0" animBg="1"/>
      <p:bldP spid="10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DE3015E0-2886-48A6-968E-42F7117AAA2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-1" r="497"/>
          <a:stretch/>
        </p:blipFill>
        <p:spPr>
          <a:xfrm>
            <a:off x="0" y="1513331"/>
            <a:ext cx="12193200" cy="252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64AEAA3-90D5-495E-AEBA-202F3C3E0EB2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4027394"/>
            <a:ext cx="12191999" cy="252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370B8E84-A3A1-4A0B-96E4-3B917FC58AD7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43</a:t>
            </a:fld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C79B059-C98A-4DF0-B941-DB14879DF7DF}"/>
              </a:ext>
            </a:extLst>
          </p:cNvPr>
          <p:cNvSpPr txBox="1"/>
          <p:nvPr/>
        </p:nvSpPr>
        <p:spPr>
          <a:xfrm>
            <a:off x="9274002" y="1772310"/>
            <a:ext cx="13773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Symbol" panose="05050102010706020507" pitchFamily="18" charset="2"/>
              </a:rPr>
              <a:t>u</a:t>
            </a:r>
            <a:r>
              <a:rPr lang="en-US" b="1" dirty="0" err="1">
                <a:solidFill>
                  <a:srgbClr val="FF0000"/>
                </a:solidFill>
              </a:rPr>
              <a:t>Ball</a:t>
            </a:r>
            <a:endParaRPr lang="en-US" sz="1400" dirty="0"/>
          </a:p>
          <a:p>
            <a:br>
              <a:rPr lang="en-US" sz="1400" dirty="0"/>
            </a:br>
            <a:r>
              <a:rPr lang="en-US" sz="1400" u="sng" dirty="0"/>
              <a:t>Conditions</a:t>
            </a:r>
            <a:r>
              <a:rPr lang="en-US" sz="1400" dirty="0"/>
              <a:t>: </a:t>
            </a:r>
          </a:p>
          <a:p>
            <a:r>
              <a:rPr lang="en-US" sz="1400" dirty="0"/>
              <a:t>- multiplicity 2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FA5DA72-23EF-4303-9FD5-0520BBFA4925}"/>
              </a:ext>
            </a:extLst>
          </p:cNvPr>
          <p:cNvSpPr txBox="1"/>
          <p:nvPr/>
        </p:nvSpPr>
        <p:spPr>
          <a:xfrm>
            <a:off x="9274002" y="4309189"/>
            <a:ext cx="153760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u</a:t>
            </a:r>
            <a:r>
              <a:rPr lang="en-US" b="1" dirty="0">
                <a:solidFill>
                  <a:srgbClr val="FF0000"/>
                </a:solidFill>
              </a:rPr>
              <a:t>Ball2</a:t>
            </a:r>
            <a:endParaRPr lang="en-US" sz="1400" dirty="0"/>
          </a:p>
          <a:p>
            <a:br>
              <a:rPr lang="en-US" sz="1400" dirty="0"/>
            </a:br>
            <a:r>
              <a:rPr lang="en-US" sz="1400" u="sng" dirty="0"/>
              <a:t>Conditions</a:t>
            </a:r>
            <a:r>
              <a:rPr lang="en-US" sz="1400" dirty="0"/>
              <a:t>: </a:t>
            </a:r>
          </a:p>
          <a:p>
            <a:r>
              <a:rPr lang="en-US" sz="1400" dirty="0"/>
              <a:t>- multiplicity 2-4</a:t>
            </a:r>
          </a:p>
          <a:p>
            <a:r>
              <a:rPr lang="en-US" sz="1400" dirty="0"/>
              <a:t>- </a:t>
            </a:r>
            <a:r>
              <a:rPr lang="en-US" sz="1400" dirty="0" err="1"/>
              <a:t>E</a:t>
            </a:r>
            <a:r>
              <a:rPr lang="en-US" sz="1400" baseline="-25000" dirty="0" err="1"/>
              <a:t>tot</a:t>
            </a:r>
            <a:r>
              <a:rPr lang="en-US" sz="1400" dirty="0"/>
              <a:t> ≤ 3300 keV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39B92A6-DFAC-455B-855E-44A9FED51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1252-D230-487A-94A4-4BA60442782E}" type="slidenum">
              <a:rPr lang="es-ES" smtClean="0"/>
              <a:t>43</a:t>
            </a:fld>
            <a:endParaRPr lang="es-ES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B17C6258-B0F7-4EAE-ADD3-AE4116C09BB3}"/>
              </a:ext>
            </a:extLst>
          </p:cNvPr>
          <p:cNvSpPr txBox="1">
            <a:spLocks/>
          </p:cNvSpPr>
          <p:nvPr/>
        </p:nvSpPr>
        <p:spPr>
          <a:xfrm>
            <a:off x="838200" y="1143000"/>
            <a:ext cx="10515600" cy="547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Symbol" panose="05050102010706020507" pitchFamily="18" charset="2"/>
              </a:rPr>
              <a:t>u</a:t>
            </a:r>
            <a:r>
              <a:rPr lang="en-US" dirty="0"/>
              <a:t>Ball2: Background subtraction spectrum</a:t>
            </a:r>
          </a:p>
        </p:txBody>
      </p:sp>
    </p:spTree>
    <p:extLst>
      <p:ext uri="{BB962C8B-B14F-4D97-AF65-F5344CB8AC3E}">
        <p14:creationId xmlns:p14="http://schemas.microsoft.com/office/powerpoint/2010/main" val="20136751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8D14C7F-6617-4894-A270-02E67001DBC8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2994"/>
            <a:ext cx="12192000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Espace réservé du numéro de diapositive 3">
            <a:extLst>
              <a:ext uri="{FF2B5EF4-FFF2-40B4-BE49-F238E27FC236}">
                <a16:creationId xmlns:a16="http://schemas.microsoft.com/office/drawing/2014/main" id="{8CEB44DC-3DC1-4685-812B-123C08BA6EFE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44</a:t>
            </a:fld>
            <a:endParaRPr lang="fr-FR" sz="1200" b="1" dirty="0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36E36BB-DDE3-4274-A917-7EDB8EB8A8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2994"/>
            <a:ext cx="12192000" cy="252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EE47831F-C82E-4DD7-9201-F40528775182}"/>
              </a:ext>
            </a:extLst>
          </p:cNvPr>
          <p:cNvSpPr txBox="1"/>
          <p:nvPr/>
        </p:nvSpPr>
        <p:spPr>
          <a:xfrm>
            <a:off x="9274002" y="1941869"/>
            <a:ext cx="21018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Symbol" panose="05050102010706020507" pitchFamily="18" charset="2"/>
              </a:rPr>
              <a:t>u</a:t>
            </a:r>
            <a:r>
              <a:rPr lang="en-US" b="1" dirty="0" err="1">
                <a:solidFill>
                  <a:srgbClr val="FF0000"/>
                </a:solidFill>
              </a:rPr>
              <a:t>Ball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1400" dirty="0"/>
              <a:t>Gate on 635 keV</a:t>
            </a:r>
          </a:p>
          <a:p>
            <a:br>
              <a:rPr lang="en-US" sz="1400" dirty="0"/>
            </a:br>
            <a:r>
              <a:rPr lang="en-US" sz="1400" u="sng" dirty="0"/>
              <a:t>Conditions</a:t>
            </a:r>
            <a:r>
              <a:rPr lang="en-US" sz="1400" dirty="0"/>
              <a:t>: </a:t>
            </a:r>
          </a:p>
          <a:p>
            <a:r>
              <a:rPr lang="en-US" sz="1400" dirty="0"/>
              <a:t>- multiplicity 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8A33735-1366-4022-883E-4F0482FA7BFA}"/>
              </a:ext>
            </a:extLst>
          </p:cNvPr>
          <p:cNvSpPr/>
          <p:nvPr/>
        </p:nvSpPr>
        <p:spPr>
          <a:xfrm>
            <a:off x="2254685" y="1695520"/>
            <a:ext cx="45719" cy="3007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585EE44-337B-4136-B7EE-BCCEE0B684DA}"/>
              </a:ext>
            </a:extLst>
          </p:cNvPr>
          <p:cNvSpPr txBox="1"/>
          <p:nvPr/>
        </p:nvSpPr>
        <p:spPr>
          <a:xfrm>
            <a:off x="9274002" y="4478748"/>
            <a:ext cx="2250937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u</a:t>
            </a:r>
            <a:r>
              <a:rPr lang="en-US" b="1" dirty="0">
                <a:solidFill>
                  <a:srgbClr val="FF0000"/>
                </a:solidFill>
              </a:rPr>
              <a:t>Ball2 </a:t>
            </a:r>
            <a:r>
              <a:rPr lang="en-US" sz="1400" dirty="0"/>
              <a:t>Gate on 635 keV</a:t>
            </a:r>
          </a:p>
          <a:p>
            <a:br>
              <a:rPr lang="en-US" sz="1400" dirty="0"/>
            </a:br>
            <a:r>
              <a:rPr lang="en-US" sz="1400" u="sng" dirty="0"/>
              <a:t>Conditions</a:t>
            </a:r>
            <a:r>
              <a:rPr lang="en-US" sz="1400" dirty="0"/>
              <a:t>: </a:t>
            </a:r>
          </a:p>
          <a:p>
            <a:r>
              <a:rPr lang="en-US" sz="1400" dirty="0"/>
              <a:t>- multiplicity 2-4</a:t>
            </a:r>
          </a:p>
          <a:p>
            <a:pPr marL="285750" indent="-285750">
              <a:buFontTx/>
              <a:buChar char="-"/>
            </a:pPr>
            <a:r>
              <a:rPr lang="en-US" sz="1400" dirty="0" err="1"/>
              <a:t>E</a:t>
            </a:r>
            <a:r>
              <a:rPr lang="en-US" sz="1400" baseline="-25000" dirty="0" err="1"/>
              <a:t>tot</a:t>
            </a:r>
            <a:r>
              <a:rPr lang="en-US" sz="1400" dirty="0"/>
              <a:t> ≤ 3300 keV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r>
              <a:rPr lang="en-US" sz="1400" dirty="0"/>
              <a:t>Statistics: 8 times more!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9ED9623-F47C-4B1E-A200-8A7EB4A79C36}"/>
              </a:ext>
            </a:extLst>
          </p:cNvPr>
          <p:cNvSpPr/>
          <p:nvPr/>
        </p:nvSpPr>
        <p:spPr>
          <a:xfrm>
            <a:off x="6951945" y="3706092"/>
            <a:ext cx="169102" cy="288724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2F89624-2439-4BCB-BE37-22C1C9C63207}"/>
              </a:ext>
            </a:extLst>
          </p:cNvPr>
          <p:cNvSpPr/>
          <p:nvPr/>
        </p:nvSpPr>
        <p:spPr>
          <a:xfrm>
            <a:off x="5288797" y="3706092"/>
            <a:ext cx="169102" cy="288724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8C360FE-E91F-44AF-8370-DA5017482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1252-D230-487A-94A4-4BA60442782E}" type="slidenum">
              <a:rPr lang="es-ES" smtClean="0"/>
              <a:t>44</a:t>
            </a:fld>
            <a:endParaRPr lang="es-ES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1D3A49B5-D86C-4FD1-998A-B234A3CD1ADB}"/>
              </a:ext>
            </a:extLst>
          </p:cNvPr>
          <p:cNvSpPr txBox="1">
            <a:spLocks/>
          </p:cNvSpPr>
          <p:nvPr/>
        </p:nvSpPr>
        <p:spPr>
          <a:xfrm>
            <a:off x="990600" y="1295400"/>
            <a:ext cx="10515600" cy="547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Comparison </a:t>
            </a:r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dirty="0"/>
              <a:t>-Ball and </a:t>
            </a:r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dirty="0"/>
              <a:t>-Ball2– 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 635 keV</a:t>
            </a:r>
          </a:p>
        </p:txBody>
      </p:sp>
    </p:spTree>
    <p:extLst>
      <p:ext uri="{BB962C8B-B14F-4D97-AF65-F5344CB8AC3E}">
        <p14:creationId xmlns:p14="http://schemas.microsoft.com/office/powerpoint/2010/main" val="418612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E60A63BE-F229-441B-91B7-5C3D3033D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30" y="1660502"/>
            <a:ext cx="9661701" cy="5040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972E981-6BC2-4B10-A63D-B88DF395B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0"/>
            <a:ext cx="9128760" cy="547688"/>
          </a:xfrm>
        </p:spPr>
        <p:txBody>
          <a:bodyPr>
            <a:normAutofit fontScale="90000"/>
          </a:bodyPr>
          <a:lstStyle/>
          <a:p>
            <a:r>
              <a:rPr lang="fr-FR" dirty="0"/>
              <a:t>Total </a:t>
            </a:r>
            <a:r>
              <a:rPr lang="fr-FR" dirty="0">
                <a:latin typeface="Symbol" panose="05050102010706020507" pitchFamily="18" charset="2"/>
              </a:rPr>
              <a:t>g</a:t>
            </a:r>
            <a:r>
              <a:rPr lang="fr-FR" dirty="0"/>
              <a:t>-</a:t>
            </a:r>
            <a:r>
              <a:rPr lang="fr-FR" dirty="0" err="1"/>
              <a:t>spectrum</a:t>
            </a:r>
            <a:endParaRPr lang="fr-FR" dirty="0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1684D0A9-DF1A-4C0F-BC50-892EFB23EC69}"/>
              </a:ext>
            </a:extLst>
          </p:cNvPr>
          <p:cNvCxnSpPr>
            <a:cxnSpLocks/>
          </p:cNvCxnSpPr>
          <p:nvPr/>
        </p:nvCxnSpPr>
        <p:spPr>
          <a:xfrm>
            <a:off x="611160" y="6604385"/>
            <a:ext cx="967148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DD473DE5-0D9B-4A15-8724-C4E759047966}"/>
              </a:ext>
            </a:extLst>
          </p:cNvPr>
          <p:cNvSpPr txBox="1"/>
          <p:nvPr/>
        </p:nvSpPr>
        <p:spPr>
          <a:xfrm>
            <a:off x="9274002" y="6550223"/>
            <a:ext cx="1204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Energy (keV)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711F0465-6AE0-449B-ACC8-E0895763460B}"/>
              </a:ext>
            </a:extLst>
          </p:cNvPr>
          <p:cNvCxnSpPr>
            <a:cxnSpLocks/>
          </p:cNvCxnSpPr>
          <p:nvPr/>
        </p:nvCxnSpPr>
        <p:spPr>
          <a:xfrm flipV="1">
            <a:off x="611160" y="1664112"/>
            <a:ext cx="0" cy="49402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D6AB8EAF-77B8-426A-A69F-82A1531424AE}"/>
              </a:ext>
            </a:extLst>
          </p:cNvPr>
          <p:cNvSpPr txBox="1"/>
          <p:nvPr/>
        </p:nvSpPr>
        <p:spPr>
          <a:xfrm>
            <a:off x="-82234" y="1473586"/>
            <a:ext cx="726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Counts</a:t>
            </a:r>
            <a:endParaRPr lang="fr-FR" sz="1400" dirty="0"/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ACD4F3FE-5CD3-4770-9934-8E5312A00C7A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45</a:t>
            </a:fld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F04D7B5-0B73-46EB-A92B-F7550420F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1252-D230-487A-94A4-4BA60442782E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52544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7D60993-580A-44D5-8DD3-D9643CF52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60" y="1664112"/>
            <a:ext cx="9671489" cy="5040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12E1D5D-7E82-440F-90C3-067AAA48B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Background profile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D65B9DDA-BBB0-429C-A099-CD4F70EEA3A7}"/>
              </a:ext>
            </a:extLst>
          </p:cNvPr>
          <p:cNvCxnSpPr>
            <a:cxnSpLocks/>
          </p:cNvCxnSpPr>
          <p:nvPr/>
        </p:nvCxnSpPr>
        <p:spPr>
          <a:xfrm>
            <a:off x="611160" y="6604385"/>
            <a:ext cx="967148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C6FE66A9-3973-422E-AB97-66B140D959D1}"/>
              </a:ext>
            </a:extLst>
          </p:cNvPr>
          <p:cNvSpPr txBox="1"/>
          <p:nvPr/>
        </p:nvSpPr>
        <p:spPr>
          <a:xfrm>
            <a:off x="9274002" y="6550223"/>
            <a:ext cx="1204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Energy (keV)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A449D0F5-AE7B-4BEC-8741-59F3F436162E}"/>
              </a:ext>
            </a:extLst>
          </p:cNvPr>
          <p:cNvCxnSpPr>
            <a:cxnSpLocks/>
          </p:cNvCxnSpPr>
          <p:nvPr/>
        </p:nvCxnSpPr>
        <p:spPr>
          <a:xfrm flipV="1">
            <a:off x="611160" y="1664112"/>
            <a:ext cx="0" cy="49402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F68E46A7-E96D-4306-BA53-71A9D9C1E9BA}"/>
              </a:ext>
            </a:extLst>
          </p:cNvPr>
          <p:cNvSpPr txBox="1"/>
          <p:nvPr/>
        </p:nvSpPr>
        <p:spPr>
          <a:xfrm>
            <a:off x="-82234" y="1473586"/>
            <a:ext cx="726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Counts</a:t>
            </a:r>
            <a:endParaRPr lang="fr-FR" sz="1400" dirty="0"/>
          </a:p>
        </p:txBody>
      </p:sp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id="{5495F9DE-1698-4F09-A2B3-B8B719CF51F0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46</a:t>
            </a:fld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A2DE721-26A5-4BD7-AA5C-01B910EF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1252-D230-487A-94A4-4BA60442782E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59827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8475FA1-ED5D-4F7B-AB7A-07C34539DC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74"/>
          <a:stretch/>
        </p:blipFill>
        <p:spPr>
          <a:xfrm>
            <a:off x="575749" y="1975575"/>
            <a:ext cx="9707612" cy="471870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E523A3E-C8C0-4002-B489-0AA6FAABB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Background subtraction spectrum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4CC040A2-0F4B-42A9-94FF-6C5E274A63FF}"/>
              </a:ext>
            </a:extLst>
          </p:cNvPr>
          <p:cNvCxnSpPr>
            <a:cxnSpLocks/>
          </p:cNvCxnSpPr>
          <p:nvPr/>
        </p:nvCxnSpPr>
        <p:spPr>
          <a:xfrm>
            <a:off x="611160" y="6598945"/>
            <a:ext cx="967148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5FA8AB35-42F1-4C1C-AC4D-ADAD30B90CAE}"/>
              </a:ext>
            </a:extLst>
          </p:cNvPr>
          <p:cNvSpPr txBox="1"/>
          <p:nvPr/>
        </p:nvSpPr>
        <p:spPr>
          <a:xfrm>
            <a:off x="9274002" y="6544783"/>
            <a:ext cx="1204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Energy (keV)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016B51A-EC5C-48AB-B8A3-9FB39E3620FE}"/>
              </a:ext>
            </a:extLst>
          </p:cNvPr>
          <p:cNvCxnSpPr>
            <a:cxnSpLocks/>
          </p:cNvCxnSpPr>
          <p:nvPr/>
        </p:nvCxnSpPr>
        <p:spPr>
          <a:xfrm flipV="1">
            <a:off x="611160" y="1460526"/>
            <a:ext cx="0" cy="49402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EFB74C0C-5271-4622-9186-70A18C837E57}"/>
              </a:ext>
            </a:extLst>
          </p:cNvPr>
          <p:cNvSpPr txBox="1"/>
          <p:nvPr/>
        </p:nvSpPr>
        <p:spPr>
          <a:xfrm>
            <a:off x="-82234" y="1468146"/>
            <a:ext cx="726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Counts</a:t>
            </a:r>
            <a:endParaRPr lang="fr-FR" sz="1400" dirty="0"/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D2A52EB7-9AAE-45C8-AFD6-7D24FB9ADC65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47</a:t>
            </a:fld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03378B9-063D-4F1D-ADCF-5F09932A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1252-D230-487A-94A4-4BA60442782E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43801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EC9CCA-8B22-4763-953D-F870C7341B52}"/>
              </a:ext>
            </a:extLst>
          </p:cNvPr>
          <p:cNvSpPr/>
          <p:nvPr/>
        </p:nvSpPr>
        <p:spPr>
          <a:xfrm>
            <a:off x="10274" y="2270589"/>
            <a:ext cx="45719" cy="2188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95416F65-A4F4-4EA4-A5EE-9819DDABBB7C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48</a:t>
            </a:fld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48AAE9-1FF5-401B-8D42-CE8E0AF41B80}"/>
              </a:ext>
            </a:extLst>
          </p:cNvPr>
          <p:cNvSpPr/>
          <p:nvPr/>
        </p:nvSpPr>
        <p:spPr>
          <a:xfrm>
            <a:off x="0" y="2179038"/>
            <a:ext cx="175364" cy="1676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80169DA-7BA1-452A-8E1D-96DD331D5EB5}"/>
              </a:ext>
            </a:extLst>
          </p:cNvPr>
          <p:cNvGrpSpPr/>
          <p:nvPr/>
        </p:nvGrpSpPr>
        <p:grpSpPr>
          <a:xfrm>
            <a:off x="0" y="1443486"/>
            <a:ext cx="12192000" cy="2065240"/>
            <a:chOff x="0" y="2270590"/>
            <a:chExt cx="12192000" cy="206524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370A217-75AB-4572-BE12-B4BA6088D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270590"/>
              <a:ext cx="12192000" cy="206524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C5BBC11-AF23-49C2-9AB1-ED4BD51FA822}"/>
                </a:ext>
              </a:extLst>
            </p:cNvPr>
            <p:cNvSpPr/>
            <p:nvPr/>
          </p:nvSpPr>
          <p:spPr>
            <a:xfrm>
              <a:off x="12128113" y="3970705"/>
              <a:ext cx="55897" cy="2258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itre 1">
            <a:extLst>
              <a:ext uri="{FF2B5EF4-FFF2-40B4-BE49-F238E27FC236}">
                <a16:creationId xmlns:a16="http://schemas.microsoft.com/office/drawing/2014/main" id="{B94C4CA1-BAD4-47A5-853A-1ED37974E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27314"/>
          </a:xfrm>
        </p:spPr>
        <p:txBody>
          <a:bodyPr>
            <a:normAutofit/>
          </a:bodyPr>
          <a:lstStyle/>
          <a:p>
            <a:r>
              <a:rPr lang="en-US" dirty="0"/>
              <a:t>238U level scheme – </a:t>
            </a:r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dirty="0"/>
              <a:t>-Ball2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F6964BCF-0829-4A06-94EF-0A3AFD9F523D}"/>
              </a:ext>
            </a:extLst>
          </p:cNvPr>
          <p:cNvGrpSpPr/>
          <p:nvPr/>
        </p:nvGrpSpPr>
        <p:grpSpPr>
          <a:xfrm>
            <a:off x="4240" y="3560810"/>
            <a:ext cx="12202274" cy="1648031"/>
            <a:chOff x="-10274" y="4372107"/>
            <a:chExt cx="15253248" cy="839943"/>
          </a:xfrm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E03E342B-4285-42B8-B39E-EED7B04A7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6800" y="4664530"/>
              <a:ext cx="5286174" cy="547520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691E5555-4E2C-405B-A2ED-F20F84604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74" y="4372107"/>
              <a:ext cx="12192000" cy="822961"/>
            </a:xfrm>
            <a:prstGeom prst="rect">
              <a:avLst/>
            </a:prstGeom>
          </p:spPr>
        </p:pic>
      </p:grp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9EE993C6-E7A3-4EAA-BB58-B5098A3E6F29}"/>
              </a:ext>
            </a:extLst>
          </p:cNvPr>
          <p:cNvSpPr txBox="1">
            <a:spLocks/>
          </p:cNvSpPr>
          <p:nvPr/>
        </p:nvSpPr>
        <p:spPr>
          <a:xfrm>
            <a:off x="768772" y="5317725"/>
            <a:ext cx="9608942" cy="11025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Inelastic scattering</a:t>
            </a:r>
          </a:p>
          <a:p>
            <a:r>
              <a:rPr lang="en-US" sz="2400" dirty="0"/>
              <a:t>Secondary reactions (Coulomb excitation, fusion, oxidation, </a:t>
            </a:r>
            <a:r>
              <a:rPr lang="en-US" sz="2400" i="1" dirty="0"/>
              <a:t>etc.</a:t>
            </a:r>
            <a:r>
              <a:rPr lang="en-US" sz="2400" dirty="0"/>
              <a:t>)</a:t>
            </a:r>
          </a:p>
          <a:p>
            <a:r>
              <a:rPr lang="en-US" sz="2400" dirty="0"/>
              <a:t>Fission</a:t>
            </a:r>
          </a:p>
        </p:txBody>
      </p:sp>
    </p:spTree>
    <p:extLst>
      <p:ext uri="{BB962C8B-B14F-4D97-AF65-F5344CB8AC3E}">
        <p14:creationId xmlns:p14="http://schemas.microsoft.com/office/powerpoint/2010/main" val="316423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712D911F-E2BE-4080-940D-8C90FB1242DC}"/>
              </a:ext>
            </a:extLst>
          </p:cNvPr>
          <p:cNvGrpSpPr/>
          <p:nvPr/>
        </p:nvGrpSpPr>
        <p:grpSpPr>
          <a:xfrm>
            <a:off x="4240" y="3560810"/>
            <a:ext cx="12202274" cy="1648031"/>
            <a:chOff x="-10274" y="4372107"/>
            <a:chExt cx="15253248" cy="839943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9CD5EA88-CC8F-4BD9-83A8-C6C68E0CA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6800" y="4664530"/>
              <a:ext cx="5286174" cy="547520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CC2DDD5A-F19D-4C16-82A3-DE644A2D5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74" y="4372107"/>
              <a:ext cx="12192000" cy="822961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1EC9CCA-8B22-4763-953D-F870C7341B52}"/>
              </a:ext>
            </a:extLst>
          </p:cNvPr>
          <p:cNvSpPr/>
          <p:nvPr/>
        </p:nvSpPr>
        <p:spPr>
          <a:xfrm>
            <a:off x="10274" y="2270589"/>
            <a:ext cx="45719" cy="2188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95416F65-A4F4-4EA4-A5EE-9819DDABBB7C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49</a:t>
            </a:fld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B94C4CA1-BAD4-47A5-853A-1ED37974E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27314"/>
          </a:xfrm>
        </p:spPr>
        <p:txBody>
          <a:bodyPr>
            <a:normAutofit/>
          </a:bodyPr>
          <a:lstStyle/>
          <a:p>
            <a:r>
              <a:rPr lang="en-US" dirty="0"/>
              <a:t>238U level scheme – </a:t>
            </a:r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dirty="0"/>
              <a:t>-Ball2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0B5A81E5-8F95-4BCF-881C-B9CD3108B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772" y="2752977"/>
            <a:ext cx="7966651" cy="3009193"/>
          </a:xfrm>
        </p:spPr>
        <p:txBody>
          <a:bodyPr>
            <a:noAutofit/>
          </a:bodyPr>
          <a:lstStyle/>
          <a:p>
            <a:r>
              <a:rPr lang="en-US" sz="2400" baseline="30000" dirty="0"/>
              <a:t>238</a:t>
            </a:r>
            <a:r>
              <a:rPr lang="en-US" sz="2400" dirty="0"/>
              <a:t>U + 68 nuclei</a:t>
            </a:r>
          </a:p>
          <a:p>
            <a:pPr lvl="1"/>
            <a:r>
              <a:rPr lang="en-US" sz="2400" dirty="0"/>
              <a:t>40 fission fragments</a:t>
            </a:r>
          </a:p>
          <a:p>
            <a:r>
              <a:rPr lang="en-US" sz="2400" dirty="0"/>
              <a:t>1524 parasitic gammas</a:t>
            </a:r>
          </a:p>
          <a:p>
            <a:pPr lvl="1"/>
            <a:r>
              <a:rPr lang="en-US" sz="2400" dirty="0"/>
              <a:t>756 gammas coming from fission fragments</a:t>
            </a:r>
          </a:p>
          <a:p>
            <a:pPr lvl="1"/>
            <a:r>
              <a:rPr lang="en-US" sz="2400" dirty="0"/>
              <a:t>61 gamma in coincidence seen by fission partners</a:t>
            </a:r>
          </a:p>
          <a:p>
            <a:pPr lvl="1"/>
            <a:r>
              <a:rPr lang="en-US" sz="2400" dirty="0"/>
              <a:t>21 potentially new gammas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59B624D2-539B-44CA-9282-66A729F79D0F}"/>
              </a:ext>
            </a:extLst>
          </p:cNvPr>
          <p:cNvSpPr txBox="1">
            <a:spLocks/>
          </p:cNvSpPr>
          <p:nvPr/>
        </p:nvSpPr>
        <p:spPr>
          <a:xfrm>
            <a:off x="768772" y="5672634"/>
            <a:ext cx="7966651" cy="11025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Not everything </a:t>
            </a:r>
            <a:r>
              <a:rPr lang="en-US" sz="2400" dirty="0" err="1"/>
              <a:t>analysed</a:t>
            </a:r>
            <a:endParaRPr lang="en-US" sz="2400" dirty="0"/>
          </a:p>
          <a:p>
            <a:r>
              <a:rPr lang="en-US" sz="2400" dirty="0"/>
              <a:t>Not every main coincidences found</a:t>
            </a:r>
          </a:p>
        </p:txBody>
      </p:sp>
    </p:spTree>
    <p:extLst>
      <p:ext uri="{BB962C8B-B14F-4D97-AF65-F5344CB8AC3E}">
        <p14:creationId xmlns:p14="http://schemas.microsoft.com/office/powerpoint/2010/main" val="22385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-0.00078 -0.357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266D1F-6D87-4349-B159-5ADCC9A12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Symbol" panose="05050102010706020507" pitchFamily="18" charset="2"/>
              </a:rPr>
              <a:t>n</a:t>
            </a:r>
            <a:r>
              <a:rPr lang="fr-FR" dirty="0"/>
              <a:t>-Ball experiments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775A3BD-1BA8-4BD2-8653-D6287A847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104" y="4969433"/>
            <a:ext cx="2178162" cy="149232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3443C38-2675-4CDD-9585-CFCA2AC7C5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784"/>
          <a:stretch/>
        </p:blipFill>
        <p:spPr>
          <a:xfrm>
            <a:off x="4829035" y="0"/>
            <a:ext cx="5592983" cy="6858000"/>
          </a:xfrm>
          <a:prstGeom prst="rect">
            <a:avLst/>
          </a:prstGeom>
        </p:spPr>
      </p:pic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2D2EE7CA-9EA9-4174-A360-39EA8930EBC9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5</a:t>
            </a:fld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312CFF2F-2BD4-4176-8833-91910B2A7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482" y="1930399"/>
            <a:ext cx="4639733" cy="3636963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Realized in 2018 and 2022</a:t>
            </a:r>
          </a:p>
          <a:p>
            <a:r>
              <a:rPr lang="en-US" sz="2400" dirty="0"/>
              <a:t>ALTO accelerator</a:t>
            </a:r>
          </a:p>
          <a:p>
            <a:r>
              <a:rPr lang="en-US" sz="2400" dirty="0"/>
              <a:t>Neutrons beam LICORNE (Lithium Inverse </a:t>
            </a:r>
            <a:r>
              <a:rPr lang="en-US" sz="2400" dirty="0" err="1"/>
              <a:t>Cinematiques</a:t>
            </a:r>
            <a:r>
              <a:rPr lang="en-US" sz="2400" dirty="0"/>
              <a:t> </a:t>
            </a:r>
            <a:r>
              <a:rPr lang="en-US" sz="2400" dirty="0" err="1"/>
              <a:t>ORsay</a:t>
            </a:r>
            <a:r>
              <a:rPr lang="en-US" sz="2400" dirty="0"/>
              <a:t> </a:t>
            </a:r>
            <a:r>
              <a:rPr lang="en-US" sz="2400" dirty="0" err="1"/>
              <a:t>NEutron</a:t>
            </a:r>
            <a:r>
              <a:rPr lang="en-US" sz="2400" dirty="0"/>
              <a:t> source) mono-energetic and pulsed (400 ns) focused forward</a:t>
            </a:r>
          </a:p>
          <a:p>
            <a:r>
              <a:rPr lang="fr-FR" sz="2200" dirty="0" err="1"/>
              <a:t>Comprised</a:t>
            </a:r>
            <a:r>
              <a:rPr lang="fr-FR" sz="2200" dirty="0"/>
              <a:t> 2 rings of 12 </a:t>
            </a:r>
            <a:r>
              <a:rPr lang="fr-FR" sz="2200" dirty="0" err="1"/>
              <a:t>Clover</a:t>
            </a:r>
            <a:r>
              <a:rPr lang="fr-FR" sz="2200" dirty="0"/>
              <a:t> </a:t>
            </a:r>
            <a:r>
              <a:rPr lang="fr-FR" sz="2200" dirty="0" err="1"/>
              <a:t>HPGe</a:t>
            </a:r>
            <a:endParaRPr lang="en-US" sz="2200" dirty="0"/>
          </a:p>
        </p:txBody>
      </p:sp>
      <p:pic>
        <p:nvPicPr>
          <p:cNvPr id="11" name="Image 3">
            <a:extLst>
              <a:ext uri="{FF2B5EF4-FFF2-40B4-BE49-F238E27FC236}">
                <a16:creationId xmlns:a16="http://schemas.microsoft.com/office/drawing/2014/main" id="{A3FD8DEB-8201-41B4-A896-DBFDC14637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795" y="3027016"/>
            <a:ext cx="1049984" cy="721864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BB8560D0-C6F8-48F3-AC11-7E43E6223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505" y="2078375"/>
            <a:ext cx="932010" cy="87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Image 6">
            <a:extLst>
              <a:ext uri="{FF2B5EF4-FFF2-40B4-BE49-F238E27FC236}">
                <a16:creationId xmlns:a16="http://schemas.microsoft.com/office/drawing/2014/main" id="{7E3F6CE1-4840-4FAC-A3C2-67533AA633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1573" y="233586"/>
            <a:ext cx="949115" cy="71658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02C5F8F3-5FDD-4012-B882-9C9CBDB14F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28" y="1098695"/>
            <a:ext cx="1529965" cy="75004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22E0784-3D9D-4F1D-B0DA-3448F8177F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894" y="134676"/>
            <a:ext cx="91440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312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F961F-9E2D-504A-BE01-09366388F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𝜈- Ball2 experiment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8A1D60-DFA8-3B4B-9835-CF5B3CB747BA}"/>
              </a:ext>
            </a:extLst>
          </p:cNvPr>
          <p:cNvSpPr txBox="1"/>
          <p:nvPr/>
        </p:nvSpPr>
        <p:spPr>
          <a:xfrm>
            <a:off x="6884346" y="1406816"/>
            <a:ext cx="442750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Fast neutron source (LICORNE)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High intensity </a:t>
            </a:r>
            <a:r>
              <a:rPr lang="en-GB" baseline="30000" dirty="0"/>
              <a:t>7</a:t>
            </a:r>
            <a:r>
              <a:rPr lang="en-GB" dirty="0"/>
              <a:t>Li beam: ~ 100 </a:t>
            </a:r>
            <a:r>
              <a:rPr lang="en-GB" dirty="0" err="1"/>
              <a:t>nA</a:t>
            </a:r>
            <a:r>
              <a:rPr lang="en-GB" dirty="0"/>
              <a:t> pulsed beam (prev. 10 </a:t>
            </a:r>
            <a:r>
              <a:rPr lang="en-GB" dirty="0" err="1"/>
              <a:t>nA</a:t>
            </a:r>
            <a:r>
              <a:rPr lang="en-GB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 gas cell: 1.6 </a:t>
            </a:r>
            <a:r>
              <a:rPr lang="en-GB" dirty="0" err="1"/>
              <a:t>atm</a:t>
            </a:r>
            <a:r>
              <a:rPr lang="en-GB" dirty="0"/>
              <a:t> (prev. 1.4 </a:t>
            </a:r>
            <a:r>
              <a:rPr lang="en-GB" dirty="0" err="1"/>
              <a:t>atm</a:t>
            </a:r>
            <a:r>
              <a:rPr lang="en-GB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aseline="30000" dirty="0"/>
              <a:t>238</a:t>
            </a:r>
            <a:r>
              <a:rPr lang="en-GB" dirty="0"/>
              <a:t>U target: ~106 g in chips (prev. 5 disks)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24 clovers + 20 FATIMA detectors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Increase by 4 of the 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 runs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July: 125 hours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October: 214 hours</a:t>
            </a:r>
          </a:p>
          <a:p>
            <a:pPr lvl="1">
              <a:lnSpc>
                <a:spcPct val="150000"/>
              </a:lnSpc>
            </a:pPr>
            <a:r>
              <a:rPr lang="en-GB" dirty="0"/>
              <a:t>      Total: ~ 14.1 days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endParaRPr lang="en-GB" dirty="0">
              <a:sym typeface="Wingdings" panose="05000000000000000000" pitchFamily="2" charset="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GB" dirty="0">
                <a:sym typeface="Wingdings" panose="05000000000000000000" pitchFamily="2" charset="2"/>
              </a:rPr>
              <a:t>Data clearer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GB" dirty="0">
                <a:sym typeface="Wingdings" panose="05000000000000000000" pitchFamily="2" charset="2"/>
              </a:rPr>
              <a:t>8 times more statistics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A29B31-50DD-8A48-8A58-C403F8A4DC2F}"/>
              </a:ext>
            </a:extLst>
          </p:cNvPr>
          <p:cNvCxnSpPr/>
          <p:nvPr/>
        </p:nvCxnSpPr>
        <p:spPr>
          <a:xfrm>
            <a:off x="7667674" y="4532338"/>
            <a:ext cx="210441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8C32AF3-DD3F-3442-AA74-B3C5F11BB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52" y="1511949"/>
            <a:ext cx="6306065" cy="472954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F4B648D-148D-4878-813E-3EE3553AF4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810" y="-15619"/>
            <a:ext cx="1188368" cy="817003"/>
          </a:xfrm>
          <a:prstGeom prst="rect">
            <a:avLst/>
          </a:prstGeom>
        </p:spPr>
      </p:pic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B4FF619C-5BC5-47A7-A32C-66B6CF6BCF5D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50</a:t>
            </a:fld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0370A92-E381-40AE-BD18-C77EF948C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1252-D230-487A-94A4-4BA60442782E}" type="slidenum">
              <a:rPr lang="es-ES" smtClean="0"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32708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E69505-1869-4C29-A116-99FBF5945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Cibles </a:t>
            </a:r>
            <a:r>
              <a:rPr lang="fr-FR" baseline="30000" dirty="0"/>
              <a:t>238</a:t>
            </a:r>
            <a:r>
              <a:rPr lang="fr-FR" dirty="0"/>
              <a:t>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E893E0-70BD-4B4D-9216-17858E84C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0233385-D5C5-4FB2-BE0E-E7133BA6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BA62C-2D41-433A-BC0A-01D8DAADFBBF}" type="slidenum">
              <a:rPr lang="fr-FR" smtClean="0"/>
              <a:t>51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BB32E1A-94F8-4AE9-A28F-F15B38C5E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798" y="0"/>
            <a:ext cx="7972609" cy="6884097"/>
          </a:xfrm>
          <a:prstGeom prst="rect">
            <a:avLst/>
          </a:prstGeom>
        </p:spPr>
      </p:pic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AE16745D-3F35-4EBE-A96A-B64FCB47DD0D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51</a:t>
            </a:fld>
            <a:endParaRPr lang="fr-F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7623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253326-6904-4A12-B1E9-C457B5D8A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E63C7EB9-7D0D-4A11-9AED-62D9C465DE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9" b="6601"/>
          <a:stretch/>
        </p:blipFill>
        <p:spPr>
          <a:xfrm>
            <a:off x="3408114" y="0"/>
            <a:ext cx="4539832" cy="6840000"/>
          </a:xfrm>
        </p:spPr>
      </p:pic>
      <p:sp>
        <p:nvSpPr>
          <p:cNvPr id="5" name="Espace réservé du numéro de diapositive 3">
            <a:extLst>
              <a:ext uri="{FF2B5EF4-FFF2-40B4-BE49-F238E27FC236}">
                <a16:creationId xmlns:a16="http://schemas.microsoft.com/office/drawing/2014/main" id="{CCC204DF-B5EC-4DB2-A8B6-81EE224EC070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52</a:t>
            </a:fld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11165EC-FF80-41DE-9B82-3C4D3D09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1252-D230-487A-94A4-4BA60442782E}" type="slidenum">
              <a:rPr lang="es-ES" smtClean="0"/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23367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123D8DA-87FE-4DE4-9106-7F832486BF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" t="3204"/>
          <a:stretch/>
        </p:blipFill>
        <p:spPr>
          <a:xfrm>
            <a:off x="-17441" y="2196386"/>
            <a:ext cx="12202178" cy="382467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E156053-10AF-4C5A-A5C3-23E9ECEB8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Contamination </a:t>
            </a:r>
            <a:r>
              <a:rPr lang="fr-FR" dirty="0" err="1"/>
              <a:t>Level</a:t>
            </a:r>
            <a:r>
              <a:rPr lang="fr-FR" dirty="0"/>
              <a:t> Scheme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EC5C8674-0D6D-4405-AD08-4F5FC029A725}"/>
              </a:ext>
            </a:extLst>
          </p:cNvPr>
          <p:cNvGrpSpPr/>
          <p:nvPr/>
        </p:nvGrpSpPr>
        <p:grpSpPr>
          <a:xfrm>
            <a:off x="12134849" y="5618707"/>
            <a:ext cx="72747" cy="364251"/>
            <a:chOff x="12098596" y="5628232"/>
            <a:chExt cx="80426" cy="364251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5CAE592B-DA19-4D8F-A17A-0EAFE60B722A}"/>
                </a:ext>
              </a:extLst>
            </p:cNvPr>
            <p:cNvGrpSpPr/>
            <p:nvPr/>
          </p:nvGrpSpPr>
          <p:grpSpPr>
            <a:xfrm>
              <a:off x="12098596" y="5628232"/>
              <a:ext cx="76159" cy="364251"/>
              <a:chOff x="11919021" y="5650787"/>
              <a:chExt cx="89807" cy="364251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18D91E1-3680-40FC-9657-4ABDE3277927}"/>
                  </a:ext>
                </a:extLst>
              </p:cNvPr>
              <p:cNvSpPr/>
              <p:nvPr/>
            </p:nvSpPr>
            <p:spPr>
              <a:xfrm>
                <a:off x="11921556" y="5650787"/>
                <a:ext cx="87272" cy="16422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E0C8852-775D-4888-8A6B-471F6496A60B}"/>
                  </a:ext>
                </a:extLst>
              </p:cNvPr>
              <p:cNvSpPr/>
              <p:nvPr/>
            </p:nvSpPr>
            <p:spPr>
              <a:xfrm>
                <a:off x="11919021" y="5850813"/>
                <a:ext cx="86063" cy="1642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173953-E0F1-4865-8B96-53BC76A06C8F}"/>
                </a:ext>
              </a:extLst>
            </p:cNvPr>
            <p:cNvSpPr/>
            <p:nvPr/>
          </p:nvSpPr>
          <p:spPr>
            <a:xfrm>
              <a:off x="12133303" y="5728245"/>
              <a:ext cx="45719" cy="1642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94DD49C1-B08D-41B5-9F90-57475B5FC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810" y="-15619"/>
            <a:ext cx="1188368" cy="817003"/>
          </a:xfrm>
          <a:prstGeom prst="rect">
            <a:avLst/>
          </a:prstGeom>
        </p:spPr>
      </p:pic>
      <p:sp>
        <p:nvSpPr>
          <p:cNvPr id="14" name="Espace réservé du numéro de diapositive 3">
            <a:extLst>
              <a:ext uri="{FF2B5EF4-FFF2-40B4-BE49-F238E27FC236}">
                <a16:creationId xmlns:a16="http://schemas.microsoft.com/office/drawing/2014/main" id="{9BBE2121-E1EC-4907-B15F-B4653CE7098E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53</a:t>
            </a:fld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7B6384F-9492-4589-BF6A-B6C438216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1252-D230-487A-94A4-4BA60442782E}" type="slidenum">
              <a:rPr lang="es-ES" smtClean="0"/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90102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67AA6EE1-0197-471F-B037-CD2C253DAB62}"/>
              </a:ext>
            </a:extLst>
          </p:cNvPr>
          <p:cNvSpPr txBox="1">
            <a:spLocks/>
          </p:cNvSpPr>
          <p:nvPr/>
        </p:nvSpPr>
        <p:spPr>
          <a:xfrm>
            <a:off x="341669" y="5348097"/>
            <a:ext cx="11222802" cy="160337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If we analyze the 384,5 keV 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/>
              <a:t>, we can see that:</a:t>
            </a:r>
          </a:p>
          <a:p>
            <a:r>
              <a:rPr lang="en-US" sz="2000" dirty="0"/>
              <a:t>The main coincidence is with 351 keV, which belongs to </a:t>
            </a:r>
            <a:r>
              <a:rPr lang="en-US" sz="2000" baseline="30000" dirty="0"/>
              <a:t>21</a:t>
            </a:r>
            <a:r>
              <a:rPr lang="en-US" sz="2000" dirty="0"/>
              <a:t>Ne and is the main contamination of the spectrum</a:t>
            </a:r>
          </a:p>
          <a:p>
            <a:r>
              <a:rPr lang="en-US" sz="2000" dirty="0"/>
              <a:t>The second main coincidences are the 2 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/>
              <a:t> de-energizing the 731,93 keV level of the</a:t>
            </a:r>
            <a:r>
              <a:rPr lang="fr-FR" sz="2000" dirty="0"/>
              <a:t> </a:t>
            </a:r>
            <a:r>
              <a:rPr lang="fr-FR" sz="2000" baseline="30000" dirty="0"/>
              <a:t>238</a:t>
            </a:r>
            <a:r>
              <a:rPr lang="fr-FR" sz="2000" dirty="0"/>
              <a:t>U but the </a:t>
            </a:r>
            <a:r>
              <a:rPr lang="en-US" sz="2000" dirty="0"/>
              <a:t>statistics is quite low</a:t>
            </a:r>
          </a:p>
          <a:p>
            <a:pPr lvl="1"/>
            <a:r>
              <a:rPr lang="en-US" sz="1800" dirty="0"/>
              <a:t>New level at 1116 keV (also found thanks to another </a:t>
            </a:r>
            <a:r>
              <a:rPr lang="en-US" sz="1800" dirty="0">
                <a:latin typeface="Symbol" panose="05050102010706020507" pitchFamily="18" charset="2"/>
              </a:rPr>
              <a:t>g</a:t>
            </a:r>
            <a:r>
              <a:rPr lang="en-US" sz="1800" dirty="0"/>
              <a:t> analysis) but a higher statistics would validate it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284D54E-D603-474F-9CE0-BD8229A10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/>
              <a:t>Problems faced: statistics and contaminations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D371E7C-1E3B-4283-A750-05F3DF4E2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0604"/>
            <a:ext cx="12192000" cy="3408004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CB134108-1F6B-479C-8D6F-0C9258326932}"/>
              </a:ext>
            </a:extLst>
          </p:cNvPr>
          <p:cNvSpPr/>
          <p:nvPr/>
        </p:nvSpPr>
        <p:spPr>
          <a:xfrm>
            <a:off x="1972623" y="3342819"/>
            <a:ext cx="660400" cy="1965788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EA48564-056E-4DD1-AF6F-03B32DD02F30}"/>
              </a:ext>
            </a:extLst>
          </p:cNvPr>
          <p:cNvSpPr/>
          <p:nvPr/>
        </p:nvSpPr>
        <p:spPr>
          <a:xfrm>
            <a:off x="3992981" y="3644195"/>
            <a:ext cx="421433" cy="1664413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AAFEC7A-CD12-4107-B2D4-9FBA99D0A842}"/>
              </a:ext>
            </a:extLst>
          </p:cNvPr>
          <p:cNvSpPr/>
          <p:nvPr/>
        </p:nvSpPr>
        <p:spPr>
          <a:xfrm>
            <a:off x="4839128" y="3644193"/>
            <a:ext cx="421433" cy="1664413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AF11BDD-CA81-460C-924A-7AE82CC29095}"/>
              </a:ext>
            </a:extLst>
          </p:cNvPr>
          <p:cNvSpPr txBox="1"/>
          <p:nvPr/>
        </p:nvSpPr>
        <p:spPr>
          <a:xfrm>
            <a:off x="1276823" y="2054364"/>
            <a:ext cx="2052001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coincidence: </a:t>
            </a:r>
            <a:br>
              <a:rPr lang="en-US" dirty="0"/>
            </a:br>
            <a:r>
              <a:rPr lang="en-US" dirty="0"/>
              <a:t>351 keV</a:t>
            </a:r>
          </a:p>
          <a:p>
            <a:pPr algn="ctr"/>
            <a:r>
              <a:rPr lang="en-US" dirty="0"/>
              <a:t>Contamination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7ADBE2E4-6B14-4287-9E52-CBC574BA5E9B}"/>
              </a:ext>
            </a:extLst>
          </p:cNvPr>
          <p:cNvCxnSpPr>
            <a:cxnSpLocks/>
            <a:stCxn id="12" idx="2"/>
            <a:endCxn id="8" idx="0"/>
          </p:cNvCxnSpPr>
          <p:nvPr/>
        </p:nvCxnSpPr>
        <p:spPr>
          <a:xfrm flipH="1">
            <a:off x="2302823" y="2977694"/>
            <a:ext cx="1" cy="365125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7C46465F-9F65-4E80-8D09-934AAEF863EE}"/>
              </a:ext>
            </a:extLst>
          </p:cNvPr>
          <p:cNvSpPr txBox="1"/>
          <p:nvPr/>
        </p:nvSpPr>
        <p:spPr>
          <a:xfrm>
            <a:off x="4111086" y="1592699"/>
            <a:ext cx="2559861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main coincidences: </a:t>
            </a:r>
            <a:br>
              <a:rPr lang="en-US" dirty="0"/>
            </a:br>
            <a:r>
              <a:rPr lang="en-US" dirty="0"/>
              <a:t>583 + 687 keV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aseline="30000" dirty="0"/>
              <a:t>238</a:t>
            </a:r>
            <a:r>
              <a:rPr lang="en-US" dirty="0"/>
              <a:t>U</a:t>
            </a:r>
          </a:p>
          <a:p>
            <a:pPr algn="ctr"/>
            <a:r>
              <a:rPr lang="en-US" dirty="0"/>
              <a:t>Statistics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EB924C5F-A4FF-4AA5-AE3F-1C9B9DF8D767}"/>
              </a:ext>
            </a:extLst>
          </p:cNvPr>
          <p:cNvCxnSpPr>
            <a:cxnSpLocks/>
            <a:stCxn id="15" idx="2"/>
            <a:endCxn id="19" idx="1"/>
          </p:cNvCxnSpPr>
          <p:nvPr/>
        </p:nvCxnSpPr>
        <p:spPr>
          <a:xfrm flipH="1">
            <a:off x="4627591" y="2516029"/>
            <a:ext cx="763426" cy="504757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ccolade fermante 18">
            <a:extLst>
              <a:ext uri="{FF2B5EF4-FFF2-40B4-BE49-F238E27FC236}">
                <a16:creationId xmlns:a16="http://schemas.microsoft.com/office/drawing/2014/main" id="{70B1CE41-4578-4E43-8B93-FD3FDFA70C12}"/>
              </a:ext>
            </a:extLst>
          </p:cNvPr>
          <p:cNvSpPr/>
          <p:nvPr/>
        </p:nvSpPr>
        <p:spPr>
          <a:xfrm rot="16200000">
            <a:off x="4297390" y="2772840"/>
            <a:ext cx="660400" cy="1156291"/>
          </a:xfrm>
          <a:prstGeom prst="rightBrace">
            <a:avLst>
              <a:gd name="adj1" fmla="val 36336"/>
              <a:gd name="adj2" fmla="val 50000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7D86858-1A5D-41FD-B945-E188908F6A1C}"/>
              </a:ext>
            </a:extLst>
          </p:cNvPr>
          <p:cNvSpPr txBox="1"/>
          <p:nvPr/>
        </p:nvSpPr>
        <p:spPr>
          <a:xfrm>
            <a:off x="8120861" y="1907722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Example: </a:t>
            </a:r>
            <a:r>
              <a:rPr lang="fr-FR" dirty="0" err="1"/>
              <a:t>gate</a:t>
            </a:r>
            <a:r>
              <a:rPr lang="fr-FR" dirty="0"/>
              <a:t> on 384.5 keV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2B0B383-963B-427E-84F7-236F1EB94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810" y="-15619"/>
            <a:ext cx="1188368" cy="817003"/>
          </a:xfrm>
          <a:prstGeom prst="rect">
            <a:avLst/>
          </a:prstGeom>
        </p:spPr>
      </p:pic>
      <p:sp>
        <p:nvSpPr>
          <p:cNvPr id="20" name="Espace réservé du numéro de diapositive 3">
            <a:extLst>
              <a:ext uri="{FF2B5EF4-FFF2-40B4-BE49-F238E27FC236}">
                <a16:creationId xmlns:a16="http://schemas.microsoft.com/office/drawing/2014/main" id="{AC6E8C60-6F7E-4E18-ABCC-E5BF0CB03FB8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54</a:t>
            </a:fld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5F3A6DD-4AB8-4323-B6E4-F853059BF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1252-D230-487A-94A4-4BA60442782E}" type="slidenum">
              <a:rPr lang="es-ES" smtClean="0"/>
              <a:t>54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330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5" grpId="0" animBg="1"/>
      <p:bldP spid="1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F56121-3F87-48FD-94ED-94D4AD0B6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Gate on contamination rays</a:t>
            </a:r>
            <a:br>
              <a:rPr lang="en-US" dirty="0"/>
            </a:br>
            <a:r>
              <a:rPr lang="en-US" dirty="0"/>
              <a:t>Example </a:t>
            </a:r>
            <a:r>
              <a:rPr lang="en-US" baseline="30000" dirty="0"/>
              <a:t>209</a:t>
            </a:r>
            <a:r>
              <a:rPr lang="en-US" dirty="0"/>
              <a:t>Bi - 896 keV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5CC8056-4DD2-47B5-B6B7-A690FAFDF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1393"/>
            <a:ext cx="12192000" cy="2834653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4399EB3F-5084-4C74-A069-ED75CFB8B499}"/>
              </a:ext>
            </a:extLst>
          </p:cNvPr>
          <p:cNvSpPr/>
          <p:nvPr/>
        </p:nvSpPr>
        <p:spPr>
          <a:xfrm>
            <a:off x="2994212" y="3836894"/>
            <a:ext cx="259976" cy="15867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C1CCCA5-7197-4D91-ACA6-D5D5201E8E9A}"/>
              </a:ext>
            </a:extLst>
          </p:cNvPr>
          <p:cNvSpPr/>
          <p:nvPr/>
        </p:nvSpPr>
        <p:spPr>
          <a:xfrm>
            <a:off x="5901025" y="4563035"/>
            <a:ext cx="259976" cy="86061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0B29259-A9DC-43D7-BAFD-23A4BE8AD0A5}"/>
              </a:ext>
            </a:extLst>
          </p:cNvPr>
          <p:cNvSpPr/>
          <p:nvPr/>
        </p:nvSpPr>
        <p:spPr>
          <a:xfrm>
            <a:off x="6492698" y="4563035"/>
            <a:ext cx="186035" cy="86061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44F8892-7FED-45D7-953D-DE2B8EBF9BBC}"/>
              </a:ext>
            </a:extLst>
          </p:cNvPr>
          <p:cNvSpPr/>
          <p:nvPr/>
        </p:nvSpPr>
        <p:spPr>
          <a:xfrm>
            <a:off x="6654058" y="4563035"/>
            <a:ext cx="201465" cy="86061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4299D1B-592C-4A69-8249-908A2517C45B}"/>
              </a:ext>
            </a:extLst>
          </p:cNvPr>
          <p:cNvSpPr/>
          <p:nvPr/>
        </p:nvSpPr>
        <p:spPr>
          <a:xfrm>
            <a:off x="7472082" y="4563035"/>
            <a:ext cx="259976" cy="86061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57332BC-666F-452D-A6E1-04A33CCB9C50}"/>
              </a:ext>
            </a:extLst>
          </p:cNvPr>
          <p:cNvSpPr/>
          <p:nvPr/>
        </p:nvSpPr>
        <p:spPr>
          <a:xfrm>
            <a:off x="8330687" y="4563035"/>
            <a:ext cx="259976" cy="86061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5E5A557-6201-45E2-ACEB-F9C5E6E9E01C}"/>
              </a:ext>
            </a:extLst>
          </p:cNvPr>
          <p:cNvSpPr/>
          <p:nvPr/>
        </p:nvSpPr>
        <p:spPr>
          <a:xfrm>
            <a:off x="8672356" y="4563035"/>
            <a:ext cx="259976" cy="86061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8E1169A-68EA-4779-8A6F-B2614DEE4D20}"/>
              </a:ext>
            </a:extLst>
          </p:cNvPr>
          <p:cNvSpPr/>
          <p:nvPr/>
        </p:nvSpPr>
        <p:spPr>
          <a:xfrm>
            <a:off x="10162631" y="4563035"/>
            <a:ext cx="259976" cy="86061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52B5480-80AF-4D7E-AF43-3C2C0685109E}"/>
              </a:ext>
            </a:extLst>
          </p:cNvPr>
          <p:cNvSpPr/>
          <p:nvPr/>
        </p:nvSpPr>
        <p:spPr>
          <a:xfrm>
            <a:off x="9768734" y="4563035"/>
            <a:ext cx="259976" cy="86061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FE41729-CC7F-4DA2-A395-34F8DE073398}"/>
              </a:ext>
            </a:extLst>
          </p:cNvPr>
          <p:cNvSpPr/>
          <p:nvPr/>
        </p:nvSpPr>
        <p:spPr>
          <a:xfrm>
            <a:off x="9434818" y="4563035"/>
            <a:ext cx="259976" cy="86061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401CDCF-85EA-4E16-AF32-455D09BC73EA}"/>
              </a:ext>
            </a:extLst>
          </p:cNvPr>
          <p:cNvSpPr/>
          <p:nvPr/>
        </p:nvSpPr>
        <p:spPr>
          <a:xfrm>
            <a:off x="10606386" y="4563035"/>
            <a:ext cx="259976" cy="86061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500E1E2-4520-45E0-B0B6-E6F90F10C1A0}"/>
              </a:ext>
            </a:extLst>
          </p:cNvPr>
          <p:cNvSpPr/>
          <p:nvPr/>
        </p:nvSpPr>
        <p:spPr>
          <a:xfrm>
            <a:off x="11460892" y="4563035"/>
            <a:ext cx="259976" cy="86061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CBE5EBD-5F23-4E29-9B96-2D7E0456DF00}"/>
              </a:ext>
            </a:extLst>
          </p:cNvPr>
          <p:cNvSpPr/>
          <p:nvPr/>
        </p:nvSpPr>
        <p:spPr>
          <a:xfrm>
            <a:off x="2390346" y="3836894"/>
            <a:ext cx="259976" cy="15867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C677A4C-8236-4F1A-B4A6-CD477ABD8C9F}"/>
              </a:ext>
            </a:extLst>
          </p:cNvPr>
          <p:cNvSpPr/>
          <p:nvPr/>
        </p:nvSpPr>
        <p:spPr>
          <a:xfrm>
            <a:off x="2115924" y="3884022"/>
            <a:ext cx="113567" cy="1586753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2BDA82F-6CA4-4FDF-A9C7-D2BE25E2DB47}"/>
              </a:ext>
            </a:extLst>
          </p:cNvPr>
          <p:cNvSpPr/>
          <p:nvPr/>
        </p:nvSpPr>
        <p:spPr>
          <a:xfrm>
            <a:off x="3436568" y="3836894"/>
            <a:ext cx="320106" cy="1586753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DCA5EB38-FDE0-4C88-91D7-CCA3AB5A3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810" y="-15619"/>
            <a:ext cx="1188368" cy="817003"/>
          </a:xfrm>
          <a:prstGeom prst="rect">
            <a:avLst/>
          </a:prstGeom>
        </p:spPr>
      </p:pic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38B7D595-A605-428C-8270-FDCBAD4A3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383" y="5608070"/>
            <a:ext cx="10494427" cy="933797"/>
          </a:xfrm>
        </p:spPr>
        <p:txBody>
          <a:bodyPr>
            <a:normAutofit fontScale="77500" lnSpcReduction="20000"/>
          </a:bodyPr>
          <a:lstStyle/>
          <a:p>
            <a:r>
              <a:rPr lang="en-US" sz="2000" dirty="0"/>
              <a:t>    Contamination linked to </a:t>
            </a:r>
            <a:r>
              <a:rPr lang="en-US" sz="2000" baseline="30000" dirty="0"/>
              <a:t>209</a:t>
            </a:r>
            <a:r>
              <a:rPr lang="en-US" sz="2000" dirty="0"/>
              <a:t>Bi</a:t>
            </a:r>
          </a:p>
          <a:p>
            <a:r>
              <a:rPr lang="en-US" sz="2000" dirty="0"/>
              <a:t>    Contamination </a:t>
            </a:r>
            <a:r>
              <a:rPr lang="en-US" sz="2000"/>
              <a:t>linked to </a:t>
            </a:r>
            <a:r>
              <a:rPr lang="en-US" sz="2000" dirty="0"/>
              <a:t>wide 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/>
              <a:t> (72Ge </a:t>
            </a:r>
            <a:r>
              <a:rPr lang="en-US" sz="2000" dirty="0">
                <a:latin typeface="Symbol" panose="05050102010706020507" pitchFamily="18" charset="2"/>
              </a:rPr>
              <a:t>g </a:t>
            </a:r>
            <a:r>
              <a:rPr lang="en-US" sz="2000" dirty="0"/>
              <a:t>of 894 keV ; 238U </a:t>
            </a:r>
            <a:r>
              <a:rPr lang="en-US" sz="2000" dirty="0">
                <a:latin typeface="Symbol" panose="05050102010706020507" pitchFamily="18" charset="2"/>
              </a:rPr>
              <a:t>g </a:t>
            </a:r>
            <a:r>
              <a:rPr lang="en-US" sz="2000" dirty="0"/>
              <a:t>of 899 keV)</a:t>
            </a:r>
          </a:p>
          <a:p>
            <a:r>
              <a:rPr lang="fr-FR" sz="2000" dirty="0"/>
              <a:t>    Contamination </a:t>
            </a:r>
            <a:r>
              <a:rPr lang="en-US" sz="2000" dirty="0"/>
              <a:t>linked to fortuitous coincidences</a:t>
            </a:r>
          </a:p>
          <a:p>
            <a:endParaRPr lang="fr-FR" sz="2200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D4B9CBE-B2BC-4296-8586-120CE9A18252}"/>
              </a:ext>
            </a:extLst>
          </p:cNvPr>
          <p:cNvSpPr/>
          <p:nvPr/>
        </p:nvSpPr>
        <p:spPr>
          <a:xfrm>
            <a:off x="941295" y="5683624"/>
            <a:ext cx="198000" cy="198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4FD2EBB7-8F53-4FF6-8A50-3BF96B3164D6}"/>
              </a:ext>
            </a:extLst>
          </p:cNvPr>
          <p:cNvSpPr/>
          <p:nvPr/>
        </p:nvSpPr>
        <p:spPr>
          <a:xfrm>
            <a:off x="941295" y="6285927"/>
            <a:ext cx="198000" cy="199528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57F80604-773B-47ED-9690-57692BA54B07}"/>
              </a:ext>
            </a:extLst>
          </p:cNvPr>
          <p:cNvSpPr/>
          <p:nvPr/>
        </p:nvSpPr>
        <p:spPr>
          <a:xfrm>
            <a:off x="941295" y="5980349"/>
            <a:ext cx="198000" cy="19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AC1BD3B1-A1C0-441E-9B28-B595DD75C93D}"/>
              </a:ext>
            </a:extLst>
          </p:cNvPr>
          <p:cNvSpPr/>
          <p:nvPr/>
        </p:nvSpPr>
        <p:spPr>
          <a:xfrm>
            <a:off x="1980920" y="3836894"/>
            <a:ext cx="135004" cy="158675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space réservé du numéro de diapositive 3">
            <a:extLst>
              <a:ext uri="{FF2B5EF4-FFF2-40B4-BE49-F238E27FC236}">
                <a16:creationId xmlns:a16="http://schemas.microsoft.com/office/drawing/2014/main" id="{458A84BE-AA5F-46A4-9D21-845D8BCD0CE1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55</a:t>
            </a:fld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95B0418-3291-4EDA-99C9-90173682E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1252-D230-487A-94A4-4BA60442782E}" type="slidenum">
              <a:rPr lang="es-ES" smtClean="0"/>
              <a:t>55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279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uiExpand="1" build="p"/>
      <p:bldP spid="27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EC9CCA-8B22-4763-953D-F870C7341B52}"/>
              </a:ext>
            </a:extLst>
          </p:cNvPr>
          <p:cNvSpPr/>
          <p:nvPr/>
        </p:nvSpPr>
        <p:spPr>
          <a:xfrm>
            <a:off x="10274" y="2270589"/>
            <a:ext cx="45719" cy="2188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95416F65-A4F4-4EA4-A5EE-9819DDABBB7C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6</a:t>
            </a:fld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48AAE9-1FF5-401B-8D42-CE8E0AF41B80}"/>
              </a:ext>
            </a:extLst>
          </p:cNvPr>
          <p:cNvSpPr/>
          <p:nvPr/>
        </p:nvSpPr>
        <p:spPr>
          <a:xfrm>
            <a:off x="0" y="2179038"/>
            <a:ext cx="175364" cy="1676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FF0F8B6-6B7B-4C84-A034-21D0883EE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1252-D230-487A-94A4-4BA60442782E}" type="slidenum">
              <a:rPr lang="es-ES" smtClean="0"/>
              <a:t>6</a:t>
            </a:fld>
            <a:endParaRPr lang="es-ES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89DDF189-BD7A-4A86-BEB9-0DDACFBE2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4696887"/>
            <a:ext cx="5364480" cy="1897693"/>
          </a:xfrm>
        </p:spPr>
        <p:txBody>
          <a:bodyPr>
            <a:normAutofit fontScale="55000" lnSpcReduction="20000"/>
          </a:bodyPr>
          <a:lstStyle/>
          <a:p>
            <a:r>
              <a:rPr lang="fr-FR" sz="3100" dirty="0"/>
              <a:t>118 </a:t>
            </a:r>
            <a:r>
              <a:rPr lang="en-US" sz="3100" dirty="0"/>
              <a:t>levels identified </a:t>
            </a:r>
          </a:p>
          <a:p>
            <a:pPr lvl="1"/>
            <a:r>
              <a:rPr lang="en-US" sz="2600" dirty="0"/>
              <a:t>Including 60 already listed in ENSDF</a:t>
            </a:r>
          </a:p>
          <a:p>
            <a:pPr lvl="1"/>
            <a:r>
              <a:rPr lang="fr-FR" sz="2600" dirty="0" err="1"/>
              <a:t>Including</a:t>
            </a:r>
            <a:r>
              <a:rPr lang="fr-FR" sz="2600" dirty="0"/>
              <a:t> 92 found with both </a:t>
            </a:r>
            <a:r>
              <a:rPr lang="fr-FR" sz="2600" dirty="0">
                <a:latin typeface="Symbol" panose="05050102010706020507" pitchFamily="18" charset="2"/>
              </a:rPr>
              <a:t>n</a:t>
            </a:r>
            <a:r>
              <a:rPr lang="fr-FR" sz="2600" dirty="0"/>
              <a:t>-Ball data</a:t>
            </a:r>
            <a:endParaRPr lang="en-US" sz="2600" dirty="0"/>
          </a:p>
          <a:p>
            <a:r>
              <a:rPr lang="en-US" sz="3100" dirty="0"/>
              <a:t>268 </a:t>
            </a:r>
            <a:r>
              <a:rPr lang="en-US" sz="3100" dirty="0">
                <a:latin typeface="Symbol" panose="05050102010706020507" pitchFamily="18" charset="2"/>
              </a:rPr>
              <a:t>g </a:t>
            </a:r>
            <a:r>
              <a:rPr lang="en-US" sz="3100" dirty="0"/>
              <a:t>transitions identified </a:t>
            </a:r>
          </a:p>
          <a:p>
            <a:pPr lvl="1"/>
            <a:r>
              <a:rPr lang="en-US" sz="2600" dirty="0"/>
              <a:t>Including 110 already listed in ENSDF</a:t>
            </a:r>
          </a:p>
          <a:p>
            <a:pPr lvl="1"/>
            <a:r>
              <a:rPr lang="fr-FR" sz="2600" dirty="0" err="1"/>
              <a:t>Including</a:t>
            </a:r>
            <a:r>
              <a:rPr lang="fr-FR" sz="2600" dirty="0"/>
              <a:t> 187 found with both </a:t>
            </a:r>
            <a:r>
              <a:rPr lang="fr-FR" sz="2600" dirty="0">
                <a:latin typeface="Symbol" panose="05050102010706020507" pitchFamily="18" charset="2"/>
              </a:rPr>
              <a:t>n</a:t>
            </a:r>
            <a:r>
              <a:rPr lang="fr-FR" sz="2600" dirty="0"/>
              <a:t>-Ball data</a:t>
            </a:r>
            <a:endParaRPr lang="en-US" sz="2600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CB008950-E0AB-4795-92D3-D3FAC6870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baseline="30000" dirty="0"/>
              <a:t>238</a:t>
            </a:r>
            <a:r>
              <a:rPr lang="en-US" dirty="0"/>
              <a:t>U level scheme - obtained results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9D5C88E8-A2A6-4EB0-938C-4EA52D9B36BD}"/>
              </a:ext>
            </a:extLst>
          </p:cNvPr>
          <p:cNvSpPr txBox="1">
            <a:spLocks/>
          </p:cNvSpPr>
          <p:nvPr/>
        </p:nvSpPr>
        <p:spPr>
          <a:xfrm>
            <a:off x="5908422" y="4958891"/>
            <a:ext cx="5810998" cy="1265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/>
              <a:t>43 new </a:t>
            </a:r>
            <a:r>
              <a:rPr lang="en-US" sz="1700" dirty="0">
                <a:latin typeface="Symbol" panose="05050102010706020507" pitchFamily="18" charset="2"/>
              </a:rPr>
              <a:t>g </a:t>
            </a:r>
            <a:r>
              <a:rPr lang="en-US" sz="1700" dirty="0"/>
              <a:t>transitions depopulating levels already known in ENSDF</a:t>
            </a:r>
          </a:p>
          <a:p>
            <a:r>
              <a:rPr lang="fr-FR" sz="1700" dirty="0"/>
              <a:t>58 new </a:t>
            </a:r>
            <a:r>
              <a:rPr lang="en-US" sz="1700" dirty="0"/>
              <a:t>levels (not known in ENSDF</a:t>
            </a:r>
            <a:r>
              <a:rPr lang="fr-FR" sz="1700" dirty="0"/>
              <a:t>) </a:t>
            </a:r>
            <a:endParaRPr lang="en-US" sz="1700" dirty="0"/>
          </a:p>
          <a:p>
            <a:r>
              <a:rPr lang="fr-FR" sz="1700" dirty="0"/>
              <a:t>115 </a:t>
            </a:r>
            <a:r>
              <a:rPr lang="en-US" sz="1700" dirty="0"/>
              <a:t>new </a:t>
            </a:r>
            <a:r>
              <a:rPr lang="en-US" sz="1700" dirty="0">
                <a:latin typeface="Symbol" panose="05050102010706020507" pitchFamily="18" charset="2"/>
              </a:rPr>
              <a:t>g</a:t>
            </a:r>
            <a:r>
              <a:rPr lang="en-US" sz="1700" dirty="0"/>
              <a:t> transitions (de)populating these new levels</a:t>
            </a:r>
            <a:endParaRPr lang="fr-FR" sz="1700" dirty="0"/>
          </a:p>
        </p:txBody>
      </p:sp>
      <p:pic>
        <p:nvPicPr>
          <p:cNvPr id="16" name="Image 3">
            <a:extLst>
              <a:ext uri="{FF2B5EF4-FFF2-40B4-BE49-F238E27FC236}">
                <a16:creationId xmlns:a16="http://schemas.microsoft.com/office/drawing/2014/main" id="{9A37B3C9-EB2B-4DEB-9570-04682EC76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271" y="113545"/>
            <a:ext cx="1049984" cy="721864"/>
          </a:xfrm>
          <a:prstGeom prst="rect">
            <a:avLst/>
          </a:prstGeom>
        </p:spPr>
      </p:pic>
      <p:pic>
        <p:nvPicPr>
          <p:cNvPr id="17" name="Picture 13">
            <a:extLst>
              <a:ext uri="{FF2B5EF4-FFF2-40B4-BE49-F238E27FC236}">
                <a16:creationId xmlns:a16="http://schemas.microsoft.com/office/drawing/2014/main" id="{705F531C-3492-428A-AB0D-94248A560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17" y="171572"/>
            <a:ext cx="932010" cy="87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Image 5">
            <a:extLst>
              <a:ext uri="{FF2B5EF4-FFF2-40B4-BE49-F238E27FC236}">
                <a16:creationId xmlns:a16="http://schemas.microsoft.com/office/drawing/2014/main" id="{DE980E6C-2E94-4A9A-A058-F7B398601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6445" y="147250"/>
            <a:ext cx="873764" cy="802918"/>
          </a:xfrm>
          <a:prstGeom prst="rect">
            <a:avLst/>
          </a:prstGeom>
        </p:spPr>
      </p:pic>
      <p:pic>
        <p:nvPicPr>
          <p:cNvPr id="19" name="Image 6">
            <a:extLst>
              <a:ext uri="{FF2B5EF4-FFF2-40B4-BE49-F238E27FC236}">
                <a16:creationId xmlns:a16="http://schemas.microsoft.com/office/drawing/2014/main" id="{550C542F-DAC8-44A5-B79A-27E78FE29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1573" y="233586"/>
            <a:ext cx="949115" cy="716582"/>
          </a:xfrm>
          <a:prstGeom prst="rect">
            <a:avLst/>
          </a:prstGeom>
        </p:spPr>
      </p:pic>
      <p:pic>
        <p:nvPicPr>
          <p:cNvPr id="20" name="Image 7">
            <a:extLst>
              <a:ext uri="{FF2B5EF4-FFF2-40B4-BE49-F238E27FC236}">
                <a16:creationId xmlns:a16="http://schemas.microsoft.com/office/drawing/2014/main" id="{B0FAA751-3B39-4EC9-B913-CE8E4EAAD9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573" y="1065012"/>
            <a:ext cx="932010" cy="294319"/>
          </a:xfrm>
          <a:prstGeom prst="rect">
            <a:avLst/>
          </a:prstGeom>
        </p:spPr>
      </p:pic>
      <p:pic>
        <p:nvPicPr>
          <p:cNvPr id="21" name="Image 8">
            <a:extLst>
              <a:ext uri="{FF2B5EF4-FFF2-40B4-BE49-F238E27FC236}">
                <a16:creationId xmlns:a16="http://schemas.microsoft.com/office/drawing/2014/main" id="{7FDC9698-ACDC-41C1-8A82-71F6362424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629" y="1050394"/>
            <a:ext cx="1389341" cy="57889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F260B1E3-E52A-4684-8D2D-2539B063A1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767" y="1155280"/>
            <a:ext cx="1340765" cy="492249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18FA9BDC-80AE-44DE-B417-28E36EB063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327" y="1647529"/>
            <a:ext cx="1529965" cy="750041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A80169DA-7BA1-452A-8E1D-96DD331D5EB5}"/>
              </a:ext>
            </a:extLst>
          </p:cNvPr>
          <p:cNvGrpSpPr/>
          <p:nvPr/>
        </p:nvGrpSpPr>
        <p:grpSpPr>
          <a:xfrm>
            <a:off x="0" y="2270590"/>
            <a:ext cx="12192000" cy="2065240"/>
            <a:chOff x="0" y="2270590"/>
            <a:chExt cx="12192000" cy="206524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370A217-75AB-4572-BE12-B4BA6088D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2270590"/>
              <a:ext cx="12192000" cy="206524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C5BBC11-AF23-49C2-9AB1-ED4BD51FA822}"/>
                </a:ext>
              </a:extLst>
            </p:cNvPr>
            <p:cNvSpPr/>
            <p:nvPr/>
          </p:nvSpPr>
          <p:spPr>
            <a:xfrm>
              <a:off x="12128113" y="3970705"/>
              <a:ext cx="55897" cy="2258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6459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F6BD63-3DCE-469F-A2CB-B43023670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238</a:t>
            </a:r>
            <a:r>
              <a:rPr lang="en-US" dirty="0"/>
              <a:t>U level scheme - obtained results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EADA7E-E2DB-4975-B259-3F7854972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Branching</a:t>
            </a:r>
            <a:r>
              <a:rPr lang="de-DE" dirty="0"/>
              <a:t> </a:t>
            </a:r>
            <a:r>
              <a:rPr lang="de-DE" dirty="0" err="1"/>
              <a:t>ratios</a:t>
            </a:r>
            <a:r>
              <a:rPr lang="de-DE" dirty="0"/>
              <a:t> </a:t>
            </a:r>
            <a:r>
              <a:rPr lang="de-DE" dirty="0" err="1"/>
              <a:t>calculated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J</a:t>
            </a:r>
            <a:r>
              <a:rPr lang="de-DE" baseline="30000" dirty="0" err="1">
                <a:latin typeface="Symbol" panose="05050102010706020507" pitchFamily="18" charset="2"/>
              </a:rPr>
              <a:t>p</a:t>
            </a:r>
            <a:r>
              <a:rPr lang="de-DE" dirty="0">
                <a:latin typeface="Symbol" panose="05050102010706020507" pitchFamily="18" charset="2"/>
              </a:rPr>
              <a:t> </a:t>
            </a:r>
            <a:r>
              <a:rPr lang="de-DE" dirty="0" err="1"/>
              <a:t>deduced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</a:p>
          <a:p>
            <a:pPr lvl="1"/>
            <a:r>
              <a:rPr lang="de-DE" dirty="0" err="1"/>
              <a:t>completing</a:t>
            </a:r>
            <a:r>
              <a:rPr lang="de-DE" dirty="0"/>
              <a:t> bands</a:t>
            </a:r>
          </a:p>
          <a:p>
            <a:pPr lvl="1"/>
            <a:r>
              <a:rPr lang="de-DE" dirty="0" err="1"/>
              <a:t>Selection</a:t>
            </a:r>
            <a:r>
              <a:rPr lang="de-DE" dirty="0"/>
              <a:t> </a:t>
            </a:r>
            <a:r>
              <a:rPr lang="de-DE" dirty="0" err="1"/>
              <a:t>rules</a:t>
            </a:r>
            <a:r>
              <a:rPr lang="de-DE" dirty="0"/>
              <a:t> </a:t>
            </a:r>
            <a:r>
              <a:rPr lang="de-DE" dirty="0" err="1"/>
              <a:t>allowing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maximum E2 </a:t>
            </a:r>
            <a:r>
              <a:rPr lang="de-DE" dirty="0" err="1"/>
              <a:t>transitions</a:t>
            </a:r>
            <a:r>
              <a:rPr lang="de-DE" dirty="0"/>
              <a:t> </a:t>
            </a:r>
          </a:p>
          <a:p>
            <a:endParaRPr lang="de-DE" baseline="30000" dirty="0">
              <a:latin typeface="Symbol" panose="05050102010706020507" pitchFamily="18" charset="2"/>
            </a:endParaRPr>
          </a:p>
          <a:p>
            <a:r>
              <a:rPr lang="de-DE" dirty="0" err="1"/>
              <a:t>Completness</a:t>
            </a:r>
            <a:r>
              <a:rPr lang="de-DE" dirty="0"/>
              <a:t> </a:t>
            </a:r>
            <a:r>
              <a:rPr lang="de-DE" dirty="0" err="1"/>
              <a:t>verified</a:t>
            </a:r>
            <a:endParaRPr lang="de-DE" dirty="0"/>
          </a:p>
          <a:p>
            <a:endParaRPr lang="de-DE" baseline="30000" dirty="0">
              <a:latin typeface="Symbol" panose="05050102010706020507" pitchFamily="18" charset="2"/>
            </a:endParaRPr>
          </a:p>
        </p:txBody>
      </p: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5F949685-64FE-46BF-8B5A-645521BF71A9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7</a:t>
            </a:fld>
            <a:endParaRPr lang="fr-FR" sz="1200" b="1" dirty="0">
              <a:solidFill>
                <a:schemeClr val="bg1"/>
              </a:solidFill>
            </a:endParaRPr>
          </a:p>
        </p:txBody>
      </p:sp>
      <p:pic>
        <p:nvPicPr>
          <p:cNvPr id="13" name="Image 3">
            <a:extLst>
              <a:ext uri="{FF2B5EF4-FFF2-40B4-BE49-F238E27FC236}">
                <a16:creationId xmlns:a16="http://schemas.microsoft.com/office/drawing/2014/main" id="{DDF4D6D7-E220-4B6C-97A8-578CAF15B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271" y="113545"/>
            <a:ext cx="1049984" cy="7218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E71285-C0D2-4383-AC9C-AAD7C6997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17" y="171572"/>
            <a:ext cx="932010" cy="87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Image 5">
            <a:extLst>
              <a:ext uri="{FF2B5EF4-FFF2-40B4-BE49-F238E27FC236}">
                <a16:creationId xmlns:a16="http://schemas.microsoft.com/office/drawing/2014/main" id="{75E309B2-18C2-451B-BEE6-EAF56EE40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6445" y="147250"/>
            <a:ext cx="873764" cy="802918"/>
          </a:xfrm>
          <a:prstGeom prst="rect">
            <a:avLst/>
          </a:prstGeom>
        </p:spPr>
      </p:pic>
      <p:pic>
        <p:nvPicPr>
          <p:cNvPr id="16" name="Image 6">
            <a:extLst>
              <a:ext uri="{FF2B5EF4-FFF2-40B4-BE49-F238E27FC236}">
                <a16:creationId xmlns:a16="http://schemas.microsoft.com/office/drawing/2014/main" id="{553D6C2D-6E2B-4F25-9822-944A50E2A2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1573" y="233586"/>
            <a:ext cx="949115" cy="716582"/>
          </a:xfrm>
          <a:prstGeom prst="rect">
            <a:avLst/>
          </a:prstGeom>
        </p:spPr>
      </p:pic>
      <p:pic>
        <p:nvPicPr>
          <p:cNvPr id="17" name="Image 7">
            <a:extLst>
              <a:ext uri="{FF2B5EF4-FFF2-40B4-BE49-F238E27FC236}">
                <a16:creationId xmlns:a16="http://schemas.microsoft.com/office/drawing/2014/main" id="{A473D32D-B4B4-4E2D-8B88-7BCABBF76B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573" y="1065012"/>
            <a:ext cx="932010" cy="294319"/>
          </a:xfrm>
          <a:prstGeom prst="rect">
            <a:avLst/>
          </a:prstGeom>
        </p:spPr>
      </p:pic>
      <p:pic>
        <p:nvPicPr>
          <p:cNvPr id="18" name="Image 8">
            <a:extLst>
              <a:ext uri="{FF2B5EF4-FFF2-40B4-BE49-F238E27FC236}">
                <a16:creationId xmlns:a16="http://schemas.microsoft.com/office/drawing/2014/main" id="{DB987777-59B6-4AB7-A3D9-B245A64D2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629" y="1050394"/>
            <a:ext cx="1389341" cy="57889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5E643A33-ABD4-4561-B822-2E91E0D30F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767" y="1155280"/>
            <a:ext cx="1340765" cy="492249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943EDC9-D88C-49A7-B30C-51D353C50E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327" y="1647529"/>
            <a:ext cx="1529965" cy="75004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AEA58E6-559A-450A-9B99-64E3420976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146" y="1765024"/>
            <a:ext cx="6762586" cy="4893977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C717073D-0EDD-437E-A6D9-129D130AE8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890" y="2492581"/>
            <a:ext cx="91440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1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2DE13D-DE30-4FA0-81E9-F5C012E8E3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aseline="30000" dirty="0"/>
              <a:t>242</a:t>
            </a:r>
            <a:r>
              <a:rPr lang="de-DE" dirty="0"/>
              <a:t>Pu(</a:t>
            </a:r>
            <a:r>
              <a:rPr lang="de-DE" dirty="0" err="1"/>
              <a:t>n,f</a:t>
            </a:r>
            <a:r>
              <a:rPr lang="de-DE" dirty="0"/>
              <a:t>)</a:t>
            </a:r>
          </a:p>
        </p:txBody>
      </p:sp>
      <p:pic>
        <p:nvPicPr>
          <p:cNvPr id="3" name="Image 8">
            <a:extLst>
              <a:ext uri="{FF2B5EF4-FFF2-40B4-BE49-F238E27FC236}">
                <a16:creationId xmlns:a16="http://schemas.microsoft.com/office/drawing/2014/main" id="{8A26A003-E9E1-4FB0-8B35-FD4F3965B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2225" y="169676"/>
            <a:ext cx="1454932" cy="78049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7F8F72B-BA52-4CDA-8F15-83DA50526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646" y="102496"/>
            <a:ext cx="1074694" cy="87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14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50636E3-B65B-416D-82F6-B1585FCE11D9}"/>
              </a:ext>
            </a:extLst>
          </p:cNvPr>
          <p:cNvGrpSpPr/>
          <p:nvPr/>
        </p:nvGrpSpPr>
        <p:grpSpPr>
          <a:xfrm>
            <a:off x="1314411" y="2048904"/>
            <a:ext cx="8781706" cy="3960601"/>
            <a:chOff x="1599636" y="1587509"/>
            <a:chExt cx="8781706" cy="3960601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3"/>
            <a:srcRect l="647" t="2523" r="3246" b="1666"/>
            <a:stretch/>
          </p:blipFill>
          <p:spPr>
            <a:xfrm>
              <a:off x="1741342" y="1663806"/>
              <a:ext cx="8640000" cy="3846109"/>
            </a:xfrm>
            <a:prstGeom prst="rect">
              <a:avLst/>
            </a:prstGeom>
          </p:spPr>
        </p:pic>
        <p:sp>
          <p:nvSpPr>
            <p:cNvPr id="14" name="Espace réservé du contenu 2"/>
            <p:cNvSpPr txBox="1">
              <a:spLocks/>
            </p:cNvSpPr>
            <p:nvPr/>
          </p:nvSpPr>
          <p:spPr bwMode="gray">
            <a:xfrm>
              <a:off x="4053623" y="4521068"/>
              <a:ext cx="3499089" cy="255847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2000"/>
                </a:spcBef>
                <a:spcAft>
                  <a:spcPts val="1500"/>
                </a:spcAft>
                <a:buFont typeface="Arial" pitchFamily="34" charset="0"/>
                <a:buNone/>
                <a:defRPr lang="fr-FR" sz="1800" b="1" kern="1200">
                  <a:solidFill>
                    <a:srgbClr val="A50119"/>
                  </a:solidFill>
                  <a:latin typeface="Calibri" charset="0"/>
                  <a:ea typeface="+mn-ea"/>
                  <a:cs typeface="+mn-cs"/>
                </a:defRPr>
              </a:lvl1pPr>
              <a:lvl2pPr marL="361950" indent="0" algn="l" defTabSz="914400" rtl="0" eaLnBrk="1" latinLnBrk="0" hangingPunct="1">
                <a:lnSpc>
                  <a:spcPts val="2800"/>
                </a:lnSpc>
                <a:spcBef>
                  <a:spcPts val="1350"/>
                </a:spcBef>
                <a:buClr>
                  <a:srgbClr val="71BF44"/>
                </a:buClr>
                <a:buSzPct val="100000"/>
                <a:buFont typeface="Arial" pitchFamily="34" charset="0"/>
                <a:buNone/>
                <a:tabLst>
                  <a:tab pos="8077200" algn="r"/>
                </a:tabLst>
                <a:defRPr lang="fr-FR" sz="2200" kern="1200">
                  <a:solidFill>
                    <a:srgbClr val="231F20"/>
                  </a:solidFill>
                  <a:latin typeface="Calibri" charset="0"/>
                  <a:ea typeface="+mn-ea"/>
                  <a:cs typeface="+mn-cs"/>
                </a:defRPr>
              </a:lvl2pPr>
              <a:lvl3pPr marL="361950" indent="0" algn="l" defTabSz="914400" rtl="0" eaLnBrk="1" latinLnBrk="0" hangingPunct="1">
                <a:lnSpc>
                  <a:spcPts val="2800"/>
                </a:lnSpc>
                <a:spcBef>
                  <a:spcPts val="0"/>
                </a:spcBef>
                <a:buClr>
                  <a:schemeClr val="accent6"/>
                </a:buClr>
                <a:buSzPct val="100000"/>
                <a:buFont typeface="Arial" pitchFamily="34" charset="0"/>
                <a:buNone/>
                <a:tabLst>
                  <a:tab pos="8077200" algn="r"/>
                </a:tabLst>
                <a:defRPr lang="fr-FR" sz="2200" kern="1200">
                  <a:solidFill>
                    <a:srgbClr val="231F20"/>
                  </a:solidFill>
                  <a:latin typeface="Calibri" charset="0"/>
                  <a:ea typeface="+mn-ea"/>
                  <a:cs typeface="+mn-cs"/>
                </a:defRPr>
              </a:lvl3pPr>
              <a:lvl4pPr marL="361950" indent="0" algn="l" defTabSz="914400" rtl="0" eaLnBrk="1" latinLnBrk="0" hangingPunct="1">
                <a:lnSpc>
                  <a:spcPts val="2800"/>
                </a:lnSpc>
                <a:spcBef>
                  <a:spcPts val="0"/>
                </a:spcBef>
                <a:buClr>
                  <a:srgbClr val="666666"/>
                </a:buClr>
                <a:buSzPct val="36000"/>
                <a:buFont typeface="Arial" pitchFamily="34" charset="0"/>
                <a:buNone/>
                <a:tabLst>
                  <a:tab pos="8077200" algn="r"/>
                </a:tabLst>
                <a:defRPr lang="fr-FR" sz="220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361950" indent="0" algn="l" defTabSz="914400" rtl="0" eaLnBrk="1" latinLnBrk="0" hangingPunct="1">
                <a:lnSpc>
                  <a:spcPts val="2800"/>
                </a:lnSpc>
                <a:spcBef>
                  <a:spcPts val="0"/>
                </a:spcBef>
                <a:buClr>
                  <a:srgbClr val="666666"/>
                </a:buClr>
                <a:buFont typeface="Arial" pitchFamily="34" charset="0"/>
                <a:buNone/>
                <a:tabLst>
                  <a:tab pos="8077200" algn="r"/>
                </a:tabLst>
                <a:defRPr sz="22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>
                <a:lnSpc>
                  <a:spcPct val="100000"/>
                </a:lnSpc>
              </a:pPr>
              <a:r>
                <a:rPr lang="fr-FR" sz="1400" dirty="0" err="1">
                  <a:solidFill>
                    <a:schemeClr val="tx1"/>
                  </a:solidFill>
                  <a:latin typeface="Comic Sans MS" panose="030F0702030302020204" pitchFamily="66" charset="0"/>
                  <a:cs typeface="Calibri" panose="020F0502020204030204" pitchFamily="34" charset="0"/>
                  <a:sym typeface="Wingdings" panose="05000000000000000000" pitchFamily="2" charset="2"/>
                </a:rPr>
                <a:t>Resolved</a:t>
              </a:r>
              <a:r>
                <a:rPr lang="fr-FR" sz="1400" dirty="0">
                  <a:solidFill>
                    <a:schemeClr val="tx1"/>
                  </a:solidFill>
                  <a:latin typeface="Comic Sans MS" panose="030F0702030302020204" pitchFamily="66" charset="0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fr-FR" sz="1400" dirty="0" err="1">
                  <a:solidFill>
                    <a:schemeClr val="tx1"/>
                  </a:solidFill>
                  <a:latin typeface="Comic Sans MS" panose="030F0702030302020204" pitchFamily="66" charset="0"/>
                  <a:cs typeface="Calibri" panose="020F0502020204030204" pitchFamily="34" charset="0"/>
                  <a:sym typeface="Wingdings" panose="05000000000000000000" pitchFamily="2" charset="2"/>
                </a:rPr>
                <a:t>Resonance</a:t>
              </a:r>
              <a:r>
                <a:rPr lang="fr-FR" sz="1400" dirty="0">
                  <a:solidFill>
                    <a:schemeClr val="tx1"/>
                  </a:solidFill>
                  <a:latin typeface="Comic Sans MS" panose="030F0702030302020204" pitchFamily="66" charset="0"/>
                  <a:cs typeface="Calibri" panose="020F0502020204030204" pitchFamily="34" charset="0"/>
                  <a:sym typeface="Wingdings" panose="05000000000000000000" pitchFamily="2" charset="2"/>
                </a:rPr>
                <a:t> Range (RRR)</a:t>
              </a:r>
            </a:p>
          </p:txBody>
        </p:sp>
        <p:sp>
          <p:nvSpPr>
            <p:cNvPr id="18" name="Espace réservé du contenu 2"/>
            <p:cNvSpPr txBox="1">
              <a:spLocks/>
            </p:cNvSpPr>
            <p:nvPr/>
          </p:nvSpPr>
          <p:spPr bwMode="gray">
            <a:xfrm>
              <a:off x="8602859" y="4352005"/>
              <a:ext cx="1525949" cy="409078"/>
            </a:xfrm>
            <a:prstGeom prst="rect">
              <a:avLst/>
            </a:prstGeom>
          </p:spPr>
          <p:txBody>
            <a:bodyPr vert="horz" lIns="0" tIns="0" rIns="0" bIns="0" rtlCol="0">
              <a:normAutofit lnSpcReduction="10000"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2000"/>
                </a:spcBef>
                <a:spcAft>
                  <a:spcPts val="1500"/>
                </a:spcAft>
                <a:buFont typeface="Arial" pitchFamily="34" charset="0"/>
                <a:buNone/>
                <a:defRPr lang="fr-FR" sz="1800" b="1" kern="1200">
                  <a:solidFill>
                    <a:srgbClr val="A50119"/>
                  </a:solidFill>
                  <a:latin typeface="Calibri" charset="0"/>
                  <a:ea typeface="+mn-ea"/>
                  <a:cs typeface="+mn-cs"/>
                </a:defRPr>
              </a:lvl1pPr>
              <a:lvl2pPr marL="361950" indent="0" algn="l" defTabSz="914400" rtl="0" eaLnBrk="1" latinLnBrk="0" hangingPunct="1">
                <a:lnSpc>
                  <a:spcPts val="2800"/>
                </a:lnSpc>
                <a:spcBef>
                  <a:spcPts val="1350"/>
                </a:spcBef>
                <a:buClr>
                  <a:srgbClr val="71BF44"/>
                </a:buClr>
                <a:buSzPct val="100000"/>
                <a:buFont typeface="Arial" pitchFamily="34" charset="0"/>
                <a:buNone/>
                <a:tabLst>
                  <a:tab pos="8077200" algn="r"/>
                </a:tabLst>
                <a:defRPr lang="fr-FR" sz="2200" kern="1200">
                  <a:solidFill>
                    <a:srgbClr val="231F20"/>
                  </a:solidFill>
                  <a:latin typeface="Calibri" charset="0"/>
                  <a:ea typeface="+mn-ea"/>
                  <a:cs typeface="+mn-cs"/>
                </a:defRPr>
              </a:lvl2pPr>
              <a:lvl3pPr marL="361950" indent="0" algn="l" defTabSz="914400" rtl="0" eaLnBrk="1" latinLnBrk="0" hangingPunct="1">
                <a:lnSpc>
                  <a:spcPts val="2800"/>
                </a:lnSpc>
                <a:spcBef>
                  <a:spcPts val="0"/>
                </a:spcBef>
                <a:buClr>
                  <a:schemeClr val="accent6"/>
                </a:buClr>
                <a:buSzPct val="100000"/>
                <a:buFont typeface="Arial" pitchFamily="34" charset="0"/>
                <a:buNone/>
                <a:tabLst>
                  <a:tab pos="8077200" algn="r"/>
                </a:tabLst>
                <a:defRPr lang="fr-FR" sz="2200" kern="1200">
                  <a:solidFill>
                    <a:srgbClr val="231F20"/>
                  </a:solidFill>
                  <a:latin typeface="Calibri" charset="0"/>
                  <a:ea typeface="+mn-ea"/>
                  <a:cs typeface="+mn-cs"/>
                </a:defRPr>
              </a:lvl3pPr>
              <a:lvl4pPr marL="361950" indent="0" algn="l" defTabSz="914400" rtl="0" eaLnBrk="1" latinLnBrk="0" hangingPunct="1">
                <a:lnSpc>
                  <a:spcPts val="2800"/>
                </a:lnSpc>
                <a:spcBef>
                  <a:spcPts val="0"/>
                </a:spcBef>
                <a:buClr>
                  <a:srgbClr val="666666"/>
                </a:buClr>
                <a:buSzPct val="36000"/>
                <a:buFont typeface="Arial" pitchFamily="34" charset="0"/>
                <a:buNone/>
                <a:tabLst>
                  <a:tab pos="8077200" algn="r"/>
                </a:tabLst>
                <a:defRPr lang="fr-FR" sz="220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361950" indent="0" algn="l" defTabSz="914400" rtl="0" eaLnBrk="1" latinLnBrk="0" hangingPunct="1">
                <a:lnSpc>
                  <a:spcPts val="2800"/>
                </a:lnSpc>
                <a:spcBef>
                  <a:spcPts val="0"/>
                </a:spcBef>
                <a:buClr>
                  <a:srgbClr val="666666"/>
                </a:buClr>
                <a:buFont typeface="Arial" pitchFamily="34" charset="0"/>
                <a:buNone/>
                <a:tabLst>
                  <a:tab pos="8077200" algn="r"/>
                </a:tabLst>
                <a:defRPr sz="22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algn="ctr">
                <a:lnSpc>
                  <a:spcPct val="100000"/>
                </a:lnSpc>
              </a:pPr>
              <a:r>
                <a:rPr lang="fr-FR" sz="1400" dirty="0">
                  <a:solidFill>
                    <a:schemeClr val="tx1"/>
                  </a:solidFill>
                  <a:latin typeface="Comic Sans MS" panose="030F0702030302020204" pitchFamily="66" charset="0"/>
                  <a:cs typeface="Calibri" panose="020F0502020204030204" pitchFamily="34" charset="0"/>
                  <a:sym typeface="Wingdings" panose="05000000000000000000" pitchFamily="2" charset="2"/>
                </a:rPr>
                <a:t>Neutron continuum</a:t>
              </a: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8627955" y="1699570"/>
              <a:ext cx="0" cy="31320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>
              <a:off x="7627842" y="1699570"/>
              <a:ext cx="0" cy="31320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Espace réservé du contenu 2"/>
                <p:cNvSpPr txBox="1">
                  <a:spLocks/>
                </p:cNvSpPr>
                <p:nvPr/>
              </p:nvSpPr>
              <p:spPr bwMode="gray">
                <a:xfrm>
                  <a:off x="2969078" y="3552740"/>
                  <a:ext cx="1736272" cy="456480"/>
                </a:xfrm>
                <a:prstGeom prst="rect">
                  <a:avLst/>
                </a:prstGeom>
              </p:spPr>
              <p:txBody>
                <a:bodyPr vert="horz" lIns="0" tIns="0" rIns="0" bIns="0" rtlCol="0">
                  <a:normAutofit fontScale="92500"/>
                </a:bodyPr>
                <a:lstStyle>
                  <a:lvl1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2000"/>
                    </a:spcBef>
                    <a:spcAft>
                      <a:spcPts val="1500"/>
                    </a:spcAft>
                    <a:buFont typeface="Arial" pitchFamily="34" charset="0"/>
                    <a:buNone/>
                    <a:defRPr lang="fr-FR" sz="1800" b="1" kern="1200">
                      <a:solidFill>
                        <a:srgbClr val="A50119"/>
                      </a:solidFill>
                      <a:latin typeface="Calibri" charset="0"/>
                      <a:ea typeface="+mn-ea"/>
                      <a:cs typeface="+mn-cs"/>
                    </a:defRPr>
                  </a:lvl1pPr>
                  <a:lvl2pPr marL="361950" indent="0" algn="l" defTabSz="914400" rtl="0" eaLnBrk="1" latinLnBrk="0" hangingPunct="1">
                    <a:lnSpc>
                      <a:spcPts val="2800"/>
                    </a:lnSpc>
                    <a:spcBef>
                      <a:spcPts val="1350"/>
                    </a:spcBef>
                    <a:buClr>
                      <a:srgbClr val="71BF44"/>
                    </a:buClr>
                    <a:buSzPct val="100000"/>
                    <a:buFont typeface="Arial" pitchFamily="34" charset="0"/>
                    <a:buNone/>
                    <a:tabLst>
                      <a:tab pos="8077200" algn="r"/>
                    </a:tabLst>
                    <a:defRPr lang="fr-FR" sz="2200" kern="1200">
                      <a:solidFill>
                        <a:srgbClr val="231F20"/>
                      </a:solidFill>
                      <a:latin typeface="Calibri" charset="0"/>
                      <a:ea typeface="+mn-ea"/>
                      <a:cs typeface="+mn-cs"/>
                    </a:defRPr>
                  </a:lvl2pPr>
                  <a:lvl3pPr marL="361950" indent="0" algn="l" defTabSz="914400" rtl="0" eaLnBrk="1" latinLnBrk="0" hangingPunct="1">
                    <a:lnSpc>
                      <a:spcPts val="2800"/>
                    </a:lnSpc>
                    <a:spcBef>
                      <a:spcPts val="0"/>
                    </a:spcBef>
                    <a:buClr>
                      <a:schemeClr val="accent6"/>
                    </a:buClr>
                    <a:buSzPct val="100000"/>
                    <a:buFont typeface="Arial" pitchFamily="34" charset="0"/>
                    <a:buNone/>
                    <a:tabLst>
                      <a:tab pos="8077200" algn="r"/>
                    </a:tabLst>
                    <a:defRPr lang="fr-FR" sz="2200" kern="1200">
                      <a:solidFill>
                        <a:srgbClr val="231F20"/>
                      </a:solidFill>
                      <a:latin typeface="Calibri" charset="0"/>
                      <a:ea typeface="+mn-ea"/>
                      <a:cs typeface="+mn-cs"/>
                    </a:defRPr>
                  </a:lvl3pPr>
                  <a:lvl4pPr marL="361950" indent="0" algn="l" defTabSz="914400" rtl="0" eaLnBrk="1" latinLnBrk="0" hangingPunct="1">
                    <a:lnSpc>
                      <a:spcPts val="2800"/>
                    </a:lnSpc>
                    <a:spcBef>
                      <a:spcPts val="0"/>
                    </a:spcBef>
                    <a:buClr>
                      <a:srgbClr val="666666"/>
                    </a:buClr>
                    <a:buSzPct val="36000"/>
                    <a:buFont typeface="Arial" pitchFamily="34" charset="0"/>
                    <a:buNone/>
                    <a:tabLst>
                      <a:tab pos="8077200" algn="r"/>
                    </a:tabLst>
                    <a:defRPr lang="fr-FR" sz="2200" kern="12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lvl4pPr>
                  <a:lvl5pPr marL="361950" indent="0" algn="l" defTabSz="914400" rtl="0" eaLnBrk="1" latinLnBrk="0" hangingPunct="1">
                    <a:lnSpc>
                      <a:spcPts val="2800"/>
                    </a:lnSpc>
                    <a:spcBef>
                      <a:spcPts val="0"/>
                    </a:spcBef>
                    <a:buClr>
                      <a:srgbClr val="666666"/>
                    </a:buClr>
                    <a:buFont typeface="Arial" pitchFamily="34" charset="0"/>
                    <a:buNone/>
                    <a:tabLst>
                      <a:tab pos="8077200" algn="r"/>
                    </a:tabLst>
                    <a:defRPr sz="2200" kern="1200">
                      <a:solidFill>
                        <a:srgbClr val="666666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1">
                    <a:lnSpc>
                      <a:spcPct val="10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fr-F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fPr>
                        <m:num>
                          <m:r>
                            <a:rPr lang="fr-FR" sz="1600" i="1">
                              <a:solidFill>
                                <a:schemeClr val="tx1"/>
                              </a:solidFill>
                              <a:latin typeface="Cambria Math"/>
                              <a:sym typeface="Wingdings" panose="05000000000000000000" pitchFamily="2" charset="2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fr-FR" sz="1600">
                              <a:solidFill>
                                <a:schemeClr val="tx1"/>
                              </a:solidFill>
                              <a:latin typeface="Cambria Math"/>
                              <a:sym typeface="Wingdings" panose="05000000000000000000" pitchFamily="2" charset="2"/>
                            </a:rPr>
                            <m:t>v</m:t>
                          </m:r>
                        </m:den>
                      </m:f>
                    </m:oMath>
                  </a14:m>
                  <a:r>
                    <a:rPr lang="fr-FR" sz="1600" dirty="0">
                      <a:solidFill>
                        <a:schemeClr val="tx1"/>
                      </a:solidFill>
                      <a:latin typeface="Comic Sans MS" panose="030F0702030302020204" pitchFamily="66" charset="0"/>
                      <a:cs typeface="Calibri" panose="020F0502020204030204" pitchFamily="34" charset="0"/>
                      <a:sym typeface="Wingdings" panose="05000000000000000000" pitchFamily="2" charset="2"/>
                    </a:rPr>
                    <a:t> thermal slope</a:t>
                  </a:r>
                </a:p>
              </p:txBody>
            </p:sp>
          </mc:Choice>
          <mc:Fallback xmlns="">
            <p:sp>
              <p:nvSpPr>
                <p:cNvPr id="28" name="Espace réservé du contenu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gray">
                <a:xfrm>
                  <a:off x="2969078" y="3552740"/>
                  <a:ext cx="1736272" cy="456480"/>
                </a:xfrm>
                <a:prstGeom prst="rect">
                  <a:avLst/>
                </a:prstGeom>
                <a:blipFill>
                  <a:blip r:embed="rId4"/>
                  <a:stretch>
                    <a:fillRect t="-1333" r="-4211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Espace réservé du contenu 2"/>
            <p:cNvSpPr txBox="1">
              <a:spLocks/>
            </p:cNvSpPr>
            <p:nvPr/>
          </p:nvSpPr>
          <p:spPr bwMode="gray">
            <a:xfrm>
              <a:off x="7314268" y="3767790"/>
              <a:ext cx="1302975" cy="1042771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2000"/>
                </a:spcBef>
                <a:spcAft>
                  <a:spcPts val="1500"/>
                </a:spcAft>
                <a:buFont typeface="Arial" pitchFamily="34" charset="0"/>
                <a:buNone/>
                <a:defRPr lang="fr-FR" sz="1800" b="1" kern="1200">
                  <a:solidFill>
                    <a:srgbClr val="A50119"/>
                  </a:solidFill>
                  <a:latin typeface="Calibri" charset="0"/>
                  <a:ea typeface="+mn-ea"/>
                  <a:cs typeface="+mn-cs"/>
                </a:defRPr>
              </a:lvl1pPr>
              <a:lvl2pPr marL="361950" indent="0" algn="l" defTabSz="914400" rtl="0" eaLnBrk="1" latinLnBrk="0" hangingPunct="1">
                <a:lnSpc>
                  <a:spcPts val="2800"/>
                </a:lnSpc>
                <a:spcBef>
                  <a:spcPts val="1350"/>
                </a:spcBef>
                <a:buClr>
                  <a:srgbClr val="71BF44"/>
                </a:buClr>
                <a:buSzPct val="100000"/>
                <a:buFont typeface="Arial" pitchFamily="34" charset="0"/>
                <a:buNone/>
                <a:tabLst>
                  <a:tab pos="8077200" algn="r"/>
                </a:tabLst>
                <a:defRPr lang="fr-FR" sz="2200" kern="1200">
                  <a:solidFill>
                    <a:srgbClr val="231F20"/>
                  </a:solidFill>
                  <a:latin typeface="Calibri" charset="0"/>
                  <a:ea typeface="+mn-ea"/>
                  <a:cs typeface="+mn-cs"/>
                </a:defRPr>
              </a:lvl2pPr>
              <a:lvl3pPr marL="361950" indent="0" algn="l" defTabSz="914400" rtl="0" eaLnBrk="1" latinLnBrk="0" hangingPunct="1">
                <a:lnSpc>
                  <a:spcPts val="2800"/>
                </a:lnSpc>
                <a:spcBef>
                  <a:spcPts val="0"/>
                </a:spcBef>
                <a:buClr>
                  <a:schemeClr val="accent6"/>
                </a:buClr>
                <a:buSzPct val="100000"/>
                <a:buFont typeface="Arial" pitchFamily="34" charset="0"/>
                <a:buNone/>
                <a:tabLst>
                  <a:tab pos="8077200" algn="r"/>
                </a:tabLst>
                <a:defRPr lang="fr-FR" sz="2200" kern="1200">
                  <a:solidFill>
                    <a:srgbClr val="231F20"/>
                  </a:solidFill>
                  <a:latin typeface="Calibri" charset="0"/>
                  <a:ea typeface="+mn-ea"/>
                  <a:cs typeface="+mn-cs"/>
                </a:defRPr>
              </a:lvl3pPr>
              <a:lvl4pPr marL="361950" indent="0" algn="l" defTabSz="914400" rtl="0" eaLnBrk="1" latinLnBrk="0" hangingPunct="1">
                <a:lnSpc>
                  <a:spcPts val="2800"/>
                </a:lnSpc>
                <a:spcBef>
                  <a:spcPts val="0"/>
                </a:spcBef>
                <a:buClr>
                  <a:srgbClr val="666666"/>
                </a:buClr>
                <a:buSzPct val="36000"/>
                <a:buFont typeface="Arial" pitchFamily="34" charset="0"/>
                <a:buNone/>
                <a:tabLst>
                  <a:tab pos="8077200" algn="r"/>
                </a:tabLst>
                <a:defRPr lang="fr-FR" sz="220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361950" indent="0" algn="l" defTabSz="914400" rtl="0" eaLnBrk="1" latinLnBrk="0" hangingPunct="1">
                <a:lnSpc>
                  <a:spcPts val="2800"/>
                </a:lnSpc>
                <a:spcBef>
                  <a:spcPts val="0"/>
                </a:spcBef>
                <a:buClr>
                  <a:srgbClr val="666666"/>
                </a:buClr>
                <a:buFont typeface="Arial" pitchFamily="34" charset="0"/>
                <a:buNone/>
                <a:tabLst>
                  <a:tab pos="8077200" algn="r"/>
                </a:tabLst>
                <a:defRPr sz="22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algn="ctr">
                <a:lnSpc>
                  <a:spcPct val="100000"/>
                </a:lnSpc>
              </a:pPr>
              <a:r>
                <a:rPr lang="fr-FR" sz="1400" dirty="0" err="1">
                  <a:solidFill>
                    <a:schemeClr val="tx1"/>
                  </a:solidFill>
                  <a:latin typeface="Comic Sans MS" panose="030F0702030302020204" pitchFamily="66" charset="0"/>
                  <a:cs typeface="Calibri" panose="020F0502020204030204" pitchFamily="34" charset="0"/>
                  <a:sym typeface="Wingdings" panose="05000000000000000000" pitchFamily="2" charset="2"/>
                </a:rPr>
                <a:t>Unresolved</a:t>
              </a:r>
              <a:r>
                <a:rPr lang="fr-FR" sz="1400" dirty="0">
                  <a:solidFill>
                    <a:schemeClr val="tx1"/>
                  </a:solidFill>
                  <a:latin typeface="Comic Sans MS" panose="030F0702030302020204" pitchFamily="66" charset="0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fr-FR" sz="1400" dirty="0" err="1">
                  <a:solidFill>
                    <a:schemeClr val="tx1"/>
                  </a:solidFill>
                  <a:latin typeface="Comic Sans MS" panose="030F0702030302020204" pitchFamily="66" charset="0"/>
                  <a:cs typeface="Calibri" panose="020F0502020204030204" pitchFamily="34" charset="0"/>
                  <a:sym typeface="Wingdings" panose="05000000000000000000" pitchFamily="2" charset="2"/>
                </a:rPr>
                <a:t>Resonance</a:t>
              </a:r>
              <a:r>
                <a:rPr lang="fr-FR" sz="1400" dirty="0">
                  <a:solidFill>
                    <a:schemeClr val="tx1"/>
                  </a:solidFill>
                  <a:latin typeface="Comic Sans MS" panose="030F0702030302020204" pitchFamily="66" charset="0"/>
                  <a:cs typeface="Calibri" panose="020F0502020204030204" pitchFamily="34" charset="0"/>
                  <a:sym typeface="Wingdings" panose="05000000000000000000" pitchFamily="2" charset="2"/>
                </a:rPr>
                <a:t> Range (URR)</a:t>
              </a:r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>
              <a:off x="2459670" y="4760987"/>
              <a:ext cx="5148000" cy="0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avec flèche 44"/>
            <p:cNvCxnSpPr/>
            <p:nvPr/>
          </p:nvCxnSpPr>
          <p:spPr>
            <a:xfrm>
              <a:off x="7673160" y="4760987"/>
              <a:ext cx="936000" cy="0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avec flèche 45"/>
            <p:cNvCxnSpPr/>
            <p:nvPr/>
          </p:nvCxnSpPr>
          <p:spPr>
            <a:xfrm>
              <a:off x="8682100" y="4760987"/>
              <a:ext cx="1620000" cy="0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5405541" y="4886390"/>
              <a:ext cx="601100" cy="2923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fr-FR" sz="1300" dirty="0">
                  <a:solidFill>
                    <a:srgbClr val="000000"/>
                  </a:solidFill>
                </a:rPr>
                <a:t>1 eV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314312" y="4886390"/>
              <a:ext cx="611336" cy="2923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fr-FR" sz="1300" dirty="0">
                  <a:solidFill>
                    <a:srgbClr val="000000"/>
                  </a:solidFill>
                </a:rPr>
                <a:t>1 </a:t>
              </a:r>
              <a:r>
                <a:rPr lang="fr-FR" sz="1300" dirty="0" err="1">
                  <a:solidFill>
                    <a:srgbClr val="000000"/>
                  </a:solidFill>
                </a:rPr>
                <a:t>keV</a:t>
              </a:r>
              <a:endParaRPr lang="fr-FR" sz="1300" dirty="0">
                <a:solidFill>
                  <a:srgbClr val="00000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889588" y="4886390"/>
              <a:ext cx="727840" cy="2923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fr-FR" sz="1300" dirty="0">
                  <a:solidFill>
                    <a:srgbClr val="000000"/>
                  </a:solidFill>
                </a:rPr>
                <a:t>10 </a:t>
              </a:r>
              <a:r>
                <a:rPr lang="fr-FR" sz="1300" dirty="0" err="1">
                  <a:solidFill>
                    <a:srgbClr val="000000"/>
                  </a:solidFill>
                </a:rPr>
                <a:t>keV</a:t>
              </a:r>
              <a:endParaRPr lang="fr-FR" sz="1300" dirty="0">
                <a:solidFill>
                  <a:srgbClr val="000000"/>
                </a:solidFill>
              </a:endParaRPr>
            </a:p>
          </p:txBody>
        </p: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22935A59-2999-4D4E-A673-E2CD634F8EEA}"/>
                </a:ext>
              </a:extLst>
            </p:cNvPr>
            <p:cNvSpPr txBox="1"/>
            <p:nvPr/>
          </p:nvSpPr>
          <p:spPr>
            <a:xfrm>
              <a:off x="5033670" y="5178778"/>
              <a:ext cx="263949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/>
                <a:t>Neutron Energy (eV)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70D4A9DF-8876-40E9-855A-FAF47DC91807}"/>
                </a:ext>
              </a:extLst>
            </p:cNvPr>
            <p:cNvSpPr txBox="1"/>
            <p:nvPr/>
          </p:nvSpPr>
          <p:spPr>
            <a:xfrm rot="16200000">
              <a:off x="295874" y="2891271"/>
              <a:ext cx="29768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/>
                <a:t>Fission cross section (b)</a:t>
              </a:r>
            </a:p>
          </p:txBody>
        </p:sp>
      </p:grpSp>
      <p:sp>
        <p:nvSpPr>
          <p:cNvPr id="22" name="Espace réservé du numéro de diapositive 3">
            <a:extLst>
              <a:ext uri="{FF2B5EF4-FFF2-40B4-BE49-F238E27FC236}">
                <a16:creationId xmlns:a16="http://schemas.microsoft.com/office/drawing/2014/main" id="{6F766180-1B11-4479-B31B-94416305570B}"/>
              </a:ext>
            </a:extLst>
          </p:cNvPr>
          <p:cNvSpPr txBox="1">
            <a:spLocks/>
          </p:cNvSpPr>
          <p:nvPr/>
        </p:nvSpPr>
        <p:spPr>
          <a:xfrm>
            <a:off x="11508661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9BA62C-2D41-433A-BC0A-01D8DAADFBBF}" type="slidenum">
              <a:rPr lang="fr-FR" sz="1200" b="1" smtClean="0">
                <a:solidFill>
                  <a:schemeClr val="bg1"/>
                </a:solidFill>
              </a:rPr>
              <a:pPr algn="ctr"/>
              <a:t>9</a:t>
            </a:fld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C50863E4-DFCC-4BED-BB21-1DD32A75C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003561" cy="1320800"/>
          </a:xfrm>
        </p:spPr>
        <p:txBody>
          <a:bodyPr>
            <a:normAutofit/>
          </a:bodyPr>
          <a:lstStyle/>
          <a:p>
            <a:r>
              <a:rPr lang="en-US" baseline="30000" dirty="0"/>
              <a:t>242</a:t>
            </a:r>
            <a:r>
              <a:rPr lang="en-US" dirty="0"/>
              <a:t>Pu(</a:t>
            </a:r>
            <a:r>
              <a:rPr lang="en-US" dirty="0" err="1"/>
              <a:t>n,f</a:t>
            </a:r>
            <a:r>
              <a:rPr lang="en-US" dirty="0"/>
              <a:t>) - Nuclear structure background</a:t>
            </a:r>
          </a:p>
        </p:txBody>
      </p:sp>
      <p:pic>
        <p:nvPicPr>
          <p:cNvPr id="26" name="Image 8">
            <a:extLst>
              <a:ext uri="{FF2B5EF4-FFF2-40B4-BE49-F238E27FC236}">
                <a16:creationId xmlns:a16="http://schemas.microsoft.com/office/drawing/2014/main" id="{290AD50A-3FED-4D19-AC57-8C0758C2E6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2225" y="169676"/>
            <a:ext cx="1454932" cy="780492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E5E6A7C9-BE65-4C58-99DD-1027247C42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646" y="102496"/>
            <a:ext cx="1074694" cy="87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7201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3788</Words>
  <Application>Microsoft Office PowerPoint</Application>
  <PresentationFormat>Breitbild</PresentationFormat>
  <Paragraphs>576</Paragraphs>
  <Slides>55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55</vt:i4>
      </vt:variant>
    </vt:vector>
  </HeadingPairs>
  <TitlesOfParts>
    <vt:vector size="64" baseType="lpstr">
      <vt:lpstr>Arial</vt:lpstr>
      <vt:lpstr>Calibri</vt:lpstr>
      <vt:lpstr>Cambria Math</vt:lpstr>
      <vt:lpstr>Comic Sans MS</vt:lpstr>
      <vt:lpstr>Symbol</vt:lpstr>
      <vt:lpstr>Trebuchet MS</vt:lpstr>
      <vt:lpstr>Wingdings</vt:lpstr>
      <vt:lpstr>Wingdings 3</vt:lpstr>
      <vt:lpstr>Facette</vt:lpstr>
      <vt:lpstr>Improvements of the knowledge of actinides on the HPRL for nuclear energy</vt:lpstr>
      <vt:lpstr>Nuclear reactions on the HPRL</vt:lpstr>
      <vt:lpstr>238U(n,n’)</vt:lpstr>
      <vt:lpstr>Why studying the 238U level scheme</vt:lpstr>
      <vt:lpstr>n-Ball experiments</vt:lpstr>
      <vt:lpstr>238U level scheme - obtained results</vt:lpstr>
      <vt:lpstr>238U level scheme - obtained results</vt:lpstr>
      <vt:lpstr>242Pu(n,f)</vt:lpstr>
      <vt:lpstr>242Pu(n,f) - Nuclear structure background</vt:lpstr>
      <vt:lpstr>PowerPoint-Präsentation</vt:lpstr>
      <vt:lpstr>PowerPoint-Präsentation</vt:lpstr>
      <vt:lpstr>PowerPoint-Präsentation</vt:lpstr>
      <vt:lpstr>Deduction of the EII value</vt:lpstr>
      <vt:lpstr>AVXSF-LNG: Generation of sequences</vt:lpstr>
      <vt:lpstr>Use of the truncated sequences Comparison with the identified class-II states</vt:lpstr>
      <vt:lpstr>Use of the truncated sequences Comparison with the identified Class-II states</vt:lpstr>
      <vt:lpstr>Use of the full sequences Comparision with a CTM</vt:lpstr>
      <vt:lpstr>PowerPoint-Präsentation</vt:lpstr>
      <vt:lpstr>Conclusion</vt:lpstr>
      <vt:lpstr>Thank you </vt:lpstr>
      <vt:lpstr>CONTEXT</vt:lpstr>
      <vt:lpstr>PowerPoint-Präsentation</vt:lpstr>
      <vt:lpstr>PowerPoint-Präsentation</vt:lpstr>
      <vt:lpstr>Fitting the cumulative fission widths</vt:lpstr>
      <vt:lpstr>Fitted fission widths</vt:lpstr>
      <vt:lpstr>Identification of class II states in urr</vt:lpstr>
      <vt:lpstr>Identification of class II states in URR</vt:lpstr>
      <vt:lpstr>Use of the truncated sequences Comparison with the identified Class-II states</vt:lpstr>
      <vt:lpstr>Prospects</vt:lpstr>
      <vt:lpstr>Conclusion</vt:lpstr>
      <vt:lpstr>Conclusion</vt:lpstr>
      <vt:lpstr>Conclusion</vt:lpstr>
      <vt:lpstr>Prospects</vt:lpstr>
      <vt:lpstr>Thank you  </vt:lpstr>
      <vt:lpstr>Conclusions</vt:lpstr>
      <vt:lpstr>n-Ball experiment</vt:lpstr>
      <vt:lpstr>Experiments goal</vt:lpstr>
      <vt:lpstr>Data used to start the analysis</vt:lpstr>
      <vt:lpstr>Summary</vt:lpstr>
      <vt:lpstr>Analysis of the n-Ball data - 238U level scheme - obtained results </vt:lpstr>
      <vt:lpstr>n-Ball2</vt:lpstr>
      <vt:lpstr>Contamination analysis</vt:lpstr>
      <vt:lpstr>PowerPoint-Präsentation</vt:lpstr>
      <vt:lpstr>PowerPoint-Präsentation</vt:lpstr>
      <vt:lpstr>Total g-spectrum</vt:lpstr>
      <vt:lpstr>Background profile</vt:lpstr>
      <vt:lpstr>Background subtraction spectrum</vt:lpstr>
      <vt:lpstr>238U level scheme – n-Ball2</vt:lpstr>
      <vt:lpstr>238U level scheme – n-Ball2</vt:lpstr>
      <vt:lpstr>𝜈- Ball2 experiment</vt:lpstr>
      <vt:lpstr>Cibles 238U</vt:lpstr>
      <vt:lpstr>PowerPoint-Präsentation</vt:lpstr>
      <vt:lpstr>Contamination Level Scheme</vt:lpstr>
      <vt:lpstr>Problems faced: statistics and contaminations</vt:lpstr>
      <vt:lpstr>Gate on contamination rays Example 209Bi - 896 keV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238U level scheme using g-g coincidence spectroscopy Focus on  the contamination</dc:title>
  <dc:creator>Chatel, Carole</dc:creator>
  <cp:lastModifiedBy>Chatel, Carole</cp:lastModifiedBy>
  <cp:revision>76</cp:revision>
  <dcterms:created xsi:type="dcterms:W3CDTF">2026-02-02T13:15:05Z</dcterms:created>
  <dcterms:modified xsi:type="dcterms:W3CDTF">2026-03-09T22:08:17Z</dcterms:modified>
</cp:coreProperties>
</file>