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1033" r:id="rId2"/>
    <p:sldId id="2717" r:id="rId3"/>
    <p:sldId id="730" r:id="rId4"/>
    <p:sldId id="2724" r:id="rId5"/>
    <p:sldId id="1099" r:id="rId6"/>
    <p:sldId id="1157" r:id="rId7"/>
    <p:sldId id="2729" r:id="rId8"/>
    <p:sldId id="2720" r:id="rId9"/>
    <p:sldId id="2719" r:id="rId10"/>
    <p:sldId id="2723" r:id="rId11"/>
    <p:sldId id="2707" r:id="rId12"/>
    <p:sldId id="2708" r:id="rId13"/>
    <p:sldId id="2718" r:id="rId14"/>
    <p:sldId id="2671" r:id="rId15"/>
    <p:sldId id="2691" r:id="rId16"/>
    <p:sldId id="2672" r:id="rId17"/>
    <p:sldId id="2673" r:id="rId18"/>
    <p:sldId id="2682" r:id="rId19"/>
    <p:sldId id="2713" r:id="rId20"/>
    <p:sldId id="2714" r:id="rId21"/>
    <p:sldId id="2722" r:id="rId22"/>
    <p:sldId id="2710" r:id="rId23"/>
    <p:sldId id="2711" r:id="rId24"/>
    <p:sldId id="2715" r:id="rId25"/>
    <p:sldId id="2725" r:id="rId26"/>
    <p:sldId id="2709" r:id="rId27"/>
    <p:sldId id="2727" r:id="rId28"/>
    <p:sldId id="2721" r:id="rId29"/>
    <p:sldId id="2728" r:id="rId30"/>
    <p:sldId id="2726" r:id="rId31"/>
  </p:sldIdLst>
  <p:sldSz cx="9144000" cy="6858000" type="screen4x3"/>
  <p:notesSz cx="9874250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686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373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060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74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4342" algn="l" defTabSz="91373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1210" algn="l" defTabSz="91373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198076" algn="l" defTabSz="91373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4946" algn="l" defTabSz="91373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663300"/>
    <a:srgbClr val="333399"/>
    <a:srgbClr val="EDF0D2"/>
    <a:srgbClr val="FF0000"/>
    <a:srgbClr val="008000"/>
    <a:srgbClr val="00FF00"/>
    <a:srgbClr val="9900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14" autoAdjust="0"/>
    <p:restoredTop sz="96000" autoAdjust="0"/>
  </p:normalViewPr>
  <p:slideViewPr>
    <p:cSldViewPr snapToGrid="0">
      <p:cViewPr varScale="1">
        <p:scale>
          <a:sx n="106" d="100"/>
          <a:sy n="106" d="100"/>
        </p:scale>
        <p:origin x="192" y="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5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734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9918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4332" y="0"/>
            <a:ext cx="4279918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7792"/>
            <a:ext cx="4279918" cy="33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4332" y="6457792"/>
            <a:ext cx="4279918" cy="33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526D928-9E39-4BE9-A4B8-B0A7F72747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34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9918" cy="33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4332" y="0"/>
            <a:ext cx="4279918" cy="33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52788" y="506413"/>
            <a:ext cx="3368675" cy="2527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16721" y="3202120"/>
            <a:ext cx="7240809" cy="308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61070"/>
            <a:ext cx="4279918" cy="33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4332" y="6461070"/>
            <a:ext cx="4279918" cy="33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FA5A245-7A04-4900-9D96-8D07A9EB9D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059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6867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3737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0606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7473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4342" algn="l" defTabSz="9137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210" algn="l" defTabSz="9137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076" algn="l" defTabSz="9137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946" algn="l" defTabSz="9137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5A245-7A04-4900-9D96-8D07A9EB9D3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12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04F68-DC33-0B55-4EFD-9A02EF619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4DD653-EA09-36A8-19AE-6BCEBBC4F7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5B5087-678E-4EBB-57D3-3892F2B70F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BF891-69A9-446E-766F-B250164D4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5A245-7A04-4900-9D96-8D07A9EB9D3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57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63C2D-A2C0-9848-41A3-40D8B007C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81BEDB-6C8A-86EB-E671-98D52C61FA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08845C-34F5-F06F-D142-AF110DAF3E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A55A4E-4276-B664-E3F4-0937DC626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5A245-7A04-4900-9D96-8D07A9EB9D3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51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6F7AC-6DF8-CE0F-F61D-F6C34816A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9559CA-C928-FAA2-C43D-27815CD7A2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E355FA-24AD-B349-2576-6DF25237FD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7D03E-217A-9755-99F2-84670A3650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5A245-7A04-4900-9D96-8D07A9EB9D3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76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E1D73-B6DA-D97A-0A3C-C3835D231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A062D2-4894-AD70-0A6D-F3042AFA87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A98369-E901-7725-3D1A-91BFD83AA2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8D0903-4FF8-5A74-5E84-2BB05CF918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5A245-7A04-4900-9D96-8D07A9EB9D3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32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51412-EE0C-F994-BEE7-E0821D3DF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3B20A3-1689-B47E-CA0D-7253B7ECC2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8C0241-D2A3-A3ED-CA72-CFF67CB021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F700D-1134-E3C7-A022-DA8E5F3979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5A245-7A04-4900-9D96-8D07A9EB9D3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85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67" indent="0" algn="ctr">
              <a:buNone/>
              <a:defRPr/>
            </a:lvl2pPr>
            <a:lvl3pPr marL="913737" indent="0" algn="ctr">
              <a:buNone/>
              <a:defRPr/>
            </a:lvl3pPr>
            <a:lvl4pPr marL="1370606" indent="0" algn="ctr">
              <a:buNone/>
              <a:defRPr/>
            </a:lvl4pPr>
            <a:lvl5pPr marL="1827473" indent="0" algn="ctr">
              <a:buNone/>
              <a:defRPr/>
            </a:lvl5pPr>
            <a:lvl6pPr marL="2284342" indent="0" algn="ctr">
              <a:buNone/>
              <a:defRPr/>
            </a:lvl6pPr>
            <a:lvl7pPr marL="2741210" indent="0" algn="ctr">
              <a:buNone/>
              <a:defRPr/>
            </a:lvl7pPr>
            <a:lvl8pPr marL="3198076" indent="0" algn="ctr">
              <a:buNone/>
              <a:defRPr/>
            </a:lvl8pPr>
            <a:lvl9pPr marL="365494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52082E-6A6A-4329-AEC9-D908B4E3A4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3A95F5-FF15-43E6-8F5F-314617E847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F0EAB-8D78-43E6-9DB0-4EC5721DAB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404BDA-C5C8-41FC-82F1-B74D071587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67" indent="0">
              <a:buNone/>
              <a:defRPr sz="1800"/>
            </a:lvl2pPr>
            <a:lvl3pPr marL="913737" indent="0">
              <a:buNone/>
              <a:defRPr sz="1600"/>
            </a:lvl3pPr>
            <a:lvl4pPr marL="1370606" indent="0">
              <a:buNone/>
              <a:defRPr sz="1400"/>
            </a:lvl4pPr>
            <a:lvl5pPr marL="1827473" indent="0">
              <a:buNone/>
              <a:defRPr sz="1400"/>
            </a:lvl5pPr>
            <a:lvl6pPr marL="2284342" indent="0">
              <a:buNone/>
              <a:defRPr sz="1400"/>
            </a:lvl6pPr>
            <a:lvl7pPr marL="2741210" indent="0">
              <a:buNone/>
              <a:defRPr sz="1400"/>
            </a:lvl7pPr>
            <a:lvl8pPr marL="3198076" indent="0">
              <a:buNone/>
              <a:defRPr sz="1400"/>
            </a:lvl8pPr>
            <a:lvl9pPr marL="365494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DDC4A3-AD8B-4578-BEFB-8C6B74ADE1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06D5A-905E-4D4A-8F1C-82B3C20E94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67" indent="0">
              <a:buNone/>
              <a:defRPr sz="2000" b="1"/>
            </a:lvl2pPr>
            <a:lvl3pPr marL="913737" indent="0">
              <a:buNone/>
              <a:defRPr sz="1800" b="1"/>
            </a:lvl3pPr>
            <a:lvl4pPr marL="1370606" indent="0">
              <a:buNone/>
              <a:defRPr sz="1600" b="1"/>
            </a:lvl4pPr>
            <a:lvl5pPr marL="1827473" indent="0">
              <a:buNone/>
              <a:defRPr sz="1600" b="1"/>
            </a:lvl5pPr>
            <a:lvl6pPr marL="2284342" indent="0">
              <a:buNone/>
              <a:defRPr sz="1600" b="1"/>
            </a:lvl6pPr>
            <a:lvl7pPr marL="2741210" indent="0">
              <a:buNone/>
              <a:defRPr sz="1600" b="1"/>
            </a:lvl7pPr>
            <a:lvl8pPr marL="3198076" indent="0">
              <a:buNone/>
              <a:defRPr sz="1600" b="1"/>
            </a:lvl8pPr>
            <a:lvl9pPr marL="36549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67" indent="0">
              <a:buNone/>
              <a:defRPr sz="2000" b="1"/>
            </a:lvl2pPr>
            <a:lvl3pPr marL="913737" indent="0">
              <a:buNone/>
              <a:defRPr sz="1800" b="1"/>
            </a:lvl3pPr>
            <a:lvl4pPr marL="1370606" indent="0">
              <a:buNone/>
              <a:defRPr sz="1600" b="1"/>
            </a:lvl4pPr>
            <a:lvl5pPr marL="1827473" indent="0">
              <a:buNone/>
              <a:defRPr sz="1600" b="1"/>
            </a:lvl5pPr>
            <a:lvl6pPr marL="2284342" indent="0">
              <a:buNone/>
              <a:defRPr sz="1600" b="1"/>
            </a:lvl6pPr>
            <a:lvl7pPr marL="2741210" indent="0">
              <a:buNone/>
              <a:defRPr sz="1600" b="1"/>
            </a:lvl7pPr>
            <a:lvl8pPr marL="3198076" indent="0">
              <a:buNone/>
              <a:defRPr sz="1600" b="1"/>
            </a:lvl8pPr>
            <a:lvl9pPr marL="36549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B1E791-B322-441E-9076-E10456EF2D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4CBCCF-DAA3-4211-B65F-DB9BCDCEDE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629C9-9C17-41E9-B34F-3E6D48C7D3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67" indent="0">
              <a:buNone/>
              <a:defRPr sz="1200"/>
            </a:lvl2pPr>
            <a:lvl3pPr marL="913737" indent="0">
              <a:buNone/>
              <a:defRPr sz="1000"/>
            </a:lvl3pPr>
            <a:lvl4pPr marL="1370606" indent="0">
              <a:buNone/>
              <a:defRPr sz="900"/>
            </a:lvl4pPr>
            <a:lvl5pPr marL="1827473" indent="0">
              <a:buNone/>
              <a:defRPr sz="900"/>
            </a:lvl5pPr>
            <a:lvl6pPr marL="2284342" indent="0">
              <a:buNone/>
              <a:defRPr sz="900"/>
            </a:lvl6pPr>
            <a:lvl7pPr marL="2741210" indent="0">
              <a:buNone/>
              <a:defRPr sz="900"/>
            </a:lvl7pPr>
            <a:lvl8pPr marL="3198076" indent="0">
              <a:buNone/>
              <a:defRPr sz="900"/>
            </a:lvl8pPr>
            <a:lvl9pPr marL="365494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27CB21-F6CF-41A8-A335-7BDB181455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67" indent="0">
              <a:buNone/>
              <a:defRPr sz="2800"/>
            </a:lvl2pPr>
            <a:lvl3pPr marL="913737" indent="0">
              <a:buNone/>
              <a:defRPr sz="2400"/>
            </a:lvl3pPr>
            <a:lvl4pPr marL="1370606" indent="0">
              <a:buNone/>
              <a:defRPr sz="2000"/>
            </a:lvl4pPr>
            <a:lvl5pPr marL="1827473" indent="0">
              <a:buNone/>
              <a:defRPr sz="2000"/>
            </a:lvl5pPr>
            <a:lvl6pPr marL="2284342" indent="0">
              <a:buNone/>
              <a:defRPr sz="2000"/>
            </a:lvl6pPr>
            <a:lvl7pPr marL="2741210" indent="0">
              <a:buNone/>
              <a:defRPr sz="2000"/>
            </a:lvl7pPr>
            <a:lvl8pPr marL="3198076" indent="0">
              <a:buNone/>
              <a:defRPr sz="2000"/>
            </a:lvl8pPr>
            <a:lvl9pPr marL="3654946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67" indent="0">
              <a:buNone/>
              <a:defRPr sz="1200"/>
            </a:lvl2pPr>
            <a:lvl3pPr marL="913737" indent="0">
              <a:buNone/>
              <a:defRPr sz="1000"/>
            </a:lvl3pPr>
            <a:lvl4pPr marL="1370606" indent="0">
              <a:buNone/>
              <a:defRPr sz="900"/>
            </a:lvl4pPr>
            <a:lvl5pPr marL="1827473" indent="0">
              <a:buNone/>
              <a:defRPr sz="900"/>
            </a:lvl5pPr>
            <a:lvl6pPr marL="2284342" indent="0">
              <a:buNone/>
              <a:defRPr sz="900"/>
            </a:lvl6pPr>
            <a:lvl7pPr marL="2741210" indent="0">
              <a:buNone/>
              <a:defRPr sz="900"/>
            </a:lvl7pPr>
            <a:lvl8pPr marL="3198076" indent="0">
              <a:buNone/>
              <a:defRPr sz="900"/>
            </a:lvl8pPr>
            <a:lvl9pPr marL="365494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B8950F-86CA-424E-8DD5-4E04C7BD07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A693CB96-DCA6-4E09-A136-512076921AC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686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373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06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747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651" indent="-342651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411" indent="-285541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173" indent="-22843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040" indent="-228435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908" indent="-22843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2776" indent="-22843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644" indent="-22843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513" indent="-22843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3380" indent="-22843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67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37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06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73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42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10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76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946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7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8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0" y="-1"/>
            <a:ext cx="9144000" cy="1446839"/>
          </a:xfrm>
          <a:solidFill>
            <a:srgbClr val="003366"/>
          </a:solidFill>
        </p:spPr>
        <p:txBody>
          <a:bodyPr/>
          <a:lstStyle/>
          <a:p>
            <a:pPr eaLnBrk="1" hangingPunct="1"/>
            <a:r>
              <a:rPr lang="en-US" sz="30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Towards saturation of the </a:t>
            </a:r>
            <a:r>
              <a:rPr lang="en-US" sz="3000" b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ECDF probability </a:t>
            </a:r>
            <a:br>
              <a:rPr lang="en-US" sz="3000" b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</a:br>
            <a:r>
              <a:rPr lang="en-US" sz="3000" b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in </a:t>
            </a:r>
            <a:r>
              <a:rPr lang="en-US" sz="30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the lightest Bk and Am isotopes</a:t>
            </a:r>
            <a:endParaRPr lang="de-DE" sz="3000" b="1" dirty="0">
              <a:solidFill>
                <a:schemeClr val="bg1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5124" name="Rectangle 2051"/>
          <p:cNvSpPr>
            <a:spLocks noGrp="1" noChangeArrowheads="1"/>
          </p:cNvSpPr>
          <p:nvPr>
            <p:ph type="subTitle" idx="1"/>
          </p:nvPr>
        </p:nvSpPr>
        <p:spPr>
          <a:xfrm>
            <a:off x="1187909" y="1702717"/>
            <a:ext cx="6099175" cy="898402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="1" dirty="0">
                <a:solidFill>
                  <a:srgbClr val="003366"/>
                </a:solidFill>
                <a:latin typeface="Comic Sans MS" pitchFamily="66" charset="0"/>
              </a:rPr>
              <a:t> Andrei Andreyev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b="1" dirty="0">
                <a:solidFill>
                  <a:srgbClr val="003366"/>
                </a:solidFill>
                <a:latin typeface="Comic Sans MS" pitchFamily="66" charset="0"/>
              </a:rPr>
              <a:t>University of York, UK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b="1" dirty="0">
                <a:solidFill>
                  <a:srgbClr val="003366"/>
                </a:solidFill>
                <a:latin typeface="Comic Sans MS" pitchFamily="66" charset="0"/>
              </a:rPr>
              <a:t>On behalf of SHANS2-IMP-York-Bratislava-Dubna collaboration</a:t>
            </a:r>
          </a:p>
          <a:p>
            <a:pPr eaLnBrk="1" hangingPunct="1">
              <a:lnSpc>
                <a:spcPct val="80000"/>
              </a:lnSpc>
            </a:pPr>
            <a:endParaRPr lang="en-US" sz="1400" b="1" dirty="0">
              <a:solidFill>
                <a:srgbClr val="003366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n-US" sz="1400" b="1" dirty="0">
              <a:solidFill>
                <a:srgbClr val="003366"/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800" y="6488668"/>
            <a:ext cx="5458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FISSION2026, </a:t>
            </a:r>
            <a:r>
              <a:rPr lang="en-GB" dirty="0" err="1"/>
              <a:t>Chamrousse</a:t>
            </a:r>
            <a:r>
              <a:rPr lang="en-GB" dirty="0"/>
              <a:t>,   12</a:t>
            </a:r>
            <a:r>
              <a:rPr lang="en-GB" baseline="30000" dirty="0"/>
              <a:t>th</a:t>
            </a:r>
            <a:r>
              <a:rPr lang="en-GB" dirty="0"/>
              <a:t> March 2026</a:t>
            </a:r>
          </a:p>
        </p:txBody>
      </p:sp>
      <p:pic>
        <p:nvPicPr>
          <p:cNvPr id="7" name="图片 32">
            <a:extLst>
              <a:ext uri="{FF2B5EF4-FFF2-40B4-BE49-F238E27FC236}">
                <a16:creationId xmlns:a16="http://schemas.microsoft.com/office/drawing/2014/main" id="{F65A1DA2-8DB8-E3A6-D54A-4AB7842939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0" b="23134"/>
          <a:stretch>
            <a:fillRect/>
          </a:stretch>
        </p:blipFill>
        <p:spPr>
          <a:xfrm>
            <a:off x="2699924" y="4821794"/>
            <a:ext cx="3075147" cy="15513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07E14A-6C82-E1CC-38CB-7D0E88C0B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87" y="2658866"/>
            <a:ext cx="8441180" cy="2047435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504DB3FF-BB59-6685-9A7C-A57FD8123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37" y="1540248"/>
            <a:ext cx="1157953" cy="53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JINR Flerov Laboratory of Nuclear Reactions">
            <a:extLst>
              <a:ext uri="{FF2B5EF4-FFF2-40B4-BE49-F238E27FC236}">
                <a16:creationId xmlns:a16="http://schemas.microsoft.com/office/drawing/2014/main" id="{04ABECAA-9EBE-B9BB-7E4D-7863B97C1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053" y="1464960"/>
            <a:ext cx="900472" cy="90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002B2B8A-6048-DD3B-6147-2B861625C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494" y="1486499"/>
            <a:ext cx="742897" cy="72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nstitute of modern physics(IMP), CAS | LinkedIn">
            <a:extLst>
              <a:ext uri="{FF2B5EF4-FFF2-40B4-BE49-F238E27FC236}">
                <a16:creationId xmlns:a16="http://schemas.microsoft.com/office/drawing/2014/main" id="{0C497016-27E8-E27B-AED0-4C2E19CFD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0" y="1470840"/>
            <a:ext cx="695476" cy="6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891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0778E-2E5B-B9DB-492A-85B686E9C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050">
            <a:extLst>
              <a:ext uri="{FF2B5EF4-FFF2-40B4-BE49-F238E27FC236}">
                <a16:creationId xmlns:a16="http://schemas.microsoft.com/office/drawing/2014/main" id="{04C51D6C-2262-2468-436F-3305EEBCB43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-1"/>
            <a:ext cx="9144000" cy="1054101"/>
          </a:xfrm>
          <a:solidFill>
            <a:srgbClr val="003366"/>
          </a:solidFill>
        </p:spPr>
        <p:txBody>
          <a:bodyPr/>
          <a:lstStyle/>
          <a:p>
            <a:pPr eaLnBrk="1" hangingPunct="1"/>
            <a:r>
              <a:rPr lang="de-DE" sz="2800" b="1" dirty="0" err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Known</a:t>
            </a:r>
            <a:r>
              <a:rPr lang="de-DE" sz="28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ECDF </a:t>
            </a:r>
            <a:r>
              <a:rPr lang="de-DE" sz="2800" b="1" dirty="0" err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cases</a:t>
            </a:r>
            <a:r>
              <a:rPr lang="de-DE" sz="28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(~30)</a:t>
            </a:r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id="{8F87A27F-9955-AF7F-B47F-47D7B3008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99" y="1054100"/>
            <a:ext cx="7303520" cy="5248508"/>
          </a:xfrm>
          <a:prstGeom prst="rect">
            <a:avLst/>
          </a:prstGeom>
        </p:spPr>
      </p:pic>
      <p:sp>
        <p:nvSpPr>
          <p:cNvPr id="3" name="文本框 17">
            <a:extLst>
              <a:ext uri="{FF2B5EF4-FFF2-40B4-BE49-F238E27FC236}">
                <a16:creationId xmlns:a16="http://schemas.microsoft.com/office/drawing/2014/main" id="{6380321A-493F-C8D9-8B74-9B7FDCBBD97B}"/>
              </a:ext>
            </a:extLst>
          </p:cNvPr>
          <p:cNvSpPr txBox="1"/>
          <p:nvPr/>
        </p:nvSpPr>
        <p:spPr>
          <a:xfrm>
            <a:off x="113734" y="6512689"/>
            <a:ext cx="594785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dirty="0">
                <a:latin typeface="Segoe UI" panose="020B0502040204020203" pitchFamily="34" charset="0"/>
              </a:rPr>
              <a:t>Bara S, </a:t>
            </a:r>
            <a:r>
              <a:rPr lang="en-US" altLang="zh-CN" sz="900" dirty="0" err="1">
                <a:latin typeface="Segoe UI" panose="020B0502040204020203" pitchFamily="34" charset="0"/>
              </a:rPr>
              <a:t>Algora</a:t>
            </a:r>
            <a:r>
              <a:rPr lang="en-US" altLang="zh-CN" sz="900" dirty="0">
                <a:latin typeface="Segoe UI" panose="020B0502040204020203" pitchFamily="34" charset="0"/>
              </a:rPr>
              <a:t> A, </a:t>
            </a:r>
            <a:r>
              <a:rPr lang="en-US" altLang="zh-CN" sz="900" dirty="0" err="1">
                <a:latin typeface="Segoe UI" panose="020B0502040204020203" pitchFamily="34" charset="0"/>
              </a:rPr>
              <a:t>Andel</a:t>
            </a:r>
            <a:r>
              <a:rPr lang="en-US" altLang="zh-CN" sz="900" dirty="0">
                <a:latin typeface="Segoe UI" panose="020B0502040204020203" pitchFamily="34" charset="0"/>
              </a:rPr>
              <a:t> B, Andreyev AN, </a:t>
            </a:r>
            <a:r>
              <a:rPr lang="en-US" altLang="zh-CN" sz="900" dirty="0" err="1">
                <a:latin typeface="Segoe UI" panose="020B0502040204020203" pitchFamily="34" charset="0"/>
              </a:rPr>
              <a:t>Antalic</a:t>
            </a:r>
            <a:r>
              <a:rPr lang="en-US" altLang="zh-CN" sz="900" dirty="0">
                <a:latin typeface="Segoe UI" panose="020B0502040204020203" pitchFamily="34" charset="0"/>
              </a:rPr>
              <a:t> S, et al. 2025. </a:t>
            </a:r>
            <a:r>
              <a:rPr lang="en-US" altLang="zh-CN" sz="900" i="1" dirty="0">
                <a:latin typeface="Segoe UI" panose="020B0502040204020203" pitchFamily="34" charset="0"/>
              </a:rPr>
              <a:t>Physical Review C</a:t>
            </a:r>
            <a:r>
              <a:rPr lang="en-US" altLang="zh-CN" sz="900" dirty="0">
                <a:latin typeface="Segoe UI" panose="020B0502040204020203" pitchFamily="34" charset="0"/>
              </a:rPr>
              <a:t> 111:065803</a:t>
            </a:r>
          </a:p>
        </p:txBody>
      </p:sp>
    </p:spTree>
    <p:extLst>
      <p:ext uri="{BB962C8B-B14F-4D97-AF65-F5344CB8AC3E}">
        <p14:creationId xmlns:p14="http://schemas.microsoft.com/office/powerpoint/2010/main" val="874913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na Province Map Glossy Poster Picture Photo Print Banner Conversationprints image 1">
            <a:extLst>
              <a:ext uri="{FF2B5EF4-FFF2-40B4-BE49-F238E27FC236}">
                <a16:creationId xmlns:a16="http://schemas.microsoft.com/office/drawing/2014/main" id="{535D1442-7456-086A-4016-4B2A65949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3" y="1765214"/>
            <a:ext cx="4547970" cy="37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593F84C-D22E-B9A6-BEE0-2EF20C551E94}"/>
              </a:ext>
            </a:extLst>
          </p:cNvPr>
          <p:cNvSpPr txBox="1"/>
          <p:nvPr/>
        </p:nvSpPr>
        <p:spPr>
          <a:xfrm>
            <a:off x="52223" y="913832"/>
            <a:ext cx="48006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2000" b="1" dirty="0">
                <a:solidFill>
                  <a:srgbClr val="C00000"/>
                </a:solidFill>
              </a:rPr>
              <a:t>2 sites: IMP-Lanzhou</a:t>
            </a:r>
          </a:p>
          <a:p>
            <a:r>
              <a:rPr lang="en-GB" altLang="zh-CN" sz="2000" b="1" dirty="0">
                <a:solidFill>
                  <a:srgbClr val="C00000"/>
                </a:solidFill>
              </a:rPr>
              <a:t>             HIAF-IMP-Huizhou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2E568B4-38D4-3340-681D-C8CC9BC75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174" y="1169184"/>
            <a:ext cx="4307911" cy="2728248"/>
          </a:xfrm>
          <a:prstGeom prst="rect">
            <a:avLst/>
          </a:prstGeom>
        </p:spPr>
      </p:pic>
      <p:pic>
        <p:nvPicPr>
          <p:cNvPr id="14" name="图片 13" descr="草地上有房子&#10;&#10;描述已自动生成">
            <a:extLst>
              <a:ext uri="{FF2B5EF4-FFF2-40B4-BE49-F238E27FC236}">
                <a16:creationId xmlns:a16="http://schemas.microsoft.com/office/drawing/2014/main" id="{CA466997-0ED5-6A97-65D3-3907B35FEE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61"/>
          <a:stretch/>
        </p:blipFill>
        <p:spPr>
          <a:xfrm>
            <a:off x="4796175" y="3957333"/>
            <a:ext cx="4295602" cy="2787722"/>
          </a:xfrm>
          <a:prstGeom prst="rect">
            <a:avLst/>
          </a:prstGeom>
        </p:spPr>
      </p:pic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D9397686-64FD-3C5C-574D-2094E878B76C}"/>
              </a:ext>
            </a:extLst>
          </p:cNvPr>
          <p:cNvCxnSpPr>
            <a:cxnSpLocks/>
          </p:cNvCxnSpPr>
          <p:nvPr/>
        </p:nvCxnSpPr>
        <p:spPr>
          <a:xfrm flipV="1">
            <a:off x="2458933" y="3106383"/>
            <a:ext cx="2979155" cy="66957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>
            <a:extLst>
              <a:ext uri="{FF2B5EF4-FFF2-40B4-BE49-F238E27FC236}">
                <a16:creationId xmlns:a16="http://schemas.microsoft.com/office/drawing/2014/main" id="{5C1A3575-1944-F76E-3C9B-A93CCDED0BAA}"/>
              </a:ext>
            </a:extLst>
          </p:cNvPr>
          <p:cNvSpPr/>
          <p:nvPr/>
        </p:nvSpPr>
        <p:spPr>
          <a:xfrm>
            <a:off x="2291895" y="3365951"/>
            <a:ext cx="75217" cy="7521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7D63B1E2-9842-80DF-60ED-D59DFC87389E}"/>
              </a:ext>
            </a:extLst>
          </p:cNvPr>
          <p:cNvCxnSpPr>
            <a:cxnSpLocks/>
          </p:cNvCxnSpPr>
          <p:nvPr/>
        </p:nvCxnSpPr>
        <p:spPr>
          <a:xfrm>
            <a:off x="3316748" y="4892310"/>
            <a:ext cx="1695327" cy="44962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>
            <a:extLst>
              <a:ext uri="{FF2B5EF4-FFF2-40B4-BE49-F238E27FC236}">
                <a16:creationId xmlns:a16="http://schemas.microsoft.com/office/drawing/2014/main" id="{A3CB5E75-1609-890D-AB03-41204113E130}"/>
              </a:ext>
            </a:extLst>
          </p:cNvPr>
          <p:cNvSpPr/>
          <p:nvPr/>
        </p:nvSpPr>
        <p:spPr>
          <a:xfrm>
            <a:off x="2990232" y="4260706"/>
            <a:ext cx="75217" cy="7521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Rectangle 2050">
            <a:extLst>
              <a:ext uri="{FF2B5EF4-FFF2-40B4-BE49-F238E27FC236}">
                <a16:creationId xmlns:a16="http://schemas.microsoft.com/office/drawing/2014/main" id="{168C1F29-CF4D-38CE-7BAA-82148ED61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98" y="-17404"/>
            <a:ext cx="9149998" cy="919195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400" b="1" kern="0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Institute for Modern Physics, Chinese Academy of Sciences  (IMP-CAS)</a:t>
            </a:r>
            <a:endParaRPr lang="de-DE" sz="2400" b="1" kern="0" dirty="0">
              <a:solidFill>
                <a:schemeClr val="bg1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15" name="文本框 8">
            <a:extLst>
              <a:ext uri="{FF2B5EF4-FFF2-40B4-BE49-F238E27FC236}">
                <a16:creationId xmlns:a16="http://schemas.microsoft.com/office/drawing/2014/main" id="{F37C5B29-ABA7-5C45-0611-D25F3CC2EEE1}"/>
              </a:ext>
            </a:extLst>
          </p:cNvPr>
          <p:cNvSpPr txBox="1"/>
          <p:nvPr/>
        </p:nvSpPr>
        <p:spPr>
          <a:xfrm>
            <a:off x="4852869" y="4028526"/>
            <a:ext cx="194658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zh-CN" sz="1500" b="1" dirty="0">
                <a:solidFill>
                  <a:srgbClr val="C00000"/>
                </a:solidFill>
              </a:rPr>
              <a:t>HIAF-IMP-Huizhou</a:t>
            </a:r>
            <a:endParaRPr lang="zh-CN" altLang="en-US" sz="1500" b="1" dirty="0">
              <a:solidFill>
                <a:srgbClr val="C00000"/>
              </a:solidFill>
            </a:endParaRPr>
          </a:p>
        </p:txBody>
      </p:sp>
      <p:pic>
        <p:nvPicPr>
          <p:cNvPr id="16" name="Picture 10" descr="Institute of modern physics(IMP), CAS | LinkedIn">
            <a:extLst>
              <a:ext uri="{FF2B5EF4-FFF2-40B4-BE49-F238E27FC236}">
                <a16:creationId xmlns:a16="http://schemas.microsoft.com/office/drawing/2014/main" id="{EB9C9725-0B01-26BB-5BF1-18D7994F4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3" y="5351194"/>
            <a:ext cx="1422983" cy="142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618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8B7649-1A62-FC35-47E6-B1537A519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469C-CF20-4496-95A4-0E04958B241E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2" name="Rectangle 2050">
            <a:extLst>
              <a:ext uri="{FF2B5EF4-FFF2-40B4-BE49-F238E27FC236}">
                <a16:creationId xmlns:a16="http://schemas.microsoft.com/office/drawing/2014/main" id="{94D7EA8A-D385-920E-29C3-E8E505316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233769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CN" sz="2400" dirty="0">
                <a:solidFill>
                  <a:schemeClr val="bg1"/>
                </a:solidFill>
                <a:latin typeface="Comic Sans MS" panose="030F0902030302020204" pitchFamily="66" charset="0"/>
              </a:rPr>
              <a:t>HIAF: High Intensity Heavy-ion Accelerator Facility (Huizhou)</a:t>
            </a:r>
          </a:p>
          <a:p>
            <a:r>
              <a:rPr lang="en-US" altLang="zh-CN" sz="1800" dirty="0">
                <a:solidFill>
                  <a:schemeClr val="bg1"/>
                </a:solidFill>
                <a:latin typeface="Comic Sans MS" panose="030F0902030302020204" pitchFamily="66" charset="0"/>
              </a:rPr>
              <a:t>(commissioned end of 2025)  </a:t>
            </a:r>
            <a:endParaRPr lang="de-DE" sz="1800" b="1" kern="0" dirty="0">
              <a:solidFill>
                <a:schemeClr val="bg1"/>
              </a:solidFill>
              <a:latin typeface="Comic Sans MS" panose="030F0902030302020204" pitchFamily="66" charset="0"/>
              <a:cs typeface="Times New Roman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1972AFA-5950-54B0-4C00-B672B95A9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9144000" cy="577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Institute of modern physics(IMP), CAS | LinkedIn">
            <a:extLst>
              <a:ext uri="{FF2B5EF4-FFF2-40B4-BE49-F238E27FC236}">
                <a16:creationId xmlns:a16="http://schemas.microsoft.com/office/drawing/2014/main" id="{CC0FB160-3EDA-8B30-0550-2D825D717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" y="1079499"/>
            <a:ext cx="958645" cy="95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803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39442-E386-9141-B129-8DD0F910A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50">
            <a:extLst>
              <a:ext uri="{FF2B5EF4-FFF2-40B4-BE49-F238E27FC236}">
                <a16:creationId xmlns:a16="http://schemas.microsoft.com/office/drawing/2014/main" id="{6F82CAC6-61BB-06D1-AFEF-9923A605F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233769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CN" sz="2400" dirty="0">
                <a:solidFill>
                  <a:schemeClr val="bg1"/>
                </a:solidFill>
                <a:latin typeface="Comic Sans MS" panose="030F0902030302020204" pitchFamily="66" charset="0"/>
              </a:rPr>
              <a:t>HIAF: High Intensity Heavy-ion Accelerator Facility (Huizhou)</a:t>
            </a:r>
          </a:p>
          <a:p>
            <a:r>
              <a:rPr lang="en-US" altLang="zh-CN" sz="1800" dirty="0">
                <a:solidFill>
                  <a:schemeClr val="bg1"/>
                </a:solidFill>
                <a:latin typeface="Comic Sans MS" panose="030F0902030302020204" pitchFamily="66" charset="0"/>
              </a:rPr>
              <a:t>(commissioned end of 2025)  </a:t>
            </a:r>
            <a:endParaRPr lang="de-DE" sz="1800" b="1" kern="0" dirty="0">
              <a:solidFill>
                <a:schemeClr val="bg1"/>
              </a:solidFill>
              <a:latin typeface="Comic Sans MS" panose="030F0902030302020204" pitchFamily="66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5A8E4F-F0CB-1915-46C5-667D298F3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21568"/>
            <a:ext cx="9144000" cy="4414863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201D5B6-59B5-FCF3-8854-A4B298156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7" y="5168606"/>
            <a:ext cx="2614851" cy="94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B6D05A-2D99-0C5B-D57C-CB5272DD8F71}"/>
              </a:ext>
            </a:extLst>
          </p:cNvPr>
          <p:cNvSpPr txBox="1"/>
          <p:nvPr/>
        </p:nvSpPr>
        <p:spPr>
          <a:xfrm>
            <a:off x="5476533" y="5191797"/>
            <a:ext cx="374974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Low-energy physics</a:t>
            </a:r>
          </a:p>
          <a:p>
            <a:r>
              <a:rPr lang="en-US" dirty="0">
                <a:solidFill>
                  <a:srgbClr val="FF0000"/>
                </a:solidFill>
              </a:rPr>
              <a:t>Structure/reactions, SHE</a:t>
            </a:r>
          </a:p>
          <a:p>
            <a:r>
              <a:rPr lang="en-US" dirty="0">
                <a:solidFill>
                  <a:srgbClr val="FF0000"/>
                </a:solidFill>
              </a:rPr>
              <a:t>SHANS3 gas-filled recoil separator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103292-3277-D279-5880-E295ADFC8FA1}"/>
              </a:ext>
            </a:extLst>
          </p:cNvPr>
          <p:cNvSpPr txBox="1"/>
          <p:nvPr/>
        </p:nvSpPr>
        <p:spPr>
          <a:xfrm>
            <a:off x="0" y="6488667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courtesy He Shao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231324-82C8-D2BA-63F1-2F756F6884F4}"/>
              </a:ext>
            </a:extLst>
          </p:cNvPr>
          <p:cNvSpPr txBox="1"/>
          <p:nvPr/>
        </p:nvSpPr>
        <p:spPr>
          <a:xfrm>
            <a:off x="5751871" y="4211681"/>
            <a:ext cx="1611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17 </a:t>
            </a:r>
            <a:r>
              <a:rPr lang="en-US" dirty="0" err="1"/>
              <a:t>AMeV</a:t>
            </a:r>
            <a:r>
              <a:rPr lang="en-US" dirty="0"/>
              <a:t> U</a:t>
            </a:r>
            <a:r>
              <a:rPr lang="en-US" baseline="30000" dirty="0"/>
              <a:t>35+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B43A02-04BC-9748-C6B2-84AE670AE0C7}"/>
              </a:ext>
            </a:extLst>
          </p:cNvPr>
          <p:cNvSpPr txBox="1"/>
          <p:nvPr/>
        </p:nvSpPr>
        <p:spPr>
          <a:xfrm>
            <a:off x="1827306" y="4427062"/>
            <a:ext cx="1739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850 </a:t>
            </a:r>
            <a:r>
              <a:rPr lang="en-US" dirty="0" err="1"/>
              <a:t>AMeV</a:t>
            </a:r>
            <a:r>
              <a:rPr lang="en-US" dirty="0"/>
              <a:t> U</a:t>
            </a:r>
            <a:r>
              <a:rPr lang="en-US" baseline="30000" dirty="0"/>
              <a:t>35+</a:t>
            </a:r>
            <a:endParaRPr lang="en-US" dirty="0"/>
          </a:p>
        </p:txBody>
      </p:sp>
      <p:pic>
        <p:nvPicPr>
          <p:cNvPr id="13" name="Picture 10" descr="Institute of modern physics(IMP), CAS | LinkedIn">
            <a:extLst>
              <a:ext uri="{FF2B5EF4-FFF2-40B4-BE49-F238E27FC236}">
                <a16:creationId xmlns:a16="http://schemas.microsoft.com/office/drawing/2014/main" id="{345213C3-EE30-E51A-1708-A0FD4980E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354" y="1233769"/>
            <a:ext cx="958645" cy="95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783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469C-CF20-4496-95A4-0E04958B241E}" type="slidenum">
              <a:rPr lang="zh-CN" altLang="en-US" smtClean="0"/>
              <a:t>14</a:t>
            </a:fld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3689666" y="1714664"/>
            <a:ext cx="5142819" cy="2320606"/>
            <a:chOff x="4942692" y="3368787"/>
            <a:chExt cx="6857092" cy="3094141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4450" y="3634031"/>
              <a:ext cx="6296563" cy="2749811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4942692" y="5601153"/>
              <a:ext cx="5892851" cy="861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en-US" altLang="zh-CN" b="1" i="1" u="sng" kern="0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C</a:t>
              </a:r>
              <a:r>
                <a:rPr lang="en-US" altLang="zh-CN" b="1" i="1" kern="0" dirty="0">
                  <a:solidFill>
                    <a:srgbClr val="163794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hina </a:t>
              </a:r>
              <a:r>
                <a:rPr lang="en-US" altLang="zh-CN" b="1" i="1" u="sng" kern="0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A</a:t>
              </a:r>
              <a:r>
                <a:rPr lang="en-US" altLang="zh-CN" b="1" i="1" kern="0" dirty="0">
                  <a:solidFill>
                    <a:srgbClr val="163794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ccelerator </a:t>
              </a:r>
              <a:r>
                <a:rPr lang="en-US" altLang="zh-CN" b="1" i="1" u="sng" kern="0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F</a:t>
              </a:r>
              <a:r>
                <a:rPr lang="en-US" altLang="zh-CN" b="1" i="1" kern="0" dirty="0">
                  <a:solidFill>
                    <a:srgbClr val="163794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acility for Superheavy </a:t>
              </a:r>
              <a:r>
                <a:rPr lang="en-US" altLang="zh-CN" b="1" i="1" u="sng" kern="0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E</a:t>
              </a:r>
              <a:r>
                <a:rPr lang="en-US" altLang="zh-CN" b="1" i="1" kern="0" dirty="0">
                  <a:solidFill>
                    <a:srgbClr val="163794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lements (</a:t>
              </a:r>
              <a:r>
                <a:rPr lang="en-US" altLang="zh-CN" b="1" i="1" kern="0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CAFE2</a:t>
              </a:r>
              <a:r>
                <a:rPr lang="en-US" altLang="zh-CN" b="1" i="1" kern="0" dirty="0">
                  <a:solidFill>
                    <a:srgbClr val="163794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) </a:t>
              </a:r>
              <a:endParaRPr lang="zh-CN" altLang="en-US" b="1" kern="0" dirty="0">
                <a:solidFill>
                  <a:srgbClr val="163794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" name="圆角矩形 40"/>
            <p:cNvSpPr/>
            <p:nvPr/>
          </p:nvSpPr>
          <p:spPr>
            <a:xfrm>
              <a:off x="5475963" y="3651559"/>
              <a:ext cx="2668533" cy="1605321"/>
            </a:xfrm>
            <a:prstGeom prst="roundRect">
              <a:avLst>
                <a:gd name="adj" fmla="val 9819"/>
              </a:avLst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kumimoji="1" lang="zh-CN" altLang="en-US" sz="1350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3" name="圆角矩形 40"/>
            <p:cNvSpPr/>
            <p:nvPr/>
          </p:nvSpPr>
          <p:spPr>
            <a:xfrm>
              <a:off x="10973933" y="4282243"/>
              <a:ext cx="825851" cy="2105649"/>
            </a:xfrm>
            <a:prstGeom prst="roundRect">
              <a:avLst>
                <a:gd name="adj" fmla="val 9819"/>
              </a:avLst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kumimoji="1" lang="zh-CN" altLang="en-US" sz="1350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8308973" y="3368787"/>
              <a:ext cx="266996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altLang="zh-CN" sz="1350" kern="0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Upgraded in 2019-2022</a:t>
              </a:r>
              <a:endParaRPr lang="zh-CN" altLang="en-US" sz="1350" kern="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25" name="直接连接符 24"/>
            <p:cNvCxnSpPr/>
            <p:nvPr/>
          </p:nvCxnSpPr>
          <p:spPr>
            <a:xfrm flipV="1">
              <a:off x="8144496" y="3735962"/>
              <a:ext cx="539562" cy="339373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cxnSp>
          <p:nvCxnSpPr>
            <p:cNvPr id="26" name="直接连接符 25"/>
            <p:cNvCxnSpPr/>
            <p:nvPr/>
          </p:nvCxnSpPr>
          <p:spPr>
            <a:xfrm flipH="1" flipV="1">
              <a:off x="10401536" y="3696137"/>
              <a:ext cx="659765" cy="586105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</p:grp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297" b="437"/>
          <a:stretch>
            <a:fillRect/>
          </a:stretch>
        </p:blipFill>
        <p:spPr>
          <a:xfrm>
            <a:off x="448628" y="4052411"/>
            <a:ext cx="2436019" cy="137731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4" b="19185"/>
          <a:stretch>
            <a:fillRect/>
          </a:stretch>
        </p:blipFill>
        <p:spPr>
          <a:xfrm>
            <a:off x="3249664" y="4055003"/>
            <a:ext cx="2697101" cy="137737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0" b="17318"/>
          <a:stretch>
            <a:fillRect/>
          </a:stretch>
        </p:blipFill>
        <p:spPr>
          <a:xfrm>
            <a:off x="6304733" y="4057115"/>
            <a:ext cx="2403186" cy="1375263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481326" y="5470345"/>
            <a:ext cx="235423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Electron cyclotron resonance ion source</a:t>
            </a:r>
          </a:p>
          <a:p>
            <a:pPr algn="ctr"/>
            <a:r>
              <a:rPr lang="en-US" altLang="zh-CN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(ECRIS) (18 GHz)</a:t>
            </a:r>
            <a:endParaRPr lang="zh-CN" altLang="en-US" sz="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258426" y="5470345"/>
            <a:ext cx="26638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Radio frequency quadrupole accelerator</a:t>
            </a:r>
          </a:p>
          <a:p>
            <a:pPr algn="ctr"/>
            <a:r>
              <a:rPr lang="en-US" altLang="zh-CN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(RFQ)</a:t>
            </a:r>
            <a:endParaRPr lang="zh-CN" altLang="en-US" sz="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319073" y="5470345"/>
            <a:ext cx="235423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Super-conducting linear accelerator </a:t>
            </a:r>
          </a:p>
          <a:p>
            <a:pPr algn="ctr"/>
            <a:r>
              <a:rPr lang="en-US" altLang="zh-CN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(CW - </a:t>
            </a:r>
            <a:r>
              <a:rPr lang="en-US" altLang="zh-CN" sz="9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Linac</a:t>
            </a:r>
            <a:r>
              <a:rPr lang="en-US" altLang="zh-CN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817B5DC7-5C2A-7D63-B1F4-4CB2604161D3}"/>
              </a:ext>
            </a:extLst>
          </p:cNvPr>
          <p:cNvGrpSpPr/>
          <p:nvPr/>
        </p:nvGrpSpPr>
        <p:grpSpPr>
          <a:xfrm>
            <a:off x="336210" y="1764727"/>
            <a:ext cx="3452291" cy="2164499"/>
            <a:chOff x="386771" y="1263063"/>
            <a:chExt cx="4603055" cy="2885998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329320">
              <a:off x="386771" y="1339813"/>
              <a:ext cx="3187644" cy="1019904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770331" y="1645616"/>
              <a:ext cx="58819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900" b="1" dirty="0">
                  <a:solidFill>
                    <a:srgbClr val="163794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2015</a:t>
              </a:r>
              <a:endParaRPr lang="zh-CN" altLang="en-US" sz="900" b="1" dirty="0">
                <a:solidFill>
                  <a:srgbClr val="163794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6D4C911-F5A3-EA1E-F0B1-AB667BB63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4865" y="1263063"/>
              <a:ext cx="4584961" cy="2885998"/>
            </a:xfrm>
            <a:prstGeom prst="rect">
              <a:avLst/>
            </a:prstGeom>
          </p:spPr>
        </p:pic>
        <p:sp>
          <p:nvSpPr>
            <p:cNvPr id="28" name="文本框 18"/>
            <p:cNvSpPr txBox="1"/>
            <p:nvPr/>
          </p:nvSpPr>
          <p:spPr>
            <a:xfrm rot="20646472">
              <a:off x="1295763" y="3459910"/>
              <a:ext cx="3640700" cy="338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050" b="1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Times New Roman" panose="02020603050405020304" pitchFamily="18" charset="0"/>
                </a:rPr>
                <a:t>C</a:t>
              </a:r>
              <a:r>
                <a:rPr lang="en-US" altLang="zh-CN" sz="1050" b="1" dirty="0">
                  <a:solidFill>
                    <a:srgbClr val="00B05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Times New Roman" panose="02020603050405020304" pitchFamily="18" charset="0"/>
                </a:rPr>
                <a:t>hina </a:t>
              </a:r>
              <a:r>
                <a:rPr lang="en-US" altLang="zh-CN" sz="1050" b="1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Times New Roman" panose="02020603050405020304" pitchFamily="18" charset="0"/>
                </a:rPr>
                <a:t>A</a:t>
              </a:r>
              <a:r>
                <a:rPr lang="en-US" altLang="zh-CN" sz="1050" b="1" dirty="0">
                  <a:solidFill>
                    <a:srgbClr val="00B05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Times New Roman" panose="02020603050405020304" pitchFamily="18" charset="0"/>
                </a:rPr>
                <a:t>DS </a:t>
              </a:r>
              <a:r>
                <a:rPr lang="en-US" altLang="zh-CN" sz="1050" b="1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Times New Roman" panose="02020603050405020304" pitchFamily="18" charset="0"/>
                </a:rPr>
                <a:t>F</a:t>
              </a:r>
              <a:r>
                <a:rPr lang="en-US" altLang="zh-CN" sz="1050" b="1" dirty="0">
                  <a:solidFill>
                    <a:srgbClr val="00B05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Times New Roman" panose="02020603050405020304" pitchFamily="18" charset="0"/>
                </a:rPr>
                <a:t>ront-</a:t>
              </a:r>
              <a:r>
                <a:rPr lang="en-US" altLang="zh-CN" sz="1050" b="1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Times New Roman" panose="02020603050405020304" pitchFamily="18" charset="0"/>
                </a:rPr>
                <a:t>e</a:t>
              </a:r>
              <a:r>
                <a:rPr lang="en-US" altLang="zh-CN" sz="1050" b="1" dirty="0">
                  <a:solidFill>
                    <a:srgbClr val="00B05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Times New Roman" panose="02020603050405020304" pitchFamily="18" charset="0"/>
                </a:rPr>
                <a:t>nd demo </a:t>
              </a:r>
              <a:r>
                <a:rPr lang="en-US" altLang="zh-CN" sz="1050" b="1" dirty="0" err="1">
                  <a:solidFill>
                    <a:srgbClr val="00B05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Times New Roman" panose="02020603050405020304" pitchFamily="18" charset="0"/>
                </a:rPr>
                <a:t>linac</a:t>
              </a:r>
              <a:r>
                <a:rPr lang="en-US" altLang="zh-CN" sz="1050" b="1" dirty="0">
                  <a:solidFill>
                    <a:srgbClr val="00B05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(</a:t>
              </a:r>
              <a:r>
                <a:rPr lang="en-US" altLang="zh-CN" sz="1050" b="1" dirty="0" err="1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Times New Roman" panose="02020603050405020304" pitchFamily="18" charset="0"/>
                </a:rPr>
                <a:t>CAFe</a:t>
              </a:r>
              <a:r>
                <a:rPr lang="en-US" altLang="zh-CN" sz="1050" b="1" dirty="0">
                  <a:solidFill>
                    <a:srgbClr val="00B05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Times New Roman" panose="02020603050405020304" pitchFamily="18" charset="0"/>
                </a:rPr>
                <a:t>)</a:t>
              </a:r>
              <a:endParaRPr lang="zh-CN" altLang="en-US" sz="1050" b="1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" name="Rectangle 2050">
            <a:extLst>
              <a:ext uri="{FF2B5EF4-FFF2-40B4-BE49-F238E27FC236}">
                <a16:creationId xmlns:a16="http://schemas.microsoft.com/office/drawing/2014/main" id="{AE5FC229-DD50-A988-394B-0151F216C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231"/>
            <a:ext cx="9144000" cy="1074425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CN" sz="28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CAFe</a:t>
            </a:r>
            <a:r>
              <a:rPr lang="en-US" altLang="zh-CN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 and CAFE2 at IMP-CAS (Lanzhou)</a:t>
            </a:r>
            <a:endParaRPr lang="de-DE" sz="2800" b="1" kern="0" dirty="0">
              <a:solidFill>
                <a:schemeClr val="bg1"/>
              </a:solidFill>
              <a:latin typeface="Comic Sans MS" panose="030F0902030302020204" pitchFamily="66" charset="0"/>
              <a:cs typeface="Times New Roman" pitchFamily="18" charset="0"/>
            </a:endParaRPr>
          </a:p>
        </p:txBody>
      </p:sp>
      <p:sp>
        <p:nvSpPr>
          <p:cNvPr id="7" name="Rectangle 2050">
            <a:extLst>
              <a:ext uri="{FF2B5EF4-FFF2-40B4-BE49-F238E27FC236}">
                <a16:creationId xmlns:a16="http://schemas.microsoft.com/office/drawing/2014/main" id="{A4E376E3-F420-B244-CB3E-3B1CE75AA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14" y="-4388"/>
            <a:ext cx="9144000" cy="1074425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CN" sz="32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CAFe</a:t>
            </a:r>
            <a:r>
              <a:rPr lang="en-US" altLang="zh-CN" sz="3200" dirty="0">
                <a:solidFill>
                  <a:schemeClr val="bg1"/>
                </a:solidFill>
                <a:latin typeface="Comic Sans MS" panose="030F0902030302020204" pitchFamily="66" charset="0"/>
              </a:rPr>
              <a:t> and CAFE2 at IMP-Lanzhou</a:t>
            </a:r>
            <a:endParaRPr lang="de-DE" sz="3200" b="1" kern="0" dirty="0">
              <a:solidFill>
                <a:schemeClr val="bg1"/>
              </a:solidFill>
              <a:latin typeface="Comic Sans MS" panose="030F0902030302020204" pitchFamily="66" charset="0"/>
              <a:cs typeface="Times New Roman" pitchFamily="18" charset="0"/>
            </a:endParaRPr>
          </a:p>
        </p:txBody>
      </p:sp>
      <p:pic>
        <p:nvPicPr>
          <p:cNvPr id="8" name="Picture 10" descr="Institute of modern physics(IMP), CAS | LinkedIn">
            <a:extLst>
              <a:ext uri="{FF2B5EF4-FFF2-40B4-BE49-F238E27FC236}">
                <a16:creationId xmlns:a16="http://schemas.microsoft.com/office/drawing/2014/main" id="{14EA12DC-96A7-6CE6-5074-184123044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4468"/>
            <a:ext cx="1087036" cy="108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478495-4B43-C789-C8A6-9BD7C9A8D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469C-CF20-4496-95A4-0E04958B241E}" type="slidenum">
              <a:rPr lang="zh-CN" altLang="en-US" smtClean="0"/>
              <a:t>15</a:t>
            </a:fld>
            <a:endParaRPr lang="zh-CN" altLang="en-US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5529E70B-2BF8-9A99-E9A2-2744437775F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63278081"/>
              </p:ext>
            </p:extLst>
          </p:nvPr>
        </p:nvGraphicFramePr>
        <p:xfrm>
          <a:off x="4384430" y="1321776"/>
          <a:ext cx="4645270" cy="3923325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006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391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11830">
                <a:tc>
                  <a:txBody>
                    <a:bodyPr/>
                    <a:lstStyle/>
                    <a:p>
                      <a:pPr marL="0" lvl="1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SzPct val="70000"/>
                        <a:buFont typeface="Arial" panose="020B0604020202020204" pitchFamily="34" charset="0"/>
                        <a:buNone/>
                      </a:pPr>
                      <a:r>
                        <a:rPr lang="en-US" altLang="zh-CN" sz="1500" b="1" kern="1200" dirty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Beam particles</a:t>
                      </a:r>
                    </a:p>
                  </a:txBody>
                  <a:tcPr marL="68580" marR="68580" marT="34290" marB="3429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9646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SzPct val="70000"/>
                        <a:buFont typeface="Arial" panose="020B0604020202020204" pitchFamily="34" charset="0"/>
                        <a:buNone/>
                      </a:pPr>
                      <a:r>
                        <a:rPr lang="en-US" altLang="zh-CN" sz="1500" b="1" kern="1200" dirty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Highest Beam Intensity at</a:t>
                      </a:r>
                      <a:r>
                        <a:rPr lang="zh-CN" altLang="en-US" sz="1500" b="1" kern="1200" dirty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500" b="1" kern="1200" dirty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SHANS2</a:t>
                      </a:r>
                      <a:r>
                        <a:rPr lang="zh-CN" altLang="en-US" sz="1500" b="1" kern="1200" dirty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500" b="1" kern="1200" dirty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1500" b="1" kern="1200" dirty="0" err="1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pμA</a:t>
                      </a:r>
                      <a:r>
                        <a:rPr lang="en-US" altLang="zh-CN" sz="1500" b="1" kern="1200" dirty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34290" marB="3429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299">
                <a:tc>
                  <a:txBody>
                    <a:bodyPr/>
                    <a:lstStyle/>
                    <a:p>
                      <a:pPr marL="0" marR="0" lvl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500" b="1" baseline="30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Ar</a:t>
                      </a:r>
                      <a:r>
                        <a:rPr lang="en-US" altLang="zh-CN" sz="1500" b="1" baseline="30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12+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500" b="1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2299">
                <a:tc>
                  <a:txBody>
                    <a:bodyPr/>
                    <a:lstStyle/>
                    <a:p>
                      <a:pPr marL="0" marR="0" lvl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500" b="1" kern="1200" baseline="300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altLang="zh-CN" sz="1500" b="1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lang="en-US" sz="1500" b="1" kern="1200" baseline="300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13+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500" b="1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3~5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2299">
                <a:tc>
                  <a:txBody>
                    <a:bodyPr/>
                    <a:lstStyle/>
                    <a:p>
                      <a:pPr marL="0" marR="0" lvl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500" b="1" baseline="30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en-US" sz="1500" b="1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lang="en-US" sz="1500" b="1" baseline="30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14+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500" b="1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044186"/>
                  </a:ext>
                </a:extLst>
              </a:tr>
              <a:tr h="562299">
                <a:tc>
                  <a:txBody>
                    <a:bodyPr/>
                    <a:lstStyle/>
                    <a:p>
                      <a:pPr marL="0" marR="0" lvl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500" b="1" kern="1200" baseline="300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+mn-ea"/>
                        </a:rPr>
                        <a:t>55</a:t>
                      </a:r>
                      <a:r>
                        <a:rPr lang="en-US" altLang="zh-CN" sz="1500" b="1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+mn-ea"/>
                        </a:rPr>
                        <a:t>Mn</a:t>
                      </a:r>
                      <a:r>
                        <a:rPr lang="en-US" sz="1500" b="1" kern="1200" baseline="300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+mn-ea"/>
                        </a:rPr>
                        <a:t>17+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500" b="1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22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kern="1200" baseline="300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54</a:t>
                      </a:r>
                      <a:r>
                        <a:rPr lang="en-US" altLang="zh-CN" sz="1500" b="1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Cr</a:t>
                      </a:r>
                      <a:r>
                        <a:rPr lang="en-US" altLang="zh-CN" sz="1500" b="1" kern="1200" baseline="300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17+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500" b="1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339186"/>
                  </a:ext>
                </a:extLst>
              </a:tr>
            </a:tbl>
          </a:graphicData>
        </a:graphic>
      </p:graphicFrame>
      <p:graphicFrame>
        <p:nvGraphicFramePr>
          <p:cNvPr id="7" name="表格 18">
            <a:extLst>
              <a:ext uri="{FF2B5EF4-FFF2-40B4-BE49-F238E27FC236}">
                <a16:creationId xmlns:a16="http://schemas.microsoft.com/office/drawing/2014/main" id="{3E2AE090-582A-6D86-18BB-5FF23E2182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604808"/>
              </p:ext>
            </p:extLst>
          </p:nvPr>
        </p:nvGraphicFramePr>
        <p:xfrm>
          <a:off x="117229" y="1321776"/>
          <a:ext cx="4201315" cy="3923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1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99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98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5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Designed parameters</a:t>
                      </a:r>
                      <a:endParaRPr lang="zh-CN" sz="15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5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Goal</a:t>
                      </a:r>
                      <a:endParaRPr lang="zh-CN" sz="15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66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5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Ions</a:t>
                      </a:r>
                      <a:endParaRPr lang="zh-CN" sz="15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5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Ca</a:t>
                      </a:r>
                      <a:r>
                        <a:rPr lang="zh-CN" altLang="en-US" sz="15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lang="en-US" altLang="zh-CN" sz="15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Zn</a:t>
                      </a:r>
                      <a:endParaRPr lang="zh-CN" sz="15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66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5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A/Q</a:t>
                      </a:r>
                      <a:endParaRPr lang="zh-CN" sz="15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5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~3</a:t>
                      </a:r>
                      <a:endParaRPr lang="zh-CN" sz="15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66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5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Beam energy</a:t>
                      </a:r>
                      <a:endParaRPr lang="zh-CN" sz="15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5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4.5-7 MeV/u</a:t>
                      </a:r>
                      <a:endParaRPr lang="zh-CN" sz="15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066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5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Beam intensity</a:t>
                      </a:r>
                      <a:endParaRPr lang="zh-CN" sz="15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5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</a:t>
                      </a:r>
                      <a:r>
                        <a:rPr lang="zh-CN" altLang="en-US" sz="15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lang="en-US" altLang="zh-CN" sz="15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en-US" altLang="zh-CN" sz="1500" b="1" kern="100" dirty="0" err="1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pμA</a:t>
                      </a:r>
                      <a:endParaRPr lang="zh-CN" sz="15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066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5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Running mode</a:t>
                      </a:r>
                      <a:endParaRPr lang="zh-CN" sz="15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5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CW</a:t>
                      </a:r>
                      <a:endParaRPr lang="zh-CN" sz="15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Rectangle 2050">
            <a:extLst>
              <a:ext uri="{FF2B5EF4-FFF2-40B4-BE49-F238E27FC236}">
                <a16:creationId xmlns:a16="http://schemas.microsoft.com/office/drawing/2014/main" id="{142461EB-73F5-7347-27F8-9C7726F1F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74425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CN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Present Beam Condition at CAFE2</a:t>
            </a:r>
            <a:endParaRPr lang="de-DE" sz="2800" b="1" kern="0" dirty="0">
              <a:solidFill>
                <a:schemeClr val="bg1"/>
              </a:solidFill>
              <a:latin typeface="Comic Sans MS" panose="030F0902030302020204" pitchFamily="66" charset="0"/>
              <a:cs typeface="Times New Roman" pitchFamily="18" charset="0"/>
            </a:endParaRPr>
          </a:p>
        </p:txBody>
      </p:sp>
      <p:pic>
        <p:nvPicPr>
          <p:cNvPr id="12" name="Picture 10" descr="Institute of modern physics(IMP), CAS | LinkedIn">
            <a:extLst>
              <a:ext uri="{FF2B5EF4-FFF2-40B4-BE49-F238E27FC236}">
                <a16:creationId xmlns:a16="http://schemas.microsoft.com/office/drawing/2014/main" id="{AD18B73A-242F-779A-637B-825472E86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99355"/>
            <a:ext cx="958645" cy="95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041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469C-CF20-4496-95A4-0E04958B241E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8" y="1209941"/>
            <a:ext cx="4560961" cy="2326567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525683" y="3189009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i="1" dirty="0">
                <a:solidFill>
                  <a:srgbClr val="FF0000"/>
                </a:solidFill>
                <a:latin typeface="Consolas" panose="020B0609020204030204" pitchFamily="49" charset="0"/>
                <a:ea typeface="宋体" panose="02010600030101010101" pitchFamily="2" charset="-122"/>
              </a:rPr>
              <a:t>SHANS2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0" b="23134"/>
          <a:stretch>
            <a:fillRect/>
          </a:stretch>
        </p:blipFill>
        <p:spPr>
          <a:xfrm>
            <a:off x="4679873" y="1387324"/>
            <a:ext cx="4303392" cy="2171017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09" y="3736856"/>
            <a:ext cx="4004438" cy="1983984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4600576" y="3722924"/>
            <a:ext cx="4461986" cy="2264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 i="1" u="sng" dirty="0">
                <a:solidFill>
                  <a:srgbClr val="9900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Characteristics:</a:t>
            </a:r>
          </a:p>
          <a:p>
            <a:pPr marL="214313" indent="-214313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Window-less differential pumping system</a:t>
            </a:r>
          </a:p>
          <a:p>
            <a:pPr marL="214313" indent="-214313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Helium gas in operation (P~100 Pa)</a:t>
            </a:r>
          </a:p>
          <a:p>
            <a:pPr marL="214313" indent="-214313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Rotating target with a diameter of 46 / 20 / 5 cm</a:t>
            </a:r>
          </a:p>
          <a:p>
            <a:pPr marL="214313" indent="-214313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Large angle acceptance (horizontal/vertical: ±4°/±6.5°)</a:t>
            </a:r>
          </a:p>
          <a:p>
            <a:pPr marL="214313" indent="-214313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QDQQD magnetic configuration with Bρ up to 2.5 Tm</a:t>
            </a:r>
          </a:p>
          <a:p>
            <a:pPr marL="214313" indent="-214313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Transmission efficiency: 67(11)% (</a:t>
            </a:r>
            <a:r>
              <a:rPr lang="en-US" altLang="zh-CN" sz="12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48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Ca+</a:t>
            </a:r>
            <a:r>
              <a:rPr lang="en-US" altLang="zh-CN" sz="12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208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Pb)</a:t>
            </a:r>
          </a:p>
          <a:p>
            <a:pPr marL="214313" indent="-214313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Dispersion: 21.1(5) mm/%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Bρ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313" indent="-214313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Moveable beam dump</a:t>
            </a:r>
          </a:p>
        </p:txBody>
      </p:sp>
      <p:sp>
        <p:nvSpPr>
          <p:cNvPr id="6" name="Rectangle 2050">
            <a:extLst>
              <a:ext uri="{FF2B5EF4-FFF2-40B4-BE49-F238E27FC236}">
                <a16:creationId xmlns:a16="http://schemas.microsoft.com/office/drawing/2014/main" id="{895BEAE5-61F0-CA33-CF24-E42DB30DE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6151" y="-29066"/>
            <a:ext cx="9144000" cy="1074425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de-DE" sz="2800" b="1" kern="0" dirty="0">
              <a:solidFill>
                <a:schemeClr val="bg1"/>
              </a:solidFill>
              <a:latin typeface="Comic Sans MS" panose="030F0902030302020204" pitchFamily="66" charset="0"/>
              <a:cs typeface="Times New Roman" pitchFamily="18" charset="0"/>
            </a:endParaRPr>
          </a:p>
        </p:txBody>
      </p:sp>
      <p:sp>
        <p:nvSpPr>
          <p:cNvPr id="9" name="标题 4">
            <a:extLst>
              <a:ext uri="{FF2B5EF4-FFF2-40B4-BE49-F238E27FC236}">
                <a16:creationId xmlns:a16="http://schemas.microsoft.com/office/drawing/2014/main" id="{E24F9068-B51C-9C17-7664-6F0683D21976}"/>
              </a:ext>
            </a:extLst>
          </p:cNvPr>
          <p:cNvSpPr txBox="1">
            <a:spLocks/>
          </p:cNvSpPr>
          <p:nvPr/>
        </p:nvSpPr>
        <p:spPr bwMode="auto">
          <a:xfrm>
            <a:off x="730202" y="334775"/>
            <a:ext cx="6970889" cy="408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CN" sz="2800" kern="0" dirty="0">
                <a:solidFill>
                  <a:schemeClr val="bg1"/>
                </a:solidFill>
                <a:latin typeface="Comic Sans MS" panose="030F0902030302020204" pitchFamily="66" charset="0"/>
              </a:rPr>
              <a:t>Gas-filled Recoil Separator SHANS2</a:t>
            </a:r>
            <a:endParaRPr lang="zh-CN" altLang="en-US" sz="2800" kern="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12" name="Picture 10" descr="Institute of modern physics(IMP), CAS | LinkedIn">
            <a:extLst>
              <a:ext uri="{FF2B5EF4-FFF2-40B4-BE49-F238E27FC236}">
                <a16:creationId xmlns:a16="http://schemas.microsoft.com/office/drawing/2014/main" id="{5F5C5254-84AB-A9CA-4A1C-DD70F838E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99355"/>
            <a:ext cx="958645" cy="95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469C-CF20-4496-95A4-0E04958B241E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7" y="1254544"/>
            <a:ext cx="2247689" cy="168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46" y="3012669"/>
            <a:ext cx="2247690" cy="16870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19824" y="872099"/>
            <a:ext cx="2088782" cy="406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MWPC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333" y="1231567"/>
            <a:ext cx="6308843" cy="3393749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>
            <a:off x="325439" y="2599484"/>
            <a:ext cx="1557856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695957" y="2573605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128 mm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 flipV="1">
            <a:off x="1815881" y="1841503"/>
            <a:ext cx="30752" cy="659744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 rot="16200000">
            <a:off x="1495834" y="2007377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48 mm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824" y="4819654"/>
            <a:ext cx="6533376" cy="168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Active area: 128 x 48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mm</a:t>
            </a:r>
            <a:r>
              <a:rPr lang="en-US" altLang="zh-CN" sz="1200" baseline="30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(DSSD), 120 x 63 mm</a:t>
            </a:r>
            <a:r>
              <a:rPr lang="en-US" altLang="zh-CN" sz="12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x 6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(SSD), 50 x 50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mm</a:t>
            </a:r>
            <a:r>
              <a:rPr lang="en-US" altLang="zh-CN" sz="1200" baseline="30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x 3 (Veto)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313" indent="-214313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Thickness: 300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μm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(DSSD, Veto), 500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μm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(SSD)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313" indent="-214313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Total detection efficiency for α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’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s: 86(8)%</a:t>
            </a:r>
          </a:p>
          <a:p>
            <a:pPr marL="214313" indent="-214313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Energy resolution: 30 keV (DSSD), 80 keV (DSSD+SSD)</a:t>
            </a:r>
          </a:p>
          <a:p>
            <a:pPr marL="214313" indent="-214313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Cooling down to -20 ℃ with alcohol</a:t>
            </a:r>
          </a:p>
          <a:p>
            <a:pPr marL="214313" indent="-214313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MWPC: 300 Pa isobutane; 0.9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μm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-thick Mylar window</a:t>
            </a:r>
          </a:p>
          <a:p>
            <a:pPr marL="214313" indent="-214313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Digital electronics: 100 MHz, 14 bit, trace + PHA (FPGA)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097" y="4898238"/>
            <a:ext cx="2645079" cy="1928014"/>
          </a:xfrm>
          <a:prstGeom prst="rect">
            <a:avLst/>
          </a:prstGeom>
        </p:spPr>
      </p:pic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EBF9DF7C-B223-64FE-C2B6-B19C00129F55}"/>
              </a:ext>
            </a:extLst>
          </p:cNvPr>
          <p:cNvCxnSpPr>
            <a:cxnSpLocks/>
          </p:cNvCxnSpPr>
          <p:nvPr/>
        </p:nvCxnSpPr>
        <p:spPr>
          <a:xfrm>
            <a:off x="2569718" y="2331859"/>
            <a:ext cx="807334" cy="324944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E1F8BE43-D651-28DE-3633-7FA90B34C1CC}"/>
              </a:ext>
            </a:extLst>
          </p:cNvPr>
          <p:cNvSpPr txBox="1"/>
          <p:nvPr/>
        </p:nvSpPr>
        <p:spPr>
          <a:xfrm rot="1187174">
            <a:off x="280175" y="4076678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180 mm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A4A51957-1BE9-7402-9EE5-D5FED2CFBEC1}"/>
              </a:ext>
            </a:extLst>
          </p:cNvPr>
          <p:cNvCxnSpPr>
            <a:cxnSpLocks/>
          </p:cNvCxnSpPr>
          <p:nvPr/>
        </p:nvCxnSpPr>
        <p:spPr>
          <a:xfrm flipH="1" flipV="1">
            <a:off x="3408189" y="2098962"/>
            <a:ext cx="44010" cy="465794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11E29335-C1B4-4C0A-6CC4-90D07076DFB6}"/>
              </a:ext>
            </a:extLst>
          </p:cNvPr>
          <p:cNvSpPr txBox="1"/>
          <p:nvPr/>
        </p:nvSpPr>
        <p:spPr>
          <a:xfrm rot="15872076">
            <a:off x="1021806" y="3767815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 mm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2050">
            <a:extLst>
              <a:ext uri="{FF2B5EF4-FFF2-40B4-BE49-F238E27FC236}">
                <a16:creationId xmlns:a16="http://schemas.microsoft.com/office/drawing/2014/main" id="{C01EB4BB-FA66-ED41-DEF0-90E42B1D7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3586"/>
            <a:ext cx="9144000" cy="847874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de-DE" sz="2800" b="1" kern="0" dirty="0">
              <a:solidFill>
                <a:schemeClr val="bg1"/>
              </a:solidFill>
              <a:latin typeface="Comic Sans MS" panose="030F0902030302020204" pitchFamily="66" charset="0"/>
              <a:cs typeface="Times New Roman" pitchFamily="18" charset="0"/>
            </a:endParaRPr>
          </a:p>
        </p:txBody>
      </p:sp>
      <p:sp>
        <p:nvSpPr>
          <p:cNvPr id="24" name="标题 4">
            <a:extLst>
              <a:ext uri="{FF2B5EF4-FFF2-40B4-BE49-F238E27FC236}">
                <a16:creationId xmlns:a16="http://schemas.microsoft.com/office/drawing/2014/main" id="{92B6B379-DAED-2682-CC74-0B1F41868ABB}"/>
              </a:ext>
            </a:extLst>
          </p:cNvPr>
          <p:cNvSpPr txBox="1">
            <a:spLocks/>
          </p:cNvSpPr>
          <p:nvPr/>
        </p:nvSpPr>
        <p:spPr bwMode="auto">
          <a:xfrm>
            <a:off x="1064215" y="180313"/>
            <a:ext cx="6970889" cy="408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CN" sz="2800" kern="0" dirty="0">
                <a:solidFill>
                  <a:schemeClr val="bg1"/>
                </a:solidFill>
                <a:latin typeface="Comic Sans MS" panose="030F0902030302020204" pitchFamily="66" charset="0"/>
              </a:rPr>
              <a:t>Detection System: MWPC and  Si-Box</a:t>
            </a:r>
            <a:endParaRPr lang="zh-CN" altLang="en-US" sz="2800" kern="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25" name="文本框 7">
            <a:extLst>
              <a:ext uri="{FF2B5EF4-FFF2-40B4-BE49-F238E27FC236}">
                <a16:creationId xmlns:a16="http://schemas.microsoft.com/office/drawing/2014/main" id="{C2B5199A-91C3-A8ED-2681-FEEC38FC87A2}"/>
              </a:ext>
            </a:extLst>
          </p:cNvPr>
          <p:cNvSpPr txBox="1"/>
          <p:nvPr/>
        </p:nvSpPr>
        <p:spPr>
          <a:xfrm>
            <a:off x="1442867" y="847173"/>
            <a:ext cx="7536460" cy="406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GB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DSSD+SSD detectors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Picture 10" descr="Institute of modern physics(IMP), CAS | LinkedIn">
            <a:extLst>
              <a:ext uri="{FF2B5EF4-FFF2-40B4-BE49-F238E27FC236}">
                <a16:creationId xmlns:a16="http://schemas.microsoft.com/office/drawing/2014/main" id="{EAC912F0-02CC-3F4F-E6AA-ECD5E2C9A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981" y="0"/>
            <a:ext cx="958645" cy="95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469C-CF20-4496-95A4-0E04958B241E}" type="slidenum">
              <a:rPr lang="zh-CN" altLang="en-US" smtClean="0"/>
              <a:t>18</a:t>
            </a:fld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712822"/>
            <a:ext cx="5967046" cy="44752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87439" y="5155714"/>
            <a:ext cx="8723124" cy="168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Shielding: 1.5 mm Aluminium</a:t>
            </a:r>
          </a:p>
          <a:p>
            <a:pPr marL="214313" indent="-214313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Clover: 4 crystals with 60-mm diameter and 90-mm length, 40% relative efficiency for each</a:t>
            </a:r>
          </a:p>
          <a:p>
            <a:pPr marL="214313" indent="-214313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HPGe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71-mm diameter and 72 mm length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70% relative efficiency</a:t>
            </a:r>
          </a:p>
          <a:p>
            <a:pPr marL="214313" indent="-214313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Absolute eff. : ~11% (63 keV)</a:t>
            </a:r>
          </a:p>
          <a:p>
            <a:pPr marL="214313" indent="-214313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Energy resolution: ~3 keV@122 keV</a:t>
            </a:r>
          </a:p>
          <a:p>
            <a:pPr marL="214313" indent="-214313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Electrical cooling and liquid nitrogen cooling</a:t>
            </a:r>
          </a:p>
        </p:txBody>
      </p:sp>
      <p:sp>
        <p:nvSpPr>
          <p:cNvPr id="7" name="Rectangle 2050">
            <a:extLst>
              <a:ext uri="{FF2B5EF4-FFF2-40B4-BE49-F238E27FC236}">
                <a16:creationId xmlns:a16="http://schemas.microsoft.com/office/drawing/2014/main" id="{F1B0D5D1-EBF0-D70B-C1A7-C7ED77739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98354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de-DE" sz="2800" b="1" kern="0" dirty="0">
              <a:solidFill>
                <a:schemeClr val="bg1"/>
              </a:solidFill>
              <a:latin typeface="Comic Sans MS" panose="030F0902030302020204" pitchFamily="66" charset="0"/>
              <a:cs typeface="Times New Roman" pitchFamily="18" charset="0"/>
            </a:endParaRPr>
          </a:p>
        </p:txBody>
      </p:sp>
      <p:sp>
        <p:nvSpPr>
          <p:cNvPr id="8" name="标题 4">
            <a:extLst>
              <a:ext uri="{FF2B5EF4-FFF2-40B4-BE49-F238E27FC236}">
                <a16:creationId xmlns:a16="http://schemas.microsoft.com/office/drawing/2014/main" id="{1EF5F9DE-95DC-5FF4-066C-3207E7152CAB}"/>
              </a:ext>
            </a:extLst>
          </p:cNvPr>
          <p:cNvSpPr txBox="1">
            <a:spLocks/>
          </p:cNvSpPr>
          <p:nvPr/>
        </p:nvSpPr>
        <p:spPr bwMode="auto">
          <a:xfrm>
            <a:off x="587439" y="179672"/>
            <a:ext cx="7447091" cy="408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CN" sz="2800" kern="0" dirty="0">
                <a:solidFill>
                  <a:schemeClr val="bg1"/>
                </a:solidFill>
                <a:latin typeface="Comic Sans MS" panose="030F0902030302020204" pitchFamily="66" charset="0"/>
              </a:rPr>
              <a:t>Detection System: Clover and </a:t>
            </a:r>
            <a:r>
              <a:rPr lang="en-US" altLang="zh-CN" sz="2800" kern="0" dirty="0" err="1">
                <a:solidFill>
                  <a:schemeClr val="bg1"/>
                </a:solidFill>
                <a:latin typeface="Comic Sans MS" panose="030F0902030302020204" pitchFamily="66" charset="0"/>
              </a:rPr>
              <a:t>HPGe</a:t>
            </a:r>
            <a:r>
              <a:rPr lang="en-US" altLang="zh-CN" sz="2800" kern="0" dirty="0">
                <a:solidFill>
                  <a:schemeClr val="bg1"/>
                </a:solidFill>
                <a:latin typeface="Comic Sans MS" panose="030F0902030302020204" pitchFamily="66" charset="0"/>
              </a:rPr>
              <a:t> array</a:t>
            </a:r>
            <a:endParaRPr lang="zh-CN" altLang="en-US" sz="2800" kern="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11" name="Picture 10" descr="Institute of modern physics(IMP), CAS | LinkedIn">
            <a:extLst>
              <a:ext uri="{FF2B5EF4-FFF2-40B4-BE49-F238E27FC236}">
                <a16:creationId xmlns:a16="http://schemas.microsoft.com/office/drawing/2014/main" id="{99754966-CFE3-913D-8B65-D894C6000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8354"/>
            <a:ext cx="958645" cy="95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717D97-3AB6-E96E-21C3-6BDE8B69AB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" y="1252060"/>
            <a:ext cx="3610343" cy="258912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E1761F9-031C-EEEE-AC56-331E4B4D57B1}"/>
              </a:ext>
            </a:extLst>
          </p:cNvPr>
          <p:cNvSpPr txBox="1"/>
          <p:nvPr/>
        </p:nvSpPr>
        <p:spPr>
          <a:xfrm>
            <a:off x="4629764" y="1463549"/>
            <a:ext cx="405703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D. </a:t>
            </a:r>
            <a:r>
              <a:rPr lang="en-US" altLang="zh-CN" sz="13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Kaji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et al., J. Phys. Soc. </a:t>
            </a:r>
            <a:r>
              <a:rPr lang="en-US" altLang="zh-CN" sz="13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Jpn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., 85 (2016) 015002.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F5148FB-2D4A-2593-BD34-6B9B5A6DFE29}"/>
              </a:ext>
            </a:extLst>
          </p:cNvPr>
          <p:cNvSpPr txBox="1"/>
          <p:nvPr/>
        </p:nvSpPr>
        <p:spPr>
          <a:xfrm>
            <a:off x="3799261" y="1451826"/>
            <a:ext cx="5344739" cy="1621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234Bk :</a:t>
            </a:r>
          </a:p>
          <a:p>
            <a:pPr marL="132160" indent="-13216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Only α decay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was observed</a:t>
            </a:r>
          </a:p>
          <a:p>
            <a:pPr marL="132160" indent="-13216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Some fission events may belong to ECDF, no details given</a:t>
            </a:r>
          </a:p>
          <a:p>
            <a:pPr marL="132160" indent="-13216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α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= 7.62~7.96 MeV</a:t>
            </a:r>
          </a:p>
          <a:p>
            <a:pPr marL="132160" indent="-13216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1/2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= 19(+6/-4) s</a:t>
            </a:r>
          </a:p>
          <a:p>
            <a:pPr marL="132160" indent="-13216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 α(</a:t>
            </a:r>
            <a:r>
              <a:rPr lang="en-US" altLang="zh-CN" sz="1400" baseline="30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234</a:t>
            </a:r>
            <a:r>
              <a: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Bk)-EC(</a:t>
            </a:r>
            <a:r>
              <a:rPr lang="en-US" altLang="zh-CN" sz="1400" baseline="30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230</a:t>
            </a:r>
            <a:r>
              <a: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Am)-α(</a:t>
            </a:r>
            <a:r>
              <a:rPr lang="en-US" altLang="zh-CN" sz="1400" baseline="30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230</a:t>
            </a:r>
            <a:r>
              <a: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Pu)-α(</a:t>
            </a:r>
            <a:r>
              <a:rPr lang="en-US" altLang="zh-CN" sz="1400" baseline="30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226</a:t>
            </a:r>
            <a:r>
              <a: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U) chains</a:t>
            </a:r>
            <a:endParaRPr lang="zh-CN" altLang="en-US" sz="14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512C833-79FA-420B-A910-468BC59725F5}"/>
              </a:ext>
            </a:extLst>
          </p:cNvPr>
          <p:cNvSpPr txBox="1"/>
          <p:nvPr/>
        </p:nvSpPr>
        <p:spPr>
          <a:xfrm>
            <a:off x="4629764" y="4232852"/>
            <a:ext cx="4750665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G.L. Wilson, A.N. Andreyev et al., PRC, 96 (2017) 044315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7BBBEC9-E817-DA52-A710-205BEF00215E}"/>
              </a:ext>
            </a:extLst>
          </p:cNvPr>
          <p:cNvSpPr txBox="1"/>
          <p:nvPr/>
        </p:nvSpPr>
        <p:spPr>
          <a:xfrm>
            <a:off x="3770591" y="4191798"/>
            <a:ext cx="5141768" cy="1158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230Am</a:t>
            </a:r>
            <a:endParaRPr lang="en-US" altLang="zh-CN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2160" indent="-13216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5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Only ECDF 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was observed, P</a:t>
            </a:r>
            <a:r>
              <a:rPr lang="en-US" altLang="zh-CN" sz="15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ECDF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&gt;0.3</a:t>
            </a:r>
          </a:p>
          <a:p>
            <a:pPr marL="132160" indent="-13216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en-US" altLang="zh-CN" sz="15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1/2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= 36(+12/-7) s</a:t>
            </a:r>
          </a:p>
          <a:p>
            <a:pPr marL="132160" indent="-13216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 double-fold fission events</a:t>
            </a:r>
            <a:endParaRPr lang="zh-CN" altLang="en-US" sz="15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21F03E7A-B0C5-A10A-1E28-B1090CFD0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0" y="4147182"/>
            <a:ext cx="3610343" cy="2710818"/>
          </a:xfrm>
          <a:prstGeom prst="rect">
            <a:avLst/>
          </a:prstGeom>
        </p:spPr>
      </p:pic>
      <p:sp>
        <p:nvSpPr>
          <p:cNvPr id="2" name="Rectangle 2050">
            <a:extLst>
              <a:ext uri="{FF2B5EF4-FFF2-40B4-BE49-F238E27FC236}">
                <a16:creationId xmlns:a16="http://schemas.microsoft.com/office/drawing/2014/main" id="{32E9E137-BE67-6019-A7C6-912D4CFCA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9066"/>
            <a:ext cx="9143999" cy="1074425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de-DE" sz="2800" b="1" kern="0" dirty="0">
              <a:solidFill>
                <a:schemeClr val="bg1"/>
              </a:solidFill>
              <a:latin typeface="Comic Sans MS" panose="030F0902030302020204" pitchFamily="66" charset="0"/>
              <a:cs typeface="Times New Roman" pitchFamily="18" charset="0"/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ABD706B1-42C8-48FE-A6FB-3AF55D63A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03903"/>
            <a:ext cx="8912359" cy="408486"/>
          </a:xfrm>
        </p:spPr>
        <p:txBody>
          <a:bodyPr/>
          <a:lstStyle/>
          <a:p>
            <a:r>
              <a:rPr lang="en-US" altLang="zh-CN" sz="2800" dirty="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Previous studies of ECDF in </a:t>
            </a:r>
            <a:r>
              <a:rPr lang="en-US" altLang="zh-CN" sz="2800" baseline="30000" dirty="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234</a:t>
            </a:r>
            <a:r>
              <a:rPr lang="en-US" altLang="zh-CN" sz="2800" dirty="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Bk and </a:t>
            </a:r>
            <a:r>
              <a:rPr lang="en-US" altLang="zh-CN" sz="2800" baseline="30000" dirty="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230</a:t>
            </a:r>
            <a:r>
              <a:rPr lang="en-US" altLang="zh-CN" sz="2800" dirty="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Am</a:t>
            </a:r>
            <a:br>
              <a:rPr lang="en-US" altLang="zh-CN" sz="2800" dirty="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</a:br>
            <a:r>
              <a:rPr lang="en-US" altLang="zh-CN" sz="2000" dirty="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GARIS gas—filled recoil separator at RIKEN</a:t>
            </a:r>
            <a:endParaRPr lang="zh-CN" altLang="en-US" sz="2000" dirty="0">
              <a:solidFill>
                <a:schemeClr val="bg1"/>
              </a:solidFill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94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55E06-298A-7063-E2D6-6A4D4742A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050">
            <a:extLst>
              <a:ext uri="{FF2B5EF4-FFF2-40B4-BE49-F238E27FC236}">
                <a16:creationId xmlns:a16="http://schemas.microsoft.com/office/drawing/2014/main" id="{01480A90-82AB-E29A-400F-28A2DCCCF95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-1"/>
            <a:ext cx="9144000" cy="1054101"/>
          </a:xfrm>
          <a:solidFill>
            <a:srgbClr val="003366"/>
          </a:solidFill>
        </p:spPr>
        <p:txBody>
          <a:bodyPr/>
          <a:lstStyle/>
          <a:p>
            <a:pPr eaLnBrk="1" hangingPunct="1"/>
            <a:r>
              <a:rPr lang="de-DE" sz="28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Outlook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A91688-5A62-4FF6-8B8D-DAD56B21597B}"/>
              </a:ext>
            </a:extLst>
          </p:cNvPr>
          <p:cNvSpPr txBox="1"/>
          <p:nvPr/>
        </p:nvSpPr>
        <p:spPr>
          <a:xfrm>
            <a:off x="152400" y="1637943"/>
            <a:ext cx="8839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US" sz="2400" b="1" dirty="0">
                <a:latin typeface="Comic Sans MS" pitchFamily="66" charset="0"/>
              </a:rPr>
              <a:t>What is Electron-Capture Delayed Fission (ECDF)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US" sz="2400" b="1" dirty="0">
                <a:latin typeface="Comic Sans MS" pitchFamily="66" charset="0"/>
              </a:rPr>
              <a:t>Why ECDF?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US" sz="2400" b="1" dirty="0">
                <a:latin typeface="Comic Sans MS" pitchFamily="66" charset="0"/>
              </a:rPr>
              <a:t>Brief introduction on IMP-CAS (China)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US" sz="2400" b="1" dirty="0">
                <a:latin typeface="Comic Sans MS" pitchFamily="66" charset="0"/>
              </a:rPr>
              <a:t>SHANS-2 gas filled recoil separator at IMP-Lanzhou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US" sz="2400" b="1" baseline="30000" dirty="0">
                <a:latin typeface="Comic Sans MS" pitchFamily="66" charset="0"/>
              </a:rPr>
              <a:t>40</a:t>
            </a:r>
            <a:r>
              <a:rPr lang="en-US" sz="2400" b="1" dirty="0">
                <a:latin typeface="Comic Sans MS" pitchFamily="66" charset="0"/>
              </a:rPr>
              <a:t>Ar+</a:t>
            </a:r>
            <a:r>
              <a:rPr lang="en-US" sz="2400" b="1" baseline="30000" dirty="0">
                <a:latin typeface="Comic Sans MS" pitchFamily="66" charset="0"/>
              </a:rPr>
              <a:t>197</a:t>
            </a:r>
            <a:r>
              <a:rPr lang="en-US" sz="2400" b="1" dirty="0">
                <a:latin typeface="Comic Sans MS" pitchFamily="66" charset="0"/>
              </a:rPr>
              <a:t>Au-&gt;</a:t>
            </a:r>
            <a:r>
              <a:rPr lang="en-US" sz="2400" b="1" baseline="30000" dirty="0">
                <a:latin typeface="Comic Sans MS" pitchFamily="66" charset="0"/>
              </a:rPr>
              <a:t>237</a:t>
            </a:r>
            <a:r>
              <a:rPr lang="en-US" sz="2400" b="1" dirty="0">
                <a:latin typeface="Comic Sans MS" pitchFamily="66" charset="0"/>
              </a:rPr>
              <a:t>Bk* experiment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US" sz="2400" b="1" dirty="0">
                <a:latin typeface="Comic Sans MS" pitchFamily="66" charset="0"/>
              </a:rPr>
              <a:t>Results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US" sz="2400" b="1" dirty="0">
                <a:latin typeface="Comic Sans MS" pitchFamily="66" charset="0"/>
              </a:rPr>
              <a:t>P</a:t>
            </a:r>
            <a:r>
              <a:rPr lang="en-US" sz="2400" b="1" baseline="-25000" dirty="0">
                <a:latin typeface="Comic Sans MS" pitchFamily="66" charset="0"/>
              </a:rPr>
              <a:t>ECDF</a:t>
            </a:r>
            <a:r>
              <a:rPr lang="en-US" sz="2400" b="1" dirty="0">
                <a:latin typeface="Comic Sans MS" pitchFamily="66" charset="0"/>
              </a:rPr>
              <a:t> systematics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US" sz="2400" b="1" dirty="0">
                <a:latin typeface="Comic Sans MS" pitchFamily="66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877780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AA346F6A-A93B-BF3B-BF5C-D62B418EC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47" y="1094668"/>
            <a:ext cx="7392277" cy="5610932"/>
          </a:xfrm>
          <a:prstGeom prst="rect">
            <a:avLst/>
          </a:prstGeom>
        </p:spPr>
      </p:pic>
      <p:sp>
        <p:nvSpPr>
          <p:cNvPr id="2" name="Rectangle 2050">
            <a:extLst>
              <a:ext uri="{FF2B5EF4-FFF2-40B4-BE49-F238E27FC236}">
                <a16:creationId xmlns:a16="http://schemas.microsoft.com/office/drawing/2014/main" id="{3EF9B19A-21FA-7B35-DF13-D39071E94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69399" cy="1074425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de-DE" sz="2800" b="1" kern="0" dirty="0">
              <a:solidFill>
                <a:schemeClr val="bg1"/>
              </a:solidFill>
              <a:latin typeface="Comic Sans MS" panose="030F0902030302020204" pitchFamily="66" charset="0"/>
              <a:cs typeface="Times New Roman" pitchFamily="18" charset="0"/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16D1D225-0439-0CBD-1040-C48B3029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48" y="303903"/>
            <a:ext cx="7353344" cy="408486"/>
          </a:xfrm>
        </p:spPr>
        <p:txBody>
          <a:bodyPr/>
          <a:lstStyle/>
          <a:p>
            <a:r>
              <a:rPr lang="en-US" altLang="zh-CN" sz="3200" dirty="0">
                <a:solidFill>
                  <a:schemeClr val="bg1"/>
                </a:solidFill>
                <a:latin typeface="Comic Sans MS" panose="030F0902030302020204" pitchFamily="66" charset="0"/>
              </a:rPr>
              <a:t>Decay paths of </a:t>
            </a:r>
            <a:r>
              <a:rPr lang="en-US" altLang="zh-CN" sz="3200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234</a:t>
            </a:r>
            <a:r>
              <a:rPr lang="en-US" altLang="zh-CN" sz="3200" dirty="0">
                <a:solidFill>
                  <a:schemeClr val="bg1"/>
                </a:solidFill>
                <a:latin typeface="Comic Sans MS" panose="030F0902030302020204" pitchFamily="66" charset="0"/>
              </a:rPr>
              <a:t>Bk and </a:t>
            </a:r>
            <a:r>
              <a:rPr lang="en-US" altLang="zh-CN" sz="3200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230</a:t>
            </a:r>
            <a:r>
              <a:rPr lang="en-US" altLang="zh-CN" sz="3200" dirty="0">
                <a:solidFill>
                  <a:schemeClr val="bg1"/>
                </a:solidFill>
                <a:latin typeface="Comic Sans MS" panose="030F0902030302020204" pitchFamily="66" charset="0"/>
              </a:rPr>
              <a:t>Am</a:t>
            </a:r>
            <a:endParaRPr lang="zh-CN" altLang="en-US" sz="32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44D845-4AC8-E60F-650B-01CCA86C62E2}"/>
              </a:ext>
            </a:extLst>
          </p:cNvPr>
          <p:cNvSpPr txBox="1"/>
          <p:nvPr/>
        </p:nvSpPr>
        <p:spPr>
          <a:xfrm>
            <a:off x="7505700" y="151908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ECDF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B497FB-2FD3-22C7-3E31-E470B644197B}"/>
              </a:ext>
            </a:extLst>
          </p:cNvPr>
          <p:cNvSpPr txBox="1"/>
          <p:nvPr/>
        </p:nvSpPr>
        <p:spPr>
          <a:xfrm>
            <a:off x="6366341" y="262071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ECDF</a:t>
            </a:r>
          </a:p>
        </p:txBody>
      </p:sp>
    </p:spTree>
    <p:extLst>
      <p:ext uri="{BB962C8B-B14F-4D97-AF65-F5344CB8AC3E}">
        <p14:creationId xmlns:p14="http://schemas.microsoft.com/office/powerpoint/2010/main" val="1797357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DDA77-EFEF-C6C7-6463-251DF0C66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50">
            <a:extLst>
              <a:ext uri="{FF2B5EF4-FFF2-40B4-BE49-F238E27FC236}">
                <a16:creationId xmlns:a16="http://schemas.microsoft.com/office/drawing/2014/main" id="{ED82A8EC-1161-090E-5C3B-4DB4293A2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468" y="0"/>
            <a:ext cx="9169399" cy="1244469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de-DE" sz="2800" b="1" kern="0" dirty="0">
              <a:solidFill>
                <a:schemeClr val="bg1"/>
              </a:solidFill>
              <a:latin typeface="Comic Sans MS" panose="030F0902030302020204" pitchFamily="66" charset="0"/>
              <a:cs typeface="Times New Roman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C1421D-DC60-8D1A-77C3-7CE77E7F5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469C-CF20-4496-95A4-0E04958B241E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D7E4723-9B51-A4DB-8039-66C8BAD64AA4}"/>
              </a:ext>
            </a:extLst>
          </p:cNvPr>
          <p:cNvSpPr txBox="1"/>
          <p:nvPr/>
        </p:nvSpPr>
        <p:spPr>
          <a:xfrm>
            <a:off x="1023407" y="88658"/>
            <a:ext cx="6934912" cy="11081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baseline="30000" dirty="0">
                <a:solidFill>
                  <a:schemeClr val="bg1"/>
                </a:solidFill>
                <a:latin typeface="Comic Sans MS" panose="030F0902030302020204" pitchFamily="66" charset="0"/>
                <a:ea typeface="微软雅黑" panose="020B0503020204020204" pitchFamily="34" charset="-122"/>
              </a:rPr>
              <a:t>197</a:t>
            </a:r>
            <a:r>
              <a:rPr lang="en-US" altLang="zh-CN" sz="2800" b="1" dirty="0">
                <a:solidFill>
                  <a:schemeClr val="bg1"/>
                </a:solidFill>
                <a:latin typeface="Comic Sans MS" panose="030F0902030302020204" pitchFamily="66" charset="0"/>
                <a:ea typeface="微软雅黑" panose="020B0503020204020204" pitchFamily="34" charset="-122"/>
              </a:rPr>
              <a:t>Au(</a:t>
            </a:r>
            <a:r>
              <a:rPr lang="en-US" altLang="zh-CN" sz="2800" b="1" baseline="30000" dirty="0">
                <a:solidFill>
                  <a:schemeClr val="bg1"/>
                </a:solidFill>
                <a:latin typeface="Comic Sans MS" panose="030F0902030302020204" pitchFamily="66" charset="0"/>
                <a:ea typeface="微软雅黑" panose="020B0503020204020204" pitchFamily="34" charset="-122"/>
              </a:rPr>
              <a:t>40</a:t>
            </a:r>
            <a:r>
              <a:rPr lang="en-US" altLang="zh-CN" sz="2800" b="1" dirty="0">
                <a:solidFill>
                  <a:schemeClr val="bg1"/>
                </a:solidFill>
                <a:latin typeface="Comic Sans MS" panose="030F0902030302020204" pitchFamily="66" charset="0"/>
                <a:ea typeface="微软雅黑" panose="020B0503020204020204" pitchFamily="34" charset="-122"/>
              </a:rPr>
              <a:t>Ar, 3n)</a:t>
            </a:r>
            <a:r>
              <a:rPr lang="en-US" altLang="zh-CN" sz="2800" b="1" baseline="30000" dirty="0">
                <a:solidFill>
                  <a:schemeClr val="bg1"/>
                </a:solidFill>
                <a:latin typeface="Comic Sans MS" panose="030F0902030302020204" pitchFamily="66" charset="0"/>
                <a:ea typeface="微软雅黑" panose="020B0503020204020204" pitchFamily="34" charset="-122"/>
              </a:rPr>
              <a:t>234</a:t>
            </a:r>
            <a:r>
              <a:rPr lang="en-US" altLang="zh-CN" sz="2800" b="1" dirty="0">
                <a:solidFill>
                  <a:schemeClr val="bg1"/>
                </a:solidFill>
                <a:latin typeface="Comic Sans MS" panose="030F0902030302020204" pitchFamily="66" charset="0"/>
                <a:ea typeface="微软雅黑" panose="020B0503020204020204" pitchFamily="34" charset="-122"/>
              </a:rPr>
              <a:t>Bk (</a:t>
            </a:r>
            <a:r>
              <a:rPr lang="en-US" altLang="zh-CN" sz="2800" b="1" dirty="0" err="1">
                <a:solidFill>
                  <a:schemeClr val="bg1"/>
                </a:solidFill>
                <a:latin typeface="Comic Sans MS" panose="030F0902030302020204" pitchFamily="66" charset="0"/>
                <a:ea typeface="微软雅黑" panose="020B0503020204020204" pitchFamily="34" charset="-122"/>
              </a:rPr>
              <a:t>E</a:t>
            </a:r>
            <a:r>
              <a:rPr lang="en-US" altLang="zh-CN" sz="2800" b="1" baseline="-25000" dirty="0" err="1">
                <a:solidFill>
                  <a:schemeClr val="bg1"/>
                </a:solidFill>
                <a:latin typeface="Comic Sans MS" panose="030F0902030302020204" pitchFamily="66" charset="0"/>
                <a:ea typeface="微软雅黑" panose="020B0503020204020204" pitchFamily="34" charset="-122"/>
              </a:rPr>
              <a:t>lab</a:t>
            </a:r>
            <a:r>
              <a:rPr lang="en-US" altLang="zh-CN" sz="2800" b="1" dirty="0">
                <a:solidFill>
                  <a:schemeClr val="bg1"/>
                </a:solidFill>
                <a:latin typeface="Comic Sans MS" panose="030F0902030302020204" pitchFamily="66" charset="0"/>
                <a:ea typeface="微软雅黑" panose="020B0503020204020204" pitchFamily="34" charset="-122"/>
              </a:rPr>
              <a:t>=175~204 MeV)</a:t>
            </a: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latin typeface="Comic Sans MS" panose="030F0902030302020204" pitchFamily="66" charset="0"/>
                <a:ea typeface="微软雅黑" panose="020B0503020204020204" pitchFamily="34" charset="-122"/>
              </a:rPr>
              <a:t>(SHE-type experiment, several new isotopes)</a:t>
            </a:r>
            <a:endParaRPr lang="zh-CN" altLang="en-US" b="1" dirty="0">
              <a:solidFill>
                <a:schemeClr val="bg1"/>
              </a:solidFill>
              <a:latin typeface="Comic Sans MS" panose="030F0902030302020204" pitchFamily="66" charset="0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DEBFF0-E84A-8D82-EC22-BAF38A552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7" y="1333127"/>
            <a:ext cx="8540998" cy="5524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0A2EB7-53EA-F1C5-DD38-FF4178B2ACBB}"/>
              </a:ext>
            </a:extLst>
          </p:cNvPr>
          <p:cNvSpPr txBox="1"/>
          <p:nvPr/>
        </p:nvSpPr>
        <p:spPr>
          <a:xfrm>
            <a:off x="7665995" y="2168013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 </a:t>
            </a:r>
            <a:r>
              <a:rPr lang="en-US" dirty="0" err="1">
                <a:solidFill>
                  <a:srgbClr val="FF0000"/>
                </a:solidFill>
              </a:rPr>
              <a:t>p</a:t>
            </a:r>
            <a:r>
              <a:rPr lang="en-US" dirty="0" err="1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en-US" dirty="0" err="1">
                <a:solidFill>
                  <a:srgbClr val="FF0000"/>
                </a:solidFill>
              </a:rPr>
              <a:t>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9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B91EBC-DCB9-609A-DE90-48CE594C1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469C-CF20-4496-95A4-0E04958B241E}" type="slidenum">
              <a:rPr lang="zh-CN" altLang="en-US" smtClean="0"/>
              <a:t>22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337B6C2-7EB1-0BD5-BAB5-3FCDB40F6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14" y="1017639"/>
            <a:ext cx="3847581" cy="43942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B84613A-E386-4E6B-F184-AA73FB6B5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231" y="1124175"/>
            <a:ext cx="5123769" cy="4287672"/>
          </a:xfrm>
          <a:prstGeom prst="rect">
            <a:avLst/>
          </a:prstGeom>
        </p:spPr>
      </p:pic>
      <p:sp>
        <p:nvSpPr>
          <p:cNvPr id="2" name="Rectangle 2050">
            <a:extLst>
              <a:ext uri="{FF2B5EF4-FFF2-40B4-BE49-F238E27FC236}">
                <a16:creationId xmlns:a16="http://schemas.microsoft.com/office/drawing/2014/main" id="{38E64120-C0A9-1231-DBFF-8242C33CC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69399" cy="1017639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de-DE" sz="2800" b="1" kern="0" dirty="0">
              <a:solidFill>
                <a:schemeClr val="bg1"/>
              </a:solidFill>
              <a:latin typeface="Comic Sans MS" panose="030F0902030302020204" pitchFamily="66" charset="0"/>
              <a:cs typeface="Times New Roman" pitchFamily="18" charset="0"/>
            </a:endParaRPr>
          </a:p>
        </p:txBody>
      </p:sp>
      <p:sp>
        <p:nvSpPr>
          <p:cNvPr id="8" name="标题 4">
            <a:extLst>
              <a:ext uri="{FF2B5EF4-FFF2-40B4-BE49-F238E27FC236}">
                <a16:creationId xmlns:a16="http://schemas.microsoft.com/office/drawing/2014/main" id="{EA7678D3-65BA-B311-74FA-6CD1FB490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693" y="332969"/>
            <a:ext cx="7304675" cy="408486"/>
          </a:xfrm>
        </p:spPr>
        <p:txBody>
          <a:bodyPr/>
          <a:lstStyle/>
          <a:p>
            <a:r>
              <a:rPr lang="en-US" altLang="zh-CN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Examples of fission and </a:t>
            </a:r>
            <a:r>
              <a:rPr lang="en-US" altLang="zh-CN" sz="2800" dirty="0">
                <a:solidFill>
                  <a:schemeClr val="bg1"/>
                </a:solidFill>
                <a:latin typeface="Symbol" pitchFamily="2" charset="2"/>
              </a:rPr>
              <a:t>a</a:t>
            </a:r>
            <a:r>
              <a:rPr lang="en-US" altLang="zh-CN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-decay spectra</a:t>
            </a:r>
            <a:endParaRPr lang="zh-CN" altLang="en-US" sz="28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FAFD1E1-38FC-2BAB-979C-10A5B1D44D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19" y="4047913"/>
            <a:ext cx="3454163" cy="247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1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7CDE06A-29AE-CAB7-CE04-1F056E9D5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469C-CF20-4496-95A4-0E04958B241E}" type="slidenum">
              <a:rPr lang="zh-CN" altLang="en-US" smtClean="0"/>
              <a:t>23</a:t>
            </a:fld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1970F30-AA03-6BB3-76DA-AA74B95DB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755" y="1831765"/>
            <a:ext cx="3088365" cy="15694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C1EAC3-2EF7-4E3B-B008-B4FC6FE20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718" y="1922462"/>
            <a:ext cx="2322830" cy="116141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D931EAC-398C-62E2-1507-15660C2DB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767" y="3774123"/>
            <a:ext cx="3918025" cy="294703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503C606-9C18-C13C-DB52-A3E6C86D7C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0763"/>
          <a:stretch/>
        </p:blipFill>
        <p:spPr>
          <a:xfrm>
            <a:off x="167081" y="1859503"/>
            <a:ext cx="3214926" cy="14406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50A65A2-418C-D064-BAEB-262F1CCC2A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170" y="3300158"/>
            <a:ext cx="3024497" cy="2530959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73BB7BEA-EFE2-8046-1FA3-E099856C3EAD}"/>
              </a:ext>
            </a:extLst>
          </p:cNvPr>
          <p:cNvSpPr/>
          <p:nvPr/>
        </p:nvSpPr>
        <p:spPr>
          <a:xfrm>
            <a:off x="1035337" y="2578387"/>
            <a:ext cx="398207" cy="401849"/>
          </a:xfrm>
          <a:prstGeom prst="ellipse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0E8B875F-0718-C59B-1FBF-650787358F82}"/>
              </a:ext>
            </a:extLst>
          </p:cNvPr>
          <p:cNvCxnSpPr>
            <a:cxnSpLocks/>
            <a:stCxn id="17" idx="6"/>
          </p:cNvCxnSpPr>
          <p:nvPr/>
        </p:nvCxnSpPr>
        <p:spPr>
          <a:xfrm flipV="1">
            <a:off x="1433544" y="2578387"/>
            <a:ext cx="2738776" cy="200925"/>
          </a:xfrm>
          <a:prstGeom prst="straightConnector1">
            <a:avLst/>
          </a:prstGeom>
          <a:ln w="28575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CF8A98E7-0F9B-C411-9414-1C9A03CE170D}"/>
              </a:ext>
            </a:extLst>
          </p:cNvPr>
          <p:cNvCxnSpPr>
            <a:cxnSpLocks/>
          </p:cNvCxnSpPr>
          <p:nvPr/>
        </p:nvCxnSpPr>
        <p:spPr>
          <a:xfrm flipV="1">
            <a:off x="3052917" y="2665355"/>
            <a:ext cx="1119403" cy="997039"/>
          </a:xfrm>
          <a:prstGeom prst="straightConnector1">
            <a:avLst/>
          </a:prstGeom>
          <a:ln w="28575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3922FB2A-6EA8-D6A3-BDD7-3D6E7A9AB76A}"/>
              </a:ext>
            </a:extLst>
          </p:cNvPr>
          <p:cNvCxnSpPr>
            <a:cxnSpLocks/>
          </p:cNvCxnSpPr>
          <p:nvPr/>
        </p:nvCxnSpPr>
        <p:spPr>
          <a:xfrm flipV="1">
            <a:off x="3083631" y="2779311"/>
            <a:ext cx="1088688" cy="1706313"/>
          </a:xfrm>
          <a:prstGeom prst="straightConnector1">
            <a:avLst/>
          </a:prstGeom>
          <a:ln w="28575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椭圆 27">
            <a:extLst>
              <a:ext uri="{FF2B5EF4-FFF2-40B4-BE49-F238E27FC236}">
                <a16:creationId xmlns:a16="http://schemas.microsoft.com/office/drawing/2014/main" id="{EFBAFBB3-6AB6-05F0-6D4B-480FF9264B5A}"/>
              </a:ext>
            </a:extLst>
          </p:cNvPr>
          <p:cNvSpPr/>
          <p:nvPr/>
        </p:nvSpPr>
        <p:spPr>
          <a:xfrm>
            <a:off x="2313284" y="2016334"/>
            <a:ext cx="337001" cy="333827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C4A8FEF0-B1CF-F144-42E5-2EB6D81F2289}"/>
              </a:ext>
            </a:extLst>
          </p:cNvPr>
          <p:cNvCxnSpPr>
            <a:cxnSpLocks/>
            <a:stCxn id="28" idx="6"/>
          </p:cNvCxnSpPr>
          <p:nvPr/>
        </p:nvCxnSpPr>
        <p:spPr>
          <a:xfrm>
            <a:off x="2650285" y="2183248"/>
            <a:ext cx="3243171" cy="48210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979EEE85-BED3-98CF-EBDC-DB8AB5B63394}"/>
              </a:ext>
            </a:extLst>
          </p:cNvPr>
          <p:cNvSpPr txBox="1"/>
          <p:nvPr/>
        </p:nvSpPr>
        <p:spPr>
          <a:xfrm>
            <a:off x="6628209" y="3022509"/>
            <a:ext cx="2458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Halflife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of </a:t>
            </a:r>
            <a:r>
              <a:rPr lang="en-US" altLang="zh-CN" sz="12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234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Bk was confirmed by beam-off mode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Rectangle 2050">
            <a:extLst>
              <a:ext uri="{FF2B5EF4-FFF2-40B4-BE49-F238E27FC236}">
                <a16:creationId xmlns:a16="http://schemas.microsoft.com/office/drawing/2014/main" id="{BE470817-9B6B-F998-F5A6-9800AE122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69399" cy="1074425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de-DE" sz="2800" b="1" kern="0" dirty="0">
              <a:solidFill>
                <a:schemeClr val="bg1"/>
              </a:solidFill>
              <a:latin typeface="Comic Sans MS" panose="030F0902030302020204" pitchFamily="66" charset="0"/>
              <a:cs typeface="Times New Roman" pitchFamily="18" charset="0"/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AA1A4D5-6B08-2D8B-BD6E-4E48C4E0D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47143"/>
            <a:ext cx="7772400" cy="1143000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  <a:latin typeface="Comic Sans MS" panose="030F0902030302020204" pitchFamily="66" charset="0"/>
              </a:rPr>
              <a:t>Half-lives and cross sections</a:t>
            </a:r>
            <a:endParaRPr lang="zh-CN" altLang="en-US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229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C72A4-0C50-7A27-8865-2A19D17A5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D68D434-D087-1F53-AB2D-56337376A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469C-CF20-4496-95A4-0E04958B241E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2" name="Rectangle 2050">
            <a:extLst>
              <a:ext uri="{FF2B5EF4-FFF2-40B4-BE49-F238E27FC236}">
                <a16:creationId xmlns:a16="http://schemas.microsoft.com/office/drawing/2014/main" id="{C7A350FB-E1FF-292D-897B-4B6F039C2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69399" cy="1074425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de-DE" sz="2800" b="1" kern="0" dirty="0">
              <a:solidFill>
                <a:schemeClr val="bg1"/>
              </a:solidFill>
              <a:latin typeface="Comic Sans MS" panose="030F0902030302020204" pitchFamily="66" charset="0"/>
              <a:cs typeface="Times New Roman" pitchFamily="18" charset="0"/>
            </a:endParaRPr>
          </a:p>
        </p:txBody>
      </p:sp>
      <p:sp>
        <p:nvSpPr>
          <p:cNvPr id="3" name="标题 4">
            <a:extLst>
              <a:ext uri="{FF2B5EF4-FFF2-40B4-BE49-F238E27FC236}">
                <a16:creationId xmlns:a16="http://schemas.microsoft.com/office/drawing/2014/main" id="{7922D918-A56B-544F-C734-0F3325C15C6B}"/>
              </a:ext>
            </a:extLst>
          </p:cNvPr>
          <p:cNvSpPr txBox="1">
            <a:spLocks/>
          </p:cNvSpPr>
          <p:nvPr/>
        </p:nvSpPr>
        <p:spPr bwMode="auto">
          <a:xfrm>
            <a:off x="685800" y="-4714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CN" kern="0" dirty="0">
                <a:solidFill>
                  <a:schemeClr val="bg1"/>
                </a:solidFill>
                <a:latin typeface="Comic Sans MS" panose="030F0902030302020204" pitchFamily="66" charset="0"/>
              </a:rPr>
              <a:t>Decay Scheme</a:t>
            </a:r>
            <a:endParaRPr lang="zh-CN" altLang="en-US" kern="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411FDE-B505-3AB3-A2ED-D2701C99A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13" y="1074426"/>
            <a:ext cx="6191710" cy="57417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5BD561-FC3F-5189-6016-89C914DA8F96}"/>
              </a:ext>
            </a:extLst>
          </p:cNvPr>
          <p:cNvSpPr txBox="1"/>
          <p:nvPr/>
        </p:nvSpPr>
        <p:spPr>
          <a:xfrm>
            <a:off x="0" y="1143000"/>
            <a:ext cx="4176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 values – new data from  SHANS2</a:t>
            </a:r>
          </a:p>
        </p:txBody>
      </p:sp>
    </p:spTree>
    <p:extLst>
      <p:ext uri="{BB962C8B-B14F-4D97-AF65-F5344CB8AC3E}">
        <p14:creationId xmlns:p14="http://schemas.microsoft.com/office/powerpoint/2010/main" val="2837962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EDDC6-48D7-324B-01F3-82BB45A60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050">
            <a:extLst>
              <a:ext uri="{FF2B5EF4-FFF2-40B4-BE49-F238E27FC236}">
                <a16:creationId xmlns:a16="http://schemas.microsoft.com/office/drawing/2014/main" id="{1CBCFEDE-501F-DD6A-F96B-47FD094C4B8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-1"/>
            <a:ext cx="9144000" cy="1054101"/>
          </a:xfrm>
          <a:solidFill>
            <a:srgbClr val="003366"/>
          </a:solidFill>
        </p:spPr>
        <p:txBody>
          <a:bodyPr/>
          <a:lstStyle/>
          <a:p>
            <a:pPr eaLnBrk="1" hangingPunct="1"/>
            <a:r>
              <a:rPr lang="de-DE" sz="28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Q</a:t>
            </a:r>
            <a:r>
              <a:rPr lang="de-DE" sz="2800" b="1" baseline="-25000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EC</a:t>
            </a:r>
            <a:r>
              <a:rPr lang="de-DE" sz="28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-</a:t>
            </a:r>
            <a:r>
              <a:rPr lang="de-DE" sz="2800" b="1" dirty="0" err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B</a:t>
            </a:r>
            <a:r>
              <a:rPr lang="de-DE" sz="2800" b="1" baseline="-25000" dirty="0" err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f</a:t>
            </a:r>
            <a:r>
              <a:rPr lang="de-DE" sz="28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de-DE" sz="2800" b="1" dirty="0" err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systematics</a:t>
            </a:r>
            <a:r>
              <a:rPr lang="de-DE" sz="28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de-DE" sz="2800" b="1" dirty="0" err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for</a:t>
            </a:r>
            <a:r>
              <a:rPr lang="de-DE" sz="28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heavy </a:t>
            </a:r>
            <a:r>
              <a:rPr lang="de-DE" sz="2800" b="1" dirty="0" err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actinides</a:t>
            </a:r>
            <a:endParaRPr lang="de-DE" sz="2800" b="1" dirty="0">
              <a:solidFill>
                <a:schemeClr val="bg1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5C913B-CF50-E744-9DE8-44135B8A8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64" y="1054100"/>
            <a:ext cx="7518400" cy="571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40993E-6B2B-3280-74E4-91FEEEA43822}"/>
              </a:ext>
            </a:extLst>
          </p:cNvPr>
          <p:cNvSpPr txBox="1"/>
          <p:nvPr/>
        </p:nvSpPr>
        <p:spPr>
          <a:xfrm>
            <a:off x="5888518" y="6488668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courtesy Z. C. Li  </a:t>
            </a:r>
          </a:p>
        </p:txBody>
      </p:sp>
    </p:spTree>
    <p:extLst>
      <p:ext uri="{BB962C8B-B14F-4D97-AF65-F5344CB8AC3E}">
        <p14:creationId xmlns:p14="http://schemas.microsoft.com/office/powerpoint/2010/main" val="1129177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D05596-B1AF-0669-54BD-B1CA3348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469C-CF20-4496-95A4-0E04958B241E}" type="slidenum">
              <a:rPr lang="zh-CN" altLang="en-US" smtClean="0"/>
              <a:t>26</a:t>
            </a:fld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C569A70-5911-B29B-6C84-0B4252BB7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2" y="1074425"/>
            <a:ext cx="5000895" cy="5631175"/>
          </a:xfrm>
          <a:prstGeom prst="rect">
            <a:avLst/>
          </a:prstGeom>
        </p:spPr>
      </p:pic>
      <p:sp>
        <p:nvSpPr>
          <p:cNvPr id="2" name="Rectangle 2050">
            <a:extLst>
              <a:ext uri="{FF2B5EF4-FFF2-40B4-BE49-F238E27FC236}">
                <a16:creationId xmlns:a16="http://schemas.microsoft.com/office/drawing/2014/main" id="{C7469A72-B39E-04C5-C5A2-3D2A1515E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69399" cy="1074425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de-DE" sz="2800" b="1" kern="0" dirty="0">
              <a:solidFill>
                <a:schemeClr val="bg1"/>
              </a:solidFill>
              <a:latin typeface="Comic Sans MS" panose="030F0902030302020204" pitchFamily="66" charset="0"/>
              <a:cs typeface="Times New Roman" pitchFamily="18" charset="0"/>
            </a:endParaRPr>
          </a:p>
        </p:txBody>
      </p:sp>
      <p:sp>
        <p:nvSpPr>
          <p:cNvPr id="3" name="标题 4">
            <a:extLst>
              <a:ext uri="{FF2B5EF4-FFF2-40B4-BE49-F238E27FC236}">
                <a16:creationId xmlns:a16="http://schemas.microsoft.com/office/drawing/2014/main" id="{ECD75842-D5DF-0428-E724-E879E3DF8071}"/>
              </a:ext>
            </a:extLst>
          </p:cNvPr>
          <p:cNvSpPr txBox="1">
            <a:spLocks/>
          </p:cNvSpPr>
          <p:nvPr/>
        </p:nvSpPr>
        <p:spPr bwMode="auto">
          <a:xfrm>
            <a:off x="685800" y="-4714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CN" kern="0" dirty="0">
                <a:solidFill>
                  <a:schemeClr val="bg1"/>
                </a:solidFill>
                <a:latin typeface="Comic Sans MS" panose="030F0902030302020204" pitchFamily="66" charset="0"/>
              </a:rPr>
              <a:t>P</a:t>
            </a:r>
            <a:r>
              <a:rPr lang="en-US" altLang="zh-CN" kern="0" baseline="-25000" dirty="0">
                <a:solidFill>
                  <a:schemeClr val="bg1"/>
                </a:solidFill>
                <a:latin typeface="Comic Sans MS" panose="030F0902030302020204" pitchFamily="66" charset="0"/>
              </a:rPr>
              <a:t>ECDF</a:t>
            </a:r>
            <a:r>
              <a:rPr lang="en-US" altLang="zh-CN" kern="0" dirty="0">
                <a:solidFill>
                  <a:schemeClr val="bg1"/>
                </a:solidFill>
                <a:latin typeface="Comic Sans MS" panose="030F0902030302020204" pitchFamily="66" charset="0"/>
              </a:rPr>
              <a:t> systematics</a:t>
            </a:r>
            <a:endParaRPr lang="zh-CN" altLang="en-US" kern="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B13169-5DFB-159B-C6BE-526F74DEA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376" y="1432614"/>
            <a:ext cx="1659916" cy="780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7CF6E5-986F-8309-6FEA-F8BD708B9B8F}"/>
              </a:ext>
            </a:extLst>
          </p:cNvPr>
          <p:cNvSpPr txBox="1"/>
          <p:nvPr/>
        </p:nvSpPr>
        <p:spPr>
          <a:xfrm>
            <a:off x="5177141" y="4455394"/>
            <a:ext cx="39308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Need: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Q</a:t>
            </a:r>
            <a:r>
              <a:rPr lang="en-US" baseline="-25000" dirty="0" err="1">
                <a:latin typeface="Symbol" pitchFamily="2" charset="2"/>
              </a:rPr>
              <a:t>b</a:t>
            </a:r>
            <a:r>
              <a:rPr lang="en-US" dirty="0"/>
              <a:t> - ‘easy’, experimental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baseline="-25000" dirty="0">
                <a:solidFill>
                  <a:srgbClr val="FF0000"/>
                </a:solidFill>
                <a:latin typeface="Symbol" pitchFamily="2" charset="2"/>
              </a:rPr>
              <a:t>b</a:t>
            </a:r>
            <a:r>
              <a:rPr lang="en-US" dirty="0">
                <a:solidFill>
                  <a:srgbClr val="FF0000"/>
                </a:solidFill>
              </a:rPr>
              <a:t> – beta decay strength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 Statistical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baseline="-25000" dirty="0">
                <a:solidFill>
                  <a:srgbClr val="FF0000"/>
                </a:solidFill>
              </a:rPr>
              <a:t>f </a:t>
            </a:r>
            <a:r>
              <a:rPr lang="en-US" dirty="0">
                <a:solidFill>
                  <a:srgbClr val="FF0000"/>
                </a:solidFill>
              </a:rPr>
              <a:t>– very uncertain!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035231-8503-D95C-4AB4-BA6D42699B6D}"/>
              </a:ext>
            </a:extLst>
          </p:cNvPr>
          <p:cNvSpPr txBox="1"/>
          <p:nvPr/>
        </p:nvSpPr>
        <p:spPr>
          <a:xfrm>
            <a:off x="0" y="6581001"/>
            <a:ext cx="16878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Plot courtesy B. Andel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AC3BDB-E99A-DEBD-59AB-FEA192B75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455" y="2146910"/>
            <a:ext cx="3357570" cy="763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F3D089-46A3-4DBF-EE68-03127FA0D2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0659" y="3047045"/>
            <a:ext cx="3603521" cy="95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187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7EA46-3B81-1F96-C8BD-794AF6DD0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050">
            <a:extLst>
              <a:ext uri="{FF2B5EF4-FFF2-40B4-BE49-F238E27FC236}">
                <a16:creationId xmlns:a16="http://schemas.microsoft.com/office/drawing/2014/main" id="{5A2C5DC8-788F-435A-37EE-2ADAE406606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054101"/>
          </a:xfrm>
          <a:solidFill>
            <a:srgbClr val="003366"/>
          </a:solidFill>
        </p:spPr>
        <p:txBody>
          <a:bodyPr/>
          <a:lstStyle/>
          <a:p>
            <a:pPr eaLnBrk="1" hangingPunct="1"/>
            <a:r>
              <a:rPr lang="de-DE" sz="2800" b="1" dirty="0" err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Recent</a:t>
            </a:r>
            <a:r>
              <a:rPr lang="de-DE" sz="28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de-DE" sz="2800" b="1" dirty="0" err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theoretical</a:t>
            </a:r>
            <a:r>
              <a:rPr lang="de-DE" sz="28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de-DE" sz="2800" b="1" dirty="0" err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efforts</a:t>
            </a:r>
            <a:r>
              <a:rPr lang="de-DE" sz="28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de-DE" sz="2800" b="1" dirty="0" err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for</a:t>
            </a:r>
            <a:r>
              <a:rPr lang="de-DE" sz="28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P</a:t>
            </a:r>
            <a:r>
              <a:rPr lang="de-DE" sz="2800" b="1" baseline="-25000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ECDF </a:t>
            </a:r>
            <a:r>
              <a:rPr lang="de-DE" sz="2800" b="1" dirty="0" err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calculations</a:t>
            </a:r>
            <a:endParaRPr lang="de-DE" sz="2800" b="1" dirty="0">
              <a:solidFill>
                <a:schemeClr val="bg1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24DDF3-8790-73E2-3F1D-A529C4EB8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1" y="4653034"/>
            <a:ext cx="8910978" cy="2204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9081CF-7622-B2ED-DA58-C27C324D1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4" y="1498315"/>
            <a:ext cx="3454400" cy="228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9E569B-D348-4843-9315-48A77BE0B72F}"/>
              </a:ext>
            </a:extLst>
          </p:cNvPr>
          <p:cNvSpPr txBox="1"/>
          <p:nvPr/>
        </p:nvSpPr>
        <p:spPr>
          <a:xfrm>
            <a:off x="36184" y="1119407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S. Bara … S. </a:t>
            </a:r>
            <a:r>
              <a:rPr lang="en-US" dirty="0" err="1"/>
              <a:t>Goriely</a:t>
            </a:r>
            <a:r>
              <a:rPr lang="en-US" dirty="0"/>
              <a:t> et al.,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91BC07-B5A4-1145-8B36-200561DF1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3344" y="1063677"/>
            <a:ext cx="2000009" cy="9027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95151E-1356-69D6-DBEB-05A591EEE5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8903" y="1879858"/>
            <a:ext cx="4111610" cy="2675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C89768-B98B-5C9C-CB7A-22D1F3BD35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3353" y="1107197"/>
            <a:ext cx="3357570" cy="763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28EFA5-3F6F-D585-E453-24D93B677E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774" y="2129376"/>
            <a:ext cx="4401848" cy="198601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4916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520CD-1B75-5F6E-2C87-27D4EC445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50">
            <a:extLst>
              <a:ext uri="{FF2B5EF4-FFF2-40B4-BE49-F238E27FC236}">
                <a16:creationId xmlns:a16="http://schemas.microsoft.com/office/drawing/2014/main" id="{F5202B2D-6485-A609-D225-692BC8CB6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69399" cy="1074425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de-DE" sz="2800" b="1" kern="0" dirty="0">
              <a:solidFill>
                <a:schemeClr val="bg1"/>
              </a:solidFill>
              <a:latin typeface="Comic Sans MS" panose="030F0902030302020204" pitchFamily="66" charset="0"/>
              <a:cs typeface="Times New Roman" pitchFamily="18" charset="0"/>
            </a:endParaRPr>
          </a:p>
        </p:txBody>
      </p:sp>
      <p:sp>
        <p:nvSpPr>
          <p:cNvPr id="3" name="标题 4">
            <a:extLst>
              <a:ext uri="{FF2B5EF4-FFF2-40B4-BE49-F238E27FC236}">
                <a16:creationId xmlns:a16="http://schemas.microsoft.com/office/drawing/2014/main" id="{670EA131-076A-1FA8-E03E-00B914C48AD9}"/>
              </a:ext>
            </a:extLst>
          </p:cNvPr>
          <p:cNvSpPr txBox="1">
            <a:spLocks/>
          </p:cNvSpPr>
          <p:nvPr/>
        </p:nvSpPr>
        <p:spPr bwMode="auto">
          <a:xfrm>
            <a:off x="685800" y="-4714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CN" kern="0" dirty="0">
                <a:solidFill>
                  <a:schemeClr val="bg1"/>
                </a:solidFill>
                <a:latin typeface="Comic Sans MS" panose="030F0902030302020204" pitchFamily="66" charset="0"/>
              </a:rPr>
              <a:t> Summary</a:t>
            </a:r>
            <a:endParaRPr lang="zh-CN" altLang="en-US" kern="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B2DD5D-5DFC-E514-1A6D-4D34D187D9E2}"/>
              </a:ext>
            </a:extLst>
          </p:cNvPr>
          <p:cNvSpPr txBox="1"/>
          <p:nvPr/>
        </p:nvSpPr>
        <p:spPr>
          <a:xfrm>
            <a:off x="0" y="2737335"/>
            <a:ext cx="91693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Experimentally, the number of ECDF cases is growing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</a:t>
            </a:r>
            <a:r>
              <a:rPr lang="en-US" sz="2000" baseline="-25000" dirty="0"/>
              <a:t>ECDF </a:t>
            </a:r>
            <a:r>
              <a:rPr lang="en-US" sz="2000" dirty="0"/>
              <a:t>does approach the saturation at 1 for some cases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ECDF may allow to probe the validity of fission barrier calculations </a:t>
            </a:r>
            <a:r>
              <a:rPr lang="en-US" sz="2000" dirty="0">
                <a:solidFill>
                  <a:srgbClr val="FF0000"/>
                </a:solidFill>
              </a:rPr>
              <a:t>(theory)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Fission barriers (theory)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Beta strength function (theory)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0000"/>
                </a:solidFill>
              </a:rPr>
              <a:t>Statistical </a:t>
            </a:r>
            <a:r>
              <a:rPr lang="en-US" sz="2000" dirty="0">
                <a:solidFill>
                  <a:srgbClr val="FF0000"/>
                </a:solidFill>
              </a:rPr>
              <a:t>part of deexcitation may play a role (theory)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5688C9-CEB0-472C-2814-FDAAE455A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96" y="1258343"/>
            <a:ext cx="2000009" cy="9400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96010D-1A53-0089-5D16-3C78AD2F1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789" y="1323215"/>
            <a:ext cx="3357570" cy="76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65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18271-FD94-A7C7-FDB9-17551C280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50">
            <a:extLst>
              <a:ext uri="{FF2B5EF4-FFF2-40B4-BE49-F238E27FC236}">
                <a16:creationId xmlns:a16="http://schemas.microsoft.com/office/drawing/2014/main" id="{5856B3B0-C784-FED7-B01B-A70B139A6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69399" cy="1074425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de-DE" sz="2800" b="1" kern="0" dirty="0">
              <a:solidFill>
                <a:schemeClr val="bg1"/>
              </a:solidFill>
              <a:latin typeface="Comic Sans MS" panose="030F0902030302020204" pitchFamily="66" charset="0"/>
              <a:cs typeface="Times New Roman" pitchFamily="18" charset="0"/>
            </a:endParaRPr>
          </a:p>
        </p:txBody>
      </p:sp>
      <p:sp>
        <p:nvSpPr>
          <p:cNvPr id="3" name="标题 4">
            <a:extLst>
              <a:ext uri="{FF2B5EF4-FFF2-40B4-BE49-F238E27FC236}">
                <a16:creationId xmlns:a16="http://schemas.microsoft.com/office/drawing/2014/main" id="{59C2B3DB-9DE0-D289-ECD7-F7FCE151AAE5}"/>
              </a:ext>
            </a:extLst>
          </p:cNvPr>
          <p:cNvSpPr txBox="1">
            <a:spLocks/>
          </p:cNvSpPr>
          <p:nvPr/>
        </p:nvSpPr>
        <p:spPr bwMode="auto">
          <a:xfrm>
            <a:off x="685800" y="-4714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CN" kern="0" dirty="0">
                <a:solidFill>
                  <a:schemeClr val="bg1"/>
                </a:solidFill>
                <a:latin typeface="Comic Sans MS" panose="030F0902030302020204" pitchFamily="66" charset="0"/>
              </a:rPr>
              <a:t> Collaboration</a:t>
            </a:r>
            <a:endParaRPr lang="zh-CN" altLang="en-US" kern="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B3BCD8-574E-8E8A-AB4F-7D000EFCD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41" y="1143000"/>
            <a:ext cx="8144852" cy="552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04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Figure_BdF_includingFissProb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3350" y="965128"/>
            <a:ext cx="7801954" cy="4090737"/>
          </a:xfrm>
          <a:prstGeom prst="rect">
            <a:avLst/>
          </a:prstGeom>
        </p:spPr>
      </p:pic>
      <p:sp>
        <p:nvSpPr>
          <p:cNvPr id="179203" name="Rectangle 205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"/>
            <a:ext cx="9144000" cy="1136068"/>
          </a:xfrm>
          <a:solidFill>
            <a:srgbClr val="003366"/>
          </a:solidFill>
        </p:spPr>
        <p:txBody>
          <a:bodyPr/>
          <a:lstStyle/>
          <a:p>
            <a:pPr>
              <a:lnSpc>
                <a:spcPct val="115000"/>
              </a:lnSpc>
              <a:spcBef>
                <a:spcPct val="15000"/>
              </a:spcBef>
              <a:spcAft>
                <a:spcPct val="10000"/>
              </a:spcAft>
            </a:pPr>
            <a:r>
              <a:rPr lang="en-US" sz="2400" b="1" dirty="0">
                <a:solidFill>
                  <a:schemeClr val="bg1"/>
                </a:solidFill>
                <a:latin typeface="Comic Sans MS" pitchFamily="66" charset="0"/>
              </a:rPr>
              <a:t>Beta/EC-Delayed Fission</a:t>
            </a:r>
            <a:br>
              <a:rPr lang="en-US" sz="2400" b="1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2400" b="1" dirty="0">
                <a:solidFill>
                  <a:schemeClr val="bg1"/>
                </a:solidFill>
                <a:latin typeface="Comic Sans MS" pitchFamily="66" charset="0"/>
              </a:rPr>
              <a:t>(a sub-class of </a:t>
            </a:r>
            <a:r>
              <a:rPr lang="en-US" sz="2400" b="1" dirty="0">
                <a:solidFill>
                  <a:schemeClr val="bg1"/>
                </a:solidFill>
                <a:latin typeface="Symbol" panose="05050102010706020507" pitchFamily="18" charset="2"/>
              </a:rPr>
              <a:t>b</a:t>
            </a:r>
            <a:r>
              <a:rPr lang="en-US" sz="2400" b="1" dirty="0">
                <a:solidFill>
                  <a:schemeClr val="bg1"/>
                </a:solidFill>
                <a:latin typeface="Comic Sans MS" pitchFamily="66" charset="0"/>
              </a:rPr>
              <a:t>-delayed particle decays)</a:t>
            </a: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2" name="Rectangle 2069"/>
          <p:cNvSpPr>
            <a:spLocks noChangeArrowheads="1"/>
          </p:cNvSpPr>
          <p:nvPr/>
        </p:nvSpPr>
        <p:spPr bwMode="auto">
          <a:xfrm>
            <a:off x="111123" y="4884919"/>
            <a:ext cx="9144000" cy="1074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70" tIns="45687" rIns="91370" bIns="45687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Necessary conditions: </a:t>
            </a:r>
            <a:r>
              <a:rPr lang="en-US" sz="2200" dirty="0" err="1">
                <a:solidFill>
                  <a:srgbClr val="FF0000"/>
                </a:solidFill>
              </a:rPr>
              <a:t>Q</a:t>
            </a:r>
            <a:r>
              <a:rPr lang="en-US" sz="2200" baseline="-25000" dirty="0" err="1">
                <a:solidFill>
                  <a:srgbClr val="FF0000"/>
                </a:solidFill>
              </a:rPr>
              <a:t>EC</a:t>
            </a:r>
            <a:r>
              <a:rPr lang="en-US" sz="2200" dirty="0" err="1">
                <a:solidFill>
                  <a:srgbClr val="FF0000"/>
                </a:solidFill>
              </a:rPr>
              <a:t>~B</a:t>
            </a:r>
            <a:r>
              <a:rPr lang="en-US" sz="2200" baseline="-25000" dirty="0" err="1">
                <a:solidFill>
                  <a:srgbClr val="FF0000"/>
                </a:solidFill>
              </a:rPr>
              <a:t>f</a:t>
            </a:r>
            <a:r>
              <a:rPr lang="en-US" sz="2200" dirty="0">
                <a:solidFill>
                  <a:srgbClr val="FF0000"/>
                </a:solidFill>
              </a:rPr>
              <a:t> and a non-zero beta/EC decay branch</a:t>
            </a:r>
          </a:p>
          <a:p>
            <a:pPr algn="just">
              <a:lnSpc>
                <a:spcPct val="90000"/>
              </a:lnSpc>
              <a:spcBef>
                <a:spcPct val="5000"/>
              </a:spcBef>
              <a:buFontTx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   Low-energy fission (E*~3-12 MeV, limited by Q</a:t>
            </a:r>
            <a:r>
              <a:rPr lang="en-US" sz="2200" baseline="-25000" dirty="0">
                <a:solidFill>
                  <a:srgbClr val="FF0000"/>
                </a:solidFill>
              </a:rPr>
              <a:t>EC</a:t>
            </a:r>
            <a:r>
              <a:rPr lang="en-US" sz="2200" dirty="0">
                <a:solidFill>
                  <a:srgbClr val="FF0000"/>
                </a:solidFill>
              </a:rPr>
              <a:t>)</a:t>
            </a:r>
          </a:p>
          <a:p>
            <a:pPr algn="just">
              <a:lnSpc>
                <a:spcPct val="90000"/>
              </a:lnSpc>
              <a:spcBef>
                <a:spcPct val="5000"/>
              </a:spcBef>
            </a:pPr>
            <a:r>
              <a:rPr lang="en-US" sz="2200" dirty="0">
                <a:solidFill>
                  <a:srgbClr val="FF0000"/>
                </a:solidFill>
              </a:rPr>
              <a:t>            </a:t>
            </a:r>
            <a:r>
              <a:rPr lang="en-US" sz="2200" dirty="0"/>
              <a:t>e.g. </a:t>
            </a:r>
            <a:r>
              <a:rPr lang="en-US" sz="2200" baseline="30000" dirty="0"/>
              <a:t>234</a:t>
            </a:r>
            <a:r>
              <a:rPr lang="en-US" sz="2200" dirty="0"/>
              <a:t>Bk: </a:t>
            </a:r>
            <a:r>
              <a:rPr lang="en-US" sz="2200" dirty="0" err="1"/>
              <a:t>Q</a:t>
            </a:r>
            <a:r>
              <a:rPr lang="en-US" sz="2200" baseline="-25000" dirty="0" err="1"/>
              <a:t>EC,exp</a:t>
            </a:r>
            <a:r>
              <a:rPr lang="en-US" sz="2200" dirty="0"/>
              <a:t>=6.5 MeV, </a:t>
            </a:r>
            <a:r>
              <a:rPr lang="en-US" sz="2200" dirty="0" err="1"/>
              <a:t>B</a:t>
            </a:r>
            <a:r>
              <a:rPr lang="en-US" sz="2200" baseline="-25000" dirty="0" err="1"/>
              <a:t>f,calc</a:t>
            </a:r>
            <a:r>
              <a:rPr lang="en-US" sz="2200" dirty="0"/>
              <a:t>(</a:t>
            </a:r>
            <a:r>
              <a:rPr lang="en-US" sz="2200" baseline="30000" dirty="0"/>
              <a:t>234</a:t>
            </a:r>
            <a:r>
              <a:rPr lang="en-US" sz="2200" dirty="0"/>
              <a:t>Cm)~2.5 MeV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111123" y="6119403"/>
            <a:ext cx="8704162" cy="738597"/>
          </a:xfrm>
          <a:prstGeom prst="rect">
            <a:avLst/>
          </a:prstGeom>
          <a:noFill/>
        </p:spPr>
        <p:txBody>
          <a:bodyPr wrap="square" lIns="91370" tIns="45687" rIns="91370" bIns="45687" rtlCol="0">
            <a:spAutoFit/>
          </a:bodyPr>
          <a:lstStyle/>
          <a:p>
            <a:r>
              <a:rPr lang="en-GB" sz="1400" dirty="0"/>
              <a:t>A N Andreyev, K. Nishio, K.-H. Schmidt, 2018 </a:t>
            </a:r>
            <a:r>
              <a:rPr lang="en-GB" sz="1400" i="1" dirty="0"/>
              <a:t>Rep. Prog. Phys.</a:t>
            </a:r>
            <a:r>
              <a:rPr lang="en-GB" sz="1400" dirty="0"/>
              <a:t> </a:t>
            </a:r>
            <a:r>
              <a:rPr lang="en-GB" sz="1400" b="1" dirty="0"/>
              <a:t>81</a:t>
            </a:r>
            <a:r>
              <a:rPr lang="en-GB" sz="1400" dirty="0"/>
              <a:t> 016301 (2018) </a:t>
            </a:r>
            <a:endParaRPr lang="en-GB" sz="1400" b="1" dirty="0">
              <a:solidFill>
                <a:srgbClr val="000000"/>
              </a:solidFill>
            </a:endParaRPr>
          </a:p>
          <a:p>
            <a:r>
              <a:rPr lang="en-GB" sz="1400" dirty="0">
                <a:solidFill>
                  <a:srgbClr val="000000"/>
                </a:solidFill>
              </a:rPr>
              <a:t>A.N. Andreyev, M. </a:t>
            </a:r>
            <a:r>
              <a:rPr lang="en-GB" sz="1400" dirty="0" err="1">
                <a:solidFill>
                  <a:srgbClr val="000000"/>
                </a:solidFill>
              </a:rPr>
              <a:t>Huyse</a:t>
            </a:r>
            <a:r>
              <a:rPr lang="en-GB" sz="1400" dirty="0">
                <a:solidFill>
                  <a:srgbClr val="000000"/>
                </a:solidFill>
              </a:rPr>
              <a:t>, P. Van </a:t>
            </a:r>
            <a:r>
              <a:rPr lang="en-GB" sz="1400" dirty="0" err="1">
                <a:solidFill>
                  <a:srgbClr val="000000"/>
                </a:solidFill>
              </a:rPr>
              <a:t>Duppen</a:t>
            </a:r>
            <a:r>
              <a:rPr lang="en-GB" sz="1400" dirty="0">
                <a:solidFill>
                  <a:srgbClr val="000000"/>
                </a:solidFill>
              </a:rPr>
              <a:t>, Reviews of Modern Physics, 85, 1541 (2013): ~30 cases known</a:t>
            </a:r>
          </a:p>
          <a:p>
            <a:r>
              <a:rPr lang="en-GB" sz="1400" dirty="0" err="1">
                <a:solidFill>
                  <a:srgbClr val="000000"/>
                </a:solidFill>
              </a:rPr>
              <a:t>J.Konki</a:t>
            </a:r>
            <a:r>
              <a:rPr lang="en-GB" sz="1400" dirty="0">
                <a:solidFill>
                  <a:srgbClr val="000000"/>
                </a:solidFill>
              </a:rPr>
              <a:t>, </a:t>
            </a:r>
            <a:r>
              <a:rPr lang="en-GB" sz="1400" dirty="0"/>
              <a:t>J. </a:t>
            </a:r>
            <a:r>
              <a:rPr lang="en-GB" sz="1400" dirty="0" err="1"/>
              <a:t>Khuyagbaatar</a:t>
            </a:r>
            <a:r>
              <a:rPr lang="en-GB" sz="1400" dirty="0"/>
              <a:t> et al, </a:t>
            </a:r>
            <a:r>
              <a:rPr lang="en-GB" sz="1400" baseline="30000" dirty="0"/>
              <a:t>240</a:t>
            </a:r>
            <a:r>
              <a:rPr lang="en-GB" sz="1400" dirty="0"/>
              <a:t>Es,</a:t>
            </a:r>
            <a:r>
              <a:rPr lang="en-GB" sz="1400" baseline="30000" dirty="0"/>
              <a:t>236</a:t>
            </a:r>
            <a:r>
              <a:rPr lang="en-GB" sz="1400" dirty="0"/>
              <a:t>Bk, PLB764 (2017); J. </a:t>
            </a:r>
            <a:r>
              <a:rPr lang="en-GB" sz="1400" dirty="0" err="1"/>
              <a:t>Khuyagbaatar</a:t>
            </a:r>
            <a:r>
              <a:rPr lang="en-GB" sz="1400" dirty="0"/>
              <a:t>, EPJA55(2019)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77815" y="1164371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baseline="30000" dirty="0">
                <a:solidFill>
                  <a:srgbClr val="FF0000"/>
                </a:solidFill>
              </a:rPr>
              <a:t>234</a:t>
            </a:r>
            <a:r>
              <a:rPr lang="en-GB" sz="2000" b="1" dirty="0">
                <a:solidFill>
                  <a:srgbClr val="FF0000"/>
                </a:solidFill>
              </a:rPr>
              <a:t>Bk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3450" y="3760917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baseline="30000" dirty="0">
                <a:solidFill>
                  <a:srgbClr val="FF0000"/>
                </a:solidFill>
              </a:rPr>
              <a:t>234</a:t>
            </a:r>
            <a:r>
              <a:rPr lang="en-GB" sz="2000" b="1" dirty="0">
                <a:solidFill>
                  <a:srgbClr val="FF0000"/>
                </a:solidFill>
              </a:rPr>
              <a:t>Cm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5E8CB9-4083-D667-DF05-F26C6FDFA0AB}"/>
              </a:ext>
            </a:extLst>
          </p:cNvPr>
          <p:cNvSpPr txBox="1"/>
          <p:nvPr/>
        </p:nvSpPr>
        <p:spPr>
          <a:xfrm>
            <a:off x="6670822" y="1195149"/>
            <a:ext cx="2473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b="1" baseline="-25000" dirty="0">
                <a:solidFill>
                  <a:srgbClr val="FF0000"/>
                </a:solidFill>
              </a:rPr>
              <a:t>ECDF</a:t>
            </a:r>
            <a:r>
              <a:rPr lang="en-US" b="1" dirty="0">
                <a:solidFill>
                  <a:srgbClr val="FF0000"/>
                </a:solidFill>
              </a:rPr>
              <a:t>=1 (’saturation’)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2F16E-DEF2-E104-3337-9443EB9B0A4A}"/>
              </a:ext>
            </a:extLst>
          </p:cNvPr>
          <p:cNvSpPr txBox="1"/>
          <p:nvPr/>
        </p:nvSpPr>
        <p:spPr>
          <a:xfrm>
            <a:off x="6768990" y="320316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baseline="-25000" dirty="0">
                <a:solidFill>
                  <a:srgbClr val="FF0000"/>
                </a:solidFill>
              </a:rPr>
              <a:t>ECDF </a:t>
            </a:r>
            <a:r>
              <a:rPr lang="en-US" dirty="0">
                <a:solidFill>
                  <a:srgbClr val="FF0000"/>
                </a:solidFill>
              </a:rPr>
              <a:t>low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808241-F6CD-1F8F-3127-333E767A7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306" y="1570221"/>
            <a:ext cx="1467774" cy="6898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7223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10A78-0843-AD26-2849-4429246E7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50">
            <a:extLst>
              <a:ext uri="{FF2B5EF4-FFF2-40B4-BE49-F238E27FC236}">
                <a16:creationId xmlns:a16="http://schemas.microsoft.com/office/drawing/2014/main" id="{F8E15C81-A2FA-59CB-DFF3-9D79AEBAD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69399" cy="1074425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de-DE" sz="2800" b="1" kern="0" dirty="0">
              <a:solidFill>
                <a:schemeClr val="bg1"/>
              </a:solidFill>
              <a:latin typeface="Comic Sans MS" panose="030F0902030302020204" pitchFamily="66" charset="0"/>
              <a:cs typeface="Times New Roman" pitchFamily="18" charset="0"/>
            </a:endParaRPr>
          </a:p>
        </p:txBody>
      </p:sp>
      <p:sp>
        <p:nvSpPr>
          <p:cNvPr id="3" name="标题 4">
            <a:extLst>
              <a:ext uri="{FF2B5EF4-FFF2-40B4-BE49-F238E27FC236}">
                <a16:creationId xmlns:a16="http://schemas.microsoft.com/office/drawing/2014/main" id="{C86E59D4-B9EC-86F6-D0C2-E3EF3E38F91C}"/>
              </a:ext>
            </a:extLst>
          </p:cNvPr>
          <p:cNvSpPr txBox="1">
            <a:spLocks/>
          </p:cNvSpPr>
          <p:nvPr/>
        </p:nvSpPr>
        <p:spPr bwMode="auto">
          <a:xfrm>
            <a:off x="685800" y="-4714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CN" kern="0">
                <a:solidFill>
                  <a:schemeClr val="bg1"/>
                </a:solidFill>
                <a:latin typeface="Comic Sans MS" panose="030F0902030302020204" pitchFamily="66" charset="0"/>
              </a:rPr>
              <a:t>Correlation analysis</a:t>
            </a:r>
            <a:endParaRPr lang="zh-CN" altLang="en-US" kern="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CD9C98-8B29-3287-16BD-FB9692C02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88" y="1313835"/>
            <a:ext cx="8971038" cy="539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70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F43BD-C4D8-3A3C-D17B-80F3348F4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3" name="Rectangle 2051">
            <a:extLst>
              <a:ext uri="{FF2B5EF4-FFF2-40B4-BE49-F238E27FC236}">
                <a16:creationId xmlns:a16="http://schemas.microsoft.com/office/drawing/2014/main" id="{871B6D82-65CE-4CC3-786C-16C274A1566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25910"/>
          </a:xfrm>
          <a:solidFill>
            <a:srgbClr val="003366"/>
          </a:solidFill>
        </p:spPr>
        <p:txBody>
          <a:bodyPr/>
          <a:lstStyle/>
          <a:p>
            <a:pPr>
              <a:lnSpc>
                <a:spcPct val="115000"/>
              </a:lnSpc>
              <a:spcBef>
                <a:spcPct val="15000"/>
              </a:spcBef>
              <a:spcAft>
                <a:spcPct val="10000"/>
              </a:spcAft>
            </a:pPr>
            <a:r>
              <a:rPr lang="en-US" sz="2400" b="1" dirty="0">
                <a:solidFill>
                  <a:schemeClr val="bg1"/>
                </a:solidFill>
                <a:latin typeface="Comic Sans MS" pitchFamily="66" charset="0"/>
              </a:rPr>
              <a:t>Saturation of ECDF probability</a:t>
            </a: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DFAFAD-2AE6-BAB0-6D9D-23438321B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17" y="1399759"/>
            <a:ext cx="4636694" cy="5330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C2928F-ABE5-8CC4-6BA7-9E4149985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21" y="976996"/>
            <a:ext cx="1599753" cy="315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FC524D-8C1B-7539-0029-BD59857049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6195" y="976996"/>
            <a:ext cx="3424233" cy="3866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F9EAD4-9827-D487-C3DB-126CE89BBE3E}"/>
              </a:ext>
            </a:extLst>
          </p:cNvPr>
          <p:cNvSpPr txBox="1"/>
          <p:nvPr/>
        </p:nvSpPr>
        <p:spPr>
          <a:xfrm>
            <a:off x="4247535" y="1418224"/>
            <a:ext cx="2473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b="1" baseline="-25000" dirty="0">
                <a:solidFill>
                  <a:srgbClr val="FF0000"/>
                </a:solidFill>
              </a:rPr>
              <a:t>ECDF</a:t>
            </a:r>
            <a:r>
              <a:rPr lang="en-US" b="1" dirty="0">
                <a:solidFill>
                  <a:srgbClr val="FF0000"/>
                </a:solidFill>
              </a:rPr>
              <a:t>=1 (’saturation’)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741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hin\Videos\astro\hots-r-process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645" cy="523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534968" y="277218"/>
            <a:ext cx="363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r-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プロセス元素合成の動画</a:t>
            </a:r>
          </a:p>
        </p:txBody>
      </p:sp>
      <p:sp>
        <p:nvSpPr>
          <p:cNvPr id="5" name="Rectangle 20"/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pitchFamily="50" charset="-128"/>
              </a:defRPr>
            </a:lvl9pPr>
          </a:lstStyle>
          <a:p>
            <a:r>
              <a:rPr lang="en-US" sz="3200" b="1" kern="0" dirty="0">
                <a:solidFill>
                  <a:schemeClr val="bg1"/>
                </a:solidFill>
                <a:latin typeface="Comic Sans MS" pitchFamily="66" charset="0"/>
              </a:rPr>
              <a:t>R-process network calculations</a:t>
            </a:r>
            <a:endParaRPr lang="en-US" sz="3200" b="1" kern="0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172201"/>
            <a:ext cx="9062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R-process termination by fission: need to know </a:t>
            </a:r>
            <a:r>
              <a:rPr lang="en-GB" b="1" dirty="0">
                <a:solidFill>
                  <a:srgbClr val="FF0000"/>
                </a:solidFill>
              </a:rPr>
              <a:t>fission barriers </a:t>
            </a:r>
            <a:r>
              <a:rPr lang="en-GB" dirty="0"/>
              <a:t>and </a:t>
            </a:r>
            <a:r>
              <a:rPr lang="en-GB" b="1" dirty="0">
                <a:solidFill>
                  <a:srgbClr val="FF0000"/>
                </a:solidFill>
              </a:rPr>
              <a:t>FFs mass/charge distributions for Z&gt;82, N&gt;180 nuclei! (hardly ever achievable in the lab?)</a:t>
            </a:r>
          </a:p>
        </p:txBody>
      </p:sp>
      <p:sp>
        <p:nvSpPr>
          <p:cNvPr id="7" name="Rectangle 6"/>
          <p:cNvSpPr/>
          <p:nvPr/>
        </p:nvSpPr>
        <p:spPr>
          <a:xfrm>
            <a:off x="6152293" y="1036058"/>
            <a:ext cx="1314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baseline="30000" dirty="0">
                <a:solidFill>
                  <a:schemeClr val="bg1"/>
                </a:solidFill>
                <a:latin typeface="Comic Sans MS" pitchFamily="66" charset="0"/>
              </a:rPr>
              <a:t>232</a:t>
            </a:r>
            <a:r>
              <a:rPr lang="en-US" b="1" kern="0" dirty="0">
                <a:solidFill>
                  <a:schemeClr val="bg1"/>
                </a:solidFill>
                <a:latin typeface="Comic Sans MS" pitchFamily="66" charset="0"/>
              </a:rPr>
              <a:t>Th,</a:t>
            </a:r>
            <a:r>
              <a:rPr lang="en-US" b="1" kern="0" baseline="30000" dirty="0">
                <a:solidFill>
                  <a:schemeClr val="bg1"/>
                </a:solidFill>
                <a:latin typeface="Comic Sans MS" pitchFamily="66" charset="0"/>
              </a:rPr>
              <a:t>238</a:t>
            </a:r>
            <a:r>
              <a:rPr lang="en-US" b="1" kern="0" dirty="0">
                <a:solidFill>
                  <a:schemeClr val="bg1"/>
                </a:solidFill>
                <a:latin typeface="Comic Sans MS" pitchFamily="66" charset="0"/>
              </a:rPr>
              <a:t>U</a:t>
            </a:r>
          </a:p>
        </p:txBody>
      </p:sp>
      <p:sp>
        <p:nvSpPr>
          <p:cNvPr id="8" name="Rectangle 7"/>
          <p:cNvSpPr/>
          <p:nvPr/>
        </p:nvSpPr>
        <p:spPr>
          <a:xfrm>
            <a:off x="2276299" y="4167878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baseline="30000" dirty="0">
                <a:solidFill>
                  <a:schemeClr val="bg1"/>
                </a:solidFill>
                <a:latin typeface="Comic Sans MS" pitchFamily="66" charset="0"/>
              </a:rPr>
              <a:t>78</a:t>
            </a:r>
            <a:r>
              <a:rPr lang="en-US" b="1" kern="0" dirty="0">
                <a:solidFill>
                  <a:schemeClr val="bg1"/>
                </a:solidFill>
                <a:latin typeface="Comic Sans MS" pitchFamily="66" charset="0"/>
              </a:rPr>
              <a:t>Ni</a:t>
            </a:r>
          </a:p>
        </p:txBody>
      </p:sp>
      <p:sp>
        <p:nvSpPr>
          <p:cNvPr id="9" name="Rectangle 8"/>
          <p:cNvSpPr/>
          <p:nvPr/>
        </p:nvSpPr>
        <p:spPr>
          <a:xfrm>
            <a:off x="3580318" y="3219545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baseline="30000" dirty="0">
                <a:solidFill>
                  <a:schemeClr val="bg1"/>
                </a:solidFill>
                <a:latin typeface="Comic Sans MS" pitchFamily="66" charset="0"/>
              </a:rPr>
              <a:t>132</a:t>
            </a:r>
            <a:r>
              <a:rPr lang="en-US" b="1" kern="0" dirty="0">
                <a:solidFill>
                  <a:schemeClr val="bg1"/>
                </a:solidFill>
                <a:latin typeface="Comic Sans MS" pitchFamily="66" charset="0"/>
              </a:rPr>
              <a:t>Sn</a:t>
            </a:r>
          </a:p>
        </p:txBody>
      </p:sp>
      <p:sp>
        <p:nvSpPr>
          <p:cNvPr id="10" name="Oval 9"/>
          <p:cNvSpPr/>
          <p:nvPr/>
        </p:nvSpPr>
        <p:spPr>
          <a:xfrm>
            <a:off x="2696051" y="4110728"/>
            <a:ext cx="205740" cy="19812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sp>
        <p:nvSpPr>
          <p:cNvPr id="11" name="Oval 10"/>
          <p:cNvSpPr/>
          <p:nvPr/>
        </p:nvSpPr>
        <p:spPr>
          <a:xfrm>
            <a:off x="4123501" y="3154513"/>
            <a:ext cx="205740" cy="19812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</p:spTree>
    <p:extLst>
      <p:ext uri="{BB962C8B-B14F-4D97-AF65-F5344CB8AC3E}">
        <p14:creationId xmlns:p14="http://schemas.microsoft.com/office/powerpoint/2010/main" val="2850366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47699-9DE4-FA76-9A13-21A78DA09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0">
            <a:extLst>
              <a:ext uri="{FF2B5EF4-FFF2-40B4-BE49-F238E27FC236}">
                <a16:creationId xmlns:a16="http://schemas.microsoft.com/office/drawing/2014/main" id="{0D9D7468-5C6C-03E9-F81A-A99544B7D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08364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400" b="1" kern="0" dirty="0">
                <a:solidFill>
                  <a:schemeClr val="bg1"/>
                </a:solidFill>
                <a:latin typeface="Comic Sans MS" pitchFamily="66" charset="0"/>
              </a:rPr>
              <a:t>Fission re-cycling in r-process: competition between spontaneous, neutron-induced and beta-delayed fission</a:t>
            </a:r>
            <a:endParaRPr lang="en-US" sz="2400" b="1" kern="0" dirty="0">
              <a:latin typeface="Comic Sans MS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DC2BEB-B2F6-794D-A21E-54746F4F0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399" y="1666568"/>
            <a:ext cx="7074601" cy="51914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D534FD-12A3-1C00-7B3C-EFDE2A1D3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1108364"/>
            <a:ext cx="4476750" cy="8431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7997F4-D374-6885-4AA5-491452706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" y="1951563"/>
            <a:ext cx="2788303" cy="3354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4764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E3E9A-8236-A38A-61B0-49A80B13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hin\Videos\astro\hots-r-process.gif">
            <a:extLst>
              <a:ext uri="{FF2B5EF4-FFF2-40B4-BE49-F238E27FC236}">
                <a16:creationId xmlns:a16="http://schemas.microsoft.com/office/drawing/2014/main" id="{5AE71309-4FB7-C824-7838-246DE435EF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645" cy="523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8205A8C-9E1C-56F0-E011-0553D0938C7A}"/>
              </a:ext>
            </a:extLst>
          </p:cNvPr>
          <p:cNvSpPr txBox="1"/>
          <p:nvPr/>
        </p:nvSpPr>
        <p:spPr>
          <a:xfrm>
            <a:off x="534968" y="277218"/>
            <a:ext cx="363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r-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プロセス元素合成の動画</a:t>
            </a:r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33F80682-B40C-FBCF-6575-2AFDDEE7E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pitchFamily="50" charset="-128"/>
              </a:defRPr>
            </a:lvl9pPr>
          </a:lstStyle>
          <a:p>
            <a:r>
              <a:rPr lang="en-US" sz="3200" b="1" kern="0" dirty="0">
                <a:solidFill>
                  <a:schemeClr val="bg1"/>
                </a:solidFill>
                <a:latin typeface="Comic Sans MS" pitchFamily="66" charset="0"/>
              </a:rPr>
              <a:t>R-process network calculations</a:t>
            </a:r>
            <a:endParaRPr lang="en-US" sz="3200" b="1" kern="0" dirty="0">
              <a:latin typeface="Comic Sans MS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976E5A-89C6-47A7-3540-AECD00E005F4}"/>
              </a:ext>
            </a:extLst>
          </p:cNvPr>
          <p:cNvSpPr txBox="1"/>
          <p:nvPr/>
        </p:nvSpPr>
        <p:spPr>
          <a:xfrm>
            <a:off x="0" y="6172201"/>
            <a:ext cx="9062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R-process termination by fission: need to know </a:t>
            </a:r>
            <a:r>
              <a:rPr lang="en-GB" b="1" dirty="0">
                <a:solidFill>
                  <a:srgbClr val="FF0000"/>
                </a:solidFill>
              </a:rPr>
              <a:t>fission barriers </a:t>
            </a:r>
            <a:r>
              <a:rPr lang="en-GB" dirty="0"/>
              <a:t>and </a:t>
            </a:r>
            <a:r>
              <a:rPr lang="en-GB" b="1" dirty="0">
                <a:solidFill>
                  <a:srgbClr val="FF0000"/>
                </a:solidFill>
              </a:rPr>
              <a:t>FFs mass/charge distributions for Z&gt;82, N&gt;180 nuclei! (hardly ever achievable in the lab?)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E1ACF9-D2F0-5BC4-6DEF-7FC5A9C6D296}"/>
              </a:ext>
            </a:extLst>
          </p:cNvPr>
          <p:cNvSpPr/>
          <p:nvPr/>
        </p:nvSpPr>
        <p:spPr>
          <a:xfrm>
            <a:off x="6152293" y="1036058"/>
            <a:ext cx="1314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baseline="30000" dirty="0">
                <a:solidFill>
                  <a:schemeClr val="bg1"/>
                </a:solidFill>
                <a:latin typeface="Comic Sans MS" pitchFamily="66" charset="0"/>
              </a:rPr>
              <a:t>232</a:t>
            </a:r>
            <a:r>
              <a:rPr lang="en-US" b="1" kern="0" dirty="0">
                <a:solidFill>
                  <a:schemeClr val="bg1"/>
                </a:solidFill>
                <a:latin typeface="Comic Sans MS" pitchFamily="66" charset="0"/>
              </a:rPr>
              <a:t>Th,</a:t>
            </a:r>
            <a:r>
              <a:rPr lang="en-US" b="1" kern="0" baseline="30000" dirty="0">
                <a:solidFill>
                  <a:schemeClr val="bg1"/>
                </a:solidFill>
                <a:latin typeface="Comic Sans MS" pitchFamily="66" charset="0"/>
              </a:rPr>
              <a:t>238</a:t>
            </a:r>
            <a:r>
              <a:rPr lang="en-US" b="1" kern="0" dirty="0">
                <a:solidFill>
                  <a:schemeClr val="bg1"/>
                </a:solidFill>
                <a:latin typeface="Comic Sans MS" pitchFamily="66" charset="0"/>
              </a:rPr>
              <a:t>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F5B82A-B724-6C92-33E0-7B3E51C88C01}"/>
              </a:ext>
            </a:extLst>
          </p:cNvPr>
          <p:cNvSpPr/>
          <p:nvPr/>
        </p:nvSpPr>
        <p:spPr>
          <a:xfrm>
            <a:off x="2276299" y="4167878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baseline="30000" dirty="0">
                <a:solidFill>
                  <a:schemeClr val="bg1"/>
                </a:solidFill>
                <a:latin typeface="Comic Sans MS" pitchFamily="66" charset="0"/>
              </a:rPr>
              <a:t>78</a:t>
            </a:r>
            <a:r>
              <a:rPr lang="en-US" b="1" kern="0" dirty="0">
                <a:solidFill>
                  <a:schemeClr val="bg1"/>
                </a:solidFill>
                <a:latin typeface="Comic Sans MS" pitchFamily="66" charset="0"/>
              </a:rPr>
              <a:t>Ni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E6C850-7A12-5A4C-D129-911E91483AE4}"/>
              </a:ext>
            </a:extLst>
          </p:cNvPr>
          <p:cNvSpPr/>
          <p:nvPr/>
        </p:nvSpPr>
        <p:spPr>
          <a:xfrm>
            <a:off x="3580318" y="3219545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baseline="30000" dirty="0">
                <a:solidFill>
                  <a:schemeClr val="bg1"/>
                </a:solidFill>
                <a:latin typeface="Comic Sans MS" pitchFamily="66" charset="0"/>
              </a:rPr>
              <a:t>132</a:t>
            </a:r>
            <a:r>
              <a:rPr lang="en-US" b="1" kern="0" dirty="0">
                <a:solidFill>
                  <a:schemeClr val="bg1"/>
                </a:solidFill>
                <a:latin typeface="Comic Sans MS" pitchFamily="66" charset="0"/>
              </a:rPr>
              <a:t>Sn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6360094-339D-861D-EF98-65F36F1BBCA4}"/>
              </a:ext>
            </a:extLst>
          </p:cNvPr>
          <p:cNvSpPr/>
          <p:nvPr/>
        </p:nvSpPr>
        <p:spPr>
          <a:xfrm>
            <a:off x="2696051" y="4110728"/>
            <a:ext cx="205740" cy="19812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0C9844-D01A-B038-0C78-FBCB38E7E6A1}"/>
              </a:ext>
            </a:extLst>
          </p:cNvPr>
          <p:cNvSpPr/>
          <p:nvPr/>
        </p:nvSpPr>
        <p:spPr>
          <a:xfrm>
            <a:off x="4123501" y="3154513"/>
            <a:ext cx="205740" cy="19812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</p:spTree>
    <p:extLst>
      <p:ext uri="{BB962C8B-B14F-4D97-AF65-F5344CB8AC3E}">
        <p14:creationId xmlns:p14="http://schemas.microsoft.com/office/powerpoint/2010/main" val="1146093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2021E-2FF4-1908-128F-1BA965924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0">
            <a:extLst>
              <a:ext uri="{FF2B5EF4-FFF2-40B4-BE49-F238E27FC236}">
                <a16:creationId xmlns:a16="http://schemas.microsoft.com/office/drawing/2014/main" id="{02BB2661-2339-41C7-BC2A-380E3CF64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95871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b="1" kern="0" dirty="0">
                <a:solidFill>
                  <a:schemeClr val="bg1"/>
                </a:solidFill>
                <a:latin typeface="Comic Sans MS" pitchFamily="66" charset="0"/>
              </a:rPr>
              <a:t>Where to find ECDF in the present experiments?</a:t>
            </a:r>
            <a:endParaRPr lang="en-US" sz="2800" b="1" kern="0" dirty="0">
              <a:latin typeface="Comic Sans MS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31F22B-7416-3D37-2737-ED7117C86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20" y="2158488"/>
            <a:ext cx="8978380" cy="45287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E5BFF1-020A-FDB3-8867-5C7A06785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100" y="2172996"/>
            <a:ext cx="4152900" cy="254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694110E-BAA7-656D-D04F-43B8BF09A72A}"/>
              </a:ext>
            </a:extLst>
          </p:cNvPr>
          <p:cNvSpPr/>
          <p:nvPr/>
        </p:nvSpPr>
        <p:spPr>
          <a:xfrm rot="4046983">
            <a:off x="3247960" y="3640293"/>
            <a:ext cx="501518" cy="195538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12D08D-565F-2072-CF71-34BC0B6D98B3}"/>
              </a:ext>
            </a:extLst>
          </p:cNvPr>
          <p:cNvSpPr/>
          <p:nvPr/>
        </p:nvSpPr>
        <p:spPr>
          <a:xfrm rot="3393450">
            <a:off x="6425559" y="2619068"/>
            <a:ext cx="501518" cy="16002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006DDB-8EEA-991D-A51B-F06DC0657BAD}"/>
              </a:ext>
            </a:extLst>
          </p:cNvPr>
          <p:cNvSpPr txBox="1"/>
          <p:nvPr/>
        </p:nvSpPr>
        <p:spPr>
          <a:xfrm>
            <a:off x="2047276" y="3555664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Neutron-deficient</a:t>
            </a:r>
          </a:p>
          <a:p>
            <a:r>
              <a:rPr lang="en-US" dirty="0">
                <a:solidFill>
                  <a:srgbClr val="FF0000"/>
                </a:solidFill>
              </a:rPr>
              <a:t>lead region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56CCCB-1F3E-836F-CBD0-9042E846955A}"/>
              </a:ext>
            </a:extLst>
          </p:cNvPr>
          <p:cNvSpPr txBox="1"/>
          <p:nvPr/>
        </p:nvSpPr>
        <p:spPr>
          <a:xfrm>
            <a:off x="7202443" y="3102543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Neutron-deficient</a:t>
            </a:r>
          </a:p>
          <a:p>
            <a:r>
              <a:rPr lang="en-US" dirty="0">
                <a:solidFill>
                  <a:srgbClr val="FF0000"/>
                </a:solidFill>
              </a:rPr>
              <a:t>actinides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9E1A12-BA3D-35E1-C1EF-8873B0FF344E}"/>
              </a:ext>
            </a:extLst>
          </p:cNvPr>
          <p:cNvSpPr txBox="1"/>
          <p:nvPr/>
        </p:nvSpPr>
        <p:spPr>
          <a:xfrm>
            <a:off x="496119" y="1044402"/>
            <a:ext cx="7677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Necessary conditions: </a:t>
            </a:r>
            <a:r>
              <a:rPr lang="en-US" sz="2400" dirty="0" err="1">
                <a:solidFill>
                  <a:srgbClr val="FF0000"/>
                </a:solidFill>
              </a:rPr>
              <a:t>Q</a:t>
            </a:r>
            <a:r>
              <a:rPr lang="en-US" sz="2400" baseline="-25000" dirty="0" err="1">
                <a:solidFill>
                  <a:srgbClr val="FF0000"/>
                </a:solidFill>
              </a:rPr>
              <a:t>EC</a:t>
            </a:r>
            <a:r>
              <a:rPr lang="en-US" sz="2400" dirty="0" err="1">
                <a:solidFill>
                  <a:srgbClr val="FF0000"/>
                </a:solidFill>
              </a:rPr>
              <a:t>~B</a:t>
            </a:r>
            <a:r>
              <a:rPr lang="en-US" sz="2400" baseline="-25000" dirty="0" err="1">
                <a:solidFill>
                  <a:srgbClr val="FF0000"/>
                </a:solidFill>
              </a:rPr>
              <a:t>f</a:t>
            </a:r>
            <a:endParaRPr lang="en-US" sz="2400" baseline="-25000" dirty="0">
              <a:solidFill>
                <a:srgbClr val="FF0000"/>
              </a:solidFill>
            </a:endParaRPr>
          </a:p>
          <a:p>
            <a:r>
              <a:rPr lang="en-US" sz="2400" dirty="0"/>
              <a:t>                                     </a:t>
            </a:r>
            <a:r>
              <a:rPr lang="en-US" sz="2400" dirty="0">
                <a:solidFill>
                  <a:srgbClr val="FF0000"/>
                </a:solidFill>
              </a:rPr>
              <a:t>non-zero beta/EC decay branch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2331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1FEBE-859C-C1BA-8915-B33330EDB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050">
            <a:extLst>
              <a:ext uri="{FF2B5EF4-FFF2-40B4-BE49-F238E27FC236}">
                <a16:creationId xmlns:a16="http://schemas.microsoft.com/office/drawing/2014/main" id="{DFFBA342-A4B8-658D-A31E-1102A425D5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-1"/>
            <a:ext cx="9144000" cy="1054101"/>
          </a:xfrm>
          <a:solidFill>
            <a:srgbClr val="003366"/>
          </a:solidFill>
        </p:spPr>
        <p:txBody>
          <a:bodyPr/>
          <a:lstStyle/>
          <a:p>
            <a:pPr eaLnBrk="1" hangingPunct="1"/>
            <a:r>
              <a:rPr lang="de-DE" sz="28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Q</a:t>
            </a:r>
            <a:r>
              <a:rPr lang="de-DE" sz="2800" b="1" baseline="-25000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EC</a:t>
            </a:r>
            <a:r>
              <a:rPr lang="de-DE" sz="28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-</a:t>
            </a:r>
            <a:r>
              <a:rPr lang="de-DE" sz="2800" b="1" dirty="0" err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B</a:t>
            </a:r>
            <a:r>
              <a:rPr lang="de-DE" sz="2800" b="1" baseline="-25000" dirty="0" err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f</a:t>
            </a:r>
            <a:r>
              <a:rPr lang="de-DE" sz="28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de-DE" sz="2800" b="1" dirty="0" err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systematics</a:t>
            </a:r>
            <a:r>
              <a:rPr lang="de-DE" sz="28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de-DE" sz="2800" b="1" dirty="0" err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for</a:t>
            </a:r>
            <a:r>
              <a:rPr lang="de-DE" sz="28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heavy </a:t>
            </a:r>
            <a:r>
              <a:rPr lang="de-DE" sz="2800" b="1" dirty="0" err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actinides</a:t>
            </a:r>
            <a:endParaRPr lang="de-DE" sz="2800" b="1" dirty="0">
              <a:solidFill>
                <a:schemeClr val="bg1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844BF1-99A1-4B91-D70B-5E819CC28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64" y="1054100"/>
            <a:ext cx="75184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A02F11-0991-A99B-CB81-4949D430D9E0}"/>
              </a:ext>
            </a:extLst>
          </p:cNvPr>
          <p:cNvSpPr txBox="1"/>
          <p:nvPr/>
        </p:nvSpPr>
        <p:spPr>
          <a:xfrm>
            <a:off x="3457309" y="3059668"/>
            <a:ext cx="500662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Very favorable conditions for Am and Bk chains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AE0F57-A776-E000-9C52-00A74BA3BCB9}"/>
              </a:ext>
            </a:extLst>
          </p:cNvPr>
          <p:cNvSpPr txBox="1"/>
          <p:nvPr/>
        </p:nvSpPr>
        <p:spPr>
          <a:xfrm>
            <a:off x="5888518" y="6488668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courtesy Z. C. Li  </a:t>
            </a:r>
          </a:p>
        </p:txBody>
      </p:sp>
    </p:spTree>
    <p:extLst>
      <p:ext uri="{BB962C8B-B14F-4D97-AF65-F5344CB8AC3E}">
        <p14:creationId xmlns:p14="http://schemas.microsoft.com/office/powerpoint/2010/main" val="40768641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24.8|1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24.8|1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TABLE_ENDDRAG_ORIGIN_RECT" val="823*207"/>
  <p:tag name="TABLE_ENDDRAG_RECT" val="64*79*823*207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34561</TotalTime>
  <Words>1210</Words>
  <Application>Microsoft Macintosh PowerPoint</Application>
  <PresentationFormat>On-screen Show (4:3)</PresentationFormat>
  <Paragraphs>201</Paragraphs>
  <Slides>30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微软雅黑</vt:lpstr>
      <vt:lpstr>Arial</vt:lpstr>
      <vt:lpstr>Comic Sans MS</vt:lpstr>
      <vt:lpstr>Consolas</vt:lpstr>
      <vt:lpstr>Segoe UI</vt:lpstr>
      <vt:lpstr>Symbol</vt:lpstr>
      <vt:lpstr>Times New Roman</vt:lpstr>
      <vt:lpstr>Wingdings</vt:lpstr>
      <vt:lpstr>Default Design</vt:lpstr>
      <vt:lpstr>Towards saturation of the ECDF probability  in the lightest Bk and Am isotopes</vt:lpstr>
      <vt:lpstr>Outlook </vt:lpstr>
      <vt:lpstr>Beta/EC-Delayed Fission (a sub-class of b-delayed particle decays)</vt:lpstr>
      <vt:lpstr>Saturation of ECDF probability</vt:lpstr>
      <vt:lpstr>PowerPoint Presentation</vt:lpstr>
      <vt:lpstr>PowerPoint Presentation</vt:lpstr>
      <vt:lpstr>PowerPoint Presentation</vt:lpstr>
      <vt:lpstr>PowerPoint Presentation</vt:lpstr>
      <vt:lpstr>QEC-Bf systematics for heavy actinides</vt:lpstr>
      <vt:lpstr>Known ECDF cases (~30)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Previous studies of ECDF in 234Bk and 230Am GARIS gas—filled recoil separator at RIKEN</vt:lpstr>
      <vt:lpstr>Decay paths of 234Bk and 230Am</vt:lpstr>
      <vt:lpstr>PowerPoint Presentation</vt:lpstr>
      <vt:lpstr>Examples of fission and a-decay spectra</vt:lpstr>
      <vt:lpstr>Half-lives and cross sections</vt:lpstr>
      <vt:lpstr>PowerPoint Presentation</vt:lpstr>
      <vt:lpstr>QEC-Bf systematics for heavy actinides</vt:lpstr>
      <vt:lpstr>PowerPoint Presentation</vt:lpstr>
      <vt:lpstr>Recent theoretical efforts for PECDF calculations</vt:lpstr>
      <vt:lpstr>PowerPoint Presentation</vt:lpstr>
      <vt:lpstr>PowerPoint Presentation</vt:lpstr>
      <vt:lpstr>PowerPoint Presentation</vt:lpstr>
    </vt:vector>
  </TitlesOfParts>
  <Company>TRIUMF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Andrei</dc:creator>
  <cp:lastModifiedBy>Andrei Andreyev</cp:lastModifiedBy>
  <cp:revision>950</cp:revision>
  <dcterms:created xsi:type="dcterms:W3CDTF">2007-03-19T21:21:11Z</dcterms:created>
  <dcterms:modified xsi:type="dcterms:W3CDTF">2026-03-12T08:02:53Z</dcterms:modified>
</cp:coreProperties>
</file>