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79" r:id="rId4"/>
    <p:sldMasterId id="2147483680" r:id="rId5"/>
  </p:sldMasterIdLst>
  <p:notesMasterIdLst>
    <p:notesMasterId r:id="rId33"/>
  </p:notesMasterIdLst>
  <p:handoutMasterIdLst>
    <p:handoutMasterId r:id="rId34"/>
  </p:handoutMasterIdLst>
  <p:sldIdLst>
    <p:sldId id="895" r:id="rId6"/>
    <p:sldId id="908" r:id="rId7"/>
    <p:sldId id="909" r:id="rId8"/>
    <p:sldId id="942" r:id="rId9"/>
    <p:sldId id="910" r:id="rId10"/>
    <p:sldId id="911" r:id="rId11"/>
    <p:sldId id="943" r:id="rId12"/>
    <p:sldId id="913" r:id="rId13"/>
    <p:sldId id="915" r:id="rId14"/>
    <p:sldId id="916" r:id="rId15"/>
    <p:sldId id="917" r:id="rId16"/>
    <p:sldId id="918" r:id="rId17"/>
    <p:sldId id="920" r:id="rId18"/>
    <p:sldId id="919" r:id="rId19"/>
    <p:sldId id="914" r:id="rId20"/>
    <p:sldId id="921" r:id="rId21"/>
    <p:sldId id="922" r:id="rId22"/>
    <p:sldId id="923" r:id="rId23"/>
    <p:sldId id="924" r:id="rId24"/>
    <p:sldId id="925" r:id="rId25"/>
    <p:sldId id="926" r:id="rId26"/>
    <p:sldId id="927" r:id="rId27"/>
    <p:sldId id="928" r:id="rId28"/>
    <p:sldId id="929" r:id="rId29"/>
    <p:sldId id="930" r:id="rId30"/>
    <p:sldId id="931" r:id="rId31"/>
    <p:sldId id="934" r:id="rId32"/>
  </p:sldIdLst>
  <p:sldSz cx="12192000" cy="6858000"/>
  <p:notesSz cx="9296400" cy="7010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ヒラギノ角ゴ Pro W3"/>
        <a:cs typeface="Arial" charset="0"/>
      </a:defRPr>
    </a:lvl1pPr>
    <a:lvl2pPr marL="60957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ヒラギノ角ゴ Pro W3"/>
        <a:cs typeface="Arial" charset="0"/>
      </a:defRPr>
    </a:lvl2pPr>
    <a:lvl3pPr marL="121914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ヒラギノ角ゴ Pro W3"/>
        <a:cs typeface="Arial" charset="0"/>
      </a:defRPr>
    </a:lvl3pPr>
    <a:lvl4pPr marL="1828709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ヒラギノ角ゴ Pro W3"/>
        <a:cs typeface="Arial" charset="0"/>
      </a:defRPr>
    </a:lvl4pPr>
    <a:lvl5pPr marL="2438278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ヒラギノ角ゴ Pro W3"/>
        <a:cs typeface="Arial" charset="0"/>
      </a:defRPr>
    </a:lvl5pPr>
    <a:lvl6pPr marL="3047848" algn="l" defTabSz="1219140" rtl="0" eaLnBrk="1" latinLnBrk="0" hangingPunct="1">
      <a:defRPr sz="3200" kern="1200">
        <a:solidFill>
          <a:schemeClr val="tx1"/>
        </a:solidFill>
        <a:latin typeface="Arial" charset="0"/>
        <a:ea typeface="ヒラギノ角ゴ Pro W3"/>
        <a:cs typeface="Arial" charset="0"/>
      </a:defRPr>
    </a:lvl6pPr>
    <a:lvl7pPr marL="3657418" algn="l" defTabSz="1219140" rtl="0" eaLnBrk="1" latinLnBrk="0" hangingPunct="1">
      <a:defRPr sz="3200" kern="1200">
        <a:solidFill>
          <a:schemeClr val="tx1"/>
        </a:solidFill>
        <a:latin typeface="Arial" charset="0"/>
        <a:ea typeface="ヒラギノ角ゴ Pro W3"/>
        <a:cs typeface="Arial" charset="0"/>
      </a:defRPr>
    </a:lvl7pPr>
    <a:lvl8pPr marL="4266987" algn="l" defTabSz="1219140" rtl="0" eaLnBrk="1" latinLnBrk="0" hangingPunct="1">
      <a:defRPr sz="3200" kern="1200">
        <a:solidFill>
          <a:schemeClr val="tx1"/>
        </a:solidFill>
        <a:latin typeface="Arial" charset="0"/>
        <a:ea typeface="ヒラギノ角ゴ Pro W3"/>
        <a:cs typeface="Arial" charset="0"/>
      </a:defRPr>
    </a:lvl8pPr>
    <a:lvl9pPr marL="4876557" algn="l" defTabSz="1219140" rtl="0" eaLnBrk="1" latinLnBrk="0" hangingPunct="1">
      <a:defRPr sz="3200" kern="1200">
        <a:solidFill>
          <a:schemeClr val="tx1"/>
        </a:solidFill>
        <a:latin typeface="Arial" charset="0"/>
        <a:ea typeface="ヒラギノ角ゴ Pro W3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Untitled Section" id="{3540F3E4-3A56-594D-A98C-62123F4F527F}">
          <p14:sldIdLst>
            <p14:sldId id="895"/>
            <p14:sldId id="908"/>
            <p14:sldId id="909"/>
            <p14:sldId id="942"/>
            <p14:sldId id="910"/>
            <p14:sldId id="911"/>
            <p14:sldId id="943"/>
            <p14:sldId id="913"/>
            <p14:sldId id="915"/>
            <p14:sldId id="916"/>
            <p14:sldId id="917"/>
            <p14:sldId id="918"/>
            <p14:sldId id="920"/>
            <p14:sldId id="919"/>
            <p14:sldId id="914"/>
            <p14:sldId id="921"/>
            <p14:sldId id="922"/>
            <p14:sldId id="923"/>
            <p14:sldId id="924"/>
            <p14:sldId id="925"/>
            <p14:sldId id="926"/>
            <p14:sldId id="927"/>
            <p14:sldId id="928"/>
            <p14:sldId id="929"/>
            <p14:sldId id="930"/>
            <p14:sldId id="931"/>
            <p14:sldId id="93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 clrMode="bw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B42"/>
    <a:srgbClr val="BF5700"/>
    <a:srgbClr val="6B9E6B"/>
    <a:srgbClr val="FFB9BA"/>
    <a:srgbClr val="FFFFFF"/>
    <a:srgbClr val="083671"/>
    <a:srgbClr val="404040"/>
    <a:srgbClr val="02F700"/>
    <a:srgbClr val="DF00E0"/>
    <a:srgbClr val="2CE9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772"/>
    <p:restoredTop sz="94658"/>
  </p:normalViewPr>
  <p:slideViewPr>
    <p:cSldViewPr snapToGrid="0">
      <p:cViewPr varScale="1">
        <p:scale>
          <a:sx n="99" d="100"/>
          <a:sy n="99" d="100"/>
        </p:scale>
        <p:origin x="184" y="6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028844" cy="351216"/>
          </a:xfrm>
          <a:prstGeom prst="rect">
            <a:avLst/>
          </a:prstGeom>
        </p:spPr>
        <p:txBody>
          <a:bodyPr vert="horz" lIns="88139" tIns="44070" rIns="88139" bIns="4407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539" y="0"/>
            <a:ext cx="4028844" cy="351216"/>
          </a:xfrm>
          <a:prstGeom prst="rect">
            <a:avLst/>
          </a:prstGeom>
        </p:spPr>
        <p:txBody>
          <a:bodyPr vert="horz" lIns="88139" tIns="44070" rIns="88139" bIns="44070" rtlCol="0"/>
          <a:lstStyle>
            <a:lvl1pPr algn="r">
              <a:defRPr sz="1200"/>
            </a:lvl1pPr>
          </a:lstStyle>
          <a:p>
            <a:fld id="{E2CDFBFF-FD16-431A-8F05-01D30DEDB4E8}" type="datetimeFigureOut">
              <a:rPr lang="en-US" smtClean="0"/>
              <a:t>3/11/26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659185"/>
            <a:ext cx="4028844" cy="351215"/>
          </a:xfrm>
          <a:prstGeom prst="rect">
            <a:avLst/>
          </a:prstGeom>
        </p:spPr>
        <p:txBody>
          <a:bodyPr vert="horz" lIns="88139" tIns="44070" rIns="88139" bIns="4407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539" y="6659185"/>
            <a:ext cx="4028844" cy="351215"/>
          </a:xfrm>
          <a:prstGeom prst="rect">
            <a:avLst/>
          </a:prstGeom>
        </p:spPr>
        <p:txBody>
          <a:bodyPr vert="horz" lIns="88139" tIns="44070" rIns="88139" bIns="44070" rtlCol="0" anchor="b"/>
          <a:lstStyle>
            <a:lvl1pPr algn="r">
              <a:defRPr sz="1200"/>
            </a:lvl1pPr>
          </a:lstStyle>
          <a:p>
            <a:fld id="{C7F5FC44-946F-47C3-A4DB-4B0241AA2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2004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28440" cy="35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19" tIns="45659" rIns="91319" bIns="45659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cs typeface="ヒラギノ角ゴ Pro W3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265809" y="0"/>
            <a:ext cx="4028440" cy="35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19" tIns="45659" rIns="91319" bIns="45659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ヒラギノ角ゴ Pro W3"/>
              </a:defRPr>
            </a:lvl1pPr>
          </a:lstStyle>
          <a:p>
            <a:pPr>
              <a:defRPr/>
            </a:pPr>
            <a:fld id="{F6FD56A5-6355-4B13-B783-7CC5477550B3}" type="datetimeFigureOut">
              <a:rPr lang="en-US"/>
              <a:pPr>
                <a:defRPr/>
              </a:pPr>
              <a:t>3/11/26</a:t>
            </a:fld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312988" y="527050"/>
            <a:ext cx="4670425" cy="26273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9640" y="3329940"/>
            <a:ext cx="7437120" cy="3154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19" tIns="45659" rIns="91319" bIns="4565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658664"/>
            <a:ext cx="4028440" cy="35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19" tIns="45659" rIns="91319" bIns="45659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cs typeface="ヒラギノ角ゴ Pro W3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265809" y="6658664"/>
            <a:ext cx="4028440" cy="35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19" tIns="45659" rIns="91319" bIns="45659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ヒラギノ角ゴ Pro W3"/>
              </a:defRPr>
            </a:lvl1pPr>
          </a:lstStyle>
          <a:p>
            <a:pPr>
              <a:defRPr/>
            </a:pPr>
            <a:fld id="{6E074355-CE0D-4C68-A6CB-C364ED71B3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0979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609570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1219140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828709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2438278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3047848" algn="l" defTabSz="121914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418" algn="l" defTabSz="121914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987" algn="l" defTabSz="121914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557" algn="l" defTabSz="121914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3191" y="16733"/>
            <a:ext cx="397558" cy="51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650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972800" cy="4873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43000"/>
            <a:ext cx="109728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3191" y="16733"/>
            <a:ext cx="397558" cy="51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599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>
                <a:latin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3191" y="16733"/>
            <a:ext cx="397558" cy="51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517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332037"/>
            <a:ext cx="5384800" cy="4144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332037"/>
            <a:ext cx="5384800" cy="4144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72975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71601"/>
            <a:ext cx="10972800" cy="51054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3191" y="16733"/>
            <a:ext cx="397558" cy="51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835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972807" y="6229944"/>
            <a:ext cx="619790" cy="40473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/>
              <a:t>Q1</a:t>
            </a:r>
            <a:endParaRPr lang="en-US" sz="1800" b="1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184780" y="1295400"/>
            <a:ext cx="1371600" cy="4934544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813180" y="1295400"/>
            <a:ext cx="1371600" cy="4934544"/>
          </a:xfrm>
          <a:prstGeom prst="rect">
            <a:avLst/>
          </a:prstGeom>
          <a:solidFill>
            <a:schemeClr val="bg2">
              <a:alpha val="34000"/>
            </a:schemeClr>
          </a:solidFill>
          <a:ln w="25400">
            <a:solidFill>
              <a:schemeClr val="tx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441580" y="1295400"/>
            <a:ext cx="1371600" cy="4934544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076923" y="1295400"/>
            <a:ext cx="1371600" cy="4934544"/>
          </a:xfrm>
          <a:prstGeom prst="rect">
            <a:avLst/>
          </a:prstGeom>
          <a:solidFill>
            <a:schemeClr val="bg2">
              <a:alpha val="34000"/>
            </a:schemeClr>
          </a:solidFill>
          <a:ln w="25400">
            <a:solidFill>
              <a:schemeClr val="tx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712266" y="1295400"/>
            <a:ext cx="1371600" cy="4934544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340666" y="1295400"/>
            <a:ext cx="1371600" cy="4934544"/>
          </a:xfrm>
          <a:prstGeom prst="rect">
            <a:avLst/>
          </a:prstGeom>
          <a:solidFill>
            <a:schemeClr val="bg2">
              <a:alpha val="34000"/>
            </a:schemeClr>
          </a:solidFill>
          <a:ln w="25400">
            <a:solidFill>
              <a:schemeClr val="tx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969066" y="1295400"/>
            <a:ext cx="1371600" cy="4934544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2342504" y="6229944"/>
            <a:ext cx="619790" cy="40473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/>
              <a:t>Q2</a:t>
            </a:r>
            <a:endParaRPr lang="en-US" sz="1800" b="1">
              <a:solidFill>
                <a:srgbClr val="FF0000"/>
              </a:solidFill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10560685" y="6229944"/>
            <a:ext cx="619790" cy="40473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/>
              <a:t>Q4</a:t>
            </a:r>
            <a:endParaRPr lang="en-US" sz="1800" b="1">
              <a:solidFill>
                <a:srgbClr val="FF0000"/>
              </a:solidFill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5081898" y="6229944"/>
            <a:ext cx="619790" cy="40473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/>
              <a:t>Q4</a:t>
            </a:r>
            <a:endParaRPr lang="en-US" sz="1800" b="1">
              <a:solidFill>
                <a:srgbClr val="FF0000"/>
              </a:solidFill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6451595" y="6229944"/>
            <a:ext cx="619790" cy="40473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/>
              <a:t>Q1</a:t>
            </a:r>
            <a:endParaRPr lang="en-US" sz="1800" b="1">
              <a:solidFill>
                <a:srgbClr val="FF0000"/>
              </a:solidFill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9190989" y="6229944"/>
            <a:ext cx="619790" cy="40473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/>
              <a:t>Q3</a:t>
            </a:r>
            <a:endParaRPr lang="en-US" sz="1800" b="1">
              <a:solidFill>
                <a:srgbClr val="FF0000"/>
              </a:solidFill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7821292" y="6229944"/>
            <a:ext cx="619790" cy="40473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/>
              <a:t>Q2</a:t>
            </a:r>
            <a:endParaRPr lang="en-US" sz="1800" b="1">
              <a:solidFill>
                <a:srgbClr val="FF0000"/>
              </a:solidFill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3712201" y="6229944"/>
            <a:ext cx="619790" cy="40473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/>
              <a:t>Q3</a:t>
            </a:r>
            <a:endParaRPr lang="en-US" sz="1800" b="1">
              <a:solidFill>
                <a:srgbClr val="FF0000"/>
              </a:solidFill>
            </a:endParaRPr>
          </a:p>
        </p:txBody>
      </p:sp>
      <p:sp>
        <p:nvSpPr>
          <p:cNvPr id="22" name="Content Placeholder 2"/>
          <p:cNvSpPr txBox="1">
            <a:spLocks/>
          </p:cNvSpPr>
          <p:nvPr userDrawn="1"/>
        </p:nvSpPr>
        <p:spPr>
          <a:xfrm>
            <a:off x="2846706" y="6453266"/>
            <a:ext cx="965224" cy="40473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/>
              <a:t>FY2020</a:t>
            </a:r>
            <a:endParaRPr lang="en-US" sz="1800" b="1">
              <a:solidFill>
                <a:srgbClr val="FF0000"/>
              </a:solidFill>
            </a:endParaRPr>
          </a:p>
        </p:txBody>
      </p:sp>
      <p:sp>
        <p:nvSpPr>
          <p:cNvPr id="23" name="Content Placeholder 2"/>
          <p:cNvSpPr txBox="1">
            <a:spLocks/>
          </p:cNvSpPr>
          <p:nvPr userDrawn="1"/>
        </p:nvSpPr>
        <p:spPr>
          <a:xfrm>
            <a:off x="8325494" y="6453266"/>
            <a:ext cx="990600" cy="40473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/>
              <a:t>FY2021</a:t>
            </a:r>
            <a:endParaRPr lang="en-US" sz="1800" b="1">
              <a:solidFill>
                <a:srgbClr val="FF0000"/>
              </a:solidFill>
            </a:endParaRPr>
          </a:p>
        </p:txBody>
      </p:sp>
      <p:sp>
        <p:nvSpPr>
          <p:cNvPr id="24" name="Rectangle 23"/>
          <p:cNvSpPr/>
          <p:nvPr userDrawn="1"/>
        </p:nvSpPr>
        <p:spPr>
          <a:xfrm>
            <a:off x="603175" y="1295400"/>
            <a:ext cx="1371600" cy="4934544"/>
          </a:xfrm>
          <a:prstGeom prst="rect">
            <a:avLst/>
          </a:prstGeom>
          <a:solidFill>
            <a:schemeClr val="bg2">
              <a:alpha val="34000"/>
            </a:schemeClr>
          </a:solidFill>
          <a:ln w="25400">
            <a:solidFill>
              <a:schemeClr val="tx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3191" y="16733"/>
            <a:ext cx="397558" cy="51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702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60918" y="855347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766733" y="1227845"/>
            <a:ext cx="6815667" cy="5401555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560918" y="2135506"/>
            <a:ext cx="4011084" cy="4189095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3191" y="16733"/>
            <a:ext cx="397558" cy="51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208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389717" y="5105400"/>
            <a:ext cx="7315200" cy="56769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914400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673090"/>
            <a:ext cx="7315200" cy="80391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3191" y="16733"/>
            <a:ext cx="397558" cy="51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791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7"/>
          <p:cNvSpPr>
            <a:spLocks noGrp="1"/>
          </p:cNvSpPr>
          <p:nvPr>
            <p:ph type="title"/>
          </p:nvPr>
        </p:nvSpPr>
        <p:spPr>
          <a:xfrm>
            <a:off x="660400" y="1600200"/>
            <a:ext cx="10515600" cy="2336800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Autofit/>
          </a:bodyPr>
          <a:lstStyle/>
          <a:p>
            <a:r>
              <a:rPr lang="en-US"/>
              <a:t>Insert your</a:t>
            </a:r>
            <a:br>
              <a:rPr lang="en-US"/>
            </a:br>
            <a:r>
              <a:rPr lang="en-US"/>
              <a:t>headline here</a:t>
            </a:r>
            <a:br>
              <a:rPr lang="en-US"/>
            </a:br>
            <a:r>
              <a:rPr lang="en-US"/>
              <a:t>up to 3 lines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>
          <a:xfrm>
            <a:off x="660400" y="4445001"/>
            <a:ext cx="10515600" cy="6096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Insert your subtitle or any additional description text here up to</a:t>
            </a:r>
            <a:br>
              <a:rPr lang="en-US"/>
            </a:br>
            <a:r>
              <a:rPr lang="en-US"/>
              <a:t>two lines of text or you can delete this text box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838200" y="4140200"/>
            <a:ext cx="7493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9"/>
          <p:cNvSpPr txBox="1">
            <a:spLocks/>
          </p:cNvSpPr>
          <p:nvPr userDrawn="1"/>
        </p:nvSpPr>
        <p:spPr>
          <a:xfrm>
            <a:off x="653845" y="5562601"/>
            <a:ext cx="10515600" cy="609601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600" b="0" i="0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50000"/>
              </a:lnSpc>
              <a:spcAft>
                <a:spcPts val="0"/>
              </a:spcAft>
            </a:pPr>
            <a:r>
              <a:rPr lang="en-US" sz="1400" b="0" i="0" cap="all" baseline="0">
                <a:latin typeface="Arial Black" charset="0"/>
              </a:rPr>
              <a:t>Presenter or speaker name</a:t>
            </a:r>
          </a:p>
          <a:p>
            <a:pPr fontAlgn="auto">
              <a:lnSpc>
                <a:spcPct val="30000"/>
              </a:lnSpc>
              <a:spcAft>
                <a:spcPts val="0"/>
              </a:spcAft>
            </a:pPr>
            <a:r>
              <a:rPr lang="en-US" sz="1400"/>
              <a:t>Position/Role,</a:t>
            </a:r>
            <a:r>
              <a:rPr lang="en-US" sz="1400" baseline="0"/>
              <a:t> The University of Texas at Austin</a:t>
            </a:r>
            <a:endParaRPr lang="en-US" sz="1400"/>
          </a:p>
        </p:txBody>
      </p:sp>
      <p:sp>
        <p:nvSpPr>
          <p:cNvPr id="16" name="Text Placeholder 9"/>
          <p:cNvSpPr txBox="1">
            <a:spLocks/>
          </p:cNvSpPr>
          <p:nvPr userDrawn="1"/>
        </p:nvSpPr>
        <p:spPr>
          <a:xfrm>
            <a:off x="731520" y="609600"/>
            <a:ext cx="10437925" cy="519061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600" b="0" i="0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1600" b="0" i="0" cap="all" baseline="0">
                <a:latin typeface="Arial Black" charset="0"/>
              </a:rPr>
              <a:t>Month 20xx</a:t>
            </a:r>
            <a:endParaRPr lang="en-US" sz="1600" b="0"/>
          </a:p>
        </p:txBody>
      </p:sp>
    </p:spTree>
    <p:extLst>
      <p:ext uri="{BB962C8B-B14F-4D97-AF65-F5344CB8AC3E}">
        <p14:creationId xmlns:p14="http://schemas.microsoft.com/office/powerpoint/2010/main" val="1503322918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1219140" rtl="0" eaLnBrk="1" latinLnBrk="0" hangingPunct="1">
        <a:lnSpc>
          <a:spcPts val="5333"/>
        </a:lnSpc>
        <a:spcBef>
          <a:spcPct val="0"/>
        </a:spcBef>
        <a:buNone/>
        <a:defRPr sz="6400" b="1" i="0" kern="800" cap="all" normalizeH="0" baseline="0">
          <a:solidFill>
            <a:schemeClr val="bg1"/>
          </a:solidFill>
          <a:latin typeface="Arial Black" charset="0"/>
          <a:ea typeface="Arial Black" charset="0"/>
          <a:cs typeface="Arial Black" charset="0"/>
        </a:defRPr>
      </a:lvl1pPr>
    </p:titleStyle>
    <p:bodyStyle>
      <a:lvl1pPr marL="0" indent="0" algn="l" defTabSz="1219140" rtl="0" eaLnBrk="1" latinLnBrk="0" hangingPunct="1">
        <a:lnSpc>
          <a:spcPct val="90000"/>
        </a:lnSpc>
        <a:spcBef>
          <a:spcPts val="1333"/>
        </a:spcBef>
        <a:buFont typeface="Arial"/>
        <a:buNone/>
        <a:defRPr sz="1867" b="0" i="0" kern="1200" baseline="0">
          <a:solidFill>
            <a:schemeClr val="bg1"/>
          </a:solidFill>
          <a:latin typeface="Arial" charset="0"/>
          <a:ea typeface="Arial" charset="0"/>
          <a:cs typeface="Arial" charset="0"/>
        </a:defRPr>
      </a:lvl1pPr>
      <a:lvl2pPr marL="914354" indent="-304784" algn="l" defTabSz="121914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3200" b="0" i="0" kern="1200">
          <a:solidFill>
            <a:schemeClr val="bg1"/>
          </a:solidFill>
          <a:latin typeface="Arial" charset="0"/>
          <a:ea typeface="Arial" charset="0"/>
          <a:cs typeface="Arial" charset="0"/>
        </a:defRPr>
      </a:lvl2pPr>
      <a:lvl3pPr marL="1523925" indent="-304784" algn="l" defTabSz="121914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667" b="0" i="0" kern="1200">
          <a:solidFill>
            <a:schemeClr val="bg1"/>
          </a:solidFill>
          <a:latin typeface="Arial" charset="0"/>
          <a:ea typeface="Arial" charset="0"/>
          <a:cs typeface="Arial" charset="0"/>
        </a:defRPr>
      </a:lvl3pPr>
      <a:lvl4pPr marL="2133493" indent="-304784" algn="l" defTabSz="121914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b="0" i="0" kern="1200">
          <a:solidFill>
            <a:schemeClr val="bg1"/>
          </a:solidFill>
          <a:latin typeface="Arial" charset="0"/>
          <a:ea typeface="Arial" charset="0"/>
          <a:cs typeface="Arial" charset="0"/>
        </a:defRPr>
      </a:lvl4pPr>
      <a:lvl5pPr marL="2743062" indent="-304784" algn="l" defTabSz="121914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b="0" i="0" kern="1200">
          <a:solidFill>
            <a:schemeClr val="bg1"/>
          </a:solidFill>
          <a:latin typeface="Arial" charset="0"/>
          <a:ea typeface="Arial" charset="0"/>
          <a:cs typeface="Arial" charset="0"/>
        </a:defRPr>
      </a:lvl5pPr>
      <a:lvl6pPr marL="3352632" indent="-304784" algn="l" defTabSz="121914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9728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9200"/>
            <a:ext cx="109728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404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9" r:id="rId5"/>
    <p:sldLayoutId id="2147483688" r:id="rId6"/>
    <p:sldLayoutId id="2147483685" r:id="rId7"/>
    <p:sldLayoutId id="2147483686" r:id="rId8"/>
  </p:sldLayoutIdLst>
  <p:txStyles>
    <p:titleStyle>
      <a:lvl1pPr algn="l" defTabSz="609585" rtl="0" eaLnBrk="1" latinLnBrk="0" hangingPunct="1">
        <a:spcBef>
          <a:spcPct val="0"/>
        </a:spcBef>
        <a:buNone/>
        <a:defRPr sz="4000" kern="1200">
          <a:solidFill>
            <a:schemeClr val="tx1">
              <a:lumMod val="75000"/>
              <a:lumOff val="25000"/>
            </a:schemeClr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1103/PhysRevLett.134.112702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1103/PhysRevLett.134.112702" TargetMode="External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light, outdoor, night, dark&#10;&#10;Description automatically generated">
            <a:extLst>
              <a:ext uri="{FF2B5EF4-FFF2-40B4-BE49-F238E27FC236}">
                <a16:creationId xmlns:a16="http://schemas.microsoft.com/office/drawing/2014/main" id="{E96869C4-E465-CE91-76DF-FA8C7A1D61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295"/>
          <a:stretch>
            <a:fillRect/>
          </a:stretch>
        </p:blipFill>
        <p:spPr>
          <a:xfrm rot="5232549">
            <a:off x="894846" y="-1839667"/>
            <a:ext cx="10518446" cy="1280655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CA1BB0F-652E-8AD9-1CC1-2F0E37FA0CA5}"/>
                  </a:ext>
                </a:extLst>
              </p:cNvPr>
              <p:cNvSpPr txBox="1"/>
              <p:nvPr/>
            </p:nvSpPr>
            <p:spPr>
              <a:xfrm>
                <a:off x="809221" y="729159"/>
                <a:ext cx="10573555" cy="1077218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An Alp-Sized Neutron Absorber:</a:t>
                </a:r>
              </a:p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Recent Discoveries and Measurements around </a:t>
                </a:r>
                <a:r>
                  <a:rPr lang="en-US" baseline="30000" dirty="0">
                    <a:solidFill>
                      <a:schemeClr val="bg1"/>
                    </a:solidFill>
                  </a:rPr>
                  <a:t>88</a:t>
                </a:r>
                <a:r>
                  <a:rPr lang="en-US" dirty="0">
                    <a:solidFill>
                      <a:schemeClr val="bg1"/>
                    </a:solidFill>
                  </a:rPr>
                  <a:t>Zr(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,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)</a:t>
                </a: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CA1BB0F-652E-8AD9-1CC1-2F0E37FA0C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221" y="729159"/>
                <a:ext cx="10573555" cy="107721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1DBCDC94-8FB0-CE90-2641-3187EF3479A8}"/>
              </a:ext>
            </a:extLst>
          </p:cNvPr>
          <p:cNvSpPr txBox="1"/>
          <p:nvPr/>
        </p:nvSpPr>
        <p:spPr>
          <a:xfrm>
            <a:off x="1247273" y="2024026"/>
            <a:ext cx="9697453" cy="255454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/>
                <a:ea typeface="+mn-ea"/>
                <a:cs typeface="+mn-cs"/>
              </a:rPr>
              <a:t>Dr. Will Flanagan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bg1"/>
                </a:solidFill>
                <a:latin typeface="Calibri" panose="020F0502020204030204"/>
                <a:ea typeface="+mn-ea"/>
                <a:cs typeface="+mn-cs"/>
              </a:rPr>
              <a:t>Research Scientist, </a:t>
            </a:r>
            <a:r>
              <a:rPr lang="en-US" b="1" dirty="0">
                <a:ln w="12700">
                  <a:solidFill>
                    <a:schemeClr val="tx1"/>
                  </a:solidFill>
                </a:ln>
                <a:solidFill>
                  <a:srgbClr val="BF5700"/>
                </a:solidFill>
                <a:latin typeface="Calibri" panose="020F0502020204030204"/>
                <a:ea typeface="+mn-ea"/>
                <a:cs typeface="+mn-cs"/>
              </a:rPr>
              <a:t>University of Texas at Austin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bg1"/>
                </a:solidFill>
                <a:latin typeface="Calibri" panose="020F0502020204030204"/>
                <a:ea typeface="+mn-ea"/>
                <a:cs typeface="+mn-cs"/>
              </a:rPr>
              <a:t>Affiliate Research Assistant Professor, </a:t>
            </a:r>
            <a:r>
              <a:rPr lang="en-US" b="1" dirty="0">
                <a:ln>
                  <a:solidFill>
                    <a:srgbClr val="FFFFFF"/>
                  </a:solidFill>
                </a:ln>
                <a:solidFill>
                  <a:srgbClr val="083671"/>
                </a:solidFill>
                <a:latin typeface="Calibri" panose="020F0502020204030204"/>
                <a:ea typeface="+mn-ea"/>
                <a:cs typeface="+mn-cs"/>
              </a:rPr>
              <a:t>University of Dallas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err="1">
                <a:solidFill>
                  <a:schemeClr val="bg1"/>
                </a:solidFill>
                <a:latin typeface="Calibri" panose="020F0502020204030204"/>
                <a:ea typeface="+mn-ea"/>
                <a:cs typeface="+mn-cs"/>
              </a:rPr>
              <a:t>will.flanagan@austin.utexas.edu</a:t>
            </a:r>
            <a:endParaRPr lang="en-US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75818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76B2EC-05AA-0093-50D2-F65B6A6C10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CC2AE13-65E5-8BF7-C15C-5637F9E32D3E}"/>
                  </a:ext>
                </a:extLst>
              </p:cNvPr>
              <p:cNvSpPr txBox="1"/>
              <p:nvPr/>
            </p:nvSpPr>
            <p:spPr>
              <a:xfrm>
                <a:off x="1888958" y="0"/>
                <a:ext cx="725132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aseline="30000" dirty="0">
                    <a:solidFill>
                      <a:schemeClr val="bg1"/>
                    </a:solidFill>
                  </a:rPr>
                  <a:t>88</a:t>
                </a:r>
                <a:r>
                  <a:rPr lang="en-US" dirty="0">
                    <a:solidFill>
                      <a:schemeClr val="bg1"/>
                    </a:solidFill>
                  </a:rPr>
                  <a:t>Zr(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,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) – Isomeric Yield Ratio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CC2AE13-65E5-8BF7-C15C-5637F9E32D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8958" y="0"/>
                <a:ext cx="7251326" cy="584775"/>
              </a:xfrm>
              <a:prstGeom prst="rect">
                <a:avLst/>
              </a:prstGeom>
              <a:blipFill>
                <a:blip r:embed="rId2"/>
                <a:stretch>
                  <a:fillRect t="-14894" b="-29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3E5B525-ABF5-D5A0-4A28-2A5461012B6D}"/>
                  </a:ext>
                </a:extLst>
              </p:cNvPr>
              <p:cNvSpPr txBox="1"/>
              <p:nvPr/>
            </p:nvSpPr>
            <p:spPr>
              <a:xfrm>
                <a:off x="133129" y="843676"/>
                <a:ext cx="11822163" cy="2862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Courier New" panose="02070309020205020404" pitchFamily="49" charset="0"/>
                  <a:buChar char="o"/>
                </a:pPr>
                <a:r>
                  <a:rPr lang="en-US" sz="1800" b="1" dirty="0">
                    <a:latin typeface="+mn-lt"/>
                  </a:rPr>
                  <a:t>How often is compound nucleus “trapped” in metastable state after capture?</a:t>
                </a:r>
              </a:p>
              <a:p>
                <a:pPr marL="742950" lvl="1" indent="-285750">
                  <a:buFont typeface="Courier New" panose="02070309020205020404" pitchFamily="49" charset="0"/>
                  <a:buChar char="o"/>
                </a:pPr>
                <a:r>
                  <a:rPr lang="en-US" sz="1800" dirty="0">
                    <a:latin typeface="+mn-lt"/>
                  </a:rPr>
                  <a:t>Isomeric Yield Ratio</a:t>
                </a:r>
              </a:p>
              <a:p>
                <a:pPr marL="742950" lvl="1" indent="-285750">
                  <a:buFont typeface="Courier New" panose="02070309020205020404" pitchFamily="49" charset="0"/>
                  <a:buChar char="o"/>
                </a:pPr>
                <a:r>
                  <a:rPr lang="en-US" sz="1800" baseline="30000" dirty="0">
                    <a:latin typeface="+mn-lt"/>
                  </a:rPr>
                  <a:t>89</a:t>
                </a:r>
                <a:r>
                  <a:rPr lang="en-US" sz="1800" baseline="30000" dirty="0">
                    <a:solidFill>
                      <a:srgbClr val="FF0000"/>
                    </a:solidFill>
                    <a:latin typeface="+mn-lt"/>
                  </a:rPr>
                  <a:t>m</a:t>
                </a:r>
                <a:r>
                  <a:rPr lang="en-US" sz="1800" dirty="0">
                    <a:latin typeface="+mn-lt"/>
                  </a:rPr>
                  <a:t>Zr 588 keV above ground state </a:t>
                </a:r>
                <a:r>
                  <a:rPr lang="en-US" sz="1800" baseline="30000" dirty="0">
                    <a:latin typeface="+mn-lt"/>
                  </a:rPr>
                  <a:t>89</a:t>
                </a:r>
                <a:r>
                  <a:rPr lang="en-US" sz="1800" baseline="30000" dirty="0">
                    <a:solidFill>
                      <a:srgbClr val="FF0000"/>
                    </a:solidFill>
                    <a:latin typeface="+mn-lt"/>
                  </a:rPr>
                  <a:t>g</a:t>
                </a:r>
                <a:r>
                  <a:rPr lang="en-US" sz="1800" dirty="0">
                    <a:latin typeface="+mn-lt"/>
                  </a:rPr>
                  <a:t>Zr</a:t>
                </a:r>
              </a:p>
              <a:p>
                <a:pPr marL="742950" lvl="1" indent="-285750">
                  <a:buFont typeface="Courier New" panose="02070309020205020404" pitchFamily="49" charset="0"/>
                  <a:buChar char="o"/>
                </a:pPr>
                <a:r>
                  <a:rPr lang="en-US" sz="1800" baseline="30000" dirty="0">
                    <a:latin typeface="+mn-lt"/>
                  </a:rPr>
                  <a:t>88</a:t>
                </a:r>
                <a:r>
                  <a:rPr lang="en-US" sz="1800" dirty="0">
                    <a:latin typeface="+mn-lt"/>
                  </a:rPr>
                  <a:t>Zr(n,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sz="1800" dirty="0">
                    <a:latin typeface="+mn-lt"/>
                  </a:rPr>
                  <a:t>)</a:t>
                </a:r>
                <a:r>
                  <a:rPr lang="en-US" sz="1800" baseline="30000" dirty="0">
                    <a:latin typeface="+mn-lt"/>
                  </a:rPr>
                  <a:t>89</a:t>
                </a:r>
                <a:r>
                  <a:rPr lang="en-US" sz="1800" baseline="30000" dirty="0">
                    <a:solidFill>
                      <a:srgbClr val="FF0000"/>
                    </a:solidFill>
                    <a:latin typeface="+mn-lt"/>
                  </a:rPr>
                  <a:t>g</a:t>
                </a:r>
                <a:r>
                  <a:rPr lang="en-US" sz="1800" dirty="0">
                    <a:latin typeface="+mn-lt"/>
                  </a:rPr>
                  <a:t>Zr - 9.3 MeV of prompt gammas</a:t>
                </a:r>
              </a:p>
              <a:p>
                <a:pPr marL="742950" lvl="1" indent="-285750">
                  <a:buFont typeface="Courier New" panose="02070309020205020404" pitchFamily="49" charset="0"/>
                  <a:buChar char="o"/>
                </a:pPr>
                <a:r>
                  <a:rPr lang="en-US" sz="1800" baseline="30000" dirty="0">
                    <a:latin typeface="+mn-lt"/>
                  </a:rPr>
                  <a:t>88</a:t>
                </a:r>
                <a:r>
                  <a:rPr lang="en-US" sz="1800" dirty="0">
                    <a:latin typeface="+mn-lt"/>
                  </a:rPr>
                  <a:t>Zr(n,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sz="1800" dirty="0">
                    <a:latin typeface="+mn-lt"/>
                  </a:rPr>
                  <a:t>)</a:t>
                </a:r>
                <a:r>
                  <a:rPr lang="en-US" sz="1800" baseline="30000" dirty="0">
                    <a:latin typeface="+mn-lt"/>
                  </a:rPr>
                  <a:t>89</a:t>
                </a:r>
                <a:r>
                  <a:rPr lang="en-US" sz="1800" baseline="30000" dirty="0">
                    <a:solidFill>
                      <a:srgbClr val="FF0000"/>
                    </a:solidFill>
                    <a:latin typeface="+mn-lt"/>
                  </a:rPr>
                  <a:t>m</a:t>
                </a:r>
                <a:r>
                  <a:rPr lang="en-US" sz="1800" dirty="0">
                    <a:latin typeface="+mn-lt"/>
                  </a:rPr>
                  <a:t>Zr – 8.7 MeV of prompt gammas</a:t>
                </a:r>
              </a:p>
              <a:p>
                <a:pPr marL="742950" lvl="1" indent="-285750">
                  <a:buFont typeface="Courier New" panose="02070309020205020404" pitchFamily="49" charset="0"/>
                  <a:buChar char="o"/>
                </a:pPr>
                <a:endParaRPr lang="en-US" sz="1800" dirty="0">
                  <a:latin typeface="+mn-lt"/>
                </a:endParaRPr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:r>
                  <a:rPr lang="en-US" sz="1800" dirty="0">
                    <a:latin typeface="+mn-lt"/>
                  </a:rPr>
                  <a:t>10-minute irradiation at UT NETL (TRIGA) reactor</a:t>
                </a:r>
              </a:p>
              <a:p>
                <a:pPr marL="742950" lvl="1" indent="-285750">
                  <a:buFont typeface="Courier New" panose="02070309020205020404" pitchFamily="49" charset="0"/>
                  <a:buChar char="o"/>
                </a:pPr>
                <a:r>
                  <a:rPr lang="en-US" sz="1800" dirty="0">
                    <a:latin typeface="+mn-lt"/>
                  </a:rPr>
                  <a:t>Reactor core 10</a:t>
                </a:r>
                <a:r>
                  <a:rPr lang="en-US" sz="1800" baseline="30000" dirty="0">
                    <a:latin typeface="+mn-lt"/>
                  </a:rPr>
                  <a:t>13</a:t>
                </a:r>
                <a:r>
                  <a:rPr lang="en-US" sz="1800" dirty="0">
                    <a:latin typeface="+mn-lt"/>
                  </a:rPr>
                  <a:t> n/cm</a:t>
                </a:r>
                <a:r>
                  <a:rPr lang="en-US" sz="1800" baseline="30000" dirty="0">
                    <a:latin typeface="+mn-lt"/>
                  </a:rPr>
                  <a:t>2</a:t>
                </a:r>
                <a:r>
                  <a:rPr lang="en-US" sz="1800" dirty="0">
                    <a:latin typeface="+mn-lt"/>
                  </a:rPr>
                  <a:t>/s</a:t>
                </a:r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:r>
                  <a:rPr lang="en-US" sz="1800" dirty="0">
                    <a:latin typeface="+mn-lt"/>
                  </a:rPr>
                  <a:t>Pneumatic transfer to </a:t>
                </a:r>
                <a:r>
                  <a:rPr lang="en-US" sz="1800" dirty="0" err="1">
                    <a:latin typeface="+mn-lt"/>
                  </a:rPr>
                  <a:t>HPGe</a:t>
                </a:r>
                <a:r>
                  <a:rPr lang="en-US" sz="1800" dirty="0">
                    <a:latin typeface="+mn-lt"/>
                  </a:rPr>
                  <a:t> counting room</a:t>
                </a:r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:r>
                  <a:rPr lang="en-US" sz="1800" dirty="0">
                    <a:latin typeface="+mn-lt"/>
                  </a:rPr>
                  <a:t>Data collection begins 3 minutes after irradiation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3E5B525-ABF5-D5A0-4A28-2A5461012B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29" y="843676"/>
                <a:ext cx="11822163" cy="2862322"/>
              </a:xfrm>
              <a:prstGeom prst="rect">
                <a:avLst/>
              </a:prstGeom>
              <a:blipFill>
                <a:blip r:embed="rId3"/>
                <a:stretch>
                  <a:fillRect l="-322" t="-885" b="-26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2EED5CD7-BBD3-4B61-CC8E-3BE3E54297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8877" y="2831608"/>
            <a:ext cx="7093123" cy="39732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A6477F-8468-1822-D159-1B77CF00B6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280" y="3709718"/>
            <a:ext cx="4119447" cy="314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9858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ACCEF9-1208-6EE0-40BF-50499421F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C26B7E3-D172-0A10-3F56-37B247B6A918}"/>
                  </a:ext>
                </a:extLst>
              </p:cNvPr>
              <p:cNvSpPr txBox="1"/>
              <p:nvPr/>
            </p:nvSpPr>
            <p:spPr>
              <a:xfrm>
                <a:off x="1888958" y="0"/>
                <a:ext cx="725132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aseline="30000" dirty="0">
                    <a:solidFill>
                      <a:schemeClr val="bg1"/>
                    </a:solidFill>
                  </a:rPr>
                  <a:t>88</a:t>
                </a:r>
                <a:r>
                  <a:rPr lang="en-US" dirty="0">
                    <a:solidFill>
                      <a:schemeClr val="bg1"/>
                    </a:solidFill>
                  </a:rPr>
                  <a:t>Zr(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,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)</a:t>
                </a:r>
                <a:r>
                  <a:rPr lang="en-US" baseline="30000" dirty="0">
                    <a:solidFill>
                      <a:schemeClr val="bg1"/>
                    </a:solidFill>
                  </a:rPr>
                  <a:t>89m/89g</a:t>
                </a:r>
                <a:r>
                  <a:rPr lang="en-US" dirty="0">
                    <a:solidFill>
                      <a:schemeClr val="bg1"/>
                    </a:solidFill>
                  </a:rPr>
                  <a:t>Zr – </a:t>
                </a:r>
                <a:r>
                  <a:rPr lang="en-US" dirty="0" err="1">
                    <a:solidFill>
                      <a:schemeClr val="bg1"/>
                    </a:solidFill>
                  </a:rPr>
                  <a:t>HPGe</a:t>
                </a:r>
                <a:r>
                  <a:rPr lang="en-US" dirty="0">
                    <a:solidFill>
                      <a:schemeClr val="bg1"/>
                    </a:solidFill>
                  </a:rPr>
                  <a:t> Spectra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C26B7E3-D172-0A10-3F56-37B247B6A9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8958" y="0"/>
                <a:ext cx="7251326" cy="584775"/>
              </a:xfrm>
              <a:prstGeom prst="rect">
                <a:avLst/>
              </a:prstGeom>
              <a:blipFill>
                <a:blip r:embed="rId2"/>
                <a:stretch>
                  <a:fillRect t="-14894" b="-29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D8DD06AD-8D09-3F5A-A66E-5B0E49D2CA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414" y="1073102"/>
            <a:ext cx="5639831" cy="505157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A5BF454-2173-CEA2-530E-46966CB275F4}"/>
                  </a:ext>
                </a:extLst>
              </p:cNvPr>
              <p:cNvSpPr txBox="1"/>
              <p:nvPr/>
            </p:nvSpPr>
            <p:spPr>
              <a:xfrm>
                <a:off x="5125882" y="1073102"/>
                <a:ext cx="6776558" cy="397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Courier New" panose="02070309020205020404" pitchFamily="49" charset="0"/>
                  <a:buChar char="o"/>
                </a:pPr>
                <a:r>
                  <a:rPr lang="en-US" sz="1800" dirty="0">
                    <a:latin typeface="+mn-lt"/>
                  </a:rPr>
                  <a:t>Prominent lines for </a:t>
                </a:r>
                <a:r>
                  <a:rPr lang="en-US" sz="1800" baseline="30000" dirty="0">
                    <a:latin typeface="+mn-lt"/>
                  </a:rPr>
                  <a:t>89m</a:t>
                </a:r>
                <a:r>
                  <a:rPr lang="en-US" sz="1800" dirty="0">
                    <a:latin typeface="+mn-lt"/>
                  </a:rPr>
                  <a:t>Zr:</a:t>
                </a:r>
              </a:p>
              <a:p>
                <a:pPr marL="742950" lvl="1" indent="-285750">
                  <a:buFont typeface="Courier New" panose="02070309020205020404" pitchFamily="49" charset="0"/>
                  <a:buChar char="o"/>
                </a:pPr>
                <a:r>
                  <a:rPr lang="en-US" sz="1800" dirty="0">
                    <a:latin typeface="+mn-lt"/>
                  </a:rPr>
                  <a:t> </a:t>
                </a:r>
                <a:r>
                  <a:rPr lang="en-US" sz="1800" b="1" dirty="0">
                    <a:latin typeface="+mn-lt"/>
                  </a:rPr>
                  <a:t>588 keV </a:t>
                </a:r>
                <a:r>
                  <a:rPr lang="en-US" sz="1800" dirty="0">
                    <a:latin typeface="+mn-lt"/>
                  </a:rPr>
                  <a:t>(IT) and </a:t>
                </a:r>
                <a:r>
                  <a:rPr lang="en-US" sz="1800" b="1" dirty="0">
                    <a:latin typeface="+mn-lt"/>
                  </a:rPr>
                  <a:t>1507 keV </a:t>
                </a:r>
                <a:r>
                  <a:rPr lang="en-US" sz="1800" dirty="0">
                    <a:latin typeface="+mn-lt"/>
                  </a:rPr>
                  <a:t>(in conjunction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1800" dirty="0">
                    <a:latin typeface="+mn-lt"/>
                  </a:rPr>
                  <a:t>emission)</a:t>
                </a:r>
              </a:p>
              <a:p>
                <a:pPr marL="742950" lvl="1" indent="-285750">
                  <a:buFont typeface="Courier New" panose="02070309020205020404" pitchFamily="49" charset="0"/>
                  <a:buChar char="o"/>
                </a:pPr>
                <a:r>
                  <a:rPr lang="en-US" sz="1800" dirty="0">
                    <a:latin typeface="+mn-lt"/>
                  </a:rPr>
                  <a:t>Confirmed previous measurements of </a:t>
                </a:r>
                <a:r>
                  <a:rPr lang="en-US" sz="1800" baseline="30000" dirty="0">
                    <a:latin typeface="+mn-lt"/>
                  </a:rPr>
                  <a:t>89m</a:t>
                </a:r>
                <a:r>
                  <a:rPr lang="en-US" sz="1800" dirty="0">
                    <a:latin typeface="+mn-lt"/>
                  </a:rPr>
                  <a:t>Zr branching ratios</a:t>
                </a:r>
              </a:p>
              <a:p>
                <a:pPr marL="1200150" lvl="2" indent="-285750">
                  <a:buFont typeface="Courier New" panose="02070309020205020404" pitchFamily="49" charset="0"/>
                  <a:buChar char="o"/>
                </a:pPr>
                <a:r>
                  <a:rPr lang="en-US" sz="1800" dirty="0">
                    <a:latin typeface="+mn-lt"/>
                  </a:rPr>
                  <a:t>D. Van Patter and S. </a:t>
                </a:r>
                <a:r>
                  <a:rPr lang="en-US" sz="1800" dirty="0" err="1">
                    <a:latin typeface="+mn-lt"/>
                  </a:rPr>
                  <a:t>Shafroth</a:t>
                </a:r>
                <a:r>
                  <a:rPr lang="en-US" sz="1800" dirty="0">
                    <a:latin typeface="+mn-lt"/>
                  </a:rPr>
                  <a:t>, Decay of 78.4 h </a:t>
                </a:r>
                <a:r>
                  <a:rPr lang="en-US" sz="1800" baseline="30000" dirty="0">
                    <a:latin typeface="+mn-lt"/>
                  </a:rPr>
                  <a:t>89</a:t>
                </a:r>
                <a:r>
                  <a:rPr lang="en-US" sz="1800" dirty="0">
                    <a:latin typeface="+mn-lt"/>
                  </a:rPr>
                  <a:t>Zr and 4.18 min </a:t>
                </a:r>
                <a:r>
                  <a:rPr lang="en-US" sz="1800" baseline="30000" dirty="0">
                    <a:latin typeface="+mn-lt"/>
                  </a:rPr>
                  <a:t>89m</a:t>
                </a:r>
                <a:r>
                  <a:rPr lang="en-US" sz="1800" dirty="0">
                    <a:latin typeface="+mn-lt"/>
                  </a:rPr>
                  <a:t>Zr, </a:t>
                </a:r>
                <a:r>
                  <a:rPr lang="en-US" sz="1800" dirty="0" err="1">
                    <a:latin typeface="+mn-lt"/>
                  </a:rPr>
                  <a:t>Nucl</a:t>
                </a:r>
                <a:r>
                  <a:rPr lang="en-US" sz="1800" dirty="0">
                    <a:latin typeface="+mn-lt"/>
                  </a:rPr>
                  <a:t>. Phys. 50, 113 (1964)</a:t>
                </a:r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:r>
                  <a:rPr lang="en-US" sz="1800" dirty="0">
                    <a:latin typeface="+mn-lt"/>
                  </a:rPr>
                  <a:t>Prominent line for </a:t>
                </a:r>
                <a:r>
                  <a:rPr lang="en-US" sz="1800" baseline="30000" dirty="0">
                    <a:latin typeface="+mn-lt"/>
                  </a:rPr>
                  <a:t>89g</a:t>
                </a:r>
                <a:r>
                  <a:rPr lang="en-US" sz="1800" dirty="0">
                    <a:latin typeface="+mn-lt"/>
                  </a:rPr>
                  <a:t>Zr:</a:t>
                </a:r>
              </a:p>
              <a:p>
                <a:pPr marL="742950" lvl="1" indent="-285750">
                  <a:buFont typeface="Courier New" panose="02070309020205020404" pitchFamily="49" charset="0"/>
                  <a:buChar char="o"/>
                </a:pPr>
                <a:r>
                  <a:rPr lang="en-US" sz="1800" dirty="0">
                    <a:latin typeface="+mn-lt"/>
                  </a:rPr>
                  <a:t>393 keV (EC to </a:t>
                </a:r>
                <a:r>
                  <a:rPr lang="en-US" sz="1800" baseline="30000" dirty="0">
                    <a:latin typeface="+mn-lt"/>
                  </a:rPr>
                  <a:t>89</a:t>
                </a:r>
                <a:r>
                  <a:rPr lang="en-US" sz="1800" dirty="0">
                    <a:latin typeface="+mn-lt"/>
                  </a:rPr>
                  <a:t>Y)</a:t>
                </a:r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:endParaRPr lang="en-US" sz="1800" dirty="0">
                  <a:latin typeface="+mn-lt"/>
                </a:endParaRPr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:endParaRPr lang="en-US" sz="1800" dirty="0">
                  <a:latin typeface="+mn-lt"/>
                </a:endParaRPr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:r>
                  <a:rPr lang="en-US" sz="1800" dirty="0">
                    <a:latin typeface="+mn-lt"/>
                  </a:rPr>
                  <a:t>Other prominent lines:</a:t>
                </a:r>
              </a:p>
              <a:p>
                <a:pPr marL="742950" lvl="1" indent="-285750">
                  <a:buFont typeface="Courier New" panose="02070309020205020404" pitchFamily="49" charset="0"/>
                  <a:buChar char="o"/>
                </a:pPr>
                <a:r>
                  <a:rPr lang="en-US" sz="1800" dirty="0">
                    <a:latin typeface="+mn-lt"/>
                  </a:rPr>
                  <a:t>511 keV</a:t>
                </a:r>
              </a:p>
              <a:p>
                <a:pPr marL="742950" lvl="1" indent="-285750">
                  <a:buFont typeface="Courier New" panose="02070309020205020404" pitchFamily="49" charset="0"/>
                  <a:buChar char="o"/>
                </a:pPr>
                <a:r>
                  <a:rPr lang="en-US" sz="1800" dirty="0">
                    <a:latin typeface="+mn-lt"/>
                  </a:rPr>
                  <a:t>1273 keV (</a:t>
                </a:r>
                <a:r>
                  <a:rPr lang="en-US" sz="1800" baseline="30000" dirty="0">
                    <a:latin typeface="+mn-lt"/>
                  </a:rPr>
                  <a:t>29</a:t>
                </a:r>
                <a:r>
                  <a:rPr lang="en-US" sz="1800" dirty="0">
                    <a:latin typeface="+mn-lt"/>
                  </a:rPr>
                  <a:t>Al)</a:t>
                </a:r>
              </a:p>
              <a:p>
                <a:pPr marL="742950" lvl="1" indent="-285750">
                  <a:buFont typeface="Courier New" panose="02070309020205020404" pitchFamily="49" charset="0"/>
                  <a:buChar char="o"/>
                </a:pPr>
                <a:r>
                  <a:rPr lang="en-US" sz="1800" dirty="0">
                    <a:latin typeface="+mn-lt"/>
                  </a:rPr>
                  <a:t>1779 keV (</a:t>
                </a:r>
                <a:r>
                  <a:rPr lang="en-US" sz="1800" baseline="30000" dirty="0">
                    <a:latin typeface="+mn-lt"/>
                  </a:rPr>
                  <a:t>28</a:t>
                </a:r>
                <a:r>
                  <a:rPr lang="en-US" sz="1800" dirty="0">
                    <a:latin typeface="+mn-lt"/>
                  </a:rPr>
                  <a:t>Al)</a:t>
                </a:r>
              </a:p>
              <a:p>
                <a:pPr marL="1200150" lvl="2" indent="-285750">
                  <a:buFont typeface="Courier New" panose="02070309020205020404" pitchFamily="49" charset="0"/>
                  <a:buChar char="o"/>
                </a:pPr>
                <a:r>
                  <a:rPr lang="en-US" sz="1800" baseline="30000" dirty="0">
                    <a:latin typeface="+mn-lt"/>
                  </a:rPr>
                  <a:t>88</a:t>
                </a:r>
                <a:r>
                  <a:rPr lang="en-US" sz="1800" dirty="0">
                    <a:latin typeface="+mn-lt"/>
                  </a:rPr>
                  <a:t>Zr evaporated on Kapton tape substrate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A5BF454-2173-CEA2-530E-46966CB275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5882" y="1073102"/>
                <a:ext cx="6776558" cy="3970318"/>
              </a:xfrm>
              <a:prstGeom prst="rect">
                <a:avLst/>
              </a:prstGeom>
              <a:blipFill>
                <a:blip r:embed="rId4"/>
                <a:stretch>
                  <a:fillRect l="-561" t="-639" b="-1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621938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4A4FE1-15A6-CE72-0612-6D90D928D1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ACB8055-7CB1-55D8-8B75-D3240999B792}"/>
                  </a:ext>
                </a:extLst>
              </p:cNvPr>
              <p:cNvSpPr txBox="1"/>
              <p:nvPr/>
            </p:nvSpPr>
            <p:spPr>
              <a:xfrm>
                <a:off x="1888958" y="0"/>
                <a:ext cx="725132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aseline="30000" dirty="0">
                    <a:solidFill>
                      <a:schemeClr val="bg1"/>
                    </a:solidFill>
                  </a:rPr>
                  <a:t>88</a:t>
                </a:r>
                <a:r>
                  <a:rPr lang="en-US" dirty="0">
                    <a:solidFill>
                      <a:schemeClr val="bg1"/>
                    </a:solidFill>
                  </a:rPr>
                  <a:t>Zr(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,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) – Isomeric Yield Ratio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ACB8055-7CB1-55D8-8B75-D3240999B7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8958" y="0"/>
                <a:ext cx="7251326" cy="584775"/>
              </a:xfrm>
              <a:prstGeom prst="rect">
                <a:avLst/>
              </a:prstGeom>
              <a:blipFill>
                <a:blip r:embed="rId2"/>
                <a:stretch>
                  <a:fillRect t="-14894" b="-29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2230E17-1593-FEEA-08CF-3C2044D42A9A}"/>
                  </a:ext>
                </a:extLst>
              </p:cNvPr>
              <p:cNvSpPr txBox="1"/>
              <p:nvPr/>
            </p:nvSpPr>
            <p:spPr>
              <a:xfrm>
                <a:off x="133129" y="843676"/>
                <a:ext cx="9065867" cy="23207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Courier New" panose="02070309020205020404" pitchFamily="49" charset="0"/>
                  <a:buChar char="o"/>
                </a:pPr>
                <a:r>
                  <a:rPr lang="en-US" sz="1800" dirty="0">
                    <a:latin typeface="+mn-lt"/>
                  </a:rPr>
                  <a:t>Fit ratio of most prominent </a:t>
                </a:r>
                <a:r>
                  <a:rPr lang="en-US" sz="1800" baseline="30000" dirty="0">
                    <a:latin typeface="+mn-lt"/>
                  </a:rPr>
                  <a:t>89m</a:t>
                </a:r>
                <a:r>
                  <a:rPr lang="en-US" sz="1800" dirty="0">
                    <a:latin typeface="+mn-lt"/>
                  </a:rPr>
                  <a:t>Zr and </a:t>
                </a:r>
                <a:r>
                  <a:rPr lang="en-US" sz="1800" baseline="30000" dirty="0">
                    <a:latin typeface="+mn-lt"/>
                  </a:rPr>
                  <a:t>89g</a:t>
                </a:r>
                <a:r>
                  <a:rPr lang="en-US" sz="1800" dirty="0">
                    <a:latin typeface="+mn-lt"/>
                  </a:rPr>
                  <a:t>Zr lines over time.</a:t>
                </a:r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:r>
                  <a:rPr lang="en-US" sz="1800" dirty="0">
                    <a:latin typeface="+mn-lt"/>
                  </a:rPr>
                  <a:t>Shape is predominantly </a:t>
                </a:r>
                <a:r>
                  <a:rPr lang="en-US" sz="1800" baseline="30000" dirty="0">
                    <a:latin typeface="+mn-lt"/>
                  </a:rPr>
                  <a:t>89m</a:t>
                </a:r>
                <a:r>
                  <a:rPr lang="en-US" sz="1800" dirty="0">
                    <a:latin typeface="+mn-lt"/>
                  </a:rPr>
                  <a:t>Zr 4.2min half life over (fairly constant, 78.4hr) </a:t>
                </a:r>
                <a:r>
                  <a:rPr lang="en-US" sz="1800" baseline="30000" dirty="0">
                    <a:latin typeface="+mn-lt"/>
                  </a:rPr>
                  <a:t>89g</a:t>
                </a:r>
                <a:r>
                  <a:rPr lang="en-US" sz="1800" dirty="0">
                    <a:latin typeface="+mn-lt"/>
                  </a:rPr>
                  <a:t>Zr abundance, except that </a:t>
                </a:r>
                <a:r>
                  <a:rPr lang="en-US" sz="1800" baseline="30000" dirty="0">
                    <a:latin typeface="+mn-lt"/>
                  </a:rPr>
                  <a:t>89m</a:t>
                </a:r>
                <a:r>
                  <a:rPr lang="en-US" sz="1800" dirty="0">
                    <a:latin typeface="+mn-lt"/>
                  </a:rPr>
                  <a:t>Zr decays also feed </a:t>
                </a:r>
                <a:r>
                  <a:rPr lang="en-US" sz="1800" baseline="30000" dirty="0">
                    <a:latin typeface="+mn-lt"/>
                  </a:rPr>
                  <a:t>89g</a:t>
                </a:r>
                <a:r>
                  <a:rPr lang="en-US" sz="1800" dirty="0">
                    <a:latin typeface="+mn-lt"/>
                  </a:rPr>
                  <a:t>Zr.</a:t>
                </a:r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:endParaRPr lang="en-US" sz="1800" dirty="0">
                  <a:latin typeface="+mn-lt"/>
                </a:endParaRPr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:r>
                  <a:rPr lang="en-US" sz="1800" dirty="0">
                    <a:latin typeface="+mn-lt"/>
                  </a:rPr>
                  <a:t>Vary isomeric yield ratio as well as 7 sources of systematic uncertainty</a:t>
                </a:r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:r>
                  <a:rPr lang="en-US" sz="1800" dirty="0">
                    <a:latin typeface="+mn-lt"/>
                  </a:rPr>
                  <a:t>Best fit 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800" dirty="0">
                    <a:latin typeface="+mn-lt"/>
                  </a:rPr>
                  <a:t> minimum</a:t>
                </a:r>
              </a:p>
              <a:p>
                <a:pPr marL="742950" lvl="1" indent="-285750">
                  <a:buFont typeface="Courier New" panose="02070309020205020404" pitchFamily="49" charset="0"/>
                  <a:buChar char="o"/>
                </a:pPr>
                <a:r>
                  <a:rPr lang="en-US" sz="1800" dirty="0">
                    <a:latin typeface="+mn-lt"/>
                  </a:rPr>
                  <a:t>7 penalty terms associated with systematics</a:t>
                </a:r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:r>
                  <a:rPr lang="en-US" sz="1800" dirty="0">
                    <a:latin typeface="+mn-lt"/>
                  </a:rPr>
                  <a:t>68% C.L. 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800" dirty="0">
                    <a:latin typeface="+mn-lt"/>
                  </a:rPr>
                  <a:t> increase of 1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2230E17-1593-FEEA-08CF-3C2044D42A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29" y="843676"/>
                <a:ext cx="9065867" cy="2320764"/>
              </a:xfrm>
              <a:prstGeom prst="rect">
                <a:avLst/>
              </a:prstGeom>
              <a:blipFill>
                <a:blip r:embed="rId3"/>
                <a:stretch>
                  <a:fillRect l="-420" t="-1087" b="-32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B97040A5-B831-A7CD-7317-014B4FADFB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5711" y="1806889"/>
            <a:ext cx="4616289" cy="3158194"/>
          </a:xfrm>
          <a:prstGeom prst="rect">
            <a:avLst/>
          </a:prstGeom>
        </p:spPr>
      </p:pic>
      <p:pic>
        <p:nvPicPr>
          <p:cNvPr id="7" name="Picture 6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D76F3709-50F6-EE3B-96A5-04C98D2A96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08" y="4333760"/>
            <a:ext cx="7481871" cy="1703664"/>
          </a:xfrm>
          <a:prstGeom prst="rect">
            <a:avLst/>
          </a:prstGeom>
        </p:spPr>
      </p:pic>
      <p:pic>
        <p:nvPicPr>
          <p:cNvPr id="8" name="Picture 7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443062FE-9935-8059-F5A8-E0CD8DF7AA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6154" y="3464257"/>
            <a:ext cx="2984500" cy="863600"/>
          </a:xfrm>
          <a:prstGeom prst="rect">
            <a:avLst/>
          </a:prstGeom>
        </p:spPr>
      </p:pic>
      <p:pic>
        <p:nvPicPr>
          <p:cNvPr id="9" name="Picture 8" descr="A picture containing text, clock, gauge&#10;&#10;Description automatically generated">
            <a:extLst>
              <a:ext uri="{FF2B5EF4-FFF2-40B4-BE49-F238E27FC236}">
                <a16:creationId xmlns:a16="http://schemas.microsoft.com/office/drawing/2014/main" id="{C7F1A603-6D6E-5A15-0185-466551C878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4829" y="3507910"/>
            <a:ext cx="2361743" cy="529356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9E82713-5C8D-E59C-A977-05CFE51C0E5C}"/>
              </a:ext>
            </a:extLst>
          </p:cNvPr>
          <p:cNvCxnSpPr>
            <a:cxnSpLocks/>
          </p:cNvCxnSpPr>
          <p:nvPr/>
        </p:nvCxnSpPr>
        <p:spPr>
          <a:xfrm flipH="1">
            <a:off x="2928730" y="3164440"/>
            <a:ext cx="60073" cy="414858"/>
          </a:xfrm>
          <a:prstGeom prst="line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FFD2FC8-D39C-DE9F-89B9-408AB1D117FD}"/>
              </a:ext>
            </a:extLst>
          </p:cNvPr>
          <p:cNvCxnSpPr>
            <a:cxnSpLocks/>
          </p:cNvCxnSpPr>
          <p:nvPr/>
        </p:nvCxnSpPr>
        <p:spPr>
          <a:xfrm>
            <a:off x="4666062" y="2840418"/>
            <a:ext cx="1800999" cy="700967"/>
          </a:xfrm>
          <a:prstGeom prst="line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19D49C2-3BE1-C13F-D464-9A9E9959E591}"/>
              </a:ext>
            </a:extLst>
          </p:cNvPr>
          <p:cNvCxnSpPr>
            <a:cxnSpLocks/>
          </p:cNvCxnSpPr>
          <p:nvPr/>
        </p:nvCxnSpPr>
        <p:spPr>
          <a:xfrm flipH="1">
            <a:off x="1888958" y="2840418"/>
            <a:ext cx="2777104" cy="2124665"/>
          </a:xfrm>
          <a:prstGeom prst="line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22958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434A58-DF40-ED6D-0770-3EEC92AFF7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DFBED6B-11F6-513E-B098-DDA0E07F77F2}"/>
                  </a:ext>
                </a:extLst>
              </p:cNvPr>
              <p:cNvSpPr txBox="1"/>
              <p:nvPr/>
            </p:nvSpPr>
            <p:spPr>
              <a:xfrm>
                <a:off x="1888958" y="0"/>
                <a:ext cx="725132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aseline="30000" dirty="0">
                    <a:solidFill>
                      <a:schemeClr val="bg1"/>
                    </a:solidFill>
                  </a:rPr>
                  <a:t>88</a:t>
                </a:r>
                <a:r>
                  <a:rPr lang="en-US" dirty="0">
                    <a:solidFill>
                      <a:schemeClr val="bg1"/>
                    </a:solidFill>
                  </a:rPr>
                  <a:t>Zr(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,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) – Isomeric Yield Ratio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DFBED6B-11F6-513E-B098-DDA0E07F77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8958" y="0"/>
                <a:ext cx="7251326" cy="584775"/>
              </a:xfrm>
              <a:prstGeom prst="rect">
                <a:avLst/>
              </a:prstGeom>
              <a:blipFill>
                <a:blip r:embed="rId2"/>
                <a:stretch>
                  <a:fillRect t="-14894" b="-29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86D7C6A-B603-69E2-9AC3-7A2C90305AD2}"/>
                  </a:ext>
                </a:extLst>
              </p:cNvPr>
              <p:cNvSpPr txBox="1"/>
              <p:nvPr/>
            </p:nvSpPr>
            <p:spPr>
              <a:xfrm>
                <a:off x="133129" y="843676"/>
                <a:ext cx="9065867" cy="23207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Courier New" panose="02070309020205020404" pitchFamily="49" charset="0"/>
                  <a:buChar char="o"/>
                </a:pPr>
                <a:r>
                  <a:rPr lang="en-US" sz="1800" dirty="0">
                    <a:latin typeface="+mn-lt"/>
                  </a:rPr>
                  <a:t>Fit ratio of most prominent </a:t>
                </a:r>
                <a:r>
                  <a:rPr lang="en-US" sz="1800" baseline="30000" dirty="0">
                    <a:latin typeface="+mn-lt"/>
                  </a:rPr>
                  <a:t>89m</a:t>
                </a:r>
                <a:r>
                  <a:rPr lang="en-US" sz="1800" dirty="0">
                    <a:latin typeface="+mn-lt"/>
                  </a:rPr>
                  <a:t>Zr and </a:t>
                </a:r>
                <a:r>
                  <a:rPr lang="en-US" sz="1800" baseline="30000" dirty="0">
                    <a:latin typeface="+mn-lt"/>
                  </a:rPr>
                  <a:t>89g</a:t>
                </a:r>
                <a:r>
                  <a:rPr lang="en-US" sz="1800" dirty="0">
                    <a:latin typeface="+mn-lt"/>
                  </a:rPr>
                  <a:t>Zr lines over time.</a:t>
                </a:r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:r>
                  <a:rPr lang="en-US" sz="1800" dirty="0">
                    <a:latin typeface="+mn-lt"/>
                  </a:rPr>
                  <a:t>Shape is predominantly </a:t>
                </a:r>
                <a:r>
                  <a:rPr lang="en-US" sz="1800" baseline="30000" dirty="0">
                    <a:latin typeface="+mn-lt"/>
                  </a:rPr>
                  <a:t>89m</a:t>
                </a:r>
                <a:r>
                  <a:rPr lang="en-US" sz="1800" dirty="0">
                    <a:latin typeface="+mn-lt"/>
                  </a:rPr>
                  <a:t>Zr 4.2min half life over (fairly constant, 78.4hr) </a:t>
                </a:r>
                <a:r>
                  <a:rPr lang="en-US" sz="1800" baseline="30000" dirty="0">
                    <a:latin typeface="+mn-lt"/>
                  </a:rPr>
                  <a:t>89g</a:t>
                </a:r>
                <a:r>
                  <a:rPr lang="en-US" sz="1800" dirty="0">
                    <a:latin typeface="+mn-lt"/>
                  </a:rPr>
                  <a:t>Zr abundance, except that </a:t>
                </a:r>
                <a:r>
                  <a:rPr lang="en-US" sz="1800" baseline="30000" dirty="0">
                    <a:latin typeface="+mn-lt"/>
                  </a:rPr>
                  <a:t>89m</a:t>
                </a:r>
                <a:r>
                  <a:rPr lang="en-US" sz="1800" dirty="0">
                    <a:latin typeface="+mn-lt"/>
                  </a:rPr>
                  <a:t>Zr decays also feed </a:t>
                </a:r>
                <a:r>
                  <a:rPr lang="en-US" sz="1800" baseline="30000" dirty="0">
                    <a:latin typeface="+mn-lt"/>
                  </a:rPr>
                  <a:t>89g</a:t>
                </a:r>
                <a:r>
                  <a:rPr lang="en-US" sz="1800" dirty="0">
                    <a:latin typeface="+mn-lt"/>
                  </a:rPr>
                  <a:t>Zr.</a:t>
                </a:r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:endParaRPr lang="en-US" sz="1800" dirty="0">
                  <a:latin typeface="+mn-lt"/>
                </a:endParaRPr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:r>
                  <a:rPr lang="en-US" sz="1800" dirty="0">
                    <a:latin typeface="+mn-lt"/>
                  </a:rPr>
                  <a:t>Vary isomeric yield ratio as well as 7 sources of systematic uncertainty</a:t>
                </a:r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:r>
                  <a:rPr lang="en-US" sz="1800" dirty="0">
                    <a:latin typeface="+mn-lt"/>
                  </a:rPr>
                  <a:t>Best fit 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800" dirty="0">
                    <a:latin typeface="+mn-lt"/>
                  </a:rPr>
                  <a:t> minimum</a:t>
                </a:r>
              </a:p>
              <a:p>
                <a:pPr marL="742950" lvl="1" indent="-285750">
                  <a:buFont typeface="Courier New" panose="02070309020205020404" pitchFamily="49" charset="0"/>
                  <a:buChar char="o"/>
                </a:pPr>
                <a:r>
                  <a:rPr lang="en-US" sz="1800" dirty="0">
                    <a:latin typeface="+mn-lt"/>
                  </a:rPr>
                  <a:t>7 penalty terms associated with systematics</a:t>
                </a:r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:r>
                  <a:rPr lang="en-US" sz="1800" dirty="0">
                    <a:latin typeface="+mn-lt"/>
                  </a:rPr>
                  <a:t>68% C.L. 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800" dirty="0">
                    <a:latin typeface="+mn-lt"/>
                  </a:rPr>
                  <a:t> increase of 1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86D7C6A-B603-69E2-9AC3-7A2C90305A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29" y="843676"/>
                <a:ext cx="9065867" cy="2320764"/>
              </a:xfrm>
              <a:prstGeom prst="rect">
                <a:avLst/>
              </a:prstGeom>
              <a:blipFill>
                <a:blip r:embed="rId3"/>
                <a:stretch>
                  <a:fillRect l="-420" t="-1087" b="-32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DB8C68CA-6494-886D-3AAE-2DE107318C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5711" y="1806889"/>
            <a:ext cx="4616289" cy="3158194"/>
          </a:xfrm>
          <a:prstGeom prst="rect">
            <a:avLst/>
          </a:prstGeom>
        </p:spPr>
      </p:pic>
      <p:pic>
        <p:nvPicPr>
          <p:cNvPr id="7" name="Picture 6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CD7DE6BD-2AD2-CA71-7CD0-94E536196E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08" y="4333760"/>
            <a:ext cx="7481871" cy="1703664"/>
          </a:xfrm>
          <a:prstGeom prst="rect">
            <a:avLst/>
          </a:prstGeom>
        </p:spPr>
      </p:pic>
      <p:pic>
        <p:nvPicPr>
          <p:cNvPr id="8" name="Picture 7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438578FB-4325-45B6-87F1-A90CC210BA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6154" y="3464257"/>
            <a:ext cx="2984500" cy="863600"/>
          </a:xfrm>
          <a:prstGeom prst="rect">
            <a:avLst/>
          </a:prstGeom>
        </p:spPr>
      </p:pic>
      <p:pic>
        <p:nvPicPr>
          <p:cNvPr id="9" name="Picture 8" descr="A picture containing text, clock, gauge&#10;&#10;Description automatically generated">
            <a:extLst>
              <a:ext uri="{FF2B5EF4-FFF2-40B4-BE49-F238E27FC236}">
                <a16:creationId xmlns:a16="http://schemas.microsoft.com/office/drawing/2014/main" id="{3BDB9545-F5F7-B0C4-D84E-F530698B4E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4829" y="3507910"/>
            <a:ext cx="2361743" cy="529356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5D1599C-52EE-8F54-33EB-A518A61F3769}"/>
              </a:ext>
            </a:extLst>
          </p:cNvPr>
          <p:cNvCxnSpPr>
            <a:cxnSpLocks/>
          </p:cNvCxnSpPr>
          <p:nvPr/>
        </p:nvCxnSpPr>
        <p:spPr>
          <a:xfrm flipH="1">
            <a:off x="2928730" y="3164440"/>
            <a:ext cx="60073" cy="414858"/>
          </a:xfrm>
          <a:prstGeom prst="line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9536154-7679-223C-08A2-89EA5943942A}"/>
              </a:ext>
            </a:extLst>
          </p:cNvPr>
          <p:cNvCxnSpPr>
            <a:cxnSpLocks/>
          </p:cNvCxnSpPr>
          <p:nvPr/>
        </p:nvCxnSpPr>
        <p:spPr>
          <a:xfrm>
            <a:off x="4666062" y="2840418"/>
            <a:ext cx="1800999" cy="700967"/>
          </a:xfrm>
          <a:prstGeom prst="line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7450307-9B05-275A-FB41-C441145D938A}"/>
              </a:ext>
            </a:extLst>
          </p:cNvPr>
          <p:cNvCxnSpPr>
            <a:cxnSpLocks/>
          </p:cNvCxnSpPr>
          <p:nvPr/>
        </p:nvCxnSpPr>
        <p:spPr>
          <a:xfrm flipH="1">
            <a:off x="1888958" y="2840418"/>
            <a:ext cx="2777104" cy="2124665"/>
          </a:xfrm>
          <a:prstGeom prst="line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68833670-D8E7-7BDB-E3C0-E01E29CECD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29191" y="0"/>
            <a:ext cx="4757471" cy="63971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0247B8C-18E9-8AA3-DF93-293D1F30003D}"/>
                  </a:ext>
                </a:extLst>
              </p:cNvPr>
              <p:cNvSpPr txBox="1"/>
              <p:nvPr/>
            </p:nvSpPr>
            <p:spPr>
              <a:xfrm>
                <a:off x="3445101" y="6196852"/>
                <a:ext cx="475753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baseline="30000" dirty="0">
                    <a:solidFill>
                      <a:srgbClr val="FF0000"/>
                    </a:solidFill>
                    <a:latin typeface="+mn-lt"/>
                  </a:rPr>
                  <a:t>89m</a:t>
                </a:r>
                <a:r>
                  <a:rPr lang="en-US" sz="1800" dirty="0">
                    <a:solidFill>
                      <a:srgbClr val="FF0000"/>
                    </a:solidFill>
                    <a:latin typeface="+mn-lt"/>
                  </a:rPr>
                  <a:t>Zr is populated 74.9</a:t>
                </a:r>
                <a14:m>
                  <m:oMath xmlns:m="http://schemas.openxmlformats.org/officeDocument/2006/math">
                    <m:r>
                      <a:rPr lang="en-US" sz="18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sz="1800" dirty="0">
                    <a:solidFill>
                      <a:srgbClr val="FF0000"/>
                    </a:solidFill>
                    <a:latin typeface="+mn-lt"/>
                  </a:rPr>
                  <a:t>0.6% of the time</a:t>
                </a:r>
              </a:p>
              <a:p>
                <a:pPr algn="ctr"/>
                <a:r>
                  <a:rPr lang="en-US" sz="1800" dirty="0">
                    <a:solidFill>
                      <a:srgbClr val="FF0000"/>
                    </a:solidFill>
                    <a:latin typeface="+mn-lt"/>
                  </a:rPr>
                  <a:t>Published in Phys. Rev. C last month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0247B8C-18E9-8AA3-DF93-293D1F3000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5101" y="6196852"/>
                <a:ext cx="4757530" cy="646331"/>
              </a:xfrm>
              <a:prstGeom prst="rect">
                <a:avLst/>
              </a:prstGeom>
              <a:blipFill>
                <a:blip r:embed="rId9"/>
                <a:stretch>
                  <a:fillRect t="-5769" b="-1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469682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8AED4C-0B6F-479D-2E75-0DCE84B501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C19D43B-B0D0-4123-F9D6-FB736384C3C0}"/>
                  </a:ext>
                </a:extLst>
              </p:cNvPr>
              <p:cNvSpPr txBox="1"/>
              <p:nvPr/>
            </p:nvSpPr>
            <p:spPr>
              <a:xfrm>
                <a:off x="133129" y="843676"/>
                <a:ext cx="6214661" cy="50783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Courier New" panose="02070309020205020404" pitchFamily="49" charset="0"/>
                  <a:buChar char="o"/>
                </a:pPr>
                <a:r>
                  <a:rPr lang="en-US" sz="1800" dirty="0">
                    <a:latin typeface="+mn-lt"/>
                  </a:rPr>
                  <a:t>Our isomeric yield ratio: </a:t>
                </a:r>
                <a:r>
                  <a:rPr lang="en-US" sz="1800" b="1" dirty="0">
                    <a:latin typeface="+mn-lt"/>
                  </a:rPr>
                  <a:t>74.9±0.6%</a:t>
                </a:r>
                <a:r>
                  <a:rPr lang="en-US" sz="1800" dirty="0">
                    <a:latin typeface="+mn-lt"/>
                  </a:rPr>
                  <a:t>.</a:t>
                </a:r>
                <a:endParaRPr lang="en-US" sz="1800" b="1" dirty="0">
                  <a:latin typeface="+mn-lt"/>
                </a:endParaRPr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:endParaRPr lang="en-US" sz="1800" dirty="0">
                  <a:latin typeface="+mn-lt"/>
                </a:endParaRPr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:r>
                  <a:rPr lang="en-US" sz="1800" u="sng" dirty="0">
                    <a:latin typeface="+mn-lt"/>
                  </a:rPr>
                  <a:t>TALYS with </a:t>
                </a:r>
                <a:r>
                  <a:rPr lang="en-US" sz="1800" u="sng" baseline="30000" dirty="0">
                    <a:latin typeface="+mn-lt"/>
                  </a:rPr>
                  <a:t>89</a:t>
                </a:r>
                <a:r>
                  <a:rPr lang="en-US" sz="1800" u="sng" dirty="0">
                    <a:latin typeface="+mn-lt"/>
                  </a:rPr>
                  <a:t>Zr energy levels given by RIPL-3, predicts </a:t>
                </a:r>
                <a:r>
                  <a:rPr lang="en-US" sz="1800" b="1" u="sng" dirty="0">
                    <a:latin typeface="+mn-lt"/>
                  </a:rPr>
                  <a:t>89%</a:t>
                </a:r>
                <a:r>
                  <a:rPr lang="en-US" sz="1800" dirty="0">
                    <a:latin typeface="+mn-lt"/>
                  </a:rPr>
                  <a:t>.</a:t>
                </a:r>
                <a:endParaRPr lang="en-US" sz="1800" u="sng" dirty="0">
                  <a:latin typeface="+mn-lt"/>
                </a:endParaRPr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:endParaRPr lang="en-US" sz="1800" dirty="0">
                  <a:latin typeface="+mn-lt"/>
                </a:endParaRPr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:r>
                  <a:rPr lang="en-US" sz="1800" dirty="0">
                    <a:latin typeface="+mn-lt"/>
                  </a:rPr>
                  <a:t>2019 discovery paper (Shusterman et al) assumed </a:t>
                </a:r>
                <a:r>
                  <a:rPr lang="en-US" sz="1800" baseline="30000" dirty="0">
                    <a:latin typeface="+mn-lt"/>
                  </a:rPr>
                  <a:t>88</a:t>
                </a:r>
                <a:r>
                  <a:rPr lang="en-US" sz="1800" dirty="0">
                    <a:latin typeface="+mn-lt"/>
                  </a:rPr>
                  <a:t>Zr(n,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sz="1800" dirty="0">
                    <a:latin typeface="+mn-lt"/>
                  </a:rPr>
                  <a:t>) </a:t>
                </a:r>
                <a:r>
                  <a:rPr lang="en-US" sz="1800" i="1" dirty="0">
                    <a:solidFill>
                      <a:srgbClr val="C00000"/>
                    </a:solidFill>
                    <a:latin typeface="+mn-lt"/>
                  </a:rPr>
                  <a:t>always</a:t>
                </a:r>
                <a:r>
                  <a:rPr lang="en-US" sz="1800" dirty="0">
                    <a:latin typeface="+mn-lt"/>
                  </a:rPr>
                  <a:t> produced </a:t>
                </a:r>
                <a:r>
                  <a:rPr lang="en-US" sz="1800" baseline="30000" dirty="0">
                    <a:solidFill>
                      <a:srgbClr val="C00000"/>
                    </a:solidFill>
                    <a:latin typeface="+mn-lt"/>
                  </a:rPr>
                  <a:t>89m</a:t>
                </a:r>
                <a:r>
                  <a:rPr lang="en-US" sz="1800" dirty="0">
                    <a:solidFill>
                      <a:srgbClr val="C00000"/>
                    </a:solidFill>
                    <a:latin typeface="+mn-lt"/>
                  </a:rPr>
                  <a:t>Zr</a:t>
                </a:r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:r>
                  <a:rPr lang="en-US" sz="1800" dirty="0">
                    <a:latin typeface="+mn-lt"/>
                  </a:rPr>
                  <a:t>And they measured the </a:t>
                </a:r>
                <a:r>
                  <a:rPr lang="en-US" sz="1800" baseline="30000" dirty="0">
                    <a:latin typeface="+mn-lt"/>
                  </a:rPr>
                  <a:t>88</a:t>
                </a:r>
                <a:r>
                  <a:rPr lang="en-US" sz="1800" dirty="0">
                    <a:latin typeface="+mn-lt"/>
                  </a:rPr>
                  <a:t>Zr(n,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sz="1800" dirty="0">
                    <a:latin typeface="+mn-lt"/>
                  </a:rPr>
                  <a:t>) cross section by accounting for the amount of </a:t>
                </a:r>
                <a:r>
                  <a:rPr lang="en-US" sz="1800" baseline="30000" dirty="0">
                    <a:latin typeface="+mn-lt"/>
                  </a:rPr>
                  <a:t>88</a:t>
                </a:r>
                <a:r>
                  <a:rPr lang="en-US" sz="1800" dirty="0">
                    <a:latin typeface="+mn-lt"/>
                  </a:rPr>
                  <a:t>Zr destroyed and </a:t>
                </a:r>
                <a:r>
                  <a:rPr lang="en-US" sz="1800" baseline="30000" dirty="0">
                    <a:solidFill>
                      <a:srgbClr val="C00000"/>
                    </a:solidFill>
                    <a:latin typeface="+mn-lt"/>
                  </a:rPr>
                  <a:t>89g</a:t>
                </a:r>
                <a:r>
                  <a:rPr lang="en-US" sz="1800" dirty="0">
                    <a:solidFill>
                      <a:srgbClr val="C00000"/>
                    </a:solidFill>
                    <a:latin typeface="+mn-lt"/>
                  </a:rPr>
                  <a:t>Zr produced</a:t>
                </a:r>
                <a:r>
                  <a:rPr lang="en-US" sz="1800" dirty="0">
                    <a:latin typeface="+mn-lt"/>
                  </a:rPr>
                  <a:t>.</a:t>
                </a:r>
              </a:p>
              <a:p>
                <a:pPr marL="742950" lvl="1" indent="-285750">
                  <a:buFont typeface="Courier New" panose="02070309020205020404" pitchFamily="49" charset="0"/>
                  <a:buChar char="o"/>
                </a:pPr>
                <a:r>
                  <a:rPr lang="en-US" sz="1800" dirty="0">
                    <a:latin typeface="+mn-lt"/>
                  </a:rPr>
                  <a:t>They assumed </a:t>
                </a:r>
                <a:r>
                  <a:rPr lang="en-US" sz="1800" u="sng" dirty="0">
                    <a:solidFill>
                      <a:srgbClr val="0000FF"/>
                    </a:solidFill>
                    <a:latin typeface="+mn-lt"/>
                  </a:rPr>
                  <a:t>6%</a:t>
                </a:r>
                <a:r>
                  <a:rPr lang="en-US" sz="1800" dirty="0">
                    <a:latin typeface="+mn-lt"/>
                  </a:rPr>
                  <a:t> of </a:t>
                </a:r>
                <a:r>
                  <a:rPr lang="en-US" sz="1800" baseline="30000" dirty="0">
                    <a:latin typeface="+mn-lt"/>
                  </a:rPr>
                  <a:t>88</a:t>
                </a:r>
                <a:r>
                  <a:rPr lang="en-US" sz="1800" dirty="0">
                    <a:latin typeface="+mn-lt"/>
                  </a:rPr>
                  <a:t>Zr(n,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sz="1800" dirty="0">
                    <a:latin typeface="+mn-lt"/>
                  </a:rPr>
                  <a:t>) neutron captures didn’t produce </a:t>
                </a:r>
                <a:r>
                  <a:rPr lang="en-US" sz="1800" baseline="30000" dirty="0">
                    <a:latin typeface="+mn-lt"/>
                  </a:rPr>
                  <a:t>89g</a:t>
                </a:r>
                <a:r>
                  <a:rPr lang="en-US" sz="1800" dirty="0">
                    <a:latin typeface="+mn-lt"/>
                  </a:rPr>
                  <a:t>Zr due to </a:t>
                </a:r>
                <a:r>
                  <a:rPr lang="en-US" sz="1800" baseline="30000" dirty="0">
                    <a:solidFill>
                      <a:srgbClr val="C00000"/>
                    </a:solidFill>
                    <a:latin typeface="+mn-lt"/>
                  </a:rPr>
                  <a:t>89m</a:t>
                </a:r>
                <a:r>
                  <a:rPr lang="en-US" sz="1800" dirty="0">
                    <a:solidFill>
                      <a:srgbClr val="C00000"/>
                    </a:solidFill>
                    <a:latin typeface="+mn-lt"/>
                  </a:rPr>
                  <a:t>Zr</a:t>
                </a:r>
                <a:r>
                  <a:rPr lang="en-US" sz="1800" dirty="0">
                    <a:latin typeface="+mn-lt"/>
                  </a:rPr>
                  <a:t>’s </a:t>
                </a:r>
                <a:r>
                  <a:rPr lang="en-US" sz="1800" dirty="0">
                    <a:solidFill>
                      <a:srgbClr val="0000FF"/>
                    </a:solidFill>
                    <a:latin typeface="+mn-lt"/>
                  </a:rPr>
                  <a:t>6%</a:t>
                </a:r>
                <a:r>
                  <a:rPr lang="en-US" sz="1800" dirty="0">
                    <a:latin typeface="+mn-lt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1800" dirty="0">
                    <a:latin typeface="+mn-lt"/>
                  </a:rPr>
                  <a:t> decay to </a:t>
                </a:r>
                <a:r>
                  <a:rPr lang="en-US" sz="1800" baseline="30000" dirty="0">
                    <a:latin typeface="+mn-lt"/>
                  </a:rPr>
                  <a:t>89</a:t>
                </a:r>
                <a:r>
                  <a:rPr lang="en-US" sz="1800" dirty="0">
                    <a:latin typeface="+mn-lt"/>
                  </a:rPr>
                  <a:t>Y</a:t>
                </a:r>
              </a:p>
              <a:p>
                <a:pPr marL="742950" lvl="1" indent="-285750">
                  <a:buFont typeface="Courier New" panose="02070309020205020404" pitchFamily="49" charset="0"/>
                  <a:buChar char="o"/>
                </a:pPr>
                <a:endParaRPr lang="en-US" sz="1800" dirty="0">
                  <a:latin typeface="+mn-lt"/>
                </a:endParaRPr>
              </a:p>
              <a:p>
                <a:pPr marL="742950" lvl="1" indent="-285750">
                  <a:buFont typeface="Courier New" panose="02070309020205020404" pitchFamily="49" charset="0"/>
                  <a:buChar char="o"/>
                </a:pPr>
                <a:r>
                  <a:rPr lang="en-US" sz="1800" dirty="0">
                    <a:latin typeface="+mn-lt"/>
                  </a:rPr>
                  <a:t>But we show that 25.1% of </a:t>
                </a:r>
                <a:r>
                  <a:rPr lang="en-US" sz="1800" baseline="30000" dirty="0">
                    <a:latin typeface="+mn-lt"/>
                  </a:rPr>
                  <a:t>88</a:t>
                </a:r>
                <a:r>
                  <a:rPr lang="en-US" sz="1800" dirty="0">
                    <a:latin typeface="+mn-lt"/>
                  </a:rPr>
                  <a:t>Zr(n,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sz="1800" dirty="0">
                    <a:latin typeface="+mn-lt"/>
                  </a:rPr>
                  <a:t>) produces </a:t>
                </a:r>
                <a:r>
                  <a:rPr lang="en-US" sz="1800" baseline="30000" dirty="0">
                    <a:latin typeface="+mn-lt"/>
                  </a:rPr>
                  <a:t>89g</a:t>
                </a:r>
                <a:r>
                  <a:rPr lang="en-US" sz="1800" dirty="0">
                    <a:latin typeface="+mn-lt"/>
                  </a:rPr>
                  <a:t>Zr directly</a:t>
                </a:r>
              </a:p>
              <a:p>
                <a:pPr marL="742950" lvl="1" indent="-285750">
                  <a:buFont typeface="Courier New" panose="02070309020205020404" pitchFamily="49" charset="0"/>
                  <a:buChar char="o"/>
                </a:pPr>
                <a:r>
                  <a:rPr lang="en-US" sz="1800" dirty="0">
                    <a:latin typeface="+mn-lt"/>
                  </a:rPr>
                  <a:t>And only 74.9% of </a:t>
                </a:r>
                <a:r>
                  <a:rPr lang="en-US" sz="1800" baseline="30000" dirty="0">
                    <a:latin typeface="+mn-lt"/>
                  </a:rPr>
                  <a:t>88</a:t>
                </a:r>
                <a:r>
                  <a:rPr lang="en-US" sz="1800" dirty="0">
                    <a:latin typeface="+mn-lt"/>
                  </a:rPr>
                  <a:t>Zr(n,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sz="1800" dirty="0">
                    <a:latin typeface="+mn-lt"/>
                  </a:rPr>
                  <a:t>) produces </a:t>
                </a:r>
                <a:r>
                  <a:rPr lang="en-US" sz="1800" baseline="30000" dirty="0">
                    <a:latin typeface="+mn-lt"/>
                  </a:rPr>
                  <a:t>89m</a:t>
                </a:r>
                <a:r>
                  <a:rPr lang="en-US" sz="1800" dirty="0">
                    <a:latin typeface="+mn-lt"/>
                  </a:rPr>
                  <a:t>Zr</a:t>
                </a:r>
              </a:p>
              <a:p>
                <a:pPr marL="1200150" lvl="2" indent="-285750">
                  <a:buFont typeface="Courier New" panose="02070309020205020404" pitchFamily="49" charset="0"/>
                  <a:buChar char="o"/>
                </a:pPr>
                <a:r>
                  <a:rPr lang="en-US" sz="1800" dirty="0">
                    <a:latin typeface="+mn-lt"/>
                  </a:rPr>
                  <a:t>So only </a:t>
                </a:r>
                <a:r>
                  <a:rPr lang="en-US" sz="1800" dirty="0">
                    <a:solidFill>
                      <a:srgbClr val="0000FF"/>
                    </a:solidFill>
                    <a:latin typeface="+mn-lt"/>
                  </a:rPr>
                  <a:t>6%</a:t>
                </a:r>
                <a14:m>
                  <m:oMath xmlns:m="http://schemas.openxmlformats.org/officeDocument/2006/math">
                    <m:r>
                      <a:rPr lang="en-US" sz="18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1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1800" dirty="0">
                    <a:latin typeface="+mn-lt"/>
                  </a:rPr>
                  <a:t> 74.9% = </a:t>
                </a:r>
                <a:r>
                  <a:rPr lang="en-US" sz="1800" u="sng" dirty="0">
                    <a:solidFill>
                      <a:srgbClr val="C00000"/>
                    </a:solidFill>
                    <a:latin typeface="+mn-lt"/>
                  </a:rPr>
                  <a:t>4.5%</a:t>
                </a:r>
                <a:r>
                  <a:rPr lang="en-US" sz="1800" dirty="0">
                    <a:latin typeface="+mn-lt"/>
                  </a:rPr>
                  <a:t> of reactions create </a:t>
                </a:r>
                <a:r>
                  <a:rPr lang="en-US" sz="1800" baseline="30000" dirty="0">
                    <a:latin typeface="+mn-lt"/>
                  </a:rPr>
                  <a:t>89</a:t>
                </a:r>
                <a:r>
                  <a:rPr lang="en-US" sz="1800" dirty="0">
                    <a:latin typeface="+mn-lt"/>
                  </a:rPr>
                  <a:t>Y instead of </a:t>
                </a:r>
                <a:r>
                  <a:rPr lang="en-US" sz="1800" baseline="30000" dirty="0">
                    <a:latin typeface="+mn-lt"/>
                  </a:rPr>
                  <a:t>89g</a:t>
                </a:r>
                <a:r>
                  <a:rPr lang="en-US" sz="1800" dirty="0">
                    <a:latin typeface="+mn-lt"/>
                  </a:rPr>
                  <a:t>Zr</a:t>
                </a:r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:endParaRPr lang="en-US" sz="1800" dirty="0">
                  <a:latin typeface="+mn-lt"/>
                </a:endParaRPr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:r>
                  <a:rPr lang="en-US" sz="1800" u="sng" dirty="0">
                    <a:latin typeface="+mn-lt"/>
                  </a:rPr>
                  <a:t>1.5% difference in amount of </a:t>
                </a:r>
                <a:r>
                  <a:rPr lang="en-US" sz="1800" u="sng" baseline="30000" dirty="0">
                    <a:latin typeface="+mn-lt"/>
                  </a:rPr>
                  <a:t>89</a:t>
                </a:r>
                <a:r>
                  <a:rPr lang="en-US" sz="1800" u="sng" dirty="0">
                    <a:latin typeface="+mn-lt"/>
                  </a:rPr>
                  <a:t>Y predicted.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C19D43B-B0D0-4123-F9D6-FB736384C3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29" y="843676"/>
                <a:ext cx="6214661" cy="5078313"/>
              </a:xfrm>
              <a:prstGeom prst="rect">
                <a:avLst/>
              </a:prstGeom>
              <a:blipFill>
                <a:blip r:embed="rId2"/>
                <a:stretch>
                  <a:fillRect l="-612" t="-499" b="-9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83FFDE67-06FF-FEB4-785D-8845734FE349}"/>
              </a:ext>
            </a:extLst>
          </p:cNvPr>
          <p:cNvSpPr txBox="1"/>
          <p:nvPr/>
        </p:nvSpPr>
        <p:spPr>
          <a:xfrm>
            <a:off x="1888958" y="0"/>
            <a:ext cx="72513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Relevance to Other Measurements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C41536-813E-6DF0-C6B7-5581AF8650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6170" y="1308645"/>
            <a:ext cx="6005829" cy="458994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81E8964-FFC3-8C14-6B72-7A057132C4D6}"/>
              </a:ext>
            </a:extLst>
          </p:cNvPr>
          <p:cNvSpPr txBox="1"/>
          <p:nvPr/>
        </p:nvSpPr>
        <p:spPr>
          <a:xfrm>
            <a:off x="7205271" y="1112131"/>
            <a:ext cx="13691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B0100"/>
                </a:solidFill>
              </a:rPr>
              <a:t>74.9%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102030-9F62-B42C-FB39-2CC17BFF11CF}"/>
              </a:ext>
            </a:extLst>
          </p:cNvPr>
          <p:cNvSpPr txBox="1"/>
          <p:nvPr/>
        </p:nvSpPr>
        <p:spPr>
          <a:xfrm>
            <a:off x="7203000" y="4202603"/>
            <a:ext cx="13691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B0100"/>
                </a:solidFill>
              </a:rPr>
              <a:t>25.1%</a:t>
            </a:r>
          </a:p>
        </p:txBody>
      </p:sp>
    </p:spTree>
    <p:extLst>
      <p:ext uri="{BB962C8B-B14F-4D97-AF65-F5344CB8AC3E}">
        <p14:creationId xmlns:p14="http://schemas.microsoft.com/office/powerpoint/2010/main" val="36156136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D29A28-60FF-5ECB-65A5-14C255E40C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2916EA-06D7-A957-E9BC-98CC05A98E1D}"/>
              </a:ext>
            </a:extLst>
          </p:cNvPr>
          <p:cNvSpPr txBox="1"/>
          <p:nvPr/>
        </p:nvSpPr>
        <p:spPr>
          <a:xfrm>
            <a:off x="1888958" y="0"/>
            <a:ext cx="72513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Moving Forward - Neutron Capture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166391-0733-4896-C926-69EDFC160560}"/>
              </a:ext>
            </a:extLst>
          </p:cNvPr>
          <p:cNvSpPr txBox="1"/>
          <p:nvPr/>
        </p:nvSpPr>
        <p:spPr>
          <a:xfrm>
            <a:off x="133129" y="843676"/>
            <a:ext cx="11822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800" dirty="0">
                <a:latin typeface="+mn-lt"/>
              </a:rPr>
              <a:t>Neutron capture creates </a:t>
            </a:r>
            <a:r>
              <a:rPr lang="en-US" sz="1800" b="1" dirty="0">
                <a:latin typeface="+mn-lt"/>
              </a:rPr>
              <a:t>compound nucleus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800" dirty="0">
                <a:latin typeface="+mn-lt"/>
              </a:rPr>
              <a:t>Excess energy creates </a:t>
            </a:r>
            <a:r>
              <a:rPr lang="en-US" sz="1800" b="1" dirty="0">
                <a:latin typeface="+mn-lt"/>
              </a:rPr>
              <a:t>prompt gamma rays</a:t>
            </a:r>
          </a:p>
        </p:txBody>
      </p:sp>
      <p:pic>
        <p:nvPicPr>
          <p:cNvPr id="4" name="Picture 3" descr="Diagram, schematic&#10;&#10;Description automatically generated">
            <a:extLst>
              <a:ext uri="{FF2B5EF4-FFF2-40B4-BE49-F238E27FC236}">
                <a16:creationId xmlns:a16="http://schemas.microsoft.com/office/drawing/2014/main" id="{02AB1B22-BFFA-86FD-1E02-5AE2177A6E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2728" y="1030479"/>
            <a:ext cx="5310435" cy="50958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183D85-3AD4-A78A-38DB-3AD1229EE3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8837" y="2946400"/>
            <a:ext cx="2603500" cy="9652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3DBE324-54DF-57E5-0B27-D52290D87986}"/>
              </a:ext>
            </a:extLst>
          </p:cNvPr>
          <p:cNvSpPr/>
          <p:nvPr/>
        </p:nvSpPr>
        <p:spPr>
          <a:xfrm>
            <a:off x="5340626" y="861202"/>
            <a:ext cx="3976454" cy="4169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5059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F9E0CE-FECF-F4C0-60CF-01AE742221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C020CB-2BD0-F99E-107A-A34C77B9F0AC}"/>
              </a:ext>
            </a:extLst>
          </p:cNvPr>
          <p:cNvSpPr txBox="1"/>
          <p:nvPr/>
        </p:nvSpPr>
        <p:spPr>
          <a:xfrm>
            <a:off x="1630680" y="0"/>
            <a:ext cx="76010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Neutron Time of Flight at CERN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4A87E8D-6A76-3E6E-45A6-4914A1404A1B}"/>
                  </a:ext>
                </a:extLst>
              </p:cNvPr>
              <p:cNvSpPr txBox="1"/>
              <p:nvPr/>
            </p:nvSpPr>
            <p:spPr>
              <a:xfrm>
                <a:off x="133129" y="843676"/>
                <a:ext cx="1182216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Courier New" panose="02070309020205020404" pitchFamily="49" charset="0"/>
                  <a:buChar char="o"/>
                </a:pPr>
                <a:r>
                  <a:rPr lang="en-US" sz="1800" dirty="0">
                    <a:latin typeface="+mn-lt"/>
                  </a:rPr>
                  <a:t>LINAC4 H</a:t>
                </a:r>
                <a:r>
                  <a:rPr lang="en-US" sz="1800" baseline="30000" dirty="0">
                    <a:latin typeface="+mn-lt"/>
                  </a:rPr>
                  <a:t>-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800" dirty="0">
                    <a:latin typeface="+mn-lt"/>
                  </a:rPr>
                  <a:t> 160 MeV ; Booster H</a:t>
                </a:r>
                <a:r>
                  <a:rPr lang="en-US" sz="1800" baseline="30000" dirty="0">
                    <a:latin typeface="+mn-lt"/>
                  </a:rPr>
                  <a:t>+</a:t>
                </a:r>
                <a:r>
                  <a:rPr lang="en-US" sz="1800" dirty="0">
                    <a:latin typeface="+mn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800" dirty="0">
                    <a:latin typeface="+mn-lt"/>
                  </a:rPr>
                  <a:t> 2 GeV ; Proton Synchrotron H</a:t>
                </a:r>
                <a:r>
                  <a:rPr lang="en-US" sz="1800" baseline="30000" dirty="0">
                    <a:latin typeface="+mn-lt"/>
                  </a:rPr>
                  <a:t>+ 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800" dirty="0">
                    <a:latin typeface="+mn-lt"/>
                  </a:rPr>
                  <a:t> 25 GeV </a:t>
                </a:r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:r>
                  <a:rPr lang="en-US" sz="1800" dirty="0">
                    <a:latin typeface="+mn-lt"/>
                  </a:rPr>
                  <a:t>7ns proton bunch width, lead spallation target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4A87E8D-6A76-3E6E-45A6-4914A1404A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29" y="843676"/>
                <a:ext cx="11822163" cy="646331"/>
              </a:xfrm>
              <a:prstGeom prst="rect">
                <a:avLst/>
              </a:prstGeom>
              <a:blipFill>
                <a:blip r:embed="rId2"/>
                <a:stretch>
                  <a:fillRect l="-322" t="-3846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6214831D-3EC4-DB48-4CE1-E080880CA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4452" y="2006617"/>
            <a:ext cx="6901179" cy="4088819"/>
          </a:xfrm>
          <a:prstGeom prst="rect">
            <a:avLst/>
          </a:prstGeom>
        </p:spPr>
      </p:pic>
      <p:pic>
        <p:nvPicPr>
          <p:cNvPr id="5" name="Picture 4" descr="Safety at n_TOF">
            <a:extLst>
              <a:ext uri="{FF2B5EF4-FFF2-40B4-BE49-F238E27FC236}">
                <a16:creationId xmlns:a16="http://schemas.microsoft.com/office/drawing/2014/main" id="{E88127E0-13BE-E06D-F7CD-A19F66E88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773" y="4509012"/>
            <a:ext cx="2547475" cy="1571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27916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46FE3B-46D9-0051-B801-50B11F6774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1D49E9-B756-9B89-5254-4851D7EBAE21}"/>
              </a:ext>
            </a:extLst>
          </p:cNvPr>
          <p:cNvSpPr txBox="1"/>
          <p:nvPr/>
        </p:nvSpPr>
        <p:spPr>
          <a:xfrm>
            <a:off x="1630680" y="0"/>
            <a:ext cx="76010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Neutron Time of Flight at CERN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983FC7-188D-30BC-5E54-EF3501C05458}"/>
              </a:ext>
            </a:extLst>
          </p:cNvPr>
          <p:cNvSpPr txBox="1"/>
          <p:nvPr/>
        </p:nvSpPr>
        <p:spPr>
          <a:xfrm>
            <a:off x="133129" y="843676"/>
            <a:ext cx="120424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800" dirty="0">
                <a:latin typeface="+mn-lt"/>
              </a:rPr>
              <a:t>Experimental Area 2 (EAR2) utilized due to </a:t>
            </a:r>
            <a:r>
              <a:rPr lang="en-US" sz="1800" b="1" dirty="0">
                <a:latin typeface="+mn-lt"/>
              </a:rPr>
              <a:t>higher instantaneous flux</a:t>
            </a:r>
            <a:r>
              <a:rPr lang="en-US" sz="1800" dirty="0">
                <a:latin typeface="+mn-lt"/>
              </a:rPr>
              <a:t>, </a:t>
            </a:r>
            <a:r>
              <a:rPr lang="en-US" sz="1800" b="1" dirty="0">
                <a:latin typeface="+mn-lt"/>
              </a:rPr>
              <a:t>fast segmented Total Energy Detectors</a:t>
            </a:r>
            <a:r>
              <a:rPr lang="en-US" sz="1800" dirty="0">
                <a:latin typeface="+mn-lt"/>
              </a:rPr>
              <a:t> (C</a:t>
            </a:r>
            <a:r>
              <a:rPr lang="en-US" sz="1800" baseline="-25000" dirty="0">
                <a:latin typeface="+mn-lt"/>
              </a:rPr>
              <a:t>6</a:t>
            </a:r>
            <a:r>
              <a:rPr lang="en-US" sz="1800" dirty="0">
                <a:latin typeface="+mn-lt"/>
              </a:rPr>
              <a:t>D</a:t>
            </a:r>
            <a:r>
              <a:rPr lang="en-US" sz="1800" baseline="-25000" dirty="0">
                <a:latin typeface="+mn-lt"/>
              </a:rPr>
              <a:t>6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err="1">
                <a:latin typeface="+mn-lt"/>
              </a:rPr>
              <a:t>sTEDs</a:t>
            </a:r>
            <a:r>
              <a:rPr lang="en-US" sz="1800" dirty="0">
                <a:latin typeface="+mn-lt"/>
              </a:rPr>
              <a:t>), and </a:t>
            </a:r>
            <a:r>
              <a:rPr lang="en-US" sz="1800" b="1" dirty="0">
                <a:latin typeface="+mn-lt"/>
              </a:rPr>
              <a:t>“almost dead-time free” DAQ</a:t>
            </a:r>
            <a:r>
              <a:rPr lang="en-US" sz="1800" dirty="0">
                <a:latin typeface="+mn-lt"/>
              </a:rPr>
              <a:t>.</a:t>
            </a:r>
          </a:p>
        </p:txBody>
      </p:sp>
      <p:pic>
        <p:nvPicPr>
          <p:cNvPr id="4" name="Picture 2" descr="A picture containing text, diagram, line, screenshot&#10;&#10;Description automatically generated">
            <a:extLst>
              <a:ext uri="{FF2B5EF4-FFF2-40B4-BE49-F238E27FC236}">
                <a16:creationId xmlns:a16="http://schemas.microsoft.com/office/drawing/2014/main" id="{0187BF3D-4C40-9205-73AF-D7FAEE4DE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426" y="1782127"/>
            <a:ext cx="6530125" cy="4534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42E08B6F-2E64-512C-BAE9-BCA06F961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559" y="3573172"/>
            <a:ext cx="4421867" cy="2544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D6F44A2B-8F10-964D-DC82-4A69B44536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71" y="2097107"/>
            <a:ext cx="1953978" cy="2050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9D463D6-4C42-16EE-6DC8-9A3A9C17CC97}"/>
              </a:ext>
            </a:extLst>
          </p:cNvPr>
          <p:cNvSpPr/>
          <p:nvPr/>
        </p:nvSpPr>
        <p:spPr>
          <a:xfrm>
            <a:off x="6655633" y="1782127"/>
            <a:ext cx="5536367" cy="797272"/>
          </a:xfrm>
          <a:prstGeom prst="roundRect">
            <a:avLst/>
          </a:prstGeom>
          <a:noFill/>
          <a:ln>
            <a:solidFill>
              <a:srgbClr val="81008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C4DC7C2-2028-BDED-E6DC-3797DBB5BE14}"/>
              </a:ext>
            </a:extLst>
          </p:cNvPr>
          <p:cNvCxnSpPr>
            <a:cxnSpLocks/>
          </p:cNvCxnSpPr>
          <p:nvPr/>
        </p:nvCxnSpPr>
        <p:spPr>
          <a:xfrm flipV="1">
            <a:off x="9154981" y="3429000"/>
            <a:ext cx="0" cy="1023079"/>
          </a:xfrm>
          <a:prstGeom prst="line">
            <a:avLst/>
          </a:prstGeom>
          <a:ln w="25400">
            <a:solidFill>
              <a:srgbClr val="81008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3D82D5A-F1B8-9BA6-82A2-1F0DD1E4E070}"/>
              </a:ext>
            </a:extLst>
          </p:cNvPr>
          <p:cNvSpPr txBox="1"/>
          <p:nvPr/>
        </p:nvSpPr>
        <p:spPr>
          <a:xfrm>
            <a:off x="9158535" y="3809933"/>
            <a:ext cx="2243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810084"/>
                </a:solidFill>
                <a:latin typeface="+mn-lt"/>
              </a:rPr>
              <a:t>Target upgrade</a:t>
            </a:r>
          </a:p>
        </p:txBody>
      </p:sp>
    </p:spTree>
    <p:extLst>
      <p:ext uri="{BB962C8B-B14F-4D97-AF65-F5344CB8AC3E}">
        <p14:creationId xmlns:p14="http://schemas.microsoft.com/office/powerpoint/2010/main" val="27539738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1B4136-F6A5-4DAD-9C43-4B1875DDF8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707595-AD4F-98BE-8A8F-8C15D5C60CC2}"/>
              </a:ext>
            </a:extLst>
          </p:cNvPr>
          <p:cNvSpPr txBox="1"/>
          <p:nvPr/>
        </p:nvSpPr>
        <p:spPr>
          <a:xfrm>
            <a:off x="1630680" y="0"/>
            <a:ext cx="76010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Neutron Time of Flight at CERN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816E47-AE04-6B6B-0DC7-6E58EB081BE7}"/>
              </a:ext>
            </a:extLst>
          </p:cNvPr>
          <p:cNvSpPr txBox="1"/>
          <p:nvPr/>
        </p:nvSpPr>
        <p:spPr>
          <a:xfrm>
            <a:off x="133129" y="843676"/>
            <a:ext cx="1204242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800" b="1" dirty="0">
                <a:latin typeface="+mn-lt"/>
              </a:rPr>
              <a:t>Evaporation of salt not uniform!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800" dirty="0">
                <a:latin typeface="+mn-lt"/>
              </a:rPr>
              <a:t>Beam interception factor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1800" dirty="0">
              <a:latin typeface="+mn-lt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800" dirty="0">
                <a:latin typeface="+mn-lt"/>
              </a:rPr>
              <a:t>Neutron radiograph from NEUTRA at Paul Scherrer Institute.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800" dirty="0">
                <a:latin typeface="+mn-lt"/>
              </a:rPr>
              <a:t>March 2024 (test) deposition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800" dirty="0">
                <a:latin typeface="+mn-lt"/>
              </a:rPr>
              <a:t>July 2024 image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800" b="1" dirty="0">
                <a:latin typeface="+mn-lt"/>
              </a:rPr>
              <a:t>Lesson learned for (main) August 2024 sample!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CE0E1F-A873-2707-6FC2-7413E41507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0113" y="2875000"/>
            <a:ext cx="3327202" cy="3982999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A0DC432E-F6D8-893A-613B-FC2DE8DA4C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496" y="3664323"/>
            <a:ext cx="3299170" cy="1824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6187585-319B-0FCF-1703-ABF8413B4EA1}"/>
              </a:ext>
            </a:extLst>
          </p:cNvPr>
          <p:cNvCxnSpPr>
            <a:cxnSpLocks/>
          </p:cNvCxnSpPr>
          <p:nvPr/>
        </p:nvCxnSpPr>
        <p:spPr>
          <a:xfrm>
            <a:off x="4785360" y="4648200"/>
            <a:ext cx="1615440" cy="0"/>
          </a:xfrm>
          <a:prstGeom prst="line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1FD80CF3-A927-65C0-6059-094374FBD7F6}"/>
              </a:ext>
            </a:extLst>
          </p:cNvPr>
          <p:cNvSpPr txBox="1"/>
          <p:nvPr/>
        </p:nvSpPr>
        <p:spPr>
          <a:xfrm>
            <a:off x="4691512" y="3989337"/>
            <a:ext cx="1803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More uniform deposition at PSI</a:t>
            </a:r>
          </a:p>
        </p:txBody>
      </p:sp>
    </p:spTree>
    <p:extLst>
      <p:ext uri="{BB962C8B-B14F-4D97-AF65-F5344CB8AC3E}">
        <p14:creationId xmlns:p14="http://schemas.microsoft.com/office/powerpoint/2010/main" val="35540872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7AEE22-7E57-9C5D-863D-7DDC6FD8FB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65E312E-3514-C7D5-7284-851B60EDD648}"/>
              </a:ext>
            </a:extLst>
          </p:cNvPr>
          <p:cNvSpPr txBox="1"/>
          <p:nvPr/>
        </p:nvSpPr>
        <p:spPr>
          <a:xfrm>
            <a:off x="1630680" y="0"/>
            <a:ext cx="76010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Minimize Detector Rate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8A90D3-301B-B4A0-22D4-72B302FBD283}"/>
              </a:ext>
            </a:extLst>
          </p:cNvPr>
          <p:cNvSpPr txBox="1"/>
          <p:nvPr/>
        </p:nvSpPr>
        <p:spPr>
          <a:xfrm>
            <a:off x="133129" y="843676"/>
            <a:ext cx="1204242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800" dirty="0">
                <a:latin typeface="+mn-lt"/>
              </a:rPr>
              <a:t>Obtained 1mCi </a:t>
            </a:r>
            <a:r>
              <a:rPr lang="en-US" sz="1800" baseline="30000" dirty="0">
                <a:latin typeface="+mn-lt"/>
              </a:rPr>
              <a:t>88</a:t>
            </a:r>
            <a:r>
              <a:rPr lang="en-US" sz="1800" dirty="0">
                <a:latin typeface="+mn-lt"/>
              </a:rPr>
              <a:t>Zr source from LANL IPF for March </a:t>
            </a:r>
            <a:r>
              <a:rPr lang="en-US" sz="1800" b="1" dirty="0">
                <a:latin typeface="+mn-lt"/>
              </a:rPr>
              <a:t>test exposure </a:t>
            </a:r>
            <a:r>
              <a:rPr lang="en-US" sz="1800" dirty="0">
                <a:latin typeface="+mn-lt"/>
              </a:rPr>
              <a:t>at CERN </a:t>
            </a:r>
            <a:r>
              <a:rPr lang="en-US" sz="1800" dirty="0" err="1">
                <a:latin typeface="+mn-lt"/>
              </a:rPr>
              <a:t>n_TOF</a:t>
            </a:r>
            <a:endParaRPr lang="en-US" sz="1800" dirty="0">
              <a:latin typeface="+mn-lt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800" dirty="0">
                <a:latin typeface="+mn-lt"/>
              </a:rPr>
              <a:t>Allowed us to test shipping logistics to Europe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rgbClr val="FF0000"/>
                </a:solidFill>
                <a:latin typeface="+mn-lt"/>
              </a:rPr>
              <a:t>Obtained 30mCi </a:t>
            </a:r>
            <a:r>
              <a:rPr lang="en-US" sz="1800" baseline="30000" dirty="0">
                <a:solidFill>
                  <a:srgbClr val="FF0000"/>
                </a:solidFill>
                <a:latin typeface="+mn-lt"/>
              </a:rPr>
              <a:t>88</a:t>
            </a:r>
            <a:r>
              <a:rPr lang="en-US" sz="1800" dirty="0">
                <a:solidFill>
                  <a:srgbClr val="FF0000"/>
                </a:solidFill>
                <a:latin typeface="+mn-lt"/>
              </a:rPr>
              <a:t>Zr source from LANL IPF for August-September beam time.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rgbClr val="FF0000"/>
                </a:solidFill>
                <a:latin typeface="+mn-lt"/>
              </a:rPr>
              <a:t>5 AUG 24 LANL separation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rgbClr val="FF0000"/>
                </a:solidFill>
                <a:latin typeface="+mn-lt"/>
              </a:rPr>
              <a:t>12 AUG 24 receipt at PSI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rgbClr val="FF0000"/>
                </a:solidFill>
                <a:latin typeface="+mn-lt"/>
              </a:rPr>
              <a:t>16 AUG 24 begin irradiation at CERN</a:t>
            </a:r>
          </a:p>
          <a:p>
            <a:pPr marL="457200" lvl="1"/>
            <a:endParaRPr lang="en-US" sz="1800" dirty="0">
              <a:solidFill>
                <a:srgbClr val="FF0000"/>
              </a:solidFill>
              <a:latin typeface="+mn-lt"/>
            </a:endParaRPr>
          </a:p>
          <a:p>
            <a:pPr marL="457200" lvl="1"/>
            <a:endParaRPr lang="en-US" sz="1800" dirty="0">
              <a:solidFill>
                <a:srgbClr val="FF0000"/>
              </a:solidFill>
              <a:latin typeface="+mn-lt"/>
            </a:endParaRPr>
          </a:p>
          <a:p>
            <a:pPr marL="133380" indent="-285750">
              <a:buFont typeface="Courier New" panose="02070309020205020404" pitchFamily="49" charset="0"/>
              <a:buChar char="o"/>
            </a:pPr>
            <a:r>
              <a:rPr lang="en-US" sz="1800" dirty="0">
                <a:latin typeface="+mn-lt"/>
              </a:rPr>
              <a:t>Lead shielding to attenuate 85% of </a:t>
            </a:r>
            <a:r>
              <a:rPr lang="en-US" sz="1800" baseline="30000" dirty="0">
                <a:latin typeface="+mn-lt"/>
              </a:rPr>
              <a:t>88</a:t>
            </a:r>
            <a:r>
              <a:rPr lang="en-US" sz="1800" dirty="0">
                <a:latin typeface="+mn-lt"/>
              </a:rPr>
              <a:t>Zr activity while maintaining roughly half of prompt gammas.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C3EB8E-A959-32FE-7539-F594A2529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7350" y="3675139"/>
            <a:ext cx="3048000" cy="2286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0F5262-15AB-0AB7-67BA-86D1783F5C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9150" y="3657407"/>
            <a:ext cx="2933700" cy="215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3DED3E-5103-03DA-E4B9-2E39A02599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950" y="3717859"/>
            <a:ext cx="3314700" cy="2057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335839-B404-5DB2-BE05-6BDE3306D1D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66077"/>
          <a:stretch/>
        </p:blipFill>
        <p:spPr>
          <a:xfrm>
            <a:off x="8147951" y="648236"/>
            <a:ext cx="2765744" cy="2112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2563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868009-C99E-FD58-CF34-BEABB529BC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A00ED2F-2270-C510-92B1-9585CE72C2A8}"/>
              </a:ext>
            </a:extLst>
          </p:cNvPr>
          <p:cNvSpPr txBox="1"/>
          <p:nvPr/>
        </p:nvSpPr>
        <p:spPr>
          <a:xfrm>
            <a:off x="1888958" y="0"/>
            <a:ext cx="72513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My two main interests : </a:t>
            </a:r>
            <a:r>
              <a:rPr lang="en-US" baseline="30000" dirty="0">
                <a:solidFill>
                  <a:schemeClr val="bg1"/>
                </a:solidFill>
              </a:rPr>
              <a:t>88</a:t>
            </a:r>
            <a:r>
              <a:rPr lang="en-US" dirty="0">
                <a:solidFill>
                  <a:schemeClr val="bg1"/>
                </a:solidFill>
              </a:rPr>
              <a:t>Zr and </a:t>
            </a:r>
            <a:r>
              <a:rPr lang="en-US" baseline="30000" dirty="0">
                <a:solidFill>
                  <a:schemeClr val="bg1"/>
                </a:solidFill>
              </a:rPr>
              <a:t>135</a:t>
            </a:r>
            <a:r>
              <a:rPr lang="en-US" dirty="0">
                <a:solidFill>
                  <a:schemeClr val="bg1"/>
                </a:solidFill>
              </a:rPr>
              <a:t>Xe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9206002-C115-5089-C240-B22946CE4F71}"/>
              </a:ext>
            </a:extLst>
          </p:cNvPr>
          <p:cNvSpPr txBox="1"/>
          <p:nvPr/>
        </p:nvSpPr>
        <p:spPr>
          <a:xfrm>
            <a:off x="6240377" y="863138"/>
            <a:ext cx="61553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baseline="300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135</a:t>
            </a: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Xe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prstClr val="black"/>
              </a:solidFill>
              <a:latin typeface="Calibri" panose="020F0502020204030204"/>
            </a:endParaRPr>
          </a:p>
          <a:p>
            <a:pPr marL="133380" indent="-285750" fontAlgn="auto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Largest </a:t>
            </a:r>
            <a:r>
              <a:rPr lang="en-US" sz="1800" dirty="0">
                <a:solidFill>
                  <a:prstClr val="black"/>
                </a:solidFill>
                <a:latin typeface="Calibri" panose="020F0502020204030204"/>
              </a:rPr>
              <a:t>thermal neutron capture cross section</a:t>
            </a:r>
          </a:p>
          <a:p>
            <a:pPr marL="742950" lvl="1" indent="-285750" fontAlgn="auto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en-US" sz="18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 marL="742950" lvl="1" indent="-285750" fontAlgn="auto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en-US" sz="18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 marL="133380" indent="-285750" fontAlgn="auto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Fission product</a:t>
            </a:r>
          </a:p>
          <a:p>
            <a:pPr marL="133380" indent="-285750" fontAlgn="auto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Neutron-Rich</a:t>
            </a:r>
          </a:p>
          <a:p>
            <a:pPr marL="133380" indent="-285750" fontAlgn="auto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Large neutron absorption cross section discovered in 1944</a:t>
            </a:r>
          </a:p>
          <a:p>
            <a:pPr marL="133380" indent="-285750" fontAlgn="auto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Radioactive (9.14 hours)</a:t>
            </a:r>
          </a:p>
          <a:p>
            <a:pPr marL="133380" indent="-285750" fontAlgn="auto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en-US" sz="1800" dirty="0">
              <a:solidFill>
                <a:srgbClr val="FF0000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CE20C6-70D4-AE58-4CB6-6856DF5E12D7}"/>
              </a:ext>
            </a:extLst>
          </p:cNvPr>
          <p:cNvSpPr txBox="1"/>
          <p:nvPr/>
        </p:nvSpPr>
        <p:spPr>
          <a:xfrm>
            <a:off x="133130" y="843676"/>
            <a:ext cx="677778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1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baseline="30000" dirty="0">
                <a:solidFill>
                  <a:prstClr val="black"/>
                </a:solidFill>
                <a:latin typeface="Calibri" panose="020F0502020204030204"/>
              </a:rPr>
              <a:t>88</a:t>
            </a:r>
            <a:r>
              <a:rPr lang="en-US" sz="1800" dirty="0">
                <a:solidFill>
                  <a:prstClr val="black"/>
                </a:solidFill>
                <a:latin typeface="Calibri" panose="020F0502020204030204"/>
              </a:rPr>
              <a:t>Zr</a:t>
            </a:r>
            <a:endParaRPr lang="en-US" sz="18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 marL="457200" lvl="1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 marL="133380" indent="-285750" fontAlgn="auto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Second</a:t>
            </a:r>
            <a:r>
              <a:rPr lang="en-US" sz="1800" baseline="300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largest thermal neutron capture cross section</a:t>
            </a:r>
          </a:p>
          <a:p>
            <a:pPr marL="133380" indent="-285750" fontAlgn="auto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en-US" sz="18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 marL="133380" indent="-285750" fontAlgn="auto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en-US" sz="18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 marL="133380" indent="-285750" fontAlgn="auto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Not a fission product</a:t>
            </a:r>
          </a:p>
          <a:p>
            <a:pPr marL="133380" indent="-285750" fontAlgn="auto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Neutron-Poor</a:t>
            </a:r>
          </a:p>
          <a:p>
            <a:pPr marL="133380" indent="-285750" fontAlgn="auto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Large neutron absorption cross section discovered in 2019</a:t>
            </a:r>
          </a:p>
          <a:p>
            <a:pPr marL="133380" indent="-285750" fontAlgn="auto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Radioactive (83.4 days)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EB03EFC-70DE-1B34-BB02-5235283D8E9E}"/>
              </a:ext>
            </a:extLst>
          </p:cNvPr>
          <p:cNvCxnSpPr>
            <a:cxnSpLocks/>
          </p:cNvCxnSpPr>
          <p:nvPr/>
        </p:nvCxnSpPr>
        <p:spPr>
          <a:xfrm>
            <a:off x="6096000" y="960374"/>
            <a:ext cx="0" cy="4937251"/>
          </a:xfrm>
          <a:prstGeom prst="line">
            <a:avLst/>
          </a:prstGeom>
          <a:ln>
            <a:solidFill>
              <a:srgbClr val="BF57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B46282B-294A-6D22-473C-866E6A207215}"/>
              </a:ext>
            </a:extLst>
          </p:cNvPr>
          <p:cNvSpPr txBox="1"/>
          <p:nvPr/>
        </p:nvSpPr>
        <p:spPr>
          <a:xfrm>
            <a:off x="133129" y="3707362"/>
            <a:ext cx="67777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1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 marL="133380" indent="-285750" fontAlgn="auto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This is my talk today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6FC864A-20FC-4550-8E5E-0C0F58872232}"/>
                  </a:ext>
                </a:extLst>
              </p:cNvPr>
              <p:cNvSpPr txBox="1"/>
              <p:nvPr/>
            </p:nvSpPr>
            <p:spPr>
              <a:xfrm>
                <a:off x="6264442" y="3554633"/>
                <a:ext cx="6034879" cy="3416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lv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  <a:p>
                <a:pPr marL="133380" indent="-285750" fontAlgn="auto">
                  <a:spcBef>
                    <a:spcPts val="0"/>
                  </a:spcBef>
                  <a:spcAft>
                    <a:spcPts val="0"/>
                  </a:spcAft>
                  <a:buFont typeface="Courier New" panose="02070309020205020404" pitchFamily="49" charset="0"/>
                  <a:buChar char="o"/>
                </a:pPr>
                <a:r>
                  <a:rPr lang="en-US" sz="1800" dirty="0">
                    <a:solidFill>
                      <a:srgbClr val="FF0000"/>
                    </a:solidFill>
                    <a:latin typeface="Calibri" panose="020F0502020204030204"/>
                    <a:ea typeface="+mn-ea"/>
                    <a:cs typeface="+mn-cs"/>
                  </a:rPr>
                  <a:t>Related to this, we are collecting FIPPS data for 6 stable xenon targets this summer</a:t>
                </a:r>
              </a:p>
              <a:p>
                <a:pPr marL="742950" lvl="1" indent="-285750" fontAlgn="auto">
                  <a:spcBef>
                    <a:spcPts val="0"/>
                  </a:spcBef>
                  <a:spcAft>
                    <a:spcPts val="0"/>
                  </a:spcAft>
                  <a:buFont typeface="Courier New" panose="02070309020205020404" pitchFamily="49" charset="0"/>
                  <a:buChar char="o"/>
                </a:pPr>
                <a:r>
                  <a:rPr lang="en-US" sz="1800" dirty="0">
                    <a:solidFill>
                      <a:srgbClr val="FF0000"/>
                    </a:solidFill>
                    <a:latin typeface="Calibri" panose="020F0502020204030204"/>
                    <a:ea typeface="+mn-ea"/>
                    <a:cs typeface="+mn-cs"/>
                  </a:rPr>
                  <a:t>Xenon has 9 stable isotopes</a:t>
                </a:r>
              </a:p>
              <a:p>
                <a:pPr marL="1352520" lvl="2" indent="-285750" fontAlgn="auto">
                  <a:spcBef>
                    <a:spcPts val="0"/>
                  </a:spcBef>
                  <a:spcAft>
                    <a:spcPts val="0"/>
                  </a:spcAft>
                  <a:buFont typeface="Courier New" panose="02070309020205020404" pitchFamily="49" charset="0"/>
                  <a:buChar char="o"/>
                </a:pPr>
                <a:r>
                  <a:rPr lang="en-US" sz="1800" baseline="30000" dirty="0">
                    <a:solidFill>
                      <a:srgbClr val="FF0000"/>
                    </a:solidFill>
                    <a:latin typeface="Calibri" panose="020F0502020204030204"/>
                    <a:ea typeface="+mn-ea"/>
                    <a:cs typeface="+mn-cs"/>
                  </a:rPr>
                  <a:t>129</a:t>
                </a:r>
                <a:r>
                  <a:rPr lang="en-US" sz="1800" dirty="0">
                    <a:solidFill>
                      <a:srgbClr val="FF0000"/>
                    </a:solidFill>
                    <a:latin typeface="Calibri" panose="020F0502020204030204"/>
                    <a:ea typeface="+mn-ea"/>
                    <a:cs typeface="+mn-cs"/>
                  </a:rPr>
                  <a:t>Xe(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𝑛</m:t>
                    </m:r>
                  </m:oMath>
                </a14:m>
                <a:r>
                  <a:rPr lang="en-US" sz="1800" dirty="0">
                    <a:solidFill>
                      <a:srgbClr val="FF0000"/>
                    </a:solidFill>
                    <a:latin typeface="Calibri" panose="020F0502020204030204"/>
                    <a:ea typeface="+mn-ea"/>
                    <a:cs typeface="+mn-cs"/>
                  </a:rPr>
                  <a:t>,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𝛾</m:t>
                    </m:r>
                  </m:oMath>
                </a14:m>
                <a:r>
                  <a:rPr lang="en-US" sz="1800" dirty="0">
                    <a:solidFill>
                      <a:srgbClr val="FF0000"/>
                    </a:solidFill>
                    <a:latin typeface="Calibri" panose="020F0502020204030204"/>
                    <a:ea typeface="+mn-ea"/>
                    <a:cs typeface="+mn-cs"/>
                  </a:rPr>
                  <a:t>)</a:t>
                </a:r>
                <a:r>
                  <a:rPr lang="en-US" sz="1800" baseline="30000" dirty="0">
                    <a:solidFill>
                      <a:srgbClr val="FF0000"/>
                    </a:solidFill>
                    <a:latin typeface="Calibri" panose="020F0502020204030204"/>
                    <a:ea typeface="+mn-ea"/>
                    <a:cs typeface="+mn-cs"/>
                  </a:rPr>
                  <a:t>130</a:t>
                </a:r>
                <a:r>
                  <a:rPr lang="en-US" sz="1800" dirty="0">
                    <a:solidFill>
                      <a:srgbClr val="FF0000"/>
                    </a:solidFill>
                    <a:latin typeface="Calibri" panose="020F0502020204030204"/>
                    <a:ea typeface="+mn-ea"/>
                    <a:cs typeface="+mn-cs"/>
                  </a:rPr>
                  <a:t>Xe, </a:t>
                </a:r>
                <a:r>
                  <a:rPr lang="en-US" sz="1800" baseline="30000" dirty="0">
                    <a:solidFill>
                      <a:srgbClr val="FF0000"/>
                    </a:solidFill>
                    <a:latin typeface="Calibri" panose="020F0502020204030204"/>
                  </a:rPr>
                  <a:t>131</a:t>
                </a:r>
                <a:r>
                  <a:rPr lang="en-US" sz="1800" dirty="0">
                    <a:solidFill>
                      <a:srgbClr val="FF0000"/>
                    </a:solidFill>
                    <a:latin typeface="Calibri" panose="020F0502020204030204"/>
                  </a:rPr>
                  <a:t>Xe(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1800" dirty="0">
                    <a:solidFill>
                      <a:srgbClr val="FF0000"/>
                    </a:solidFill>
                    <a:latin typeface="Calibri" panose="020F0502020204030204"/>
                  </a:rPr>
                  <a:t>,</a:t>
                </a:r>
                <a14:m>
                  <m:oMath xmlns:m="http://schemas.openxmlformats.org/officeDocument/2006/math">
                    <m:r>
                      <a:rPr lang="en-US" sz="18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sz="1800" dirty="0">
                    <a:solidFill>
                      <a:srgbClr val="FF0000"/>
                    </a:solidFill>
                    <a:latin typeface="Calibri" panose="020F0502020204030204"/>
                  </a:rPr>
                  <a:t>)</a:t>
                </a:r>
                <a:r>
                  <a:rPr lang="en-US" sz="1800" baseline="30000" dirty="0">
                    <a:solidFill>
                      <a:srgbClr val="FF0000"/>
                    </a:solidFill>
                    <a:latin typeface="Calibri" panose="020F0502020204030204"/>
                  </a:rPr>
                  <a:t>132</a:t>
                </a:r>
                <a:r>
                  <a:rPr lang="en-US" sz="1800" dirty="0">
                    <a:solidFill>
                      <a:srgbClr val="FF0000"/>
                    </a:solidFill>
                    <a:latin typeface="Calibri" panose="020F0502020204030204"/>
                  </a:rPr>
                  <a:t>Xe, </a:t>
                </a:r>
                <a:r>
                  <a:rPr lang="en-US" sz="1800" baseline="30000" dirty="0">
                    <a:solidFill>
                      <a:srgbClr val="FF0000"/>
                    </a:solidFill>
                    <a:latin typeface="Calibri" panose="020F0502020204030204"/>
                  </a:rPr>
                  <a:t>136</a:t>
                </a:r>
                <a:r>
                  <a:rPr lang="en-US" sz="1800" dirty="0">
                    <a:solidFill>
                      <a:srgbClr val="FF0000"/>
                    </a:solidFill>
                    <a:latin typeface="Calibri" panose="020F0502020204030204"/>
                  </a:rPr>
                  <a:t>Xe(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1800" dirty="0">
                    <a:solidFill>
                      <a:srgbClr val="FF0000"/>
                    </a:solidFill>
                    <a:latin typeface="Calibri" panose="020F0502020204030204"/>
                  </a:rPr>
                  <a:t>,</a:t>
                </a:r>
                <a14:m>
                  <m:oMath xmlns:m="http://schemas.openxmlformats.org/officeDocument/2006/math">
                    <m:r>
                      <a:rPr lang="en-US" sz="18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sz="1800" dirty="0">
                    <a:solidFill>
                      <a:srgbClr val="FF0000"/>
                    </a:solidFill>
                    <a:latin typeface="Calibri" panose="020F0502020204030204"/>
                  </a:rPr>
                  <a:t>)</a:t>
                </a:r>
                <a:r>
                  <a:rPr lang="en-US" sz="1800" baseline="30000" dirty="0">
                    <a:solidFill>
                      <a:srgbClr val="FF0000"/>
                    </a:solidFill>
                    <a:latin typeface="Calibri" panose="020F0502020204030204"/>
                  </a:rPr>
                  <a:t>137</a:t>
                </a:r>
                <a:r>
                  <a:rPr lang="en-US" sz="1800" dirty="0">
                    <a:solidFill>
                      <a:srgbClr val="FF0000"/>
                    </a:solidFill>
                    <a:latin typeface="Calibri" panose="020F0502020204030204"/>
                  </a:rPr>
                  <a:t>Xe already well studied</a:t>
                </a:r>
              </a:p>
              <a:p>
                <a:pPr marL="1962089" lvl="3" indent="-285750" fontAlgn="auto">
                  <a:spcBef>
                    <a:spcPts val="0"/>
                  </a:spcBef>
                  <a:spcAft>
                    <a:spcPts val="0"/>
                  </a:spcAft>
                  <a:buFont typeface="Courier New" panose="02070309020205020404" pitchFamily="49" charset="0"/>
                  <a:buChar char="o"/>
                </a:pPr>
                <a:r>
                  <a:rPr lang="en-US" sz="1800" dirty="0">
                    <a:solidFill>
                      <a:srgbClr val="FF0000"/>
                    </a:solidFill>
                    <a:latin typeface="Calibri" panose="020F0502020204030204"/>
                    <a:ea typeface="+mn-ea"/>
                    <a:cs typeface="+mn-cs"/>
                  </a:rPr>
                  <a:t>We will measure the other 6</a:t>
                </a:r>
              </a:p>
              <a:p>
                <a:pPr marL="1962089" lvl="3" indent="-285750" fontAlgn="auto">
                  <a:spcBef>
                    <a:spcPts val="0"/>
                  </a:spcBef>
                  <a:spcAft>
                    <a:spcPts val="0"/>
                  </a:spcAft>
                  <a:buFont typeface="Courier New" panose="02070309020205020404" pitchFamily="49" charset="0"/>
                  <a:buChar char="o"/>
                </a:pPr>
                <a:r>
                  <a:rPr lang="en-US" sz="1800" dirty="0">
                    <a:solidFill>
                      <a:srgbClr val="FF0000"/>
                    </a:solidFill>
                    <a:latin typeface="Calibri" panose="020F0502020204030204"/>
                  </a:rPr>
                  <a:t>Preliminary</a:t>
                </a:r>
                <a:r>
                  <a:rPr lang="en-US" sz="1800" baseline="30000" dirty="0">
                    <a:solidFill>
                      <a:srgbClr val="FF0000"/>
                    </a:solidFill>
                    <a:latin typeface="Calibri" panose="020F0502020204030204"/>
                  </a:rPr>
                  <a:t> 130</a:t>
                </a:r>
                <a:r>
                  <a:rPr lang="en-US" sz="1800" dirty="0">
                    <a:solidFill>
                      <a:srgbClr val="FF0000"/>
                    </a:solidFill>
                    <a:latin typeface="Calibri" panose="020F0502020204030204"/>
                  </a:rPr>
                  <a:t>Xe(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1800" dirty="0">
                    <a:solidFill>
                      <a:srgbClr val="FF0000"/>
                    </a:solidFill>
                    <a:latin typeface="Calibri" panose="020F0502020204030204"/>
                  </a:rPr>
                  <a:t>,</a:t>
                </a:r>
                <a14:m>
                  <m:oMath xmlns:m="http://schemas.openxmlformats.org/officeDocument/2006/math">
                    <m:r>
                      <a:rPr lang="en-US" sz="18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sz="1800" dirty="0">
                    <a:solidFill>
                      <a:srgbClr val="FF0000"/>
                    </a:solidFill>
                    <a:latin typeface="Calibri" panose="020F0502020204030204"/>
                  </a:rPr>
                  <a:t>)</a:t>
                </a:r>
                <a:r>
                  <a:rPr lang="en-US" sz="1800" baseline="30000" dirty="0">
                    <a:solidFill>
                      <a:srgbClr val="FF0000"/>
                    </a:solidFill>
                    <a:latin typeface="Calibri" panose="020F0502020204030204"/>
                  </a:rPr>
                  <a:t>131</a:t>
                </a:r>
                <a:r>
                  <a:rPr lang="en-US" sz="1800" dirty="0">
                    <a:solidFill>
                      <a:srgbClr val="FF0000"/>
                    </a:solidFill>
                    <a:latin typeface="Calibri" panose="020F0502020204030204"/>
                  </a:rPr>
                  <a:t>Xe measurement</a:t>
                </a:r>
              </a:p>
              <a:p>
                <a:pPr marL="1962089" lvl="3" indent="-285750" fontAlgn="auto">
                  <a:spcBef>
                    <a:spcPts val="0"/>
                  </a:spcBef>
                  <a:spcAft>
                    <a:spcPts val="0"/>
                  </a:spcAft>
                  <a:buFont typeface="Courier New" panose="02070309020205020404" pitchFamily="49" charset="0"/>
                  <a:buChar char="o"/>
                </a:pPr>
                <a:r>
                  <a:rPr lang="en-US" sz="1800" baseline="30000" dirty="0">
                    <a:solidFill>
                      <a:srgbClr val="FF0000"/>
                    </a:solidFill>
                    <a:latin typeface="Calibri" panose="020F0502020204030204"/>
                  </a:rPr>
                  <a:t>124</a:t>
                </a:r>
                <a:r>
                  <a:rPr lang="en-US" sz="1800" dirty="0">
                    <a:solidFill>
                      <a:srgbClr val="FF0000"/>
                    </a:solidFill>
                    <a:latin typeface="Calibri" panose="020F0502020204030204"/>
                  </a:rPr>
                  <a:t>Xe(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1800" dirty="0">
                    <a:solidFill>
                      <a:srgbClr val="FF0000"/>
                    </a:solidFill>
                    <a:latin typeface="Calibri" panose="020F0502020204030204"/>
                  </a:rPr>
                  <a:t>,</a:t>
                </a:r>
                <a14:m>
                  <m:oMath xmlns:m="http://schemas.openxmlformats.org/officeDocument/2006/math">
                    <m:r>
                      <a:rPr lang="en-US" sz="18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sz="1800" dirty="0">
                    <a:solidFill>
                      <a:srgbClr val="FF0000"/>
                    </a:solidFill>
                    <a:latin typeface="Calibri" panose="020F0502020204030204"/>
                  </a:rPr>
                  <a:t>)</a:t>
                </a:r>
                <a:r>
                  <a:rPr lang="en-US" sz="1800" baseline="30000" dirty="0">
                    <a:solidFill>
                      <a:srgbClr val="FF0000"/>
                    </a:solidFill>
                    <a:latin typeface="Calibri" panose="020F0502020204030204"/>
                  </a:rPr>
                  <a:t>125</a:t>
                </a:r>
                <a:r>
                  <a:rPr lang="en-US" sz="1800" dirty="0">
                    <a:solidFill>
                      <a:srgbClr val="FF0000"/>
                    </a:solidFill>
                    <a:latin typeface="Calibri" panose="020F0502020204030204"/>
                  </a:rPr>
                  <a:t>Xe to </a:t>
                </a:r>
                <a:r>
                  <a:rPr lang="en-US" sz="1800" baseline="30000" dirty="0">
                    <a:solidFill>
                      <a:srgbClr val="FF0000"/>
                    </a:solidFill>
                    <a:latin typeface="Calibri" panose="020F0502020204030204"/>
                  </a:rPr>
                  <a:t>134</a:t>
                </a:r>
                <a:r>
                  <a:rPr lang="en-US" sz="1800" dirty="0">
                    <a:solidFill>
                      <a:srgbClr val="FF0000"/>
                    </a:solidFill>
                    <a:latin typeface="Calibri" panose="020F0502020204030204"/>
                  </a:rPr>
                  <a:t>Xe(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1800" dirty="0">
                    <a:solidFill>
                      <a:srgbClr val="FF0000"/>
                    </a:solidFill>
                    <a:latin typeface="Calibri" panose="020F0502020204030204"/>
                  </a:rPr>
                  <a:t>,</a:t>
                </a:r>
                <a14:m>
                  <m:oMath xmlns:m="http://schemas.openxmlformats.org/officeDocument/2006/math">
                    <m:r>
                      <a:rPr lang="en-US" sz="18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sz="1800" dirty="0">
                    <a:solidFill>
                      <a:srgbClr val="FF0000"/>
                    </a:solidFill>
                    <a:latin typeface="Calibri" panose="020F0502020204030204"/>
                  </a:rPr>
                  <a:t>)</a:t>
                </a:r>
                <a:r>
                  <a:rPr lang="en-US" sz="1800" baseline="30000" dirty="0">
                    <a:solidFill>
                      <a:srgbClr val="FF0000"/>
                    </a:solidFill>
                    <a:latin typeface="Calibri" panose="020F0502020204030204"/>
                  </a:rPr>
                  <a:t>135</a:t>
                </a:r>
                <a:r>
                  <a:rPr lang="en-US" sz="1800" dirty="0">
                    <a:solidFill>
                      <a:srgbClr val="FF0000"/>
                    </a:solidFill>
                    <a:latin typeface="Calibri" panose="020F0502020204030204"/>
                  </a:rPr>
                  <a:t>Xe</a:t>
                </a:r>
              </a:p>
              <a:p>
                <a:pPr marL="133380" indent="-285750" fontAlgn="auto">
                  <a:spcBef>
                    <a:spcPts val="0"/>
                  </a:spcBef>
                  <a:spcAft>
                    <a:spcPts val="0"/>
                  </a:spcAft>
                  <a:buFont typeface="Courier New" panose="02070309020205020404" pitchFamily="49" charset="0"/>
                  <a:buChar char="o"/>
                </a:pPr>
                <a:r>
                  <a:rPr lang="en-US" sz="1800" dirty="0">
                    <a:solidFill>
                      <a:srgbClr val="FF0000"/>
                    </a:solidFill>
                    <a:latin typeface="Calibri" panose="020F0502020204030204"/>
                    <a:ea typeface="+mn-ea"/>
                    <a:cs typeface="+mn-cs"/>
                  </a:rPr>
                  <a:t>An ultimate goal is </a:t>
                </a:r>
                <a:r>
                  <a:rPr lang="en-US" sz="1800" baseline="30000" dirty="0">
                    <a:solidFill>
                      <a:srgbClr val="FF0000"/>
                    </a:solidFill>
                    <a:latin typeface="Calibri" panose="020F0502020204030204"/>
                  </a:rPr>
                  <a:t>135</a:t>
                </a:r>
                <a:r>
                  <a:rPr lang="en-US" sz="1800" dirty="0">
                    <a:solidFill>
                      <a:srgbClr val="FF0000"/>
                    </a:solidFill>
                    <a:latin typeface="Calibri" panose="020F0502020204030204"/>
                  </a:rPr>
                  <a:t>Xe(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1800" dirty="0">
                    <a:solidFill>
                      <a:srgbClr val="FF0000"/>
                    </a:solidFill>
                    <a:latin typeface="Calibri" panose="020F0502020204030204"/>
                  </a:rPr>
                  <a:t>,</a:t>
                </a:r>
                <a14:m>
                  <m:oMath xmlns:m="http://schemas.openxmlformats.org/officeDocument/2006/math">
                    <m:r>
                      <a:rPr lang="en-US" sz="18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sz="1800" dirty="0">
                    <a:solidFill>
                      <a:srgbClr val="FF0000"/>
                    </a:solidFill>
                    <a:latin typeface="Calibri" panose="020F0502020204030204"/>
                  </a:rPr>
                  <a:t>)</a:t>
                </a:r>
                <a:r>
                  <a:rPr lang="en-US" sz="1800" baseline="30000" dirty="0">
                    <a:solidFill>
                      <a:srgbClr val="FF0000"/>
                    </a:solidFill>
                    <a:latin typeface="Calibri" panose="020F0502020204030204"/>
                  </a:rPr>
                  <a:t>136</a:t>
                </a:r>
                <a:r>
                  <a:rPr lang="en-US" sz="1800" dirty="0">
                    <a:solidFill>
                      <a:srgbClr val="FF0000"/>
                    </a:solidFill>
                    <a:latin typeface="Calibri" panose="020F0502020204030204"/>
                  </a:rPr>
                  <a:t>Xe (reactor heating, </a:t>
                </a:r>
                <a:r>
                  <a:rPr lang="en-US" sz="1800" dirty="0" err="1">
                    <a:solidFill>
                      <a:srgbClr val="FF0000"/>
                    </a:solidFill>
                    <a:latin typeface="Calibri" panose="020F0502020204030204"/>
                  </a:rPr>
                  <a:t>etc</a:t>
                </a:r>
                <a:r>
                  <a:rPr lang="en-US" sz="1800" dirty="0">
                    <a:solidFill>
                      <a:srgbClr val="FF0000"/>
                    </a:solidFill>
                    <a:latin typeface="Calibri" panose="020F0502020204030204"/>
                  </a:rPr>
                  <a:t>!)</a:t>
                </a:r>
              </a:p>
              <a:p>
                <a:pPr marL="742950" lvl="1" indent="-285750" fontAlgn="auto">
                  <a:spcBef>
                    <a:spcPts val="0"/>
                  </a:spcBef>
                  <a:spcAft>
                    <a:spcPts val="0"/>
                  </a:spcAft>
                  <a:buFont typeface="Courier New" panose="02070309020205020404" pitchFamily="49" charset="0"/>
                  <a:buChar char="o"/>
                </a:pPr>
                <a:r>
                  <a:rPr lang="en-US" sz="1800" baseline="30000" dirty="0">
                    <a:solidFill>
                      <a:srgbClr val="FF0000"/>
                    </a:solidFill>
                    <a:latin typeface="Calibri" panose="020F0502020204030204"/>
                  </a:rPr>
                  <a:t>134</a:t>
                </a:r>
                <a:r>
                  <a:rPr lang="en-US" sz="1800" dirty="0">
                    <a:solidFill>
                      <a:srgbClr val="FF0000"/>
                    </a:solidFill>
                    <a:latin typeface="Calibri" panose="020F0502020204030204"/>
                  </a:rPr>
                  <a:t>Xe(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1800" dirty="0">
                    <a:solidFill>
                      <a:srgbClr val="FF0000"/>
                    </a:solidFill>
                    <a:latin typeface="Calibri" panose="020F0502020204030204"/>
                  </a:rPr>
                  <a:t>,</a:t>
                </a:r>
                <a14:m>
                  <m:oMath xmlns:m="http://schemas.openxmlformats.org/officeDocument/2006/math">
                    <m:r>
                      <a:rPr lang="en-US" sz="18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sz="1800" dirty="0">
                    <a:solidFill>
                      <a:srgbClr val="FF0000"/>
                    </a:solidFill>
                    <a:latin typeface="Calibri" panose="020F0502020204030204"/>
                  </a:rPr>
                  <a:t>)</a:t>
                </a:r>
                <a:r>
                  <a:rPr lang="en-US" sz="1800" baseline="30000" dirty="0">
                    <a:solidFill>
                      <a:srgbClr val="FF0000"/>
                    </a:solidFill>
                    <a:latin typeface="Calibri" panose="020F0502020204030204"/>
                  </a:rPr>
                  <a:t>135</a:t>
                </a:r>
                <a:r>
                  <a:rPr lang="en-US" sz="1800" dirty="0">
                    <a:solidFill>
                      <a:srgbClr val="FF0000"/>
                    </a:solidFill>
                    <a:latin typeface="Calibri" panose="020F0502020204030204"/>
                  </a:rPr>
                  <a:t>Xe is a main background</a:t>
                </a:r>
                <a:endParaRPr lang="en-US" sz="1800" dirty="0">
                  <a:solidFill>
                    <a:srgbClr val="FF0000"/>
                  </a:solidFill>
                  <a:latin typeface="Calibri" panose="020F0502020204030204"/>
                  <a:ea typeface="+mn-ea"/>
                  <a:cs typeface="+mn-cs"/>
                </a:endParaRPr>
              </a:p>
              <a:p>
                <a:pPr marL="133380" indent="-285750" fontAlgn="auto">
                  <a:spcBef>
                    <a:spcPts val="0"/>
                  </a:spcBef>
                  <a:spcAft>
                    <a:spcPts val="0"/>
                  </a:spcAft>
                  <a:buFont typeface="Courier New" panose="02070309020205020404" pitchFamily="49" charset="0"/>
                  <a:buChar char="o"/>
                </a:pPr>
                <a:endParaRPr lang="en-US" sz="1800" dirty="0">
                  <a:solidFill>
                    <a:srgbClr val="FF0000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6FC864A-20FC-4550-8E5E-0C0F588722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4442" y="3554633"/>
                <a:ext cx="6034879" cy="3416320"/>
              </a:xfrm>
              <a:prstGeom prst="rect">
                <a:avLst/>
              </a:prstGeom>
              <a:blipFill>
                <a:blip r:embed="rId2"/>
                <a:stretch>
                  <a:fillRect l="-6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69889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86B7B0-6FFA-1E15-75FA-404BF9B1ED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A8C8A78-0779-05E7-8727-5650E3BD1136}"/>
              </a:ext>
            </a:extLst>
          </p:cNvPr>
          <p:cNvSpPr txBox="1"/>
          <p:nvPr/>
        </p:nvSpPr>
        <p:spPr>
          <a:xfrm>
            <a:off x="1630680" y="0"/>
            <a:ext cx="76010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Shielding Validation (March 2024)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11EB45-CA11-6F21-A489-268ED8C66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3102"/>
            <a:ext cx="11824562" cy="466335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72275EA-ECC5-DE1F-6730-5E89272F4451}"/>
              </a:ext>
            </a:extLst>
          </p:cNvPr>
          <p:cNvSpPr/>
          <p:nvPr/>
        </p:nvSpPr>
        <p:spPr>
          <a:xfrm>
            <a:off x="8215546" y="5367922"/>
            <a:ext cx="3976454" cy="4169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8227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49873D-8FA0-8AD3-85F7-59880DB0A1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D9EDD57-1360-A52A-3369-FE42148B61C4}"/>
              </a:ext>
            </a:extLst>
          </p:cNvPr>
          <p:cNvSpPr txBox="1"/>
          <p:nvPr/>
        </p:nvSpPr>
        <p:spPr>
          <a:xfrm>
            <a:off x="1630680" y="0"/>
            <a:ext cx="76010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Detector Rates (August 2024)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BEE770DC-F611-5B93-7006-58157E6E09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8211" y="1490007"/>
            <a:ext cx="8412258" cy="53679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3677DC-E0F0-D865-2F00-B162A98257C3}"/>
              </a:ext>
            </a:extLst>
          </p:cNvPr>
          <p:cNvSpPr txBox="1"/>
          <p:nvPr/>
        </p:nvSpPr>
        <p:spPr>
          <a:xfrm>
            <a:off x="133129" y="843676"/>
            <a:ext cx="120424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800" dirty="0">
                <a:latin typeface="+mn-lt"/>
              </a:rPr>
              <a:t>Maintained a detector rate below 1 MHz to assure detector performance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800" dirty="0">
                <a:latin typeface="+mn-lt"/>
              </a:rPr>
              <a:t>Continuous calibrations with </a:t>
            </a:r>
            <a:r>
              <a:rPr lang="en-US" sz="1800" baseline="30000" dirty="0">
                <a:latin typeface="+mn-lt"/>
              </a:rPr>
              <a:t>88</a:t>
            </a:r>
            <a:r>
              <a:rPr lang="en-US" sz="1800" dirty="0">
                <a:latin typeface="+mn-lt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34141361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B77C55-C723-DB10-E91C-FC58A6A2AE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1C5B21F-A19A-3CE0-4A56-029FA0A53E76}"/>
              </a:ext>
            </a:extLst>
          </p:cNvPr>
          <p:cNvSpPr txBox="1"/>
          <p:nvPr/>
        </p:nvSpPr>
        <p:spPr>
          <a:xfrm>
            <a:off x="1630680" y="0"/>
            <a:ext cx="76010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30000" dirty="0">
                <a:solidFill>
                  <a:schemeClr val="bg1"/>
                </a:solidFill>
              </a:rPr>
              <a:t>88</a:t>
            </a:r>
            <a:r>
              <a:rPr lang="en-US" dirty="0">
                <a:solidFill>
                  <a:schemeClr val="bg1"/>
                </a:solidFill>
              </a:rPr>
              <a:t>Zr – Deposited Energy (Gammas)</a:t>
            </a: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06127583-914C-6EB8-A662-889DDDB145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1029" y="1934556"/>
            <a:ext cx="6312728" cy="42878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D606E7-9C38-17C0-8F64-C28D1BB0AAE7}"/>
              </a:ext>
            </a:extLst>
          </p:cNvPr>
          <p:cNvSpPr txBox="1"/>
          <p:nvPr/>
        </p:nvSpPr>
        <p:spPr>
          <a:xfrm>
            <a:off x="444609" y="2394733"/>
            <a:ext cx="24490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+mn-lt"/>
              </a:rPr>
              <a:t>Compton shoulders:</a:t>
            </a:r>
          </a:p>
          <a:p>
            <a:r>
              <a:rPr lang="en-US" sz="1800" baseline="30000" dirty="0">
                <a:solidFill>
                  <a:srgbClr val="00009A"/>
                </a:solidFill>
                <a:latin typeface="+mn-lt"/>
              </a:rPr>
              <a:t>88</a:t>
            </a:r>
            <a:r>
              <a:rPr lang="en-US" sz="1800" dirty="0">
                <a:solidFill>
                  <a:srgbClr val="00009A"/>
                </a:solidFill>
                <a:latin typeface="+mn-lt"/>
              </a:rPr>
              <a:t>Zr 393 keV (97%)</a:t>
            </a:r>
          </a:p>
          <a:p>
            <a:r>
              <a:rPr lang="en-US" sz="1800" baseline="30000" dirty="0">
                <a:solidFill>
                  <a:srgbClr val="00009A"/>
                </a:solidFill>
                <a:latin typeface="+mn-lt"/>
              </a:rPr>
              <a:t>88</a:t>
            </a:r>
            <a:r>
              <a:rPr lang="en-US" sz="1800" dirty="0">
                <a:solidFill>
                  <a:srgbClr val="00009A"/>
                </a:solidFill>
                <a:latin typeface="+mn-lt"/>
              </a:rPr>
              <a:t>Y 898 keV (94%)</a:t>
            </a:r>
          </a:p>
          <a:p>
            <a:r>
              <a:rPr lang="en-US" sz="1800" baseline="30000" dirty="0">
                <a:solidFill>
                  <a:srgbClr val="00009A"/>
                </a:solidFill>
                <a:latin typeface="+mn-lt"/>
              </a:rPr>
              <a:t>88</a:t>
            </a:r>
            <a:r>
              <a:rPr lang="en-US" sz="1800" dirty="0">
                <a:solidFill>
                  <a:srgbClr val="00009A"/>
                </a:solidFill>
                <a:latin typeface="+mn-lt"/>
              </a:rPr>
              <a:t>Y 1.836 MeV (99%)</a:t>
            </a:r>
          </a:p>
          <a:p>
            <a:r>
              <a:rPr lang="en-US" sz="1800" baseline="30000" dirty="0">
                <a:solidFill>
                  <a:srgbClr val="00009A"/>
                </a:solidFill>
                <a:latin typeface="+mn-lt"/>
              </a:rPr>
              <a:t>88</a:t>
            </a:r>
            <a:r>
              <a:rPr lang="en-US" sz="1800" dirty="0">
                <a:solidFill>
                  <a:srgbClr val="00009A"/>
                </a:solidFill>
                <a:latin typeface="+mn-lt"/>
              </a:rPr>
              <a:t>Y 2.734 MeV (0.6%)</a:t>
            </a:r>
          </a:p>
          <a:p>
            <a:r>
              <a:rPr lang="en-US" sz="1800" baseline="30000" dirty="0">
                <a:solidFill>
                  <a:srgbClr val="00009A"/>
                </a:solidFill>
                <a:latin typeface="+mn-lt"/>
              </a:rPr>
              <a:t>88</a:t>
            </a:r>
            <a:r>
              <a:rPr lang="en-US" sz="1800" dirty="0">
                <a:solidFill>
                  <a:srgbClr val="00009A"/>
                </a:solidFill>
                <a:latin typeface="+mn-lt"/>
              </a:rPr>
              <a:t>Y 3.218 MeV (0.007%)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F2138B2-1337-685D-D66F-4B2F7B831474}"/>
              </a:ext>
            </a:extLst>
          </p:cNvPr>
          <p:cNvCxnSpPr>
            <a:cxnSpLocks/>
          </p:cNvCxnSpPr>
          <p:nvPr/>
        </p:nvCxnSpPr>
        <p:spPr>
          <a:xfrm flipV="1">
            <a:off x="2328689" y="2395049"/>
            <a:ext cx="1243289" cy="438092"/>
          </a:xfrm>
          <a:prstGeom prst="line">
            <a:avLst/>
          </a:prstGeom>
          <a:ln w="12700">
            <a:solidFill>
              <a:srgbClr val="0000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0DEB021-0CA0-15B5-789B-8C24287F99FB}"/>
              </a:ext>
            </a:extLst>
          </p:cNvPr>
          <p:cNvCxnSpPr>
            <a:cxnSpLocks/>
          </p:cNvCxnSpPr>
          <p:nvPr/>
        </p:nvCxnSpPr>
        <p:spPr>
          <a:xfrm flipV="1">
            <a:off x="2328689" y="2833141"/>
            <a:ext cx="1396582" cy="304799"/>
          </a:xfrm>
          <a:prstGeom prst="line">
            <a:avLst/>
          </a:prstGeom>
          <a:ln w="12700">
            <a:solidFill>
              <a:srgbClr val="0000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5A4A554-DCEA-9261-EA66-13994B2715BC}"/>
              </a:ext>
            </a:extLst>
          </p:cNvPr>
          <p:cNvCxnSpPr>
            <a:cxnSpLocks/>
          </p:cNvCxnSpPr>
          <p:nvPr/>
        </p:nvCxnSpPr>
        <p:spPr>
          <a:xfrm flipV="1">
            <a:off x="2557662" y="3137940"/>
            <a:ext cx="1694389" cy="291060"/>
          </a:xfrm>
          <a:prstGeom prst="line">
            <a:avLst/>
          </a:prstGeom>
          <a:ln w="12700">
            <a:solidFill>
              <a:srgbClr val="0000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B229D5-8FA3-5AA7-C3F3-57D517A9E74E}"/>
              </a:ext>
            </a:extLst>
          </p:cNvPr>
          <p:cNvCxnSpPr>
            <a:cxnSpLocks/>
          </p:cNvCxnSpPr>
          <p:nvPr/>
        </p:nvCxnSpPr>
        <p:spPr>
          <a:xfrm>
            <a:off x="2557662" y="3720060"/>
            <a:ext cx="2159001" cy="0"/>
          </a:xfrm>
          <a:prstGeom prst="line">
            <a:avLst/>
          </a:prstGeom>
          <a:ln w="12700">
            <a:solidFill>
              <a:srgbClr val="0000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B804091-79B0-A98B-DE18-00143F9FED36}"/>
              </a:ext>
            </a:extLst>
          </p:cNvPr>
          <p:cNvCxnSpPr>
            <a:cxnSpLocks/>
          </p:cNvCxnSpPr>
          <p:nvPr/>
        </p:nvCxnSpPr>
        <p:spPr>
          <a:xfrm>
            <a:off x="2785889" y="3987384"/>
            <a:ext cx="2405590" cy="539646"/>
          </a:xfrm>
          <a:prstGeom prst="line">
            <a:avLst/>
          </a:prstGeom>
          <a:ln w="12700">
            <a:solidFill>
              <a:srgbClr val="0000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63146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45E77F-B966-8B1F-3F3D-B552A11F0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CAFA1D9-A1DF-B5F2-A13F-31FD3E9AB7BE}"/>
              </a:ext>
            </a:extLst>
          </p:cNvPr>
          <p:cNvSpPr txBox="1"/>
          <p:nvPr/>
        </p:nvSpPr>
        <p:spPr>
          <a:xfrm>
            <a:off x="1630680" y="0"/>
            <a:ext cx="76010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30000" dirty="0">
                <a:solidFill>
                  <a:schemeClr val="bg1"/>
                </a:solidFill>
              </a:rPr>
              <a:t>88</a:t>
            </a:r>
            <a:r>
              <a:rPr lang="en-US" dirty="0">
                <a:solidFill>
                  <a:schemeClr val="bg1"/>
                </a:solidFill>
              </a:rPr>
              <a:t>Zr – Background Subtraction</a:t>
            </a: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5230A196-BAC5-66CB-C265-FE56D26B62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1029" y="1934556"/>
            <a:ext cx="6312728" cy="42878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F23FB5F-9D3D-C91D-2C34-2ED8A46BCFDF}"/>
              </a:ext>
            </a:extLst>
          </p:cNvPr>
          <p:cNvSpPr txBox="1"/>
          <p:nvPr/>
        </p:nvSpPr>
        <p:spPr>
          <a:xfrm>
            <a:off x="133129" y="843676"/>
            <a:ext cx="120424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dirty="0"/>
              <a:t>Require 3.5 MeV of energy to be deposited in scintillators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/>
              <a:t>To eliminate </a:t>
            </a:r>
            <a:r>
              <a:rPr lang="en-US" sz="1600" baseline="30000" dirty="0"/>
              <a:t>88</a:t>
            </a:r>
            <a:r>
              <a:rPr lang="en-US" sz="1600" dirty="0"/>
              <a:t>Zr and </a:t>
            </a:r>
            <a:r>
              <a:rPr lang="en-US" sz="1600" baseline="30000" dirty="0"/>
              <a:t>88</a:t>
            </a:r>
            <a:r>
              <a:rPr lang="en-US" sz="1600" dirty="0"/>
              <a:t>Y EC gammas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547766A-13C2-A3E9-61BE-87147F529752}"/>
              </a:ext>
            </a:extLst>
          </p:cNvPr>
          <p:cNvCxnSpPr/>
          <p:nvPr/>
        </p:nvCxnSpPr>
        <p:spPr>
          <a:xfrm flipV="1">
            <a:off x="5435600" y="2232765"/>
            <a:ext cx="0" cy="3248122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BDAF805-58CD-5196-EF5F-6DE331772834}"/>
              </a:ext>
            </a:extLst>
          </p:cNvPr>
          <p:cNvCxnSpPr>
            <a:cxnSpLocks/>
          </p:cNvCxnSpPr>
          <p:nvPr/>
        </p:nvCxnSpPr>
        <p:spPr>
          <a:xfrm>
            <a:off x="5639964" y="3721100"/>
            <a:ext cx="798936" cy="0"/>
          </a:xfrm>
          <a:prstGeom prst="line">
            <a:avLst/>
          </a:prstGeom>
          <a:ln w="508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26001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3C7B57-454F-CF4B-5A46-70E68FD373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9FEB89C-DA44-4ACD-8BBA-F250179BEE7E}"/>
              </a:ext>
            </a:extLst>
          </p:cNvPr>
          <p:cNvSpPr txBox="1"/>
          <p:nvPr/>
        </p:nvSpPr>
        <p:spPr>
          <a:xfrm>
            <a:off x="1630680" y="0"/>
            <a:ext cx="76010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30000" dirty="0">
                <a:solidFill>
                  <a:schemeClr val="bg1"/>
                </a:solidFill>
              </a:rPr>
              <a:t>88</a:t>
            </a:r>
            <a:r>
              <a:rPr lang="en-US" dirty="0">
                <a:solidFill>
                  <a:schemeClr val="bg1"/>
                </a:solidFill>
              </a:rPr>
              <a:t>Zr – Resonance Found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7935532-B2D6-85B9-F0BD-824CF3275892}"/>
                  </a:ext>
                </a:extLst>
              </p:cNvPr>
              <p:cNvSpPr txBox="1"/>
              <p:nvPr/>
            </p:nvSpPr>
            <p:spPr>
              <a:xfrm>
                <a:off x="133129" y="843676"/>
                <a:ext cx="12042422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Courier New" panose="02070309020205020404" pitchFamily="49" charset="0"/>
                  <a:buChar char="o"/>
                </a:pPr>
                <a:r>
                  <a:rPr lang="en-US" sz="1800" b="1" dirty="0">
                    <a:latin typeface="+mn-lt"/>
                  </a:rPr>
                  <a:t>We confirm the resonance suggested by LANL DICER (transmission) at 0.17 eV!</a:t>
                </a:r>
              </a:p>
              <a:p>
                <a:pPr marL="742950" lvl="1" indent="-285750">
                  <a:buFont typeface="Courier New" panose="02070309020205020404" pitchFamily="49" charset="0"/>
                  <a:buChar char="o"/>
                </a:pPr>
                <a:r>
                  <a:rPr lang="en-US" sz="1800" b="1" dirty="0">
                    <a:latin typeface="+mn-lt"/>
                  </a:rPr>
                  <a:t>Single Level Breit Wigner fit parameters within 1</a:t>
                </a:r>
                <a14:m>
                  <m:oMath xmlns:m="http://schemas.openxmlformats.org/officeDocument/2006/math">
                    <m:r>
                      <a:rPr lang="en-US" sz="18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𝝈</m:t>
                    </m:r>
                  </m:oMath>
                </a14:m>
                <a:endParaRPr lang="en-US" sz="1800" dirty="0">
                  <a:latin typeface="+mn-lt"/>
                </a:endParaRPr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:r>
                  <a:rPr lang="en-US" sz="1800" dirty="0">
                    <a:latin typeface="+mn-lt"/>
                  </a:rPr>
                  <a:t>But our normalization is difficult…</a:t>
                </a:r>
              </a:p>
              <a:p>
                <a:pPr marL="742950" lvl="1" indent="-285750">
                  <a:buFont typeface="Courier New" panose="02070309020205020404" pitchFamily="49" charset="0"/>
                  <a:buChar char="o"/>
                </a:pPr>
                <a:r>
                  <a:rPr lang="en-US" sz="1800" b="1" u="sng" dirty="0">
                    <a:latin typeface="+mn-lt"/>
                  </a:rPr>
                  <a:t>We don’t know our gamma cascades (and efficiencies of gamma energy cuts)</a:t>
                </a:r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:r>
                  <a:rPr lang="en-US" sz="1800" b="1" dirty="0">
                    <a:latin typeface="+mn-lt"/>
                  </a:rPr>
                  <a:t>Normalize based on LLNL thermal measurement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7935532-B2D6-85B9-F0BD-824CF32758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29" y="843676"/>
                <a:ext cx="12042422" cy="1477328"/>
              </a:xfrm>
              <a:prstGeom prst="rect">
                <a:avLst/>
              </a:prstGeom>
              <a:blipFill>
                <a:blip r:embed="rId2"/>
                <a:stretch>
                  <a:fillRect l="-316" t="-1709" b="-59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E918C9A7-C290-2720-42D1-6EC5D6E514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3952" y="3659307"/>
            <a:ext cx="3831599" cy="29333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D319B72-22FF-695B-0B6E-CC94B3AFE83C}"/>
              </a:ext>
            </a:extLst>
          </p:cNvPr>
          <p:cNvSpPr txBox="1"/>
          <p:nvPr/>
        </p:nvSpPr>
        <p:spPr>
          <a:xfrm>
            <a:off x="8908819" y="3243894"/>
            <a:ext cx="30140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990000"/>
                </a:solidFill>
              </a:rPr>
              <a:t>Transmission (LANL DICER)</a:t>
            </a:r>
          </a:p>
        </p:txBody>
      </p:sp>
      <p:pic>
        <p:nvPicPr>
          <p:cNvPr id="8" name="Picture 7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D0FED548-B938-D3EF-6B72-C6543AC7B7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26" y="3582448"/>
            <a:ext cx="4069004" cy="2890549"/>
          </a:xfrm>
          <a:prstGeom prst="rect">
            <a:avLst/>
          </a:prstGeom>
        </p:spPr>
      </p:pic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270278B3-96A5-F653-F30A-3F6887DA97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1730" y="3659307"/>
            <a:ext cx="4089620" cy="28475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539CEB2-9BEA-0770-97AF-D3AFDB41E49D}"/>
              </a:ext>
            </a:extLst>
          </p:cNvPr>
          <p:cNvSpPr txBox="1"/>
          <p:nvPr/>
        </p:nvSpPr>
        <p:spPr>
          <a:xfrm>
            <a:off x="2979323" y="3243894"/>
            <a:ext cx="2692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9A"/>
                </a:solidFill>
              </a:rPr>
              <a:t>Capture (CERN </a:t>
            </a:r>
            <a:r>
              <a:rPr lang="en-US" sz="1600" b="1" dirty="0" err="1">
                <a:solidFill>
                  <a:srgbClr val="00009A"/>
                </a:solidFill>
              </a:rPr>
              <a:t>n_TOF</a:t>
            </a:r>
            <a:r>
              <a:rPr lang="en-US" sz="1600" b="1" dirty="0">
                <a:solidFill>
                  <a:srgbClr val="00009A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245057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589664-2558-D86C-295E-FD3585EE79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1BFECB-63D8-4065-43E2-A66B6B3C395F}"/>
              </a:ext>
            </a:extLst>
          </p:cNvPr>
          <p:cNvSpPr txBox="1"/>
          <p:nvPr/>
        </p:nvSpPr>
        <p:spPr>
          <a:xfrm>
            <a:off x="1630680" y="0"/>
            <a:ext cx="76010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30000" dirty="0">
                <a:solidFill>
                  <a:schemeClr val="bg1"/>
                </a:solidFill>
              </a:rPr>
              <a:t>88</a:t>
            </a:r>
            <a:r>
              <a:rPr lang="en-US" dirty="0">
                <a:solidFill>
                  <a:schemeClr val="bg1"/>
                </a:solidFill>
              </a:rPr>
              <a:t>Zr – ILL FIPPS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963452-0362-C58D-C178-DA98AC2892E6}"/>
              </a:ext>
            </a:extLst>
          </p:cNvPr>
          <p:cNvSpPr txBox="1"/>
          <p:nvPr/>
        </p:nvSpPr>
        <p:spPr>
          <a:xfrm>
            <a:off x="133129" y="843676"/>
            <a:ext cx="120424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dirty="0"/>
              <a:t>Next steps - </a:t>
            </a:r>
            <a:r>
              <a:rPr lang="en-US" sz="1600" b="1" dirty="0"/>
              <a:t>prompt gamma cascades at ILL FIPPS </a:t>
            </a:r>
            <a:r>
              <a:rPr lang="en-US" sz="1600" dirty="0"/>
              <a:t>(thermal, 10</a:t>
            </a:r>
            <a:r>
              <a:rPr lang="en-US" sz="1600" baseline="30000" dirty="0"/>
              <a:t>8</a:t>
            </a:r>
            <a:r>
              <a:rPr lang="en-US" sz="1600" dirty="0"/>
              <a:t> neutrons/s/cm</a:t>
            </a:r>
            <a:r>
              <a:rPr lang="en-US" sz="1600" baseline="30000" dirty="0"/>
              <a:t>2</a:t>
            </a:r>
            <a:r>
              <a:rPr lang="en-US" sz="1600" dirty="0"/>
              <a:t>, 64 </a:t>
            </a:r>
            <a:r>
              <a:rPr lang="en-US" sz="1600" dirty="0" err="1"/>
              <a:t>HPGe</a:t>
            </a:r>
            <a:r>
              <a:rPr lang="en-US" sz="1600" dirty="0"/>
              <a:t>)</a:t>
            </a:r>
          </a:p>
          <a:p>
            <a:pPr marL="590580" lvl="1" indent="-285750">
              <a:buFont typeface="Courier New" panose="02070309020205020404" pitchFamily="49" charset="0"/>
              <a:buChar char="o"/>
            </a:pPr>
            <a:r>
              <a:rPr lang="en-US" sz="1600" dirty="0"/>
              <a:t>FIPPS has successful record with radioactive samples (2MBq calcium-41 and 2GBq nickel-63, for example)</a:t>
            </a:r>
          </a:p>
          <a:p>
            <a:pPr marL="590580" lvl="1" indent="-285750">
              <a:buFont typeface="Courier New" panose="02070309020205020404" pitchFamily="49" charset="0"/>
              <a:buChar char="o"/>
            </a:pPr>
            <a:r>
              <a:rPr lang="en-US" sz="1600" b="1" dirty="0"/>
              <a:t>Two Campaigns in Fall 2025</a:t>
            </a:r>
            <a:endParaRPr lang="en-US" sz="1600" dirty="0"/>
          </a:p>
        </p:txBody>
      </p:sp>
      <p:pic>
        <p:nvPicPr>
          <p:cNvPr id="6" name="Picture 5" descr="A picture containing text&#10;&#10;AI-generated content may be incorrect.">
            <a:extLst>
              <a:ext uri="{FF2B5EF4-FFF2-40B4-BE49-F238E27FC236}">
                <a16:creationId xmlns:a16="http://schemas.microsoft.com/office/drawing/2014/main" id="{F481EB9F-686D-B643-56AB-965F4CAE84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60" y="2179795"/>
            <a:ext cx="3403600" cy="3098800"/>
          </a:xfrm>
          <a:prstGeom prst="rect">
            <a:avLst/>
          </a:prstGeom>
        </p:spPr>
      </p:pic>
      <p:pic>
        <p:nvPicPr>
          <p:cNvPr id="12" name="Picture 11" descr="A picture containing indoor&#10;&#10;AI-generated content may be incorrect.">
            <a:extLst>
              <a:ext uri="{FF2B5EF4-FFF2-40B4-BE49-F238E27FC236}">
                <a16:creationId xmlns:a16="http://schemas.microsoft.com/office/drawing/2014/main" id="{83321204-790A-FE6B-28E4-0FECC53CF6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84017" y="2285431"/>
            <a:ext cx="4994165" cy="3745624"/>
          </a:xfrm>
          <a:prstGeom prst="rect">
            <a:avLst/>
          </a:prstGeom>
        </p:spPr>
      </p:pic>
      <p:pic>
        <p:nvPicPr>
          <p:cNvPr id="14" name="Picture 13" descr="A picture containing indoor, person&#10;&#10;AI-generated content may be incorrect.">
            <a:extLst>
              <a:ext uri="{FF2B5EF4-FFF2-40B4-BE49-F238E27FC236}">
                <a16:creationId xmlns:a16="http://schemas.microsoft.com/office/drawing/2014/main" id="{999F57B4-269F-9079-A34A-3D90812731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25066" y="3086786"/>
            <a:ext cx="3602116" cy="2701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73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4FC091-6CA4-7E2E-3D8D-C0E9CFBF6C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5D501F4-B2EA-DBBD-9E75-2EC40DC627B4}"/>
              </a:ext>
            </a:extLst>
          </p:cNvPr>
          <p:cNvSpPr txBox="1"/>
          <p:nvPr/>
        </p:nvSpPr>
        <p:spPr>
          <a:xfrm>
            <a:off x="1630680" y="0"/>
            <a:ext cx="76010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30000" dirty="0">
                <a:solidFill>
                  <a:schemeClr val="bg1"/>
                </a:solidFill>
              </a:rPr>
              <a:t>88</a:t>
            </a:r>
            <a:r>
              <a:rPr lang="en-US" dirty="0">
                <a:solidFill>
                  <a:schemeClr val="bg1"/>
                </a:solidFill>
              </a:rPr>
              <a:t>Zr – ILL FIPPS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F02510-13A8-F553-7891-9C7F4B1DE37F}"/>
              </a:ext>
            </a:extLst>
          </p:cNvPr>
          <p:cNvSpPr txBox="1"/>
          <p:nvPr/>
        </p:nvSpPr>
        <p:spPr>
          <a:xfrm>
            <a:off x="133129" y="843676"/>
            <a:ext cx="12042422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dirty="0"/>
              <a:t>Promising results so far!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1600" dirty="0"/>
          </a:p>
          <a:p>
            <a:pPr marL="895320" lvl="1" indent="-285750">
              <a:buFont typeface="Courier New" panose="02070309020205020404" pitchFamily="49" charset="0"/>
              <a:buChar char="o"/>
            </a:pPr>
            <a:r>
              <a:rPr lang="en-US" sz="1600" dirty="0"/>
              <a:t>PRELIMINARY!!!</a:t>
            </a:r>
          </a:p>
          <a:p>
            <a:pPr marL="895320" lvl="1" indent="-285750">
              <a:buFont typeface="Courier New" panose="02070309020205020404" pitchFamily="49" charset="0"/>
              <a:buChar char="o"/>
            </a:pPr>
            <a:endParaRPr lang="en-US" sz="1600" dirty="0"/>
          </a:p>
          <a:p>
            <a:pPr marL="895320" lvl="1" indent="-285750">
              <a:buFont typeface="Courier New" panose="02070309020205020404" pitchFamily="49" charset="0"/>
              <a:buChar char="o"/>
            </a:pPr>
            <a:endParaRPr lang="en-US" sz="1600" dirty="0"/>
          </a:p>
          <a:p>
            <a:pPr marL="895320" lvl="1" indent="-285750">
              <a:buFont typeface="Courier New" panose="02070309020205020404" pitchFamily="49" charset="0"/>
              <a:buChar char="o"/>
            </a:pPr>
            <a:endParaRPr lang="en-US" sz="1600" dirty="0"/>
          </a:p>
          <a:p>
            <a:pPr marL="895320" lvl="1" indent="-285750">
              <a:buFont typeface="Courier New" panose="02070309020205020404" pitchFamily="49" charset="0"/>
              <a:buChar char="o"/>
            </a:pPr>
            <a:endParaRPr lang="en-US" sz="1600" dirty="0"/>
          </a:p>
          <a:p>
            <a:pPr marL="895320" lvl="1" indent="-285750">
              <a:buFont typeface="Courier New" panose="02070309020205020404" pitchFamily="49" charset="0"/>
              <a:buChar char="o"/>
            </a:pPr>
            <a:endParaRPr lang="en-US" sz="1600" dirty="0"/>
          </a:p>
          <a:p>
            <a:pPr marL="895320" lvl="1" indent="-285750">
              <a:buFont typeface="Courier New" panose="02070309020205020404" pitchFamily="49" charset="0"/>
              <a:buChar char="o"/>
            </a:pPr>
            <a:endParaRPr lang="en-US" sz="1600" dirty="0"/>
          </a:p>
          <a:p>
            <a:pPr marL="895320" lvl="1" indent="-285750">
              <a:buFont typeface="Courier New" panose="02070309020205020404" pitchFamily="49" charset="0"/>
              <a:buChar char="o"/>
            </a:pPr>
            <a:endParaRPr lang="en-US" sz="1600" dirty="0"/>
          </a:p>
          <a:p>
            <a:pPr marL="895320" lvl="1" indent="-285750">
              <a:buFont typeface="Courier New" panose="02070309020205020404" pitchFamily="49" charset="0"/>
              <a:buChar char="o"/>
            </a:pPr>
            <a:endParaRPr lang="en-US" sz="1600" dirty="0"/>
          </a:p>
          <a:p>
            <a:pPr marL="895320" lvl="1" indent="-285750">
              <a:buFont typeface="Courier New" panose="02070309020205020404" pitchFamily="49" charset="0"/>
              <a:buChar char="o"/>
            </a:pPr>
            <a:endParaRPr lang="en-US" sz="1600" dirty="0"/>
          </a:p>
          <a:p>
            <a:pPr marL="895320" lvl="1" indent="-285750">
              <a:buFont typeface="Courier New" panose="02070309020205020404" pitchFamily="49" charset="0"/>
              <a:buChar char="o"/>
            </a:pPr>
            <a:endParaRPr lang="en-US" sz="1600" dirty="0"/>
          </a:p>
          <a:p>
            <a:pPr marL="895320" lvl="1" indent="-285750">
              <a:buFont typeface="Courier New" panose="02070309020205020404" pitchFamily="49" charset="0"/>
              <a:buChar char="o"/>
            </a:pPr>
            <a:endParaRPr lang="en-US" sz="1600" dirty="0"/>
          </a:p>
          <a:p>
            <a:pPr marL="895320" lvl="1" indent="-285750">
              <a:buFont typeface="Courier New" panose="02070309020205020404" pitchFamily="49" charset="0"/>
              <a:buChar char="o"/>
            </a:pPr>
            <a:endParaRPr lang="en-US" sz="1600" dirty="0"/>
          </a:p>
          <a:p>
            <a:pPr marL="895320" lvl="1" indent="-285750">
              <a:buFont typeface="Courier New" panose="02070309020205020404" pitchFamily="49" charset="0"/>
              <a:buChar char="o"/>
            </a:pPr>
            <a:endParaRPr lang="en-US" sz="1600" dirty="0"/>
          </a:p>
          <a:p>
            <a:pPr marL="895320" lvl="1" indent="-285750">
              <a:buFont typeface="Courier New" panose="02070309020205020404" pitchFamily="49" charset="0"/>
              <a:buChar char="o"/>
            </a:pPr>
            <a:endParaRPr lang="en-US" sz="1600" dirty="0"/>
          </a:p>
          <a:p>
            <a:pPr marL="895320" lvl="1" indent="-285750">
              <a:buFont typeface="Courier New" panose="02070309020205020404" pitchFamily="49" charset="0"/>
              <a:buChar char="o"/>
            </a:pPr>
            <a:endParaRPr lang="en-US" sz="1600" dirty="0"/>
          </a:p>
          <a:p>
            <a:pPr marL="895320" lvl="1" indent="-285750">
              <a:buFont typeface="Courier New" panose="02070309020205020404" pitchFamily="49" charset="0"/>
              <a:buChar char="o"/>
            </a:pPr>
            <a:endParaRPr lang="en-US" sz="1600" dirty="0"/>
          </a:p>
          <a:p>
            <a:pPr marL="895320" lvl="1" indent="-285750">
              <a:buFont typeface="Courier New" panose="02070309020205020404" pitchFamily="49" charset="0"/>
              <a:buChar char="o"/>
            </a:pPr>
            <a:endParaRPr lang="en-US" sz="1600" dirty="0"/>
          </a:p>
          <a:p>
            <a:pPr marL="895320" lvl="1" indent="-285750">
              <a:buFont typeface="Courier New" panose="02070309020205020404" pitchFamily="49" charset="0"/>
              <a:buChar char="o"/>
            </a:pPr>
            <a:endParaRPr lang="en-US" sz="1600" dirty="0"/>
          </a:p>
          <a:p>
            <a:pPr marL="895320" lvl="1" indent="-285750">
              <a:buFont typeface="Courier New" panose="02070309020205020404" pitchFamily="49" charset="0"/>
              <a:buChar char="o"/>
            </a:pPr>
            <a:endParaRPr lang="en-US" sz="1600" dirty="0"/>
          </a:p>
          <a:p>
            <a:pPr lvl="1"/>
            <a:endParaRPr lang="en-US" sz="1600" dirty="0"/>
          </a:p>
        </p:txBody>
      </p:sp>
      <p:pic>
        <p:nvPicPr>
          <p:cNvPr id="5" name="Picture 4" descr="A picture containing text, indoor, wall, person&#10;&#10;AI-generated content may be incorrect.">
            <a:extLst>
              <a:ext uri="{FF2B5EF4-FFF2-40B4-BE49-F238E27FC236}">
                <a16:creationId xmlns:a16="http://schemas.microsoft.com/office/drawing/2014/main" id="{E354AA31-D2F3-A1F2-82AB-6CDDF9BC09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780" y="2094688"/>
            <a:ext cx="4988560" cy="3741420"/>
          </a:xfrm>
          <a:prstGeom prst="rect">
            <a:avLst/>
          </a:prstGeom>
        </p:spPr>
      </p:pic>
      <p:pic>
        <p:nvPicPr>
          <p:cNvPr id="3" name="Picture 2" descr="A graph on a white sheet&#10;&#10;AI-generated content may be incorrect.">
            <a:extLst>
              <a:ext uri="{FF2B5EF4-FFF2-40B4-BE49-F238E27FC236}">
                <a16:creationId xmlns:a16="http://schemas.microsoft.com/office/drawing/2014/main" id="{EAAD2143-812F-C855-85AA-F8B31FA6AE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4115"/>
          <a:stretch>
            <a:fillRect/>
          </a:stretch>
        </p:blipFill>
        <p:spPr bwMode="auto">
          <a:xfrm>
            <a:off x="6519573" y="2266398"/>
            <a:ext cx="5290260" cy="31942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CDAD8A-E469-3464-47A7-CE95575C7570}"/>
              </a:ext>
            </a:extLst>
          </p:cNvPr>
          <p:cNvSpPr txBox="1"/>
          <p:nvPr/>
        </p:nvSpPr>
        <p:spPr>
          <a:xfrm>
            <a:off x="6519573" y="5350211"/>
            <a:ext cx="51257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3B42"/>
                </a:solidFill>
              </a:rPr>
              <a:t>Red denotes new candidate states/gammas</a:t>
            </a:r>
          </a:p>
          <a:p>
            <a:r>
              <a:rPr lang="en-US" sz="1400" dirty="0"/>
              <a:t>Black denotes previously known.</a:t>
            </a:r>
          </a:p>
          <a:p>
            <a:r>
              <a:rPr lang="en-US" sz="1400" dirty="0"/>
              <a:t>Credit: C. </a:t>
            </a:r>
            <a:r>
              <a:rPr lang="en-US" sz="1400" dirty="0" err="1"/>
              <a:t>Michelagnoli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79484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FEF7AA-ECC3-E3DF-7F7F-3AAEB7A9FA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954779-DD69-4F8F-60FC-9762512431BF}"/>
              </a:ext>
            </a:extLst>
          </p:cNvPr>
          <p:cNvSpPr txBox="1"/>
          <p:nvPr/>
        </p:nvSpPr>
        <p:spPr>
          <a:xfrm>
            <a:off x="1630680" y="0"/>
            <a:ext cx="76010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30000" dirty="0">
                <a:solidFill>
                  <a:schemeClr val="bg1"/>
                </a:solidFill>
              </a:rPr>
              <a:t>88</a:t>
            </a:r>
            <a:r>
              <a:rPr lang="en-US" dirty="0">
                <a:solidFill>
                  <a:schemeClr val="bg1"/>
                </a:solidFill>
              </a:rPr>
              <a:t>Zr – Conclusions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9AB8A2A-5C84-1609-AB9A-35EE70333CFC}"/>
                  </a:ext>
                </a:extLst>
              </p:cNvPr>
              <p:cNvSpPr txBox="1"/>
              <p:nvPr/>
            </p:nvSpPr>
            <p:spPr>
              <a:xfrm>
                <a:off x="133129" y="843676"/>
                <a:ext cx="12042422" cy="31393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Courier New" panose="02070309020205020404" pitchFamily="49" charset="0"/>
                  <a:buChar char="o"/>
                </a:pPr>
                <a:r>
                  <a:rPr lang="en-US" sz="1800" b="1" dirty="0">
                    <a:latin typeface="+mn-lt"/>
                  </a:rPr>
                  <a:t>The </a:t>
                </a:r>
                <a:r>
                  <a:rPr lang="en-US" sz="1800" b="1" baseline="30000" dirty="0">
                    <a:latin typeface="+mn-lt"/>
                  </a:rPr>
                  <a:t>88</a:t>
                </a:r>
                <a:r>
                  <a:rPr lang="en-US" sz="1800" b="1" dirty="0">
                    <a:latin typeface="+mn-lt"/>
                  </a:rPr>
                  <a:t>Zr(n,</a:t>
                </a:r>
                <a14:m>
                  <m:oMath xmlns:m="http://schemas.openxmlformats.org/officeDocument/2006/math">
                    <m:r>
                      <a:rPr lang="en-US" sz="18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𝜸</m:t>
                    </m:r>
                  </m:oMath>
                </a14:m>
                <a:r>
                  <a:rPr lang="en-US" sz="1800" b="1" dirty="0">
                    <a:latin typeface="+mn-lt"/>
                  </a:rPr>
                  <a:t>) thermal cross section is anomalously large because of a sub-eV resonance.</a:t>
                </a:r>
              </a:p>
              <a:p>
                <a:pPr marL="742950" lvl="1" indent="-285750">
                  <a:buFont typeface="Courier New" panose="02070309020205020404" pitchFamily="49" charset="0"/>
                  <a:buChar char="o"/>
                </a:pPr>
                <a:r>
                  <a:rPr lang="en-US" sz="1800" dirty="0">
                    <a:latin typeface="+mn-lt"/>
                  </a:rPr>
                  <a:t>We confirm the (transmission-based) DICER 0.17 eV resonance.</a:t>
                </a:r>
              </a:p>
              <a:p>
                <a:endParaRPr lang="en-US" sz="1800" dirty="0">
                  <a:latin typeface="+mn-lt"/>
                </a:endParaRPr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:r>
                  <a:rPr lang="en-US" sz="1800" dirty="0">
                    <a:latin typeface="+mn-lt"/>
                  </a:rPr>
                  <a:t>CERN INTC approval to measurement was less than 1 year.</a:t>
                </a:r>
              </a:p>
              <a:p>
                <a:pPr marL="742950" lvl="1" indent="-285750">
                  <a:buFont typeface="Courier New" panose="02070309020205020404" pitchFamily="49" charset="0"/>
                  <a:buChar char="o"/>
                </a:pPr>
                <a:r>
                  <a:rPr lang="en-US" sz="1800" b="1" dirty="0">
                    <a:latin typeface="+mn-lt"/>
                  </a:rPr>
                  <a:t>Rapid progress is possible when partners like LANL, PSI, and CERN work together!</a:t>
                </a:r>
              </a:p>
              <a:p>
                <a:pPr marL="742950" lvl="1" indent="-285750">
                  <a:buFont typeface="Courier New" panose="02070309020205020404" pitchFamily="49" charset="0"/>
                  <a:buChar char="o"/>
                </a:pPr>
                <a:endParaRPr lang="en-US" sz="1800" b="1" dirty="0">
                  <a:latin typeface="+mn-lt"/>
                </a:endParaRPr>
              </a:p>
              <a:p>
                <a:pPr marL="133380" indent="-285750">
                  <a:buFont typeface="Courier New" panose="02070309020205020404" pitchFamily="49" charset="0"/>
                  <a:buChar char="o"/>
                </a:pPr>
                <a:r>
                  <a:rPr lang="en-US" sz="1800" b="1" dirty="0">
                    <a:latin typeface="+mn-lt"/>
                  </a:rPr>
                  <a:t>And infusion of ILL FIPPS data helps to complete the story!</a:t>
                </a:r>
              </a:p>
              <a:p>
                <a:pPr marL="742950" lvl="1" indent="-285750">
                  <a:buFont typeface="Courier New" panose="02070309020205020404" pitchFamily="49" charset="0"/>
                  <a:buChar char="o"/>
                </a:pPr>
                <a:r>
                  <a:rPr lang="en-US" sz="1800" dirty="0">
                    <a:latin typeface="+mn-lt"/>
                  </a:rPr>
                  <a:t>Improved understanding of prompt gamma energy deposited in </a:t>
                </a:r>
                <a:r>
                  <a:rPr lang="en-US" sz="1800" dirty="0" err="1">
                    <a:latin typeface="+mn-lt"/>
                  </a:rPr>
                  <a:t>n_TOF</a:t>
                </a:r>
                <a:r>
                  <a:rPr lang="en-US" sz="1800" dirty="0">
                    <a:latin typeface="+mn-lt"/>
                  </a:rPr>
                  <a:t> scintillators</a:t>
                </a:r>
              </a:p>
              <a:p>
                <a:pPr marL="1352520" lvl="2" indent="-285750">
                  <a:buFont typeface="Courier New" panose="02070309020205020404" pitchFamily="49" charset="0"/>
                  <a:buChar char="o"/>
                </a:pPr>
                <a:r>
                  <a:rPr lang="en-US" sz="1800" dirty="0">
                    <a:latin typeface="+mn-lt"/>
                  </a:rPr>
                  <a:t>FIPPS helps to optimize </a:t>
                </a:r>
                <a:r>
                  <a:rPr lang="en-US" sz="1800" dirty="0" err="1">
                    <a:latin typeface="+mn-lt"/>
                  </a:rPr>
                  <a:t>n_TOF</a:t>
                </a:r>
                <a:r>
                  <a:rPr lang="en-US" sz="1800" dirty="0">
                    <a:latin typeface="+mn-lt"/>
                  </a:rPr>
                  <a:t> analysis</a:t>
                </a:r>
              </a:p>
              <a:p>
                <a:pPr marL="742950" lvl="1" indent="-285750">
                  <a:buFont typeface="Courier New" panose="02070309020205020404" pitchFamily="49" charset="0"/>
                  <a:buChar char="o"/>
                </a:pPr>
                <a:endParaRPr lang="en-US" sz="1800" dirty="0">
                  <a:latin typeface="+mn-lt"/>
                </a:endParaRPr>
              </a:p>
              <a:p>
                <a:pPr marL="742950" lvl="1" indent="-285750">
                  <a:buFont typeface="Courier New" panose="02070309020205020404" pitchFamily="49" charset="0"/>
                  <a:buChar char="o"/>
                </a:pPr>
                <a:r>
                  <a:rPr lang="en-US" sz="1800" b="1" dirty="0">
                    <a:latin typeface="+mn-lt"/>
                  </a:rPr>
                  <a:t>Relative </a:t>
                </a:r>
                <a14:m>
                  <m:oMath xmlns:m="http://schemas.openxmlformats.org/officeDocument/2006/math">
                    <m:r>
                      <a:rPr lang="en-US" sz="1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800" b="1" dirty="0">
                    <a:latin typeface="+mn-lt"/>
                  </a:rPr>
                  <a:t> Absolute cross section at </a:t>
                </a:r>
                <a:r>
                  <a:rPr lang="en-US" sz="1800" b="1" dirty="0" err="1">
                    <a:latin typeface="+mn-lt"/>
                  </a:rPr>
                  <a:t>n_TOF</a:t>
                </a:r>
                <a:endParaRPr lang="en-US" sz="1800" b="1" dirty="0">
                  <a:latin typeface="+mn-lt"/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9AB8A2A-5C84-1609-AB9A-35EE70333C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29" y="843676"/>
                <a:ext cx="12042422" cy="3139321"/>
              </a:xfrm>
              <a:prstGeom prst="rect">
                <a:avLst/>
              </a:prstGeom>
              <a:blipFill>
                <a:blip r:embed="rId2"/>
                <a:stretch>
                  <a:fillRect l="-316" t="-806" b="-24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93DB60E-9D92-EBB6-042F-51279444B5BC}"/>
                  </a:ext>
                </a:extLst>
              </p:cNvPr>
              <p:cNvSpPr txBox="1"/>
              <p:nvPr/>
            </p:nvSpPr>
            <p:spPr>
              <a:xfrm>
                <a:off x="0" y="5042118"/>
                <a:ext cx="12192000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latin typeface="+mn-lt"/>
                  </a:rPr>
                  <a:t>Many thanks to brilliant collaborators and students!</a:t>
                </a:r>
              </a:p>
              <a:p>
                <a:r>
                  <a:rPr lang="en-US" sz="1600" b="1" dirty="0">
                    <a:latin typeface="+mn-lt"/>
                  </a:rPr>
                  <a:t>UT NETL reactor, radiochemistry</a:t>
                </a:r>
                <a:r>
                  <a:rPr lang="en-US" sz="1600" dirty="0">
                    <a:latin typeface="+mn-lt"/>
                  </a:rPr>
                  <a:t> – Don Nolting, Joseph Lapka, Bill Charlton, Tracy Tipping, Rodrigo Viveros</a:t>
                </a:r>
              </a:p>
              <a:p>
                <a:r>
                  <a:rPr lang="en-US" sz="1600" b="1" baseline="30000" dirty="0">
                    <a:latin typeface="+mn-lt"/>
                  </a:rPr>
                  <a:t>89m</a:t>
                </a:r>
                <a:r>
                  <a:rPr lang="en-US" sz="1600" b="1" dirty="0">
                    <a:latin typeface="+mn-lt"/>
                  </a:rPr>
                  <a:t>Zr</a:t>
                </a:r>
                <a:r>
                  <a:rPr lang="en-US" sz="1600" dirty="0">
                    <a:latin typeface="+mn-lt"/>
                  </a:rPr>
                  <a:t> – Isaac Kelly (undergraduate 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600" dirty="0">
                    <a:latin typeface="+mn-lt"/>
                  </a:rPr>
                  <a:t> PhD student at Notre Dame), Jacob Moldenhauer</a:t>
                </a:r>
              </a:p>
              <a:p>
                <a:r>
                  <a:rPr lang="en-US" sz="1600" b="1" dirty="0">
                    <a:latin typeface="+mn-lt"/>
                  </a:rPr>
                  <a:t>CERN </a:t>
                </a:r>
                <a:r>
                  <a:rPr lang="en-US" sz="1600" b="1" dirty="0" err="1">
                    <a:latin typeface="+mn-lt"/>
                  </a:rPr>
                  <a:t>n_TOF</a:t>
                </a:r>
                <a:r>
                  <a:rPr lang="en-US" sz="1600" b="1" dirty="0">
                    <a:latin typeface="+mn-lt"/>
                  </a:rPr>
                  <a:t> </a:t>
                </a:r>
                <a:r>
                  <a:rPr lang="en-US" sz="1600" dirty="0">
                    <a:latin typeface="+mn-lt"/>
                  </a:rPr>
                  <a:t>– Genevieve Alpar (undergraduate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600" dirty="0">
                    <a:latin typeface="+mn-lt"/>
                  </a:rPr>
                  <a:t> Master at AFIT), Albert Parmenter (undergraduate), Beth Jacoby (undergraduate), Michi Bacak, Javi </a:t>
                </a:r>
                <a:r>
                  <a:rPr lang="en-US" sz="1600" dirty="0" err="1">
                    <a:latin typeface="+mn-lt"/>
                  </a:rPr>
                  <a:t>Balibrea</a:t>
                </a:r>
                <a:r>
                  <a:rPr lang="en-US" sz="1600" dirty="0">
                    <a:latin typeface="+mn-lt"/>
                  </a:rPr>
                  <a:t>, Claudia Lederer-Woods, Jorge </a:t>
                </a:r>
                <a:r>
                  <a:rPr lang="en-US" sz="1600" dirty="0" err="1">
                    <a:latin typeface="+mn-lt"/>
                  </a:rPr>
                  <a:t>Lerendegui</a:t>
                </a:r>
                <a:r>
                  <a:rPr lang="en-US" sz="1600" dirty="0">
                    <a:latin typeface="+mn-lt"/>
                  </a:rPr>
                  <a:t>-Marco, Emilio Maugeri, Alberto Mengoni</a:t>
                </a:r>
              </a:p>
              <a:p>
                <a:r>
                  <a:rPr lang="en-US" sz="1600" b="1" dirty="0">
                    <a:latin typeface="+mn-lt"/>
                  </a:rPr>
                  <a:t>ILL FIPPS – Caterina </a:t>
                </a:r>
                <a:r>
                  <a:rPr lang="en-US" sz="1600" b="1" dirty="0" err="1">
                    <a:latin typeface="+mn-lt"/>
                  </a:rPr>
                  <a:t>Michelagnoli</a:t>
                </a:r>
                <a:r>
                  <a:rPr lang="en-US" sz="1600" dirty="0">
                    <a:latin typeface="+mn-lt"/>
                  </a:rPr>
                  <a:t>, </a:t>
                </a:r>
                <a:r>
                  <a:rPr lang="en-US" sz="1600" b="1" dirty="0">
                    <a:latin typeface="+mn-lt"/>
                  </a:rPr>
                  <a:t>Marek </a:t>
                </a:r>
                <a:r>
                  <a:rPr lang="en-US" sz="1600" b="1" dirty="0" err="1">
                    <a:latin typeface="+mn-lt"/>
                  </a:rPr>
                  <a:t>Stryjczyk</a:t>
                </a:r>
                <a:r>
                  <a:rPr lang="en-US" sz="1600" dirty="0">
                    <a:latin typeface="+mn-lt"/>
                  </a:rPr>
                  <a:t> and many from </a:t>
                </a:r>
                <a:r>
                  <a:rPr lang="en-US" sz="1600" dirty="0" err="1">
                    <a:latin typeface="+mn-lt"/>
                  </a:rPr>
                  <a:t>n_TOF</a:t>
                </a:r>
                <a:r>
                  <a:rPr lang="en-US" sz="1600" dirty="0">
                    <a:latin typeface="+mn-lt"/>
                  </a:rPr>
                  <a:t> including Matt Birch, Toby Wright, Fran Garcia-Infantes, Javi </a:t>
                </a:r>
                <a:r>
                  <a:rPr lang="en-US" sz="1600" dirty="0" err="1">
                    <a:latin typeface="+mn-lt"/>
                  </a:rPr>
                  <a:t>Balibrea</a:t>
                </a:r>
                <a:r>
                  <a:rPr lang="en-US" sz="1600" dirty="0">
                    <a:latin typeface="+mn-lt"/>
                  </a:rPr>
                  <a:t>, Jorge </a:t>
                </a:r>
                <a:r>
                  <a:rPr lang="en-US" sz="1600" dirty="0" err="1">
                    <a:latin typeface="+mn-lt"/>
                  </a:rPr>
                  <a:t>Lerendegui</a:t>
                </a:r>
                <a:r>
                  <a:rPr lang="en-US" sz="1600" dirty="0">
                    <a:latin typeface="+mn-lt"/>
                  </a:rPr>
                  <a:t>-Marco, Michi Bacak + Andrew Rosen (undergraduate) and Tanner Gordon</a:t>
                </a: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93DB60E-9D92-EBB6-042F-51279444B5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042118"/>
                <a:ext cx="12192000" cy="1815882"/>
              </a:xfrm>
              <a:prstGeom prst="rect">
                <a:avLst/>
              </a:prstGeom>
              <a:blipFill>
                <a:blip r:embed="rId3"/>
                <a:stretch>
                  <a:fillRect l="-312" t="-694" r="-208" b="-34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413483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2122E7-B719-15EE-DF36-BBEDAF9589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9714B43-214D-DD2D-4966-DD6BFA5271C7}"/>
                  </a:ext>
                </a:extLst>
              </p:cNvPr>
              <p:cNvSpPr txBox="1"/>
              <p:nvPr/>
            </p:nvSpPr>
            <p:spPr>
              <a:xfrm>
                <a:off x="1888958" y="0"/>
                <a:ext cx="725132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aseline="30000" dirty="0">
                    <a:solidFill>
                      <a:schemeClr val="bg1"/>
                    </a:solidFill>
                  </a:rPr>
                  <a:t>88</a:t>
                </a:r>
                <a:r>
                  <a:rPr lang="en-US" dirty="0">
                    <a:solidFill>
                      <a:schemeClr val="bg1"/>
                    </a:solidFill>
                  </a:rPr>
                  <a:t>Zr(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,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) - Background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9714B43-214D-DD2D-4966-DD6BFA5271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8958" y="0"/>
                <a:ext cx="7251326" cy="584775"/>
              </a:xfrm>
              <a:prstGeom prst="rect">
                <a:avLst/>
              </a:prstGeom>
              <a:blipFill>
                <a:blip r:embed="rId2"/>
                <a:stretch>
                  <a:fillRect t="-14894" b="-29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73C064D9-33DE-58D1-EE59-A43213C71DC9}"/>
              </a:ext>
            </a:extLst>
          </p:cNvPr>
          <p:cNvSpPr txBox="1"/>
          <p:nvPr/>
        </p:nvSpPr>
        <p:spPr>
          <a:xfrm>
            <a:off x="133129" y="843676"/>
            <a:ext cx="821839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3380" indent="-285750" fontAlgn="auto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In 2019, </a:t>
            </a:r>
            <a:r>
              <a:rPr lang="en-US" sz="1800" baseline="300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88</a:t>
            </a: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Zr was discovered to have a thermal neutron absorption cross section of ~800,000 barns (measured) rather than 10 barns (“expected”). </a:t>
            </a:r>
          </a:p>
          <a:p>
            <a:pPr marL="742950" lvl="1" indent="-285750" fontAlgn="auto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Larger than </a:t>
            </a:r>
            <a:r>
              <a:rPr lang="en-US" sz="1800" baseline="300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157</a:t>
            </a: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Gd, </a:t>
            </a:r>
            <a:r>
              <a:rPr lang="en-US" sz="1800" baseline="300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10</a:t>
            </a: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B, </a:t>
            </a:r>
            <a:r>
              <a:rPr lang="en-US" sz="1800" baseline="300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6</a:t>
            </a: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Li, </a:t>
            </a:r>
            <a:r>
              <a:rPr lang="en-US" sz="1800" baseline="300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3</a:t>
            </a: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He </a:t>
            </a:r>
          </a:p>
          <a:p>
            <a:pPr marL="742950" lvl="1" indent="-285750" fontAlgn="auto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Smaller than </a:t>
            </a:r>
            <a:r>
              <a:rPr lang="en-US" sz="1800" baseline="300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135</a:t>
            </a: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Xe</a:t>
            </a:r>
          </a:p>
          <a:p>
            <a:pPr marL="742950" lvl="1" indent="-285750" fontAlgn="auto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en-US" sz="18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 marL="742950" lvl="1" indent="-285750" fontAlgn="auto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en-US" sz="18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 marL="742950" lvl="1" indent="-285750" fontAlgn="auto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en-US" sz="18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 marL="457200" lvl="1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 marL="133380" indent="-285750" fontAlgn="auto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800" baseline="300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88</a:t>
            </a: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Zr is the only neutron absorber above 10,000 barns with even neutron number</a:t>
            </a:r>
          </a:p>
        </p:txBody>
      </p:sp>
      <p:pic>
        <p:nvPicPr>
          <p:cNvPr id="4" name="Picture 3" descr="A close-up of a newspaper&#10;&#10;Description automatically generated">
            <a:extLst>
              <a:ext uri="{FF2B5EF4-FFF2-40B4-BE49-F238E27FC236}">
                <a16:creationId xmlns:a16="http://schemas.microsoft.com/office/drawing/2014/main" id="{E3E0D091-5EC7-31A9-9D21-2F9FC114C7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587" y="4078763"/>
            <a:ext cx="8691217" cy="2577481"/>
          </a:xfrm>
          <a:prstGeom prst="rect">
            <a:avLst/>
          </a:prstGeom>
        </p:spPr>
      </p:pic>
      <p:pic>
        <p:nvPicPr>
          <p:cNvPr id="6" name="Picture 5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08A72890-487E-50C9-B94E-CB4017FDC0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8111" y="3687900"/>
            <a:ext cx="6692900" cy="9017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4193577-8850-3EF0-B6C3-9239715E1FBD}"/>
              </a:ext>
            </a:extLst>
          </p:cNvPr>
          <p:cNvSpPr txBox="1"/>
          <p:nvPr/>
        </p:nvSpPr>
        <p:spPr>
          <a:xfrm>
            <a:off x="5514621" y="1809355"/>
            <a:ext cx="60689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+mn-lt"/>
              </a:rPr>
              <a:t>Perhaps more surprising, many argue that thermal neutron cross sections are not able to be predicted!!!</a:t>
            </a:r>
          </a:p>
          <a:p>
            <a:r>
              <a:rPr lang="en-US" sz="1800" dirty="0">
                <a:solidFill>
                  <a:srgbClr val="FF0000"/>
                </a:solidFill>
                <a:latin typeface="+mn-lt"/>
              </a:rPr>
              <a:t>S. </a:t>
            </a:r>
            <a:r>
              <a:rPr lang="en-US" sz="1800" dirty="0" err="1">
                <a:solidFill>
                  <a:srgbClr val="FF0000"/>
                </a:solidFill>
                <a:latin typeface="+mn-lt"/>
              </a:rPr>
              <a:t>Heinitz</a:t>
            </a:r>
            <a:r>
              <a:rPr lang="en-US" sz="1800" dirty="0">
                <a:solidFill>
                  <a:srgbClr val="FF0000"/>
                </a:solidFill>
                <a:latin typeface="+mn-lt"/>
              </a:rPr>
              <a:t>, U. Köster Nature Physics volume 15, 208–209 (2019)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C556648-AE7B-E0F9-20EF-461A76E44135}"/>
              </a:ext>
            </a:extLst>
          </p:cNvPr>
          <p:cNvCxnSpPr>
            <a:cxnSpLocks/>
          </p:cNvCxnSpPr>
          <p:nvPr/>
        </p:nvCxnSpPr>
        <p:spPr>
          <a:xfrm flipH="1" flipV="1">
            <a:off x="6255609" y="1342960"/>
            <a:ext cx="641137" cy="466395"/>
          </a:xfrm>
          <a:prstGeom prst="line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31033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FFCD10-7998-A4C4-0E33-DB1D232C7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55758E3-EA70-0847-950B-5157356C006C}"/>
                  </a:ext>
                </a:extLst>
              </p:cNvPr>
              <p:cNvSpPr txBox="1"/>
              <p:nvPr/>
            </p:nvSpPr>
            <p:spPr>
              <a:xfrm>
                <a:off x="1888958" y="0"/>
                <a:ext cx="725132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aseline="30000" dirty="0">
                    <a:solidFill>
                      <a:schemeClr val="bg1"/>
                    </a:solidFill>
                  </a:rPr>
                  <a:t>88</a:t>
                </a:r>
                <a:r>
                  <a:rPr lang="en-US" dirty="0">
                    <a:solidFill>
                      <a:schemeClr val="bg1"/>
                    </a:solidFill>
                  </a:rPr>
                  <a:t>Zr(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,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) - Background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9714B43-214D-DD2D-4966-DD6BFA5271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8958" y="0"/>
                <a:ext cx="7251326" cy="584775"/>
              </a:xfrm>
              <a:prstGeom prst="rect">
                <a:avLst/>
              </a:prstGeom>
              <a:blipFill>
                <a:blip r:embed="rId2"/>
                <a:stretch>
                  <a:fillRect t="-14894" b="-29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8" name="Picture 4" descr="Brookhaven Intern Caroline Sears Analyzes Nuclear Fission Yields | BNL  Newsroom">
            <a:extLst>
              <a:ext uri="{FF2B5EF4-FFF2-40B4-BE49-F238E27FC236}">
                <a16:creationId xmlns:a16="http://schemas.microsoft.com/office/drawing/2014/main" id="{C0CDE061-23FC-56D8-7F1F-61B9ACAFE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74" y="1890018"/>
            <a:ext cx="6334150" cy="433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iking at Altitude: Tips for Acclimatization - Wildland Trekking">
            <a:extLst>
              <a:ext uri="{FF2B5EF4-FFF2-40B4-BE49-F238E27FC236}">
                <a16:creationId xmlns:a16="http://schemas.microsoft.com/office/drawing/2014/main" id="{39A24B7C-A97C-758D-22AA-20009D1C0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602" y="1993900"/>
            <a:ext cx="5108956" cy="287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EEA856D-DCE3-D26F-8EBC-2C01DD5C6528}"/>
              </a:ext>
            </a:extLst>
          </p:cNvPr>
          <p:cNvSpPr txBox="1"/>
          <p:nvPr/>
        </p:nvSpPr>
        <p:spPr>
          <a:xfrm>
            <a:off x="8246130" y="2362200"/>
            <a:ext cx="114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>
                <a:solidFill>
                  <a:srgbClr val="FF0000"/>
                </a:solidFill>
              </a:rPr>
              <a:t>135</a:t>
            </a:r>
            <a:r>
              <a:rPr lang="en-US" dirty="0">
                <a:solidFill>
                  <a:srgbClr val="FF0000"/>
                </a:solidFill>
              </a:rPr>
              <a:t>Xe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4E1967-55A6-A4C8-D015-B0A8EDC77515}"/>
              </a:ext>
            </a:extLst>
          </p:cNvPr>
          <p:cNvSpPr txBox="1"/>
          <p:nvPr/>
        </p:nvSpPr>
        <p:spPr>
          <a:xfrm>
            <a:off x="10558104" y="2654587"/>
            <a:ext cx="1366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>
                <a:solidFill>
                  <a:srgbClr val="FF0000"/>
                </a:solidFill>
              </a:rPr>
              <a:t>157</a:t>
            </a:r>
            <a:r>
              <a:rPr lang="en-US" dirty="0">
                <a:solidFill>
                  <a:srgbClr val="FF0000"/>
                </a:solidFill>
              </a:rPr>
              <a:t>Gd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972A53-BCBA-50A0-7F82-F884D600AD23}"/>
              </a:ext>
            </a:extLst>
          </p:cNvPr>
          <p:cNvSpPr txBox="1"/>
          <p:nvPr/>
        </p:nvSpPr>
        <p:spPr>
          <a:xfrm>
            <a:off x="6716862" y="2673637"/>
            <a:ext cx="1366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>
                <a:solidFill>
                  <a:srgbClr val="FF0000"/>
                </a:solidFill>
              </a:rPr>
              <a:t>113</a:t>
            </a:r>
            <a:r>
              <a:rPr lang="en-US" dirty="0">
                <a:solidFill>
                  <a:srgbClr val="FF0000"/>
                </a:solidFill>
              </a:rPr>
              <a:t>Cd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AF2CBF-88EB-5FA4-488A-7AEDF0BFC3D2}"/>
              </a:ext>
            </a:extLst>
          </p:cNvPr>
          <p:cNvSpPr txBox="1"/>
          <p:nvPr/>
        </p:nvSpPr>
        <p:spPr>
          <a:xfrm>
            <a:off x="5200650" y="630932"/>
            <a:ext cx="69913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>
                <a:solidFill>
                  <a:srgbClr val="FF0000"/>
                </a:solidFill>
              </a:rPr>
              <a:t>88</a:t>
            </a:r>
            <a:r>
              <a:rPr lang="en-US" dirty="0">
                <a:solidFill>
                  <a:srgbClr val="FF0000"/>
                </a:solidFill>
              </a:rPr>
              <a:t>Zr hidden on other side of mountain range. What else is hiding here?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3E5A1D-9529-6945-E9CC-73F5EC4E62CA}"/>
              </a:ext>
            </a:extLst>
          </p:cNvPr>
          <p:cNvSpPr txBox="1"/>
          <p:nvPr/>
        </p:nvSpPr>
        <p:spPr>
          <a:xfrm>
            <a:off x="9074696" y="4822389"/>
            <a:ext cx="3142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(Fission products beta-decay to stability)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8E1B67C-7D40-0C55-9E2C-759498AF5866}"/>
              </a:ext>
            </a:extLst>
          </p:cNvPr>
          <p:cNvCxnSpPr>
            <a:cxnSpLocks/>
          </p:cNvCxnSpPr>
          <p:nvPr/>
        </p:nvCxnSpPr>
        <p:spPr>
          <a:xfrm>
            <a:off x="5200650" y="1693568"/>
            <a:ext cx="1826275" cy="386201"/>
          </a:xfrm>
          <a:prstGeom prst="line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53D2BD8-5F24-ABE8-20E1-990F1BFBF81B}"/>
              </a:ext>
            </a:extLst>
          </p:cNvPr>
          <p:cNvCxnSpPr>
            <a:cxnSpLocks/>
          </p:cNvCxnSpPr>
          <p:nvPr/>
        </p:nvCxnSpPr>
        <p:spPr>
          <a:xfrm flipH="1">
            <a:off x="1998478" y="1693568"/>
            <a:ext cx="3202172" cy="2992732"/>
          </a:xfrm>
          <a:prstGeom prst="line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96424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440F5F-3D5C-D936-AB0C-F66D858F0E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C142580-5B7E-A49B-8191-44716C9044C4}"/>
              </a:ext>
            </a:extLst>
          </p:cNvPr>
          <p:cNvSpPr txBox="1"/>
          <p:nvPr/>
        </p:nvSpPr>
        <p:spPr>
          <a:xfrm>
            <a:off x="1888958" y="0"/>
            <a:ext cx="72513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30000" dirty="0">
                <a:solidFill>
                  <a:schemeClr val="bg1"/>
                </a:solidFill>
              </a:rPr>
              <a:t>88</a:t>
            </a:r>
            <a:r>
              <a:rPr lang="en-US" dirty="0">
                <a:solidFill>
                  <a:schemeClr val="bg1"/>
                </a:solidFill>
              </a:rPr>
              <a:t>Zr is a neutron sponge – Who cares?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7263BF-82D2-7180-2476-B2D794FB6E4F}"/>
              </a:ext>
            </a:extLst>
          </p:cNvPr>
          <p:cNvSpPr txBox="1"/>
          <p:nvPr/>
        </p:nvSpPr>
        <p:spPr>
          <a:xfrm>
            <a:off x="133129" y="843676"/>
            <a:ext cx="900715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800" dirty="0">
                <a:latin typeface="+mn-lt"/>
              </a:rPr>
              <a:t>Nuclear physicists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800" dirty="0">
                <a:latin typeface="+mn-lt"/>
              </a:rPr>
              <a:t>How are we wrong about predicting basic properties by 4 orders of magnitude?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endParaRPr lang="en-US" sz="1800" dirty="0">
              <a:latin typeface="+mn-lt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High energy zirconium applications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Accelerator and spallation sources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49FB4B-E121-3CD3-D092-CFCEF5A2BE30}"/>
              </a:ext>
            </a:extLst>
          </p:cNvPr>
          <p:cNvSpPr txBox="1"/>
          <p:nvPr/>
        </p:nvSpPr>
        <p:spPr>
          <a:xfrm>
            <a:off x="1162753" y="3684868"/>
            <a:ext cx="101644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+mn-lt"/>
              </a:rPr>
              <a:t>Is this massive cross section relating to new fundamental nuclear physics?</a:t>
            </a:r>
          </a:p>
          <a:p>
            <a:endParaRPr lang="en-US" sz="2400" dirty="0">
              <a:solidFill>
                <a:srgbClr val="FF0000"/>
              </a:solidFill>
              <a:latin typeface="+mn-lt"/>
            </a:endParaRPr>
          </a:p>
          <a:p>
            <a:r>
              <a:rPr lang="en-US" sz="2400" dirty="0">
                <a:solidFill>
                  <a:srgbClr val="FF0000"/>
                </a:solidFill>
                <a:latin typeface="+mn-lt"/>
              </a:rPr>
              <a:t>Does </a:t>
            </a:r>
            <a:r>
              <a:rPr lang="en-US" sz="2400" baseline="30000" dirty="0">
                <a:solidFill>
                  <a:srgbClr val="FF0000"/>
                </a:solidFill>
                <a:latin typeface="+mn-lt"/>
              </a:rPr>
              <a:t>88</a:t>
            </a:r>
            <a:r>
              <a:rPr lang="en-US" sz="2400" dirty="0">
                <a:solidFill>
                  <a:srgbClr val="FF0000"/>
                </a:solidFill>
                <a:latin typeface="+mn-lt"/>
              </a:rPr>
              <a:t>Zr ‘feel a tug’ towards the magic number of 50 neutrons (</a:t>
            </a:r>
            <a:r>
              <a:rPr lang="en-US" sz="2400" baseline="30000" dirty="0">
                <a:solidFill>
                  <a:srgbClr val="FF0000"/>
                </a:solidFill>
                <a:latin typeface="+mn-lt"/>
              </a:rPr>
              <a:t>90</a:t>
            </a:r>
            <a:r>
              <a:rPr lang="en-US" sz="2400" dirty="0">
                <a:solidFill>
                  <a:srgbClr val="FF0000"/>
                </a:solidFill>
                <a:latin typeface="+mn-lt"/>
              </a:rPr>
              <a:t>Zr)?</a:t>
            </a:r>
          </a:p>
          <a:p>
            <a:endParaRPr lang="en-US" sz="2400" dirty="0">
              <a:solidFill>
                <a:srgbClr val="FF0000"/>
              </a:solidFill>
              <a:latin typeface="+mn-lt"/>
            </a:endParaRPr>
          </a:p>
          <a:p>
            <a:r>
              <a:rPr lang="en-US" sz="2400" u="sng" dirty="0">
                <a:solidFill>
                  <a:srgbClr val="FF0000"/>
                </a:solidFill>
                <a:latin typeface="+mn-lt"/>
              </a:rPr>
              <a:t>Or was there simply an unexpected resonance at just the right (thermal) energy</a:t>
            </a:r>
            <a:r>
              <a:rPr lang="en-US" sz="2400" dirty="0">
                <a:solidFill>
                  <a:srgbClr val="FF0000"/>
                </a:solidFill>
                <a:latin typeface="+mn-lt"/>
              </a:rPr>
              <a:t>?</a:t>
            </a:r>
          </a:p>
          <a:p>
            <a:r>
              <a:rPr lang="en-US" sz="2400" dirty="0">
                <a:solidFill>
                  <a:srgbClr val="FF0000"/>
                </a:solidFill>
                <a:latin typeface="+mn-lt"/>
              </a:rPr>
              <a:t>	This is what turns out to be true</a:t>
            </a:r>
          </a:p>
        </p:txBody>
      </p:sp>
    </p:spTree>
    <p:extLst>
      <p:ext uri="{BB962C8B-B14F-4D97-AF65-F5344CB8AC3E}">
        <p14:creationId xmlns:p14="http://schemas.microsoft.com/office/powerpoint/2010/main" val="2675491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6335D1-A047-CA2F-2BBD-9CB3DD8A9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A45E159-B2C1-580A-A08C-5772A3142AFE}"/>
              </a:ext>
            </a:extLst>
          </p:cNvPr>
          <p:cNvSpPr txBox="1"/>
          <p:nvPr/>
        </p:nvSpPr>
        <p:spPr>
          <a:xfrm>
            <a:off x="1888958" y="0"/>
            <a:ext cx="72513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30000" dirty="0">
                <a:solidFill>
                  <a:schemeClr val="bg1"/>
                </a:solidFill>
              </a:rPr>
              <a:t>88</a:t>
            </a:r>
            <a:r>
              <a:rPr lang="en-US" dirty="0">
                <a:solidFill>
                  <a:schemeClr val="bg1"/>
                </a:solidFill>
              </a:rPr>
              <a:t>Zr(n,𝜸) – February 2024</a:t>
            </a:r>
          </a:p>
        </p:txBody>
      </p:sp>
      <p:pic>
        <p:nvPicPr>
          <p:cNvPr id="5" name="Picture 4" descr="A screenshot of a white and black text&#10;&#10;Description automatically generated">
            <a:extLst>
              <a:ext uri="{FF2B5EF4-FFF2-40B4-BE49-F238E27FC236}">
                <a16:creationId xmlns:a16="http://schemas.microsoft.com/office/drawing/2014/main" id="{F64C7A25-BD66-364B-DED2-19CA865D36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0025" y="3987883"/>
            <a:ext cx="2562095" cy="152697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9E730DA-0D09-1B7C-9EF7-837AA7C24992}"/>
                  </a:ext>
                </a:extLst>
              </p:cNvPr>
              <p:cNvSpPr txBox="1"/>
              <p:nvPr/>
            </p:nvSpPr>
            <p:spPr>
              <a:xfrm>
                <a:off x="133129" y="843676"/>
                <a:ext cx="12058871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Courier New" panose="02070309020205020404" pitchFamily="49" charset="0"/>
                  <a:buChar char="o"/>
                </a:pPr>
                <a:r>
                  <a:rPr lang="en-US" sz="1800" dirty="0">
                    <a:latin typeface="+mn-lt"/>
                  </a:rPr>
                  <a:t>2019 LLNL et. al. – thermal neutron capture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8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800" b="0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1800" dirty="0">
                    <a:latin typeface="+mn-lt"/>
                  </a:rPr>
                  <a:t> 861,000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sz="1800" dirty="0">
                    <a:latin typeface="+mn-lt"/>
                  </a:rPr>
                  <a:t>69,000 barns</a:t>
                </a:r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:r>
                  <a:rPr lang="en-US" sz="1800" dirty="0">
                    <a:latin typeface="+mn-lt"/>
                  </a:rPr>
                  <a:t>2021 LLNL et. al. – thermal neutron capture </a:t>
                </a:r>
                <a14:m>
                  <m:oMath xmlns:m="http://schemas.openxmlformats.org/officeDocument/2006/math">
                    <m:r>
                      <a:rPr lang="en-US" sz="1800" dirty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18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800" b="0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1800" dirty="0">
                    <a:latin typeface="+mn-lt"/>
                  </a:rPr>
                  <a:t> 804,000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sz="1800" dirty="0">
                    <a:latin typeface="+mn-lt"/>
                  </a:rPr>
                  <a:t>63,000 barns, resonance integral </a:t>
                </a:r>
                <a14:m>
                  <m:oMath xmlns:m="http://schemas.openxmlformats.org/officeDocument/2006/math"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1800" dirty="0">
                    <a:latin typeface="+mn-lt"/>
                  </a:rPr>
                  <a:t> 2,530,000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sz="1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280</m:t>
                    </m:r>
                  </m:oMath>
                </a14:m>
                <a:r>
                  <a:rPr lang="en-US" sz="1800" dirty="0">
                    <a:latin typeface="+mn-lt"/>
                  </a:rPr>
                  <a:t>,000 barns</a:t>
                </a:r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:r>
                  <a:rPr lang="en-US" sz="1800" dirty="0">
                    <a:latin typeface="+mn-lt"/>
                  </a:rPr>
                  <a:t>2023 LANL – thermal neutron capture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800" b="0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1800" dirty="0">
                    <a:latin typeface="+mn-lt"/>
                  </a:rPr>
                  <a:t> 771,000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sz="1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31</m:t>
                    </m:r>
                  </m:oMath>
                </a14:m>
                <a:r>
                  <a:rPr lang="en-US" sz="1800" dirty="0">
                    <a:latin typeface="+mn-lt"/>
                  </a:rPr>
                  <a:t>,000 barns and resonance integral </a:t>
                </a:r>
                <a14:m>
                  <m:oMath xmlns:m="http://schemas.openxmlformats.org/officeDocument/2006/math"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1800" dirty="0">
                    <a:latin typeface="+mn-lt"/>
                  </a:rPr>
                  <a:t>       15,210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sz="1800" dirty="0">
                    <a:latin typeface="+mn-lt"/>
                  </a:rPr>
                  <a:t>670 barns</a:t>
                </a:r>
              </a:p>
              <a:p>
                <a:pPr marL="742950" lvl="1" indent="-285750">
                  <a:buFont typeface="Courier New" panose="02070309020205020404" pitchFamily="49" charset="0"/>
                  <a:buChar char="o"/>
                </a:pPr>
                <a:r>
                  <a:rPr lang="en-US" sz="1800" dirty="0">
                    <a:latin typeface="+mn-lt"/>
                  </a:rPr>
                  <a:t>LANL DICER uses neutron </a:t>
                </a:r>
                <a:r>
                  <a:rPr lang="en-US" sz="1800" dirty="0" err="1">
                    <a:latin typeface="+mn-lt"/>
                  </a:rPr>
                  <a:t>ToF</a:t>
                </a:r>
                <a:r>
                  <a:rPr lang="en-US" sz="1800" dirty="0">
                    <a:latin typeface="+mn-lt"/>
                  </a:rPr>
                  <a:t> with transmission for energy-resolved measurement</a:t>
                </a:r>
              </a:p>
              <a:p>
                <a:pPr marL="742950" lvl="1" indent="-285750">
                  <a:buFont typeface="Courier New" panose="02070309020205020404" pitchFamily="49" charset="0"/>
                  <a:buChar char="o"/>
                </a:pPr>
                <a:r>
                  <a:rPr lang="en-US" sz="1800" b="1" u="sng" dirty="0">
                    <a:latin typeface="+mn-lt"/>
                  </a:rPr>
                  <a:t>Resonance measured at 0.171 eV</a:t>
                </a:r>
              </a:p>
              <a:p>
                <a:pPr marL="1200150" lvl="2" indent="-285750">
                  <a:buFont typeface="Courier New" panose="02070309020205020404" pitchFamily="49" charset="0"/>
                  <a:buChar char="o"/>
                </a:pPr>
                <a:r>
                  <a:rPr lang="en-US" sz="1800" dirty="0">
                    <a:latin typeface="+mn-lt"/>
                  </a:rPr>
                  <a:t>A. </a:t>
                </a:r>
                <a:r>
                  <a:rPr lang="en-US" sz="1800" dirty="0" err="1">
                    <a:latin typeface="+mn-lt"/>
                  </a:rPr>
                  <a:t>Stamatopoulos</a:t>
                </a:r>
                <a:r>
                  <a:rPr lang="en-US" sz="1800" dirty="0">
                    <a:latin typeface="+mn-lt"/>
                  </a:rPr>
                  <a:t> </a:t>
                </a:r>
                <a:r>
                  <a:rPr lang="en-US" sz="1800" i="1" dirty="0">
                    <a:latin typeface="+mn-lt"/>
                  </a:rPr>
                  <a:t>et al.</a:t>
                </a:r>
                <a:r>
                  <a:rPr lang="en-US" sz="1800" dirty="0">
                    <a:latin typeface="+mn-lt"/>
                  </a:rPr>
                  <a:t>, “Origin of the enormous </a:t>
                </a:r>
                <a:r>
                  <a:rPr lang="en-US" sz="1800" baseline="30000" dirty="0">
                    <a:latin typeface="+mn-lt"/>
                  </a:rPr>
                  <a:t>88</a:t>
                </a:r>
                <a:r>
                  <a:rPr lang="en-US" sz="1800" dirty="0">
                    <a:latin typeface="+mn-lt"/>
                  </a:rPr>
                  <a:t>Zr neutron-capture cross section and quantifying its impact on applications,” </a:t>
                </a:r>
                <a:r>
                  <a:rPr lang="en-US" sz="1800" dirty="0">
                    <a:latin typeface="+mn-lt"/>
                    <a:hlinkClick r:id="rId3"/>
                  </a:rPr>
                  <a:t>Phys. Rev. Lett. </a:t>
                </a:r>
                <a:r>
                  <a:rPr lang="en-US" sz="1800" b="1" dirty="0">
                    <a:latin typeface="+mn-lt"/>
                    <a:hlinkClick r:id="rId3"/>
                  </a:rPr>
                  <a:t>134</a:t>
                </a:r>
                <a:r>
                  <a:rPr lang="en-US" sz="1800" dirty="0">
                    <a:latin typeface="+mn-lt"/>
                    <a:hlinkClick r:id="rId3"/>
                  </a:rPr>
                  <a:t>, 112702 (2025)</a:t>
                </a:r>
                <a:endParaRPr lang="en-US" sz="1800" dirty="0">
                  <a:latin typeface="+mn-lt"/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9E730DA-0D09-1B7C-9EF7-837AA7C249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29" y="843676"/>
                <a:ext cx="12058871" cy="2031325"/>
              </a:xfrm>
              <a:prstGeom prst="rect">
                <a:avLst/>
              </a:prstGeom>
              <a:blipFill>
                <a:blip r:embed="rId4"/>
                <a:stretch>
                  <a:fillRect l="-315" t="-1242" r="-210" b="-3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A screenshot of a phone&#10;&#10;Description automatically generated">
            <a:extLst>
              <a:ext uri="{FF2B5EF4-FFF2-40B4-BE49-F238E27FC236}">
                <a16:creationId xmlns:a16="http://schemas.microsoft.com/office/drawing/2014/main" id="{F6A18760-5CFF-71B5-3111-C6E6817A09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130" y="4423858"/>
            <a:ext cx="4717719" cy="972915"/>
          </a:xfrm>
          <a:prstGeom prst="rect">
            <a:avLst/>
          </a:prstGeom>
        </p:spPr>
      </p:pic>
      <p:pic>
        <p:nvPicPr>
          <p:cNvPr id="11" name="Picture 10" descr="A close-up of a website&#10;&#10;Description automatically generated">
            <a:extLst>
              <a:ext uri="{FF2B5EF4-FFF2-40B4-BE49-F238E27FC236}">
                <a16:creationId xmlns:a16="http://schemas.microsoft.com/office/drawing/2014/main" id="{1BA27CAE-436F-F79A-48FB-34E9EAABC8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1386" y="4210225"/>
            <a:ext cx="4390159" cy="1436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5961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CAD3E0-25A2-7509-5773-C7B096BD2A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AD8D8D9-AE6D-FFB2-EC9F-5A5F843919EF}"/>
              </a:ext>
            </a:extLst>
          </p:cNvPr>
          <p:cNvSpPr txBox="1"/>
          <p:nvPr/>
        </p:nvSpPr>
        <p:spPr>
          <a:xfrm>
            <a:off x="1888958" y="0"/>
            <a:ext cx="72513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30000" dirty="0">
                <a:solidFill>
                  <a:schemeClr val="bg1"/>
                </a:solidFill>
              </a:rPr>
              <a:t>88</a:t>
            </a:r>
            <a:r>
              <a:rPr lang="en-US" dirty="0">
                <a:solidFill>
                  <a:schemeClr val="bg1"/>
                </a:solidFill>
              </a:rPr>
              <a:t>Zr(n,𝜸) – February 2024</a:t>
            </a:r>
          </a:p>
        </p:txBody>
      </p:sp>
      <p:pic>
        <p:nvPicPr>
          <p:cNvPr id="5" name="Picture 4" descr="A screenshot of a white and black text&#10;&#10;Description automatically generated">
            <a:extLst>
              <a:ext uri="{FF2B5EF4-FFF2-40B4-BE49-F238E27FC236}">
                <a16:creationId xmlns:a16="http://schemas.microsoft.com/office/drawing/2014/main" id="{53A7C3D9-DBDB-B821-C90A-13024376E4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0025" y="3987883"/>
            <a:ext cx="2562095" cy="152697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343E16F-DB75-61D4-CBD2-CDA26E21B3E8}"/>
                  </a:ext>
                </a:extLst>
              </p:cNvPr>
              <p:cNvSpPr txBox="1"/>
              <p:nvPr/>
            </p:nvSpPr>
            <p:spPr>
              <a:xfrm>
                <a:off x="133129" y="843676"/>
                <a:ext cx="12058871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Courier New" panose="02070309020205020404" pitchFamily="49" charset="0"/>
                  <a:buChar char="o"/>
                </a:pPr>
                <a:r>
                  <a:rPr lang="en-US" sz="1800" dirty="0">
                    <a:latin typeface="+mn-lt"/>
                  </a:rPr>
                  <a:t>2019 LLNL et. al. – thermal neutron capture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8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800" b="0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1800" dirty="0">
                    <a:latin typeface="+mn-lt"/>
                  </a:rPr>
                  <a:t> 861,000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sz="1800" dirty="0">
                    <a:latin typeface="+mn-lt"/>
                  </a:rPr>
                  <a:t>69,000 barns</a:t>
                </a:r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:r>
                  <a:rPr lang="en-US" sz="1800" dirty="0">
                    <a:latin typeface="+mn-lt"/>
                  </a:rPr>
                  <a:t>2021 LLNL et. al. – thermal neutron capture </a:t>
                </a:r>
                <a14:m>
                  <m:oMath xmlns:m="http://schemas.openxmlformats.org/officeDocument/2006/math">
                    <m:r>
                      <a:rPr lang="en-US" sz="1800" dirty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18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800" b="0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1800" dirty="0">
                    <a:latin typeface="+mn-lt"/>
                  </a:rPr>
                  <a:t> 804,000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sz="1800" dirty="0">
                    <a:latin typeface="+mn-lt"/>
                  </a:rPr>
                  <a:t>63,000 barns, resonance integral </a:t>
                </a:r>
                <a14:m>
                  <m:oMath xmlns:m="http://schemas.openxmlformats.org/officeDocument/2006/math"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1800" dirty="0">
                    <a:latin typeface="+mn-lt"/>
                  </a:rPr>
                  <a:t> 2,530,000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sz="1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280</m:t>
                    </m:r>
                  </m:oMath>
                </a14:m>
                <a:r>
                  <a:rPr lang="en-US" sz="1800" dirty="0">
                    <a:latin typeface="+mn-lt"/>
                  </a:rPr>
                  <a:t>,000 barns</a:t>
                </a:r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:r>
                  <a:rPr lang="en-US" sz="1800" dirty="0">
                    <a:latin typeface="+mn-lt"/>
                  </a:rPr>
                  <a:t>2023 LANL – thermal neutron capture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800" b="0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1800" dirty="0">
                    <a:latin typeface="+mn-lt"/>
                  </a:rPr>
                  <a:t> 771,000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sz="1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31</m:t>
                    </m:r>
                  </m:oMath>
                </a14:m>
                <a:r>
                  <a:rPr lang="en-US" sz="1800" dirty="0">
                    <a:latin typeface="+mn-lt"/>
                  </a:rPr>
                  <a:t>,000 barns and resonance integral </a:t>
                </a:r>
                <a14:m>
                  <m:oMath xmlns:m="http://schemas.openxmlformats.org/officeDocument/2006/math"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1800" dirty="0">
                    <a:latin typeface="+mn-lt"/>
                  </a:rPr>
                  <a:t>       15,210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sz="1800" dirty="0">
                    <a:latin typeface="+mn-lt"/>
                  </a:rPr>
                  <a:t>670 barns</a:t>
                </a:r>
              </a:p>
              <a:p>
                <a:pPr marL="742950" lvl="1" indent="-285750">
                  <a:buFont typeface="Courier New" panose="02070309020205020404" pitchFamily="49" charset="0"/>
                  <a:buChar char="o"/>
                </a:pPr>
                <a:r>
                  <a:rPr lang="en-US" sz="1800" dirty="0">
                    <a:latin typeface="+mn-lt"/>
                  </a:rPr>
                  <a:t>LANL DICER uses neutron </a:t>
                </a:r>
                <a:r>
                  <a:rPr lang="en-US" sz="1800" dirty="0" err="1">
                    <a:latin typeface="+mn-lt"/>
                  </a:rPr>
                  <a:t>ToF</a:t>
                </a:r>
                <a:r>
                  <a:rPr lang="en-US" sz="1800" dirty="0">
                    <a:latin typeface="+mn-lt"/>
                  </a:rPr>
                  <a:t> with transmission for energy-resolved measurement</a:t>
                </a:r>
              </a:p>
              <a:p>
                <a:pPr marL="742950" lvl="1" indent="-285750">
                  <a:buFont typeface="Courier New" panose="02070309020205020404" pitchFamily="49" charset="0"/>
                  <a:buChar char="o"/>
                </a:pPr>
                <a:r>
                  <a:rPr lang="en-US" sz="1800" b="1" u="sng" dirty="0">
                    <a:latin typeface="+mn-lt"/>
                  </a:rPr>
                  <a:t>Resonance measured at 0.171 eV</a:t>
                </a:r>
              </a:p>
              <a:p>
                <a:pPr marL="1200150" lvl="2" indent="-285750">
                  <a:buFont typeface="Courier New" panose="02070309020205020404" pitchFamily="49" charset="0"/>
                  <a:buChar char="o"/>
                </a:pPr>
                <a:r>
                  <a:rPr lang="en-US" sz="1800" dirty="0">
                    <a:latin typeface="+mn-lt"/>
                  </a:rPr>
                  <a:t>A. </a:t>
                </a:r>
                <a:r>
                  <a:rPr lang="en-US" sz="1800" dirty="0" err="1">
                    <a:latin typeface="+mn-lt"/>
                  </a:rPr>
                  <a:t>Stamatopoulos</a:t>
                </a:r>
                <a:r>
                  <a:rPr lang="en-US" sz="1800" dirty="0">
                    <a:latin typeface="+mn-lt"/>
                  </a:rPr>
                  <a:t> </a:t>
                </a:r>
                <a:r>
                  <a:rPr lang="en-US" sz="1800" i="1" dirty="0">
                    <a:latin typeface="+mn-lt"/>
                  </a:rPr>
                  <a:t>et al.</a:t>
                </a:r>
                <a:r>
                  <a:rPr lang="en-US" sz="1800" dirty="0">
                    <a:latin typeface="+mn-lt"/>
                  </a:rPr>
                  <a:t>, “Origin of the enormous </a:t>
                </a:r>
                <a:r>
                  <a:rPr lang="en-US" sz="1800" baseline="30000" dirty="0">
                    <a:latin typeface="+mn-lt"/>
                  </a:rPr>
                  <a:t>88</a:t>
                </a:r>
                <a:r>
                  <a:rPr lang="en-US" sz="1800" dirty="0">
                    <a:latin typeface="+mn-lt"/>
                  </a:rPr>
                  <a:t>Zr neutron-capture cross section and quantifying its impact on applications,” </a:t>
                </a:r>
                <a:r>
                  <a:rPr lang="en-US" sz="1800" dirty="0">
                    <a:latin typeface="+mn-lt"/>
                    <a:hlinkClick r:id="rId3"/>
                  </a:rPr>
                  <a:t>Phys. Rev. Lett. </a:t>
                </a:r>
                <a:r>
                  <a:rPr lang="en-US" sz="1800" b="1" dirty="0">
                    <a:latin typeface="+mn-lt"/>
                    <a:hlinkClick r:id="rId3"/>
                  </a:rPr>
                  <a:t>134</a:t>
                </a:r>
                <a:r>
                  <a:rPr lang="en-US" sz="1800" dirty="0">
                    <a:latin typeface="+mn-lt"/>
                    <a:hlinkClick r:id="rId3"/>
                  </a:rPr>
                  <a:t>, 112702 (2025)</a:t>
                </a:r>
                <a:endParaRPr lang="en-US" sz="1800" dirty="0">
                  <a:latin typeface="+mn-lt"/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343E16F-DB75-61D4-CBD2-CDA26E21B3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29" y="843676"/>
                <a:ext cx="12058871" cy="2031325"/>
              </a:xfrm>
              <a:prstGeom prst="rect">
                <a:avLst/>
              </a:prstGeom>
              <a:blipFill>
                <a:blip r:embed="rId4"/>
                <a:stretch>
                  <a:fillRect l="-315" t="-1242" r="-210" b="-3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A screenshot of a phone&#10;&#10;Description automatically generated">
            <a:extLst>
              <a:ext uri="{FF2B5EF4-FFF2-40B4-BE49-F238E27FC236}">
                <a16:creationId xmlns:a16="http://schemas.microsoft.com/office/drawing/2014/main" id="{EC5621A1-ACE2-85FE-53BF-6537DAC149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130" y="4423858"/>
            <a:ext cx="4717719" cy="972915"/>
          </a:xfrm>
          <a:prstGeom prst="rect">
            <a:avLst/>
          </a:prstGeom>
        </p:spPr>
      </p:pic>
      <p:pic>
        <p:nvPicPr>
          <p:cNvPr id="11" name="Picture 10" descr="A close-up of a website&#10;&#10;Description automatically generated">
            <a:extLst>
              <a:ext uri="{FF2B5EF4-FFF2-40B4-BE49-F238E27FC236}">
                <a16:creationId xmlns:a16="http://schemas.microsoft.com/office/drawing/2014/main" id="{F20E6072-3C7C-C6EF-6D32-383860DA75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1386" y="4210225"/>
            <a:ext cx="4390159" cy="1436779"/>
          </a:xfrm>
          <a:prstGeom prst="rect">
            <a:avLst/>
          </a:prstGeom>
        </p:spPr>
      </p:pic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B4612130-DD8C-C18E-4A19-EE0A57E80D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97760" y="661766"/>
            <a:ext cx="4596479" cy="619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5052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F86CE4-9289-9FC4-3C8F-9BB039DF29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76D6D16-283F-3C9F-EEF1-0D67ADD4FA34}"/>
                  </a:ext>
                </a:extLst>
              </p:cNvPr>
              <p:cNvSpPr txBox="1"/>
              <p:nvPr/>
            </p:nvSpPr>
            <p:spPr>
              <a:xfrm>
                <a:off x="1888958" y="0"/>
                <a:ext cx="725132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aseline="30000" dirty="0">
                    <a:solidFill>
                      <a:schemeClr val="bg1"/>
                    </a:solidFill>
                  </a:rPr>
                  <a:t>88</a:t>
                </a:r>
                <a:r>
                  <a:rPr lang="en-US" dirty="0">
                    <a:solidFill>
                      <a:schemeClr val="bg1"/>
                    </a:solidFill>
                  </a:rPr>
                  <a:t>Zr(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,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) – Measurement Challenges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76D6D16-283F-3C9F-EEF1-0D67ADD4FA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8958" y="0"/>
                <a:ext cx="7251326" cy="584775"/>
              </a:xfrm>
              <a:prstGeom prst="rect">
                <a:avLst/>
              </a:prstGeom>
              <a:blipFill>
                <a:blip r:embed="rId2"/>
                <a:stretch>
                  <a:fillRect t="-14894" b="-29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53C574E-740C-6612-B87B-172883D73B91}"/>
                  </a:ext>
                </a:extLst>
              </p:cNvPr>
              <p:cNvSpPr txBox="1"/>
              <p:nvPr/>
            </p:nvSpPr>
            <p:spPr>
              <a:xfrm>
                <a:off x="133129" y="843676"/>
                <a:ext cx="11822163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Courier New" panose="02070309020205020404" pitchFamily="49" charset="0"/>
                  <a:buChar char="o"/>
                </a:pPr>
                <a:r>
                  <a:rPr lang="en-US" sz="1800" baseline="30000" dirty="0">
                    <a:latin typeface="+mn-lt"/>
                  </a:rPr>
                  <a:t>88</a:t>
                </a:r>
                <a:r>
                  <a:rPr lang="en-US" sz="1800" dirty="0">
                    <a:latin typeface="+mn-lt"/>
                  </a:rPr>
                  <a:t>Zr Produced from protons on yttrium at LANL IPF.</a:t>
                </a:r>
              </a:p>
              <a:p>
                <a:pPr marL="895320" lvl="1" indent="-285750">
                  <a:buFont typeface="Courier New" panose="02070309020205020404" pitchFamily="49" charset="0"/>
                  <a:buChar char="o"/>
                </a:pPr>
                <a:r>
                  <a:rPr lang="en-US" sz="1800" baseline="30000" dirty="0">
                    <a:latin typeface="+mn-lt"/>
                  </a:rPr>
                  <a:t>89</a:t>
                </a:r>
                <a:r>
                  <a:rPr lang="en-US" sz="1800" dirty="0">
                    <a:latin typeface="+mn-lt"/>
                  </a:rPr>
                  <a:t>Y(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1800" dirty="0">
                    <a:latin typeface="+mn-lt"/>
                  </a:rPr>
                  <a:t>,2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1800" dirty="0">
                    <a:latin typeface="+mn-lt"/>
                  </a:rPr>
                  <a:t>)</a:t>
                </a:r>
                <a:r>
                  <a:rPr lang="en-US" sz="1800" baseline="30000" dirty="0">
                    <a:latin typeface="+mn-lt"/>
                  </a:rPr>
                  <a:t>88</a:t>
                </a:r>
                <a:r>
                  <a:rPr lang="en-US" sz="1800" dirty="0">
                    <a:latin typeface="+mn-lt"/>
                  </a:rPr>
                  <a:t>Zr</a:t>
                </a:r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:r>
                  <a:rPr lang="en-US" sz="1800" baseline="30000" dirty="0">
                    <a:latin typeface="+mn-lt"/>
                  </a:rPr>
                  <a:t>88</a:t>
                </a:r>
                <a:r>
                  <a:rPr lang="en-US" sz="1800" dirty="0">
                    <a:latin typeface="+mn-lt"/>
                  </a:rPr>
                  <a:t>Zr is radioactive with an 83.4 day half life.</a:t>
                </a:r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:r>
                  <a:rPr lang="en-US" sz="1800" dirty="0">
                    <a:latin typeface="+mn-lt"/>
                  </a:rPr>
                  <a:t>Decays to </a:t>
                </a:r>
                <a:r>
                  <a:rPr lang="en-US" sz="1800" baseline="30000" dirty="0">
                    <a:latin typeface="+mn-lt"/>
                  </a:rPr>
                  <a:t>88</a:t>
                </a:r>
                <a:r>
                  <a:rPr lang="en-US" sz="1800" dirty="0">
                    <a:latin typeface="+mn-lt"/>
                  </a:rPr>
                  <a:t>Y with a 106.6 day half life</a:t>
                </a: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53C574E-740C-6612-B87B-172883D73B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29" y="843676"/>
                <a:ext cx="11822163" cy="1200329"/>
              </a:xfrm>
              <a:prstGeom prst="rect">
                <a:avLst/>
              </a:prstGeom>
              <a:blipFill>
                <a:blip r:embed="rId3"/>
                <a:stretch>
                  <a:fillRect l="-322" t="-2105" b="-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6419C251-AF27-092E-0D44-A6E4DFC715E1}"/>
              </a:ext>
            </a:extLst>
          </p:cNvPr>
          <p:cNvSpPr/>
          <p:nvPr/>
        </p:nvSpPr>
        <p:spPr>
          <a:xfrm>
            <a:off x="5340626" y="861202"/>
            <a:ext cx="3976454" cy="4169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0" name="Picture 9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F3E11BB7-3661-8730-2422-A75AA1FF29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1498" y="1171401"/>
            <a:ext cx="6501234" cy="49143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AB48A02-750A-25F6-92EF-D784F13612C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66077"/>
          <a:stretch/>
        </p:blipFill>
        <p:spPr>
          <a:xfrm>
            <a:off x="949327" y="2784683"/>
            <a:ext cx="4063792" cy="3104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7273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E02544-ADCC-898F-463E-27A179CD9C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DF6718B-5D07-2976-CBE7-6414E33F215F}"/>
                  </a:ext>
                </a:extLst>
              </p:cNvPr>
              <p:cNvSpPr txBox="1"/>
              <p:nvPr/>
            </p:nvSpPr>
            <p:spPr>
              <a:xfrm>
                <a:off x="1888958" y="0"/>
                <a:ext cx="725132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aseline="30000" dirty="0">
                    <a:solidFill>
                      <a:schemeClr val="bg1"/>
                    </a:solidFill>
                  </a:rPr>
                  <a:t>88</a:t>
                </a:r>
                <a:r>
                  <a:rPr lang="en-US" dirty="0">
                    <a:solidFill>
                      <a:schemeClr val="bg1"/>
                    </a:solidFill>
                  </a:rPr>
                  <a:t>Zr(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,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) – Measurement Challenges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DF6718B-5D07-2976-CBE7-6414E33F21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8958" y="0"/>
                <a:ext cx="7251326" cy="584775"/>
              </a:xfrm>
              <a:prstGeom prst="rect">
                <a:avLst/>
              </a:prstGeom>
              <a:blipFill>
                <a:blip r:embed="rId2"/>
                <a:stretch>
                  <a:fillRect t="-14894" b="-29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25AF4744-F389-E306-39CD-7DEC0C354B05}"/>
              </a:ext>
            </a:extLst>
          </p:cNvPr>
          <p:cNvSpPr txBox="1"/>
          <p:nvPr/>
        </p:nvSpPr>
        <p:spPr>
          <a:xfrm>
            <a:off x="133129" y="843676"/>
            <a:ext cx="118221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800" b="1" baseline="30000" dirty="0">
                <a:latin typeface="+mn-lt"/>
              </a:rPr>
              <a:t>88</a:t>
            </a:r>
            <a:r>
              <a:rPr lang="en-US" sz="1800" b="1" dirty="0">
                <a:latin typeface="+mn-lt"/>
              </a:rPr>
              <a:t>Y buildup creates a major background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800" baseline="30000" dirty="0">
                <a:latin typeface="+mn-lt"/>
              </a:rPr>
              <a:t>88</a:t>
            </a:r>
            <a:r>
              <a:rPr lang="en-US" sz="1800" dirty="0">
                <a:latin typeface="+mn-lt"/>
              </a:rPr>
              <a:t>Zr electron capture produces </a:t>
            </a:r>
            <a:r>
              <a:rPr lang="en-US" sz="1800" b="1" dirty="0">
                <a:latin typeface="+mn-lt"/>
              </a:rPr>
              <a:t>393 keV </a:t>
            </a:r>
            <a:r>
              <a:rPr lang="en-US" sz="1800" dirty="0">
                <a:latin typeface="+mn-lt"/>
              </a:rPr>
              <a:t>gammas (97% branching ratio)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800" dirty="0">
                <a:latin typeface="+mn-lt"/>
              </a:rPr>
              <a:t>But </a:t>
            </a:r>
            <a:r>
              <a:rPr lang="en-US" sz="1800" baseline="30000" dirty="0">
                <a:latin typeface="+mn-lt"/>
              </a:rPr>
              <a:t>88</a:t>
            </a:r>
            <a:r>
              <a:rPr lang="en-US" sz="1800" dirty="0">
                <a:latin typeface="+mn-lt"/>
              </a:rPr>
              <a:t>Y electron capture produces </a:t>
            </a:r>
            <a:r>
              <a:rPr lang="en-US" sz="1800" b="1" dirty="0">
                <a:latin typeface="+mn-lt"/>
              </a:rPr>
              <a:t>898 keV </a:t>
            </a:r>
            <a:r>
              <a:rPr lang="en-US" sz="1800" dirty="0">
                <a:latin typeface="+mn-lt"/>
              </a:rPr>
              <a:t>(93%) and </a:t>
            </a:r>
            <a:r>
              <a:rPr lang="en-US" sz="1800" b="1" dirty="0">
                <a:latin typeface="+mn-lt"/>
              </a:rPr>
              <a:t>1.836 MeV </a:t>
            </a:r>
            <a:r>
              <a:rPr lang="en-US" sz="1800" dirty="0">
                <a:latin typeface="+mn-lt"/>
              </a:rPr>
              <a:t>(99%) gamma rays.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5E8862A-B1FD-1042-65A2-48A3AC1B8F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558" y="2980690"/>
            <a:ext cx="2336800" cy="32131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1EE9484-4208-AA27-49CE-6CC4FE8F3AD6}"/>
              </a:ext>
            </a:extLst>
          </p:cNvPr>
          <p:cNvSpPr txBox="1"/>
          <p:nvPr/>
        </p:nvSpPr>
        <p:spPr>
          <a:xfrm>
            <a:off x="4526832" y="3571577"/>
            <a:ext cx="75889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800" baseline="30000" dirty="0">
                <a:latin typeface="+mn-lt"/>
              </a:rPr>
              <a:t>88</a:t>
            </a:r>
            <a:r>
              <a:rPr lang="en-US" sz="1800" dirty="0">
                <a:latin typeface="+mn-lt"/>
              </a:rPr>
              <a:t>Zr arrives from LANL in 2M HCl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800" dirty="0">
                <a:latin typeface="+mn-lt"/>
              </a:rPr>
              <a:t>Developed </a:t>
            </a:r>
            <a:r>
              <a:rPr lang="en-US" sz="1800" baseline="30000" dirty="0">
                <a:latin typeface="+mn-lt"/>
              </a:rPr>
              <a:t>88</a:t>
            </a:r>
            <a:r>
              <a:rPr lang="en-US" sz="1800" dirty="0">
                <a:latin typeface="+mn-lt"/>
              </a:rPr>
              <a:t>Zr/</a:t>
            </a:r>
            <a:r>
              <a:rPr lang="en-US" sz="1800" baseline="30000" dirty="0">
                <a:latin typeface="+mn-lt"/>
              </a:rPr>
              <a:t>88</a:t>
            </a:r>
            <a:r>
              <a:rPr lang="en-US" sz="1800" dirty="0">
                <a:latin typeface="+mn-lt"/>
              </a:rPr>
              <a:t>Y chemical separation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800" baseline="300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88</a:t>
            </a:r>
            <a:r>
              <a:rPr lang="en-US" sz="18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Zr metal cation complexes with (HDEHP)</a:t>
            </a:r>
            <a:r>
              <a:rPr lang="en-US" sz="1800" baseline="-250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8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and dissolves in the organic layer</a:t>
            </a:r>
          </a:p>
          <a:p>
            <a:pPr marL="895320" lvl="1" indent="-285750">
              <a:buFont typeface="Courier New" panose="02070309020205020404" pitchFamily="49" charset="0"/>
              <a:buChar char="o"/>
            </a:pPr>
            <a:r>
              <a:rPr lang="en-US" sz="18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Then digest dodecane with oxalic acid, nitric acid, peroxide</a:t>
            </a:r>
          </a:p>
          <a:p>
            <a:pPr marL="895320" lvl="1" indent="-285750">
              <a:buFont typeface="Courier New" panose="02070309020205020404" pitchFamily="49" charset="0"/>
              <a:buChar char="o"/>
            </a:pPr>
            <a:endParaRPr lang="en-US" sz="1800" dirty="0"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8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For later ILL FIPPS run, additional water “washes” to rid </a:t>
            </a:r>
            <a:r>
              <a:rPr lang="en-US" sz="1800" baseline="300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35</a:t>
            </a:r>
            <a:r>
              <a:rPr lang="en-US" sz="18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Cl before digesting organic.</a:t>
            </a:r>
          </a:p>
        </p:txBody>
      </p:sp>
    </p:spTree>
    <p:extLst>
      <p:ext uri="{BB962C8B-B14F-4D97-AF65-F5344CB8AC3E}">
        <p14:creationId xmlns:p14="http://schemas.microsoft.com/office/powerpoint/2010/main" val="4099690441"/>
      </p:ext>
    </p:extLst>
  </p:cSld>
  <p:clrMapOvr>
    <a:masterClrMapping/>
  </p:clrMapOvr>
</p:sld>
</file>

<file path=ppt/theme/theme1.xml><?xml version="1.0" encoding="utf-8"?>
<a:theme xmlns:a="http://schemas.openxmlformats.org/drawingml/2006/main" name="16-9 Cov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16-9 White Backgrou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1AD108DA604184CB3B7F1FDABBD6BAA" ma:contentTypeVersion="21" ma:contentTypeDescription="Create a new document." ma:contentTypeScope="" ma:versionID="1f3d6333c6e78f92d0afb4bf74915c11">
  <xsd:schema xmlns:xsd="http://www.w3.org/2001/XMLSchema" xmlns:xs="http://www.w3.org/2001/XMLSchema" xmlns:p="http://schemas.microsoft.com/office/2006/metadata/properties" xmlns:ns1="http://schemas.microsoft.com/sharepoint/v3" xmlns:ns2="bf34819d-d547-4fe9-b9a4-9eddb272900b" xmlns:ns3="481a40c7-54db-4e00-9829-82799ac10ec4" targetNamespace="http://schemas.microsoft.com/office/2006/metadata/properties" ma:root="true" ma:fieldsID="914632829d5b1ad0b1bf969412279842" ns1:_="" ns2:_="" ns3:_="">
    <xsd:import namespace="http://schemas.microsoft.com/sharepoint/v3"/>
    <xsd:import namespace="bf34819d-d547-4fe9-b9a4-9eddb272900b"/>
    <xsd:import namespace="481a40c7-54db-4e00-9829-82799ac10ec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Hyperlink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1:_ip_UnifiedCompliancePolicyProperties" minOccurs="0"/>
                <xsd:element ref="ns1:_ip_UnifiedCompliancePolicyUIAc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34819d-d547-4fe9-b9a4-9eddb272900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Hyperlink" ma:index="14" nillable="true" ma:displayName="Hyperlink" ma:format="Hyperlink" ma:internalName="Hyperlink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08c7800f-3133-4166-986f-ae8bcd4998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1a40c7-54db-4e00-9829-82799ac10ec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b596d14a-2317-4884-af39-928491c1f4fc}" ma:internalName="TaxCatchAll" ma:showField="CatchAllData" ma:web="481a40c7-54db-4e00-9829-82799ac10ec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Hyperlink xmlns="bf34819d-d547-4fe9-b9a4-9eddb272900b">
      <Url xsi:nil="true"/>
      <Description xsi:nil="true"/>
    </Hyperlink>
    <lcf76f155ced4ddcb4097134ff3c332f xmlns="bf34819d-d547-4fe9-b9a4-9eddb272900b">
      <Terms xmlns="http://schemas.microsoft.com/office/infopath/2007/PartnerControls"/>
    </lcf76f155ced4ddcb4097134ff3c332f>
    <TaxCatchAll xmlns="481a40c7-54db-4e00-9829-82799ac10ec4" xsi:nil="true"/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639027D-C14B-4287-AF10-F471C9C12C15}">
  <ds:schemaRefs>
    <ds:schemaRef ds:uri="481a40c7-54db-4e00-9829-82799ac10ec4"/>
    <ds:schemaRef ds:uri="bf34819d-d547-4fe9-b9a4-9eddb272900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4C546125-246B-4814-B718-567FF2F741E1}">
  <ds:schemaRefs>
    <ds:schemaRef ds:uri="http://purl.org/dc/dcmitype/"/>
    <ds:schemaRef ds:uri="481a40c7-54db-4e00-9829-82799ac10ec4"/>
    <ds:schemaRef ds:uri="http://purl.org/dc/terms/"/>
    <ds:schemaRef ds:uri="http://schemas.microsoft.com/sharepoint/v3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bf34819d-d547-4fe9-b9a4-9eddb272900b"/>
  </ds:schemaRefs>
</ds:datastoreItem>
</file>

<file path=customXml/itemProps3.xml><?xml version="1.0" encoding="utf-8"?>
<ds:datastoreItem xmlns:ds="http://schemas.openxmlformats.org/officeDocument/2006/customXml" ds:itemID="{856F0FB6-D136-40C7-9C0C-08D637D5CB0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42199</TotalTime>
  <Words>1984</Words>
  <Application>Microsoft Macintosh PowerPoint</Application>
  <PresentationFormat>Widescreen</PresentationFormat>
  <Paragraphs>250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Arial Black</vt:lpstr>
      <vt:lpstr>Calibri</vt:lpstr>
      <vt:lpstr>Cambria Math</vt:lpstr>
      <vt:lpstr>Courier New</vt:lpstr>
      <vt:lpstr>16-9 Cover</vt:lpstr>
      <vt:lpstr>1_16-9 White Backgroud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Template</dc:title>
  <dc:subject/>
  <dc:creator>University Marketing and Creative Services</dc:creator>
  <cp:keywords/>
  <dc:description/>
  <cp:lastModifiedBy>Flanagan, Will</cp:lastModifiedBy>
  <cp:revision>54</cp:revision>
  <cp:lastPrinted>2024-03-27T19:27:57Z</cp:lastPrinted>
  <dcterms:created xsi:type="dcterms:W3CDTF">2011-06-30T15:04:08Z</dcterms:created>
  <dcterms:modified xsi:type="dcterms:W3CDTF">2026-03-11T12:54:35Z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0x01010071AD108DA604184CB3B7F1FDABBD6BAA</vt:lpwstr>
  </property>
  <property fmtid="{D5CDD505-2E9C-101B-9397-08002B2CF9AE}" pid="3" name="MediaServiceImageTags">
    <vt:lpwstr/>
  </property>
</Properties>
</file>